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8" r:id="rId10"/>
    <p:sldId id="266" r:id="rId11"/>
    <p:sldId id="269" r:id="rId12"/>
    <p:sldId id="270" r:id="rId13"/>
    <p:sldId id="271" r:id="rId14"/>
    <p:sldId id="273" r:id="rId15"/>
    <p:sldId id="272" r:id="rId16"/>
    <p:sldId id="25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3" autoAdjust="0"/>
    <p:restoredTop sz="67267" autoAdjust="0"/>
  </p:normalViewPr>
  <p:slideViewPr>
    <p:cSldViewPr snapToGrid="0">
      <p:cViewPr varScale="1">
        <p:scale>
          <a:sx n="62" d="100"/>
          <a:sy n="62" d="100"/>
        </p:scale>
        <p:origin x="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C837-02C1-47BE-87C7-1183357C20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4BF-7EAE-4A5D-9022-EB0E4963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credit: </a:t>
            </a:r>
            <a:r>
              <a:rPr lang="en-US" dirty="0" err="1"/>
              <a:t>pixabay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5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Proxy can run Linux, Mac, Windows, or in a Docker / Kubernetes container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  <a:p>
            <a:r>
              <a:rPr lang="en-US" dirty="0"/>
              <a:t>-Not a Ubuntu expert</a:t>
            </a:r>
          </a:p>
          <a:p>
            <a:r>
              <a:rPr lang="en-US" dirty="0"/>
              <a:t>-The service is a simple install and is open source</a:t>
            </a:r>
          </a:p>
          <a:p>
            <a:endParaRPr lang="en-US" dirty="0"/>
          </a:p>
          <a:p>
            <a:r>
              <a:rPr lang="en-US" dirty="0"/>
              <a:t>Ship Logs</a:t>
            </a:r>
          </a:p>
          <a:p>
            <a:r>
              <a:rPr lang="en-US" dirty="0"/>
              <a:t>-Linux man pages for syslog-ng</a:t>
            </a:r>
          </a:p>
          <a:p>
            <a:r>
              <a:rPr lang="en-US" dirty="0"/>
              <a:t>-Started with just pi-hole.log</a:t>
            </a:r>
          </a:p>
          <a:p>
            <a:r>
              <a:rPr lang="en-US" dirty="0"/>
              <a:t>-</a:t>
            </a:r>
            <a:r>
              <a:rPr lang="en-US" dirty="0" err="1"/>
              <a:t>Wavefront.conf</a:t>
            </a:r>
            <a:r>
              <a:rPr lang="en-US" dirty="0"/>
              <a:t> file on the proxy</a:t>
            </a:r>
          </a:p>
          <a:p>
            <a:endParaRPr lang="en-US" dirty="0"/>
          </a:p>
          <a:p>
            <a:r>
              <a:rPr lang="en-US" dirty="0"/>
              <a:t>Verify Logs</a:t>
            </a:r>
          </a:p>
          <a:p>
            <a:r>
              <a:rPr lang="en-US" dirty="0"/>
              <a:t>-Had to tweak AWS security groups</a:t>
            </a:r>
          </a:p>
          <a:p>
            <a:r>
              <a:rPr lang="en-US" dirty="0"/>
              <a:t>-Had to check Ubuntu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4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verified logs received by proxy (only pihole.log)</a:t>
            </a:r>
          </a:p>
          <a:p>
            <a:endParaRPr lang="en-US" dirty="0"/>
          </a:p>
          <a:p>
            <a:r>
              <a:rPr lang="en-US" dirty="0"/>
              <a:t>There is a grok pattern filter you can use in Logstash (dataflow engine for Elastic Stack – send log data to it regardless of format)</a:t>
            </a:r>
          </a:p>
          <a:p>
            <a:r>
              <a:rPr lang="en-US" dirty="0"/>
              <a:t>Pull out important information</a:t>
            </a:r>
          </a:p>
          <a:p>
            <a:endParaRPr lang="en-US" dirty="0"/>
          </a:p>
          <a:p>
            <a:r>
              <a:rPr lang="en-US" dirty="0"/>
              <a:t>Counter, gauge,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grok patterns contained in </a:t>
            </a:r>
            <a:r>
              <a:rPr lang="en-US" dirty="0" err="1"/>
              <a:t>logsIngestion.yaml</a:t>
            </a:r>
            <a:r>
              <a:rPr lang="en-US" dirty="0"/>
              <a:t> – on the Wavefront proxy</a:t>
            </a:r>
          </a:p>
          <a:p>
            <a:endParaRPr lang="en-US" dirty="0"/>
          </a:p>
          <a:p>
            <a:r>
              <a:rPr lang="en-US" dirty="0"/>
              <a:t>Grok patterns describe a data format</a:t>
            </a:r>
          </a:p>
          <a:p>
            <a:r>
              <a:rPr lang="en-US" dirty="0"/>
              <a:t>Need yours to be unique to match a specific line</a:t>
            </a:r>
          </a:p>
          <a:p>
            <a:r>
              <a:rPr lang="en-US" dirty="0"/>
              <a:t>I match, parse out data I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shows </a:t>
            </a:r>
            <a:r>
              <a:rPr lang="en-US" dirty="0" err="1"/>
              <a:t>QueryCount</a:t>
            </a:r>
            <a:r>
              <a:rPr lang="en-US" dirty="0"/>
              <a:t>-Total </a:t>
            </a:r>
          </a:p>
          <a:p>
            <a:endParaRPr lang="en-US" dirty="0"/>
          </a:p>
          <a:p>
            <a:r>
              <a:rPr lang="en-US" dirty="0"/>
              <a:t>Data time stamped once it enters </a:t>
            </a:r>
            <a:r>
              <a:rPr lang="en-US" dirty="0" err="1"/>
              <a:t>Wavefront</a:t>
            </a:r>
            <a:r>
              <a:rPr lang="en-US" dirty="0"/>
              <a:t> from the proxy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9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WQL = Wavefront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window of queries and queries by client, counts every 10 minutes – moves if you leave the interface open</a:t>
            </a:r>
          </a:p>
          <a:p>
            <a:endParaRPr lang="en-US" dirty="0"/>
          </a:p>
          <a:p>
            <a:r>
              <a:rPr lang="en-US" dirty="0"/>
              <a:t>Charts present:</a:t>
            </a:r>
          </a:p>
          <a:p>
            <a:r>
              <a:rPr lang="en-US" dirty="0"/>
              <a:t>-Query types</a:t>
            </a:r>
          </a:p>
          <a:p>
            <a:r>
              <a:rPr lang="en-US" dirty="0"/>
              <a:t>-Queries answered by (DNS)</a:t>
            </a:r>
          </a:p>
          <a:p>
            <a:r>
              <a:rPr lang="en-US" dirty="0"/>
              <a:t>-Top Permitted / Blocked Domains</a:t>
            </a:r>
          </a:p>
          <a:p>
            <a:r>
              <a:rPr lang="en-US" dirty="0"/>
              <a:t>-Top Clients by requests</a:t>
            </a:r>
          </a:p>
          <a:p>
            <a:r>
              <a:rPr lang="en-US" dirty="0"/>
              <a:t>-Top Clients by requests blocked</a:t>
            </a:r>
          </a:p>
          <a:p>
            <a:endParaRPr lang="en-US" dirty="0"/>
          </a:p>
          <a:p>
            <a:r>
              <a:rPr lang="en-US" dirty="0"/>
              <a:t>Top – total DNS queries and  show blocked DNS queries in blue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window of inspection</a:t>
            </a:r>
          </a:p>
          <a:p>
            <a:r>
              <a:rPr lang="en-US" dirty="0"/>
              <a:t>Still see query totals with number of blocked DNS queries</a:t>
            </a:r>
          </a:p>
          <a:p>
            <a:r>
              <a:rPr lang="en-US" dirty="0"/>
              <a:t>Data points every ten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query count per device</a:t>
            </a:r>
          </a:p>
          <a:p>
            <a:r>
              <a:rPr lang="en-US" dirty="0"/>
              <a:t>Address bucketing – many queries per second at times</a:t>
            </a:r>
          </a:p>
          <a:p>
            <a:r>
              <a:rPr lang="en-US" dirty="0"/>
              <a:t>Difference in count between different times</a:t>
            </a:r>
          </a:p>
          <a:p>
            <a:r>
              <a:rPr lang="en-US" dirty="0"/>
              <a:t>Specific time interval, exact chart of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the rough difference between current query count total and 24 hours ago?</a:t>
            </a:r>
          </a:p>
          <a:p>
            <a:r>
              <a:rPr lang="en-US" dirty="0"/>
              <a:t>Do I have more traffic now or before (definitely more yesterday)</a:t>
            </a:r>
          </a:p>
          <a:p>
            <a:r>
              <a:rPr lang="en-US" dirty="0"/>
              <a:t>Point plot, line plot,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 and I had talked about sending logs from the Pi / Pi-hole to </a:t>
            </a:r>
            <a:r>
              <a:rPr lang="en-US" dirty="0" err="1"/>
              <a:t>LogInsight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for me…</a:t>
            </a:r>
          </a:p>
          <a:p>
            <a:r>
              <a:rPr lang="en-US" dirty="0"/>
              <a:t>Bought the </a:t>
            </a:r>
            <a:r>
              <a:rPr lang="en-US" dirty="0" err="1"/>
              <a:t>CanaKit</a:t>
            </a:r>
            <a:endParaRPr lang="en-US" dirty="0"/>
          </a:p>
          <a:p>
            <a:r>
              <a:rPr lang="en-US" dirty="0"/>
              <a:t>Installed Raspbian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0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Wavefront = completely SaaS, designed with applications and microservices in mind</a:t>
            </a:r>
          </a:p>
          <a:p>
            <a:r>
              <a:rPr lang="en-US" dirty="0"/>
              <a:t>Time series metrics</a:t>
            </a:r>
          </a:p>
          <a:p>
            <a:r>
              <a:rPr lang="en-US" dirty="0"/>
              <a:t>No data rollup</a:t>
            </a:r>
          </a:p>
          <a:p>
            <a:r>
              <a:rPr lang="en-US" dirty="0"/>
              <a:t>Made for many points per second</a:t>
            </a:r>
          </a:p>
          <a:p>
            <a:endParaRPr lang="en-US" dirty="0"/>
          </a:p>
          <a:p>
            <a:r>
              <a:rPr lang="en-US" dirty="0"/>
              <a:t>Metrics – some assembly required</a:t>
            </a:r>
          </a:p>
          <a:p>
            <a:r>
              <a:rPr lang="en-US" dirty="0"/>
              <a:t>-Counter – increment / decrement</a:t>
            </a:r>
          </a:p>
          <a:p>
            <a:r>
              <a:rPr lang="en-US" dirty="0"/>
              <a:t>-Gauge – specific value at a point in time</a:t>
            </a:r>
          </a:p>
          <a:p>
            <a:r>
              <a:rPr lang="en-US" dirty="0"/>
              <a:t>-Histogram – high volume data ingestion (compute, store, use distributions of metrics – i.e. 95</a:t>
            </a:r>
            <a:r>
              <a:rPr lang="en-US" baseline="30000" dirty="0"/>
              <a:t>th</a:t>
            </a:r>
            <a:r>
              <a:rPr lang="en-US" dirty="0"/>
              <a:t> / 99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r>
              <a:rPr lang="en-US" dirty="0"/>
              <a:t>-Delta Counter – suited for </a:t>
            </a:r>
            <a:r>
              <a:rPr lang="en-US" dirty="0" err="1"/>
              <a:t>bursty</a:t>
            </a:r>
            <a:r>
              <a:rPr lang="en-US" dirty="0"/>
              <a:t> traffic like functions as a service (</a:t>
            </a:r>
            <a:r>
              <a:rPr lang="en-US" dirty="0" err="1"/>
              <a:t>FaaS</a:t>
            </a:r>
            <a:r>
              <a:rPr lang="en-US" dirty="0"/>
              <a:t>) – aggregate multiple values and store result</a:t>
            </a:r>
          </a:p>
          <a:p>
            <a:r>
              <a:rPr lang="en-US" dirty="0"/>
              <a:t>-Trace – represents a workflows (i.e. how did my request propagate through microservices), consists of one or more span</a:t>
            </a:r>
          </a:p>
          <a:p>
            <a:r>
              <a:rPr lang="en-US" dirty="0"/>
              <a:t>-Span – time spent by an operation in a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Wavefront has integrations with cloud providers, dev tools, and many other things</a:t>
            </a:r>
          </a:p>
          <a:p>
            <a:endParaRPr lang="en-US" dirty="0"/>
          </a:p>
          <a:p>
            <a:r>
              <a:rPr lang="en-US" dirty="0"/>
              <a:t>Direct Ingestion Limitations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disk queueing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rate limiting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blacklist or whitelist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preprocessor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Wavefront data format is currently supported. No support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OpenTSB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JSON, and Pickle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support for log ingestion</a:t>
            </a:r>
          </a:p>
          <a:p>
            <a:endParaRPr lang="en-US" dirty="0"/>
          </a:p>
          <a:p>
            <a:r>
              <a:rPr lang="en-US" dirty="0"/>
              <a:t>Proxy can run Linux, Mac, Windows, or in a Docker / Kubernetes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1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Filebeat</a:t>
            </a:r>
            <a:r>
              <a:rPr lang="en-US" dirty="0"/>
              <a:t> – part of the Elastic stack, used to ship logs</a:t>
            </a:r>
          </a:p>
          <a:p>
            <a:r>
              <a:rPr lang="en-US" dirty="0"/>
              <a:t>People had compiled </a:t>
            </a:r>
            <a:r>
              <a:rPr lang="en-US" dirty="0" err="1"/>
              <a:t>Filebeat</a:t>
            </a:r>
            <a:r>
              <a:rPr lang="en-US" dirty="0"/>
              <a:t> on ARM…did not want to go there</a:t>
            </a:r>
          </a:p>
          <a:p>
            <a:endParaRPr lang="en-US" dirty="0"/>
          </a:p>
          <a:p>
            <a:r>
              <a:rPr lang="en-US" dirty="0" err="1"/>
              <a:t>Filebeat</a:t>
            </a:r>
            <a:r>
              <a:rPr lang="en-US" dirty="0"/>
              <a:t> port, raw TCP port</a:t>
            </a:r>
          </a:p>
          <a:p>
            <a:endParaRPr lang="en-US" dirty="0"/>
          </a:p>
          <a:p>
            <a:r>
              <a:rPr lang="en-US" dirty="0"/>
              <a:t>Splunk had a free tool…behind a registration</a:t>
            </a:r>
          </a:p>
          <a:p>
            <a:endParaRPr lang="en-US" dirty="0"/>
          </a:p>
          <a:p>
            <a:r>
              <a:rPr lang="en-US" dirty="0"/>
              <a:t>Lessons</a:t>
            </a:r>
          </a:p>
          <a:p>
            <a:r>
              <a:rPr lang="en-US" dirty="0"/>
              <a:t>-</a:t>
            </a:r>
            <a:r>
              <a:rPr lang="en-US" dirty="0" err="1"/>
              <a:t>Rsyslog</a:t>
            </a:r>
            <a:r>
              <a:rPr lang="en-US" dirty="0"/>
              <a:t> already part of Raspbian</a:t>
            </a:r>
          </a:p>
          <a:p>
            <a:r>
              <a:rPr lang="en-US" dirty="0"/>
              <a:t>-Syslog-ng looked like the better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654BF-7EAE-4A5D-9022-EB0E49636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8522-73F4-45ED-8E78-A999D6AA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0E726-03DA-407F-A96F-6CB314623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17FD-CEF2-4B51-B94A-AC8D242E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E0CC-CF64-4719-A6A9-B7A158EE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A8C6-5FD3-48C7-9302-40F16C18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C21D-E300-4740-9066-ECB2E699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32426-85B8-41F9-A4A1-CA643B067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4C83-F699-4CCF-864C-E825984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471E-F561-485B-8538-2D6E6001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991-99C6-40E9-9135-F32C6E4B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130E1-E82B-4F82-85BC-3EB7F4765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5A53A-A963-4815-93A2-4CB2F54E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B5DDE-DD1D-4022-8903-467D5AC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4BB7-DD2C-4961-8AD1-284311E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0611-0CCD-417C-905A-776DA644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2B3-D737-475E-8B92-828426A5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97FA-4A65-467C-ABB9-2BCCF769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C2B5-3A3D-4598-AC9A-BAD05408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09F8-1E14-4AD2-9FDB-751909EF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7EBB3-DA35-433B-AFB0-071BE865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2BB9-92C5-4A16-833F-065AB80C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539-ECBB-4D04-BC63-7BB798A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BCB8-C84A-46E1-B9E7-4058CE7D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16F4-80F7-49D7-AE8C-F842CA2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98D5-AAE5-4D1E-83D4-28843124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78B2-CCCA-4F8C-B5D1-7709AE1E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A872-D247-4670-8BEE-633B47752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9DEE9-A02D-4767-A017-CA091ABD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0AB7D-60E4-4057-BB92-C8490630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4258-2C26-4D7E-8858-C59A697D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E228-13EF-493D-A769-C9C1D1BA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2F7B-DEDB-401E-A2CA-FD73E8E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5374C-D2BE-4562-9AAF-8AAA8CF9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6FA7A-F523-46E5-9567-764C72BE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7B75B-7FBC-43BD-8638-BD648549D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11768-AB3D-42D2-A9A5-D662760F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E8150-C956-43B6-A7EE-A4ED5F9E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4DC12-3234-4FC8-A0FC-155E11BF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A0220-E8CE-4C31-90C3-93EC1C93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2ECE-D8B4-46CC-82E5-1F8CDAE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1B955-408B-4DB8-AA39-4C8D45FA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29B0-7A36-42D5-9AE8-34386672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407F-D257-45C8-81A4-4BD52155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433E5-DBC9-4E18-84AE-BA554421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1FD0B-3906-4E96-8853-F77580F1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1D7A-086C-4CF9-9FE5-95B6F695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044-A770-4DCB-8213-39D8DB4A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77DF-D994-438D-B6BC-80547F3A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0D436-F0E3-431B-B10E-F270CB014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8652-AF51-42D6-A97B-0A82DB6B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D22B-0196-4DA3-BBA9-B3E4DA46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5F684-801C-454A-AF5D-7B18E0B7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AA22-88C7-4B78-8607-B4B93782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53BA-C625-47E9-97E9-776902BA4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8AE73-80AB-4F45-A9E5-EB1B0F14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17DA-CE25-4AE3-99DE-12AD53F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4AA6C-4A80-4177-A97B-4E85E88B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F786F-9881-4C33-AE76-B443254B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3BD7F-3E83-4A25-9951-3FCA401A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DF55-57DC-4D89-9F5F-25EF5FCF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A729-E7D9-478E-9CC5-35C429CC2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9E044-CD5A-4F82-9621-BAD800D64F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ADA7-BB41-4014-A3D8-0E303C136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2237-C046-4DDC-B0A7-C37A10C13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7ECB-A7DD-40BA-B6F7-D3952E63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wavefront.com/proxies.html" TargetMode="External"/><Relationship Id="rId3" Type="http://schemas.openxmlformats.org/officeDocument/2006/relationships/hyperlink" Target="https://www.wavefront.com/blog/" TargetMode="External"/><Relationship Id="rId7" Type="http://schemas.openxmlformats.org/officeDocument/2006/relationships/hyperlink" Target="https://docs.wavefront.com/metric_typ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vefront.com/sign-up/" TargetMode="External"/><Relationship Id="rId11" Type="http://schemas.openxmlformats.org/officeDocument/2006/relationships/hyperlink" Target="https://docs.wavefront.com/integrations_log_data.html" TargetMode="External"/><Relationship Id="rId5" Type="http://schemas.openxmlformats.org/officeDocument/2006/relationships/hyperlink" Target="https://labs.hol.vmware.com/HOL/catalogs/catalog/all" TargetMode="External"/><Relationship Id="rId10" Type="http://schemas.openxmlformats.org/officeDocument/2006/relationships/hyperlink" Target="https://docs.wavefront.com/wavefront_data_format.html" TargetMode="External"/><Relationship Id="rId4" Type="http://schemas.openxmlformats.org/officeDocument/2006/relationships/hyperlink" Target="https://www.wavefront.com/join-public-slack" TargetMode="External"/><Relationship Id="rId9" Type="http://schemas.openxmlformats.org/officeDocument/2006/relationships/hyperlink" Target="https://docs.wavefront.com/direct_ingestio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networknerd.com/2019/05/25/creating-a-wavefront-proxy-in-aw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thenetworknerd.com/2019/08/16/fishing-for-wavefront-metrics-with-grok-patterns/" TargetMode="External"/><Relationship Id="rId5" Type="http://schemas.openxmlformats.org/officeDocument/2006/relationships/hyperlink" Target="http://blog.thenetworknerd.com/2019/08/12/verifying-wavefront-proxy-log-ingestion/" TargetMode="External"/><Relationship Id="rId4" Type="http://schemas.openxmlformats.org/officeDocument/2006/relationships/hyperlink" Target="http://blog.thenetworknerd.com/2019/07/27/shipping-pi-hole-logs-to-a-wavefront-prox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0FC3C-C83C-4B14-9B1A-C66C44A6B8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9" r="15453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80D5D-D3ED-4244-ACB1-F0571E80E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Pi in the Sky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EED62-BCC3-4C84-9DC4-CD0FE7C4A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3195782"/>
            <a:ext cx="6274592" cy="3022139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</a:rPr>
              <a:t>Using Wavefront to Analyze Pi-Hole Data  [VMTN5013U]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Nick Korte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Solution Engineer, VMware    (@</a:t>
            </a:r>
            <a:r>
              <a:rPr lang="en-US" sz="1900" dirty="0" err="1">
                <a:solidFill>
                  <a:schemeClr val="bg1"/>
                </a:solidFill>
              </a:rPr>
              <a:t>NetworkNerd</a:t>
            </a:r>
            <a:r>
              <a:rPr lang="en-US" sz="1900" dirty="0">
                <a:solidFill>
                  <a:schemeClr val="bg1"/>
                </a:solidFill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138144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682011"/>
            <a:ext cx="6368142" cy="5980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Proxy Placement?</a:t>
            </a:r>
          </a:p>
          <a:p>
            <a:pPr marL="0" indent="0" algn="ctr">
              <a:buNone/>
            </a:pPr>
            <a:endParaRPr lang="en-US" sz="2000" dirty="0"/>
          </a:p>
          <a:p>
            <a:r>
              <a:rPr lang="en-US" dirty="0"/>
              <a:t>Wavefront proxy on the Raspberry Pi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supported</a:t>
            </a:r>
          </a:p>
          <a:p>
            <a:endParaRPr lang="en-US" dirty="0"/>
          </a:p>
          <a:p>
            <a:r>
              <a:rPr lang="en-US" dirty="0"/>
              <a:t>Wavefront proxy on a Windows box at home</a:t>
            </a:r>
          </a:p>
          <a:p>
            <a:pPr lvl="1"/>
            <a:r>
              <a:rPr lang="en-US" dirty="0"/>
              <a:t>Wife’s computer?</a:t>
            </a:r>
          </a:p>
          <a:p>
            <a:endParaRPr lang="en-US" dirty="0"/>
          </a:p>
          <a:p>
            <a:r>
              <a:rPr lang="en-US" dirty="0"/>
              <a:t>AWS EC2 Free Tier</a:t>
            </a:r>
          </a:p>
          <a:p>
            <a:pPr lvl="1"/>
            <a:r>
              <a:rPr lang="en-US" dirty="0"/>
              <a:t>Thank You Bill Roth!</a:t>
            </a:r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5ACF-E1AE-4BD0-90A1-418AC6245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76" y="3094489"/>
            <a:ext cx="3031797" cy="2078402"/>
          </a:xfrm>
          <a:prstGeom prst="rect">
            <a:avLst/>
          </a:prstGeom>
        </p:spPr>
      </p:pic>
      <p:pic>
        <p:nvPicPr>
          <p:cNvPr id="7" name="Picture 6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B79C3229-6DAB-4752-8B3A-B85987526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23" y="246584"/>
            <a:ext cx="3991978" cy="26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15983"/>
            <a:ext cx="6368142" cy="6146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The To-Do List</a:t>
            </a:r>
          </a:p>
          <a:p>
            <a:pPr marL="0" indent="0" algn="ctr">
              <a:buNone/>
            </a:pPr>
            <a:endParaRPr lang="en-US" sz="2000" dirty="0"/>
          </a:p>
          <a:p>
            <a:r>
              <a:rPr lang="en-US" dirty="0"/>
              <a:t>Deploy Proxy</a:t>
            </a:r>
          </a:p>
          <a:p>
            <a:pPr lvl="1"/>
            <a:r>
              <a:rPr lang="en-US" dirty="0"/>
              <a:t>VM + </a:t>
            </a:r>
            <a:r>
              <a:rPr lang="en-US" dirty="0" err="1"/>
              <a:t>wavefront</a:t>
            </a:r>
            <a:r>
              <a:rPr lang="en-US" dirty="0"/>
              <a:t>-proxy service</a:t>
            </a:r>
          </a:p>
          <a:p>
            <a:pPr lvl="1"/>
            <a:r>
              <a:rPr lang="en-US" dirty="0"/>
              <a:t>Sync with Wavefront instance</a:t>
            </a:r>
          </a:p>
          <a:p>
            <a:endParaRPr lang="en-US" dirty="0"/>
          </a:p>
          <a:p>
            <a:r>
              <a:rPr lang="en-US" dirty="0"/>
              <a:t>Ship Logs</a:t>
            </a:r>
          </a:p>
          <a:p>
            <a:pPr lvl="1"/>
            <a:r>
              <a:rPr lang="en-US" dirty="0"/>
              <a:t>Install and config syslog-ng</a:t>
            </a:r>
          </a:p>
          <a:p>
            <a:pPr lvl="1"/>
            <a:r>
              <a:rPr lang="en-US" dirty="0"/>
              <a:t>Configure proxy to accept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Verify Receipt</a:t>
            </a:r>
          </a:p>
          <a:p>
            <a:pPr lvl="1"/>
            <a:r>
              <a:rPr lang="en-US" dirty="0"/>
              <a:t>Clear the path</a:t>
            </a:r>
          </a:p>
          <a:p>
            <a:pPr lvl="1"/>
            <a:r>
              <a:rPr lang="en-US" dirty="0"/>
              <a:t>Internal metrics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88866-47EB-4704-A4EF-5482480F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04" y="100004"/>
            <a:ext cx="1900716" cy="130300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96B52D1-A931-4732-8F7D-A9DE9C20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355" y="100004"/>
            <a:ext cx="1920897" cy="680318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88A1C90-F8C4-4C1D-AB5D-5B6FFED36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911" y="3924608"/>
            <a:ext cx="1792070" cy="1399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C148A-5A89-4E72-9916-7A4C47920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80" y="4248685"/>
            <a:ext cx="1900716" cy="173954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F0F845-8199-44B2-BD38-916AC5457F96}"/>
              </a:ext>
            </a:extLst>
          </p:cNvPr>
          <p:cNvCxnSpPr>
            <a:cxnSpLocks/>
          </p:cNvCxnSpPr>
          <p:nvPr/>
        </p:nvCxnSpPr>
        <p:spPr>
          <a:xfrm flipV="1">
            <a:off x="7246004" y="1534889"/>
            <a:ext cx="1041389" cy="24296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449630A-06D6-45C3-851D-C3D59716BB6A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7990608" y="2482949"/>
            <a:ext cx="3064100" cy="121850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A16A19-FBF9-48F1-9211-CA28F13B59E0}"/>
              </a:ext>
            </a:extLst>
          </p:cNvPr>
          <p:cNvCxnSpPr>
            <a:cxnSpLocks/>
          </p:cNvCxnSpPr>
          <p:nvPr/>
        </p:nvCxnSpPr>
        <p:spPr>
          <a:xfrm flipH="1" flipV="1">
            <a:off x="10887891" y="875211"/>
            <a:ext cx="52252" cy="2834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0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682011"/>
            <a:ext cx="6368142" cy="5980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Proxy Config and Grok Patterns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No metrics yet!</a:t>
            </a:r>
          </a:p>
          <a:p>
            <a:endParaRPr lang="en-US" dirty="0"/>
          </a:p>
          <a:p>
            <a:r>
              <a:rPr lang="en-US" dirty="0"/>
              <a:t>Grok patterns are</a:t>
            </a:r>
          </a:p>
          <a:p>
            <a:pPr lvl="1"/>
            <a:r>
              <a:rPr lang="en-US" dirty="0"/>
              <a:t>For parsing unstructured log data</a:t>
            </a:r>
          </a:p>
          <a:p>
            <a:pPr lvl="1"/>
            <a:r>
              <a:rPr lang="en-US" dirty="0"/>
              <a:t>Logstash filter</a:t>
            </a:r>
          </a:p>
          <a:p>
            <a:pPr lvl="1"/>
            <a:endParaRPr lang="en-US" sz="1600" dirty="0"/>
          </a:p>
          <a:p>
            <a:r>
              <a:rPr lang="en-US" dirty="0"/>
              <a:t>Ideas for metrics…</a:t>
            </a:r>
          </a:p>
          <a:p>
            <a:pPr lvl="1"/>
            <a:r>
              <a:rPr lang="en-US" dirty="0"/>
              <a:t>Query count per device</a:t>
            </a:r>
          </a:p>
          <a:p>
            <a:pPr lvl="1"/>
            <a:r>
              <a:rPr lang="en-US" dirty="0"/>
              <a:t>Query blocks per device</a:t>
            </a:r>
          </a:p>
          <a:p>
            <a:pPr lvl="1"/>
            <a:r>
              <a:rPr lang="en-US" dirty="0"/>
              <a:t>Cache hits</a:t>
            </a:r>
          </a:p>
          <a:p>
            <a:pPr lvl="1"/>
            <a:r>
              <a:rPr lang="en-US" dirty="0"/>
              <a:t>Response time of domain</a:t>
            </a:r>
          </a:p>
          <a:p>
            <a:endParaRPr lang="en-US" sz="20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F86007-FC9E-4D20-9B32-CEA37E31B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87" y="2474598"/>
            <a:ext cx="4922615" cy="4215842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C2CFD25B-133A-447D-B4A8-4A96E9C9B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34" y="167560"/>
            <a:ext cx="4682432" cy="22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1663"/>
            <a:ext cx="10515598" cy="5935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Grok and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logsIngestion.yaml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Sample log line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Aug 10 00:00:28 </a:t>
            </a:r>
            <a:r>
              <a:rPr lang="en-US" dirty="0" err="1">
                <a:solidFill>
                  <a:srgbClr val="FFFFFF"/>
                </a:solidFill>
              </a:rPr>
              <a:t>dnsmasq</a:t>
            </a:r>
            <a:r>
              <a:rPr lang="en-US" dirty="0">
                <a:solidFill>
                  <a:srgbClr val="FFFFFF"/>
                </a:solidFill>
              </a:rPr>
              <a:t>[914]: query[A] push.prod.netflix.com from 10.0.0.5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Sample grok pattern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\[%{NUMBER}\]\: %{</a:t>
            </a:r>
            <a:r>
              <a:rPr lang="en-US" dirty="0" err="1">
                <a:solidFill>
                  <a:srgbClr val="FFFFFF"/>
                </a:solidFill>
              </a:rPr>
              <a:t>WORD:RequestType</a:t>
            </a:r>
            <a:r>
              <a:rPr lang="en-US" dirty="0">
                <a:solidFill>
                  <a:srgbClr val="FFFFFF"/>
                </a:solidFill>
              </a:rPr>
              <a:t>}\[%{WORD}\] %{</a:t>
            </a:r>
            <a:r>
              <a:rPr lang="en-US" dirty="0" err="1">
                <a:solidFill>
                  <a:srgbClr val="FFFFFF"/>
                </a:solidFill>
              </a:rPr>
              <a:t>HOST:Domain</a:t>
            </a:r>
            <a:r>
              <a:rPr lang="en-US" dirty="0">
                <a:solidFill>
                  <a:srgbClr val="FFFFFF"/>
                </a:solidFill>
              </a:rPr>
              <a:t>} %{WORD} %{</a:t>
            </a:r>
            <a:r>
              <a:rPr lang="en-US" dirty="0" err="1">
                <a:solidFill>
                  <a:srgbClr val="FFFFFF"/>
                </a:solidFill>
              </a:rPr>
              <a:t>IP:DeviceAddress</a:t>
            </a:r>
            <a:r>
              <a:rPr lang="en-US" dirty="0">
                <a:solidFill>
                  <a:srgbClr val="FFFFFF"/>
                </a:solidFill>
              </a:rPr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Important information captured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RequestType</a:t>
            </a:r>
            <a:r>
              <a:rPr lang="en-US" dirty="0">
                <a:solidFill>
                  <a:srgbClr val="FFFFFF"/>
                </a:solidFill>
              </a:rPr>
              <a:t> = query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Domain = push.prod.netflix.com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DeviceAddress</a:t>
            </a:r>
            <a:r>
              <a:rPr lang="en-US" dirty="0">
                <a:solidFill>
                  <a:srgbClr val="FFFFFF"/>
                </a:solidFill>
              </a:rPr>
              <a:t> = 10.0.0.5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45762E83-AC94-42DF-8C77-5A36723A8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71" y="4371659"/>
            <a:ext cx="316274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8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1663"/>
            <a:ext cx="10515598" cy="5935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Example of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logsIngestion.yaml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4FD9B57-677A-4383-8CFA-981B8575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" y="828163"/>
            <a:ext cx="11527972" cy="2026566"/>
          </a:xfrm>
          <a:prstGeom prst="rect">
            <a:avLst/>
          </a:prstGeom>
        </p:spPr>
      </p:pic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2674D3FF-98CF-47DE-859F-5A3E1CCF7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" y="3128554"/>
            <a:ext cx="11581547" cy="36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5E6C6-518F-499F-B0E8-F6E2ED2A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Comes Next…Maybe?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3CE99-3624-48BD-94BF-8142ADBE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9132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/>
              <a:t>Dashboards for Pi-hole</a:t>
            </a:r>
          </a:p>
          <a:p>
            <a:endParaRPr lang="en-US" dirty="0"/>
          </a:p>
          <a:p>
            <a:r>
              <a:rPr lang="en-US" dirty="0"/>
              <a:t>Automation of proxy deployment with other tools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 with histograms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WQL tutorials?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5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5E6C6-518F-499F-B0E8-F6E2ED2A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Suppplemental</a:t>
            </a:r>
            <a:r>
              <a:rPr lang="en-US" dirty="0">
                <a:solidFill>
                  <a:srgbClr val="FFFFFF"/>
                </a:solidFill>
              </a:rPr>
              <a:t>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3CE99-3624-48BD-94BF-8142ADBE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1823"/>
            <a:ext cx="10515598" cy="49710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hlinkClick r:id="rId3"/>
              </a:rPr>
              <a:t>Official Wavefront Blog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4"/>
              </a:rPr>
              <a:t>Wavefront Public Slack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5"/>
              </a:rPr>
              <a:t>Search the HOL Catalog for Wavefront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HOL-1902-01-CMP</a:t>
            </a:r>
            <a:endParaRPr lang="en-US" sz="1600" dirty="0">
              <a:solidFill>
                <a:srgbClr val="FFFFFF"/>
              </a:solidFill>
              <a:hlinkClick r:id="rId6"/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6"/>
              </a:rPr>
              <a:t>Try Wavefront for Free - 30-day Trial Link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  <a:hlinkClick r:id="rId7"/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7"/>
              </a:rPr>
              <a:t>Wavefront Metrics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8"/>
              </a:rPr>
              <a:t>Wavefront Proxies</a:t>
            </a:r>
            <a:endParaRPr lang="en-US" sz="2000" dirty="0">
              <a:solidFill>
                <a:srgbClr val="FFFFFF"/>
              </a:solidFill>
              <a:hlinkClick r:id="rId9"/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9"/>
              </a:rPr>
              <a:t>Wavefront Direct Data Ingestion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10"/>
              </a:rPr>
              <a:t>Wavefront Data Format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11"/>
              </a:rPr>
              <a:t>Wavefront Log Data Metrics Ingestion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8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5E6C6-518F-499F-B0E8-F6E2ED2A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The Journey Contines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3CE99-3624-48BD-94BF-8142ADBE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9132"/>
            <a:ext cx="10515598" cy="4154361"/>
          </a:xfrm>
        </p:spPr>
        <p:txBody>
          <a:bodyPr>
            <a:normAutofit/>
          </a:bodyPr>
          <a:lstStyle/>
          <a:p>
            <a:r>
              <a:rPr lang="en-US"/>
              <a:t>Part 1 – </a:t>
            </a:r>
            <a:r>
              <a:rPr lang="en-US" u="sng">
                <a:hlinkClick r:id="rId3"/>
              </a:rPr>
              <a:t>Creating a Wavefront Proxy in AWS</a:t>
            </a:r>
            <a:endParaRPr lang="en-US"/>
          </a:p>
          <a:p>
            <a:r>
              <a:rPr lang="en-US"/>
              <a:t>Part 2 – </a:t>
            </a:r>
            <a:r>
              <a:rPr lang="en-US" u="sng">
                <a:hlinkClick r:id="rId4"/>
              </a:rPr>
              <a:t>Shipping Pi-hole Logs to a Wavefront Proxy</a:t>
            </a:r>
            <a:endParaRPr lang="en-US"/>
          </a:p>
          <a:p>
            <a:r>
              <a:rPr lang="en-US"/>
              <a:t>Part 3 – </a:t>
            </a:r>
            <a:r>
              <a:rPr lang="en-US">
                <a:hlinkClick r:id="rId5"/>
              </a:rPr>
              <a:t>Verifying Wavefront Proxy Log Ingestion</a:t>
            </a:r>
            <a:endParaRPr lang="en-US"/>
          </a:p>
          <a:p>
            <a:r>
              <a:rPr lang="en-US"/>
              <a:t>Part 4 – </a:t>
            </a:r>
            <a:r>
              <a:rPr lang="en-US" u="sng">
                <a:hlinkClick r:id="rId6"/>
              </a:rPr>
              <a:t>Fishing for Wavefront Metrics with Grok Patterns</a:t>
            </a:r>
            <a:endParaRPr lang="en-US"/>
          </a:p>
          <a:p>
            <a:r>
              <a:rPr lang="en-US"/>
              <a:t>Part 5 – Coming soon!</a:t>
            </a:r>
          </a:p>
          <a:p>
            <a:endParaRPr lang="en-US"/>
          </a:p>
          <a:p>
            <a:r>
              <a:rPr lang="en-US"/>
              <a:t>Check these out at blog.thenetworknerd.com</a:t>
            </a:r>
          </a:p>
          <a:p>
            <a:r>
              <a:rPr lang="en-US"/>
              <a:t>Find me on Twitter: @NetworkNerd_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69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2345798" y="2987201"/>
            <a:ext cx="6547585" cy="104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Inside the Pi-hole Interface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88C026C-1DA1-43AC-845F-AE876A9B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84" y="374073"/>
            <a:ext cx="9960788" cy="6188362"/>
          </a:xfrm>
          <a:prstGeom prst="rect">
            <a:avLst/>
          </a:prstGeom>
        </p:spPr>
      </p:pic>
      <p:pic>
        <p:nvPicPr>
          <p:cNvPr id="13" name="Picture 12" descr="A picture containing bottle&#10;&#10;Description automatically generated">
            <a:extLst>
              <a:ext uri="{FF2B5EF4-FFF2-40B4-BE49-F238E27FC236}">
                <a16:creationId xmlns:a16="http://schemas.microsoft.com/office/drawing/2014/main" id="{C0BA4E2F-24C3-4CD1-B467-903A2A25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80" y="2604807"/>
            <a:ext cx="2322104" cy="585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68E96-096F-4CBB-B332-DA374B617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80" y="4285296"/>
            <a:ext cx="1773887" cy="13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5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2345798" y="2987201"/>
            <a:ext cx="6547585" cy="104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Customizations are Useful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804C2D-1928-49AA-88A0-5F5AA3300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48" y="955963"/>
            <a:ext cx="9796391" cy="5200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F7EE89-FB83-4AD4-A6E1-CCCD66855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27" y="3295634"/>
            <a:ext cx="309328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2345798" y="2987201"/>
            <a:ext cx="6547585" cy="104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Enhanced Visibility in Wavefront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DF43E-DB20-4D81-B338-DA7D05883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419413"/>
            <a:ext cx="10665824" cy="5850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DBACB-6966-46AF-8E71-A866A8744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9" y="785684"/>
            <a:ext cx="1885406" cy="19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2345798" y="2987201"/>
            <a:ext cx="6547585" cy="104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Enhanced Visibility in Wavefront</a:t>
            </a:r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805F6C70-0E90-4702-B2B3-3DD80AEF8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80" y="515983"/>
            <a:ext cx="10794724" cy="5786847"/>
          </a:xfrm>
          <a:prstGeom prst="rect">
            <a:avLst/>
          </a:prstGeom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A64EAD8A-7473-4DED-A0F4-ECB0AEB3B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224" y="2919549"/>
            <a:ext cx="2009591" cy="21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9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011"/>
            <a:ext cx="5707565" cy="5494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Where Did This Begin?</a:t>
            </a:r>
          </a:p>
          <a:p>
            <a:endParaRPr lang="en-US" sz="2000" dirty="0"/>
          </a:p>
          <a:p>
            <a:r>
              <a:rPr lang="en-US" dirty="0"/>
              <a:t>Conversation with a co-worker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Raspberry Pi 3B+</a:t>
            </a:r>
          </a:p>
          <a:p>
            <a:pPr lvl="1"/>
            <a:r>
              <a:rPr lang="en-US" dirty="0"/>
              <a:t>Installed Pi-hole</a:t>
            </a:r>
          </a:p>
          <a:p>
            <a:pPr lvl="1"/>
            <a:r>
              <a:rPr lang="en-US" sz="2000" dirty="0"/>
              <a:t>DHCP </a:t>
            </a:r>
            <a:r>
              <a:rPr lang="en-US" sz="2000" dirty="0" err="1"/>
              <a:t>Reconfig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C4ACC6C-957E-432C-A632-00516071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701" y="199748"/>
            <a:ext cx="4126372" cy="1361702"/>
          </a:xfrm>
          <a:prstGeom prst="rect">
            <a:avLst/>
          </a:prstGeom>
        </p:spPr>
      </p:pic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56E701AB-1327-4E91-9DC4-C5724B18DA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r="29398" b="2"/>
          <a:stretch/>
        </p:blipFill>
        <p:spPr>
          <a:xfrm>
            <a:off x="8838337" y="1688288"/>
            <a:ext cx="1959284" cy="2036004"/>
          </a:xfrm>
          <a:prstGeom prst="rect">
            <a:avLst/>
          </a:prstGeom>
        </p:spPr>
      </p:pic>
      <p:pic>
        <p:nvPicPr>
          <p:cNvPr id="7" name="Picture 6" descr="A person looking towards the camera&#10;&#10;Description automatically generated">
            <a:extLst>
              <a:ext uri="{FF2B5EF4-FFF2-40B4-BE49-F238E27FC236}">
                <a16:creationId xmlns:a16="http://schemas.microsoft.com/office/drawing/2014/main" id="{EE4CDF2D-D074-43F0-B6F9-D02107F8A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41" y="3851130"/>
            <a:ext cx="2535560" cy="25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0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682011"/>
            <a:ext cx="6368142" cy="5980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I Wanted to Learn Wavefront</a:t>
            </a:r>
          </a:p>
          <a:p>
            <a:endParaRPr lang="en-US" sz="2000" dirty="0"/>
          </a:p>
          <a:p>
            <a:r>
              <a:rPr lang="en-US" dirty="0"/>
              <a:t>It’s in the cloud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A time-series metrics analysis engine</a:t>
            </a:r>
          </a:p>
          <a:p>
            <a:pPr lvl="1"/>
            <a:r>
              <a:rPr lang="en-US" sz="2000" dirty="0"/>
              <a:t>Counters</a:t>
            </a:r>
          </a:p>
          <a:p>
            <a:pPr lvl="1"/>
            <a:r>
              <a:rPr lang="en-US" sz="2000" dirty="0"/>
              <a:t>Gauges</a:t>
            </a:r>
          </a:p>
          <a:p>
            <a:pPr lvl="1"/>
            <a:r>
              <a:rPr lang="en-US" sz="2000" dirty="0"/>
              <a:t>Histograms</a:t>
            </a:r>
          </a:p>
          <a:p>
            <a:pPr lvl="1"/>
            <a:r>
              <a:rPr lang="en-US" sz="2000" dirty="0"/>
              <a:t>Delta Counters</a:t>
            </a:r>
          </a:p>
          <a:p>
            <a:pPr lvl="1"/>
            <a:r>
              <a:rPr lang="en-US" sz="2000" dirty="0"/>
              <a:t>Traces</a:t>
            </a:r>
          </a:p>
          <a:p>
            <a:pPr lvl="1"/>
            <a:r>
              <a:rPr lang="en-US" sz="2000" dirty="0"/>
              <a:t>Spans</a:t>
            </a:r>
          </a:p>
          <a:p>
            <a:endParaRPr lang="en-US" sz="2400" dirty="0"/>
          </a:p>
          <a:p>
            <a:r>
              <a:rPr lang="en-US" sz="2400" dirty="0"/>
              <a:t>Rollup is a non-issue</a:t>
            </a:r>
          </a:p>
          <a:p>
            <a:pPr lvl="1"/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37055A0-123B-40A1-B57F-99A046D2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12" y="4055486"/>
            <a:ext cx="2743583" cy="971686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F5DD2E24-666A-47D0-8CD9-511B1878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73" y="292742"/>
            <a:ext cx="4126372" cy="13617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ABD93-49EB-4931-97EA-021F40656829}"/>
              </a:ext>
            </a:extLst>
          </p:cNvPr>
          <p:cNvCxnSpPr>
            <a:cxnSpLocks/>
          </p:cNvCxnSpPr>
          <p:nvPr/>
        </p:nvCxnSpPr>
        <p:spPr>
          <a:xfrm>
            <a:off x="10058400" y="1720312"/>
            <a:ext cx="309966" cy="22085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4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682011"/>
            <a:ext cx="6368142" cy="5980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</a:schemeClr>
                </a:solidFill>
              </a:rPr>
              <a:t>Getting Data to Wavefront</a:t>
            </a:r>
          </a:p>
          <a:p>
            <a:endParaRPr lang="en-US" sz="2000" dirty="0"/>
          </a:p>
          <a:p>
            <a:r>
              <a:rPr lang="en-US" dirty="0"/>
              <a:t>No integration for Pi-hole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Paths for metric ingestion</a:t>
            </a:r>
          </a:p>
          <a:p>
            <a:pPr lvl="1"/>
            <a:r>
              <a:rPr lang="en-US" dirty="0"/>
              <a:t>Direct</a:t>
            </a:r>
          </a:p>
          <a:p>
            <a:pPr lvl="2"/>
            <a:r>
              <a:rPr lang="en-US" dirty="0"/>
              <a:t>Wavefront data format only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Using a Proxy</a:t>
            </a:r>
          </a:p>
          <a:p>
            <a:pPr lvl="2"/>
            <a:r>
              <a:rPr lang="en-US" dirty="0"/>
              <a:t>Wavefront data format</a:t>
            </a:r>
          </a:p>
          <a:p>
            <a:pPr lvl="2"/>
            <a:r>
              <a:rPr lang="en-US" dirty="0"/>
              <a:t>Graphite data format</a:t>
            </a:r>
          </a:p>
          <a:p>
            <a:pPr lvl="2"/>
            <a:r>
              <a:rPr lang="en-US" dirty="0" err="1"/>
              <a:t>OpenTSDB</a:t>
            </a:r>
            <a:r>
              <a:rPr lang="en-US" dirty="0"/>
              <a:t> data format</a:t>
            </a:r>
          </a:p>
          <a:p>
            <a:pPr lvl="2"/>
            <a:r>
              <a:rPr lang="en-US" dirty="0"/>
              <a:t>Supports Log Ingestion</a:t>
            </a:r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37055A0-123B-40A1-B57F-99A046D2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38" y="583866"/>
            <a:ext cx="2743583" cy="97168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BFED30-E491-4740-9414-5CFF76320F41}"/>
              </a:ext>
            </a:extLst>
          </p:cNvPr>
          <p:cNvCxnSpPr/>
          <p:nvPr/>
        </p:nvCxnSpPr>
        <p:spPr>
          <a:xfrm flipH="1">
            <a:off x="4578531" y="3938451"/>
            <a:ext cx="4944292" cy="1802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1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089A9E-5A15-4FD8-AA8D-A6D80774A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4" y="295157"/>
            <a:ext cx="3482046" cy="3133843"/>
          </a:xfrm>
          <a:prstGeom prst="rect">
            <a:avLst/>
          </a:prstGeom>
        </p:spPr>
      </p:pic>
      <p:cxnSp>
        <p:nvCxnSpPr>
          <p:cNvPr id="85" name="Straight Connector 8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CA5FF-1460-4483-9CF5-8CC22E820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1" y="3589867"/>
            <a:ext cx="3833972" cy="2942574"/>
          </a:xfrm>
          <a:prstGeom prst="rect">
            <a:avLst/>
          </a:prstGeom>
        </p:spPr>
      </p:pic>
      <p:sp>
        <p:nvSpPr>
          <p:cNvPr id="46" name="Content Placeholder 29">
            <a:extLst>
              <a:ext uri="{FF2B5EF4-FFF2-40B4-BE49-F238E27FC236}">
                <a16:creationId xmlns:a16="http://schemas.microsoft.com/office/drawing/2014/main" id="{62B768B3-378C-4E8F-AB2F-458B456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829491"/>
            <a:ext cx="5747187" cy="4957941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FFFF"/>
                </a:solidFill>
              </a:rPr>
              <a:t>Log Shipping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Proxy Supported Methods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Filebeat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Not supported on ARM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Raw TCP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Splunk tooling?</a:t>
            </a:r>
          </a:p>
          <a:p>
            <a:pPr lvl="2"/>
            <a:r>
              <a:rPr lang="en-US" dirty="0" err="1">
                <a:solidFill>
                  <a:srgbClr val="FFFFFF"/>
                </a:solidFill>
              </a:rPr>
              <a:t>Rsyslog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r>
              <a:rPr lang="en-US" dirty="0">
                <a:solidFill>
                  <a:srgbClr val="FFFFFF"/>
                </a:solidFill>
              </a:rPr>
              <a:t>Syslog-ng</a:t>
            </a:r>
          </a:p>
          <a:p>
            <a:r>
              <a:rPr lang="en-US" dirty="0">
                <a:solidFill>
                  <a:srgbClr val="FFFFFF"/>
                </a:solidFill>
              </a:rPr>
              <a:t>Metrics Supported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Counters, gauges, histograms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F685793-EC62-4D73-BB9B-CF7D73B8E270}"/>
              </a:ext>
            </a:extLst>
          </p:cNvPr>
          <p:cNvSpPr/>
          <p:nvPr/>
        </p:nvSpPr>
        <p:spPr>
          <a:xfrm>
            <a:off x="5913120" y="4519044"/>
            <a:ext cx="365760" cy="2873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993</Words>
  <Application>Microsoft Office PowerPoint</Application>
  <PresentationFormat>Widescreen</PresentationFormat>
  <Paragraphs>247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Pi in the Sky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Comes Next…Maybe?</vt:lpstr>
      <vt:lpstr>Suppplemental Information</vt:lpstr>
      <vt:lpstr>The Journey Contines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in the Sky </dc:title>
  <dc:creator>Nick Korte</dc:creator>
  <cp:lastModifiedBy>Nick Korte</cp:lastModifiedBy>
  <cp:revision>69</cp:revision>
  <dcterms:created xsi:type="dcterms:W3CDTF">2019-08-26T05:35:22Z</dcterms:created>
  <dcterms:modified xsi:type="dcterms:W3CDTF">2019-08-26T14:36:43Z</dcterms:modified>
</cp:coreProperties>
</file>