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141"/>
  </p:notesMasterIdLst>
  <p:sldIdLst>
    <p:sldId id="256" r:id="rId2"/>
    <p:sldId id="296" r:id="rId3"/>
    <p:sldId id="297" r:id="rId4"/>
    <p:sldId id="257" r:id="rId5"/>
    <p:sldId id="258" r:id="rId6"/>
    <p:sldId id="259" r:id="rId7"/>
    <p:sldId id="260" r:id="rId8"/>
    <p:sldId id="262" r:id="rId9"/>
    <p:sldId id="263" r:id="rId10"/>
    <p:sldId id="265" r:id="rId11"/>
    <p:sldId id="267" r:id="rId12"/>
    <p:sldId id="268" r:id="rId13"/>
    <p:sldId id="269" r:id="rId14"/>
    <p:sldId id="270" r:id="rId15"/>
    <p:sldId id="271" r:id="rId16"/>
    <p:sldId id="272" r:id="rId17"/>
    <p:sldId id="273" r:id="rId18"/>
    <p:sldId id="274" r:id="rId19"/>
    <p:sldId id="275" r:id="rId20"/>
    <p:sldId id="276" r:id="rId21"/>
    <p:sldId id="299" r:id="rId22"/>
    <p:sldId id="300" r:id="rId23"/>
    <p:sldId id="302" r:id="rId24"/>
    <p:sldId id="303" r:id="rId25"/>
    <p:sldId id="304" r:id="rId26"/>
    <p:sldId id="305" r:id="rId27"/>
    <p:sldId id="306" r:id="rId28"/>
    <p:sldId id="307" r:id="rId29"/>
    <p:sldId id="308" r:id="rId30"/>
    <p:sldId id="309" r:id="rId31"/>
    <p:sldId id="316" r:id="rId32"/>
    <p:sldId id="310" r:id="rId33"/>
    <p:sldId id="278" r:id="rId34"/>
    <p:sldId id="311" r:id="rId35"/>
    <p:sldId id="312" r:id="rId36"/>
    <p:sldId id="313" r:id="rId37"/>
    <p:sldId id="314" r:id="rId38"/>
    <p:sldId id="315" r:id="rId39"/>
    <p:sldId id="301" r:id="rId40"/>
    <p:sldId id="280" r:id="rId41"/>
    <p:sldId id="281" r:id="rId42"/>
    <p:sldId id="282" r:id="rId43"/>
    <p:sldId id="283" r:id="rId44"/>
    <p:sldId id="284" r:id="rId45"/>
    <p:sldId id="285" r:id="rId46"/>
    <p:sldId id="286" r:id="rId47"/>
    <p:sldId id="287" r:id="rId48"/>
    <p:sldId id="288" r:id="rId49"/>
    <p:sldId id="289" r:id="rId50"/>
    <p:sldId id="290" r:id="rId51"/>
    <p:sldId id="294" r:id="rId52"/>
    <p:sldId id="317" r:id="rId53"/>
    <p:sldId id="318" r:id="rId54"/>
    <p:sldId id="319" r:id="rId55"/>
    <p:sldId id="320" r:id="rId56"/>
    <p:sldId id="321" r:id="rId57"/>
    <p:sldId id="322" r:id="rId58"/>
    <p:sldId id="323" r:id="rId59"/>
    <p:sldId id="324" r:id="rId60"/>
    <p:sldId id="292" r:id="rId61"/>
    <p:sldId id="293" r:id="rId62"/>
    <p:sldId id="325" r:id="rId63"/>
    <p:sldId id="326" r:id="rId64"/>
    <p:sldId id="363" r:id="rId65"/>
    <p:sldId id="327" r:id="rId66"/>
    <p:sldId id="328" r:id="rId67"/>
    <p:sldId id="364" r:id="rId68"/>
    <p:sldId id="365" r:id="rId69"/>
    <p:sldId id="329" r:id="rId70"/>
    <p:sldId id="330" r:id="rId71"/>
    <p:sldId id="331" r:id="rId72"/>
    <p:sldId id="332" r:id="rId73"/>
    <p:sldId id="333" r:id="rId74"/>
    <p:sldId id="334" r:id="rId75"/>
    <p:sldId id="335" r:id="rId76"/>
    <p:sldId id="336" r:id="rId77"/>
    <p:sldId id="337" r:id="rId78"/>
    <p:sldId id="338" r:id="rId79"/>
    <p:sldId id="339" r:id="rId80"/>
    <p:sldId id="340" r:id="rId81"/>
    <p:sldId id="341" r:id="rId82"/>
    <p:sldId id="342" r:id="rId83"/>
    <p:sldId id="343" r:id="rId84"/>
    <p:sldId id="344" r:id="rId85"/>
    <p:sldId id="345" r:id="rId86"/>
    <p:sldId id="346" r:id="rId87"/>
    <p:sldId id="347" r:id="rId88"/>
    <p:sldId id="348" r:id="rId89"/>
    <p:sldId id="349" r:id="rId90"/>
    <p:sldId id="350" r:id="rId91"/>
    <p:sldId id="351" r:id="rId92"/>
    <p:sldId id="366" r:id="rId93"/>
    <p:sldId id="352" r:id="rId94"/>
    <p:sldId id="353" r:id="rId95"/>
    <p:sldId id="354" r:id="rId96"/>
    <p:sldId id="355" r:id="rId97"/>
    <p:sldId id="356" r:id="rId98"/>
    <p:sldId id="357" r:id="rId99"/>
    <p:sldId id="358" r:id="rId100"/>
    <p:sldId id="359" r:id="rId101"/>
    <p:sldId id="360" r:id="rId102"/>
    <p:sldId id="361" r:id="rId103"/>
    <p:sldId id="362" r:id="rId104"/>
    <p:sldId id="367" r:id="rId105"/>
    <p:sldId id="368" r:id="rId106"/>
    <p:sldId id="369" r:id="rId107"/>
    <p:sldId id="370" r:id="rId108"/>
    <p:sldId id="371" r:id="rId109"/>
    <p:sldId id="372" r:id="rId110"/>
    <p:sldId id="373" r:id="rId111"/>
    <p:sldId id="374" r:id="rId112"/>
    <p:sldId id="375" r:id="rId113"/>
    <p:sldId id="416" r:id="rId114"/>
    <p:sldId id="417" r:id="rId115"/>
    <p:sldId id="418" r:id="rId116"/>
    <p:sldId id="376" r:id="rId117"/>
    <p:sldId id="377" r:id="rId118"/>
    <p:sldId id="378" r:id="rId119"/>
    <p:sldId id="379" r:id="rId120"/>
    <p:sldId id="380" r:id="rId121"/>
    <p:sldId id="381" r:id="rId122"/>
    <p:sldId id="382" r:id="rId123"/>
    <p:sldId id="383" r:id="rId124"/>
    <p:sldId id="384" r:id="rId125"/>
    <p:sldId id="385" r:id="rId126"/>
    <p:sldId id="386" r:id="rId127"/>
    <p:sldId id="387" r:id="rId128"/>
    <p:sldId id="415" r:id="rId129"/>
    <p:sldId id="388" r:id="rId130"/>
    <p:sldId id="389" r:id="rId131"/>
    <p:sldId id="390" r:id="rId132"/>
    <p:sldId id="391" r:id="rId133"/>
    <p:sldId id="392" r:id="rId134"/>
    <p:sldId id="393" r:id="rId135"/>
    <p:sldId id="394" r:id="rId136"/>
    <p:sldId id="395" r:id="rId137"/>
    <p:sldId id="396" r:id="rId138"/>
    <p:sldId id="397" r:id="rId139"/>
    <p:sldId id="295" r:id="rId1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81" autoAdjust="0"/>
    <p:restoredTop sz="94291" autoAdjust="0"/>
  </p:normalViewPr>
  <p:slideViewPr>
    <p:cSldViewPr snapToGrid="0">
      <p:cViewPr varScale="1">
        <p:scale>
          <a:sx n="74" d="100"/>
          <a:sy n="74" d="100"/>
        </p:scale>
        <p:origin x="71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89FE59-EBC5-4325-960A-B85ED6C909FE}" type="datetimeFigureOut">
              <a:rPr lang="en-US" smtClean="0"/>
              <a:t>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2CC873-A0E6-44C9-BB86-8D0F9B2C2D63}" type="slidenum">
              <a:rPr lang="en-US" smtClean="0"/>
              <a:t>‹#›</a:t>
            </a:fld>
            <a:endParaRPr lang="en-US"/>
          </a:p>
        </p:txBody>
      </p:sp>
    </p:spTree>
    <p:extLst>
      <p:ext uri="{BB962C8B-B14F-4D97-AF65-F5344CB8AC3E}">
        <p14:creationId xmlns:p14="http://schemas.microsoft.com/office/powerpoint/2010/main" val="286204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2CC873-A0E6-44C9-BB86-8D0F9B2C2D63}" type="slidenum">
              <a:rPr lang="en-US" smtClean="0"/>
              <a:t>1</a:t>
            </a:fld>
            <a:endParaRPr lang="en-US"/>
          </a:p>
        </p:txBody>
      </p:sp>
    </p:spTree>
    <p:extLst>
      <p:ext uri="{BB962C8B-B14F-4D97-AF65-F5344CB8AC3E}">
        <p14:creationId xmlns:p14="http://schemas.microsoft.com/office/powerpoint/2010/main" val="2535289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171044-D616-4AB1-A159-B8AA331B3199}" type="datetime1">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37933A-F97C-4918-9917-0BEF3D551A6D}" type="slidenum">
              <a:rPr lang="en-US" smtClean="0"/>
              <a:t>‹#›</a:t>
            </a:fld>
            <a:endParaRPr lang="en-US"/>
          </a:p>
        </p:txBody>
      </p:sp>
    </p:spTree>
    <p:extLst>
      <p:ext uri="{BB962C8B-B14F-4D97-AF65-F5344CB8AC3E}">
        <p14:creationId xmlns:p14="http://schemas.microsoft.com/office/powerpoint/2010/main" val="3584120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E0EEB0-2F8B-434D-B6CD-623B95275E5E}" type="datetime1">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37933A-F97C-4918-9917-0BEF3D551A6D}" type="slidenum">
              <a:rPr lang="en-US" smtClean="0"/>
              <a:t>‹#›</a:t>
            </a:fld>
            <a:endParaRPr lang="en-US"/>
          </a:p>
        </p:txBody>
      </p:sp>
    </p:spTree>
    <p:extLst>
      <p:ext uri="{BB962C8B-B14F-4D97-AF65-F5344CB8AC3E}">
        <p14:creationId xmlns:p14="http://schemas.microsoft.com/office/powerpoint/2010/main" val="4149970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E42E13-812A-471E-B63E-47824D9317EA}" type="datetime1">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37933A-F97C-4918-9917-0BEF3D551A6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62062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44525BE-5257-4308-B323-992B633865F6}" type="datetime1">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37933A-F97C-4918-9917-0BEF3D551A6D}" type="slidenum">
              <a:rPr lang="en-US" smtClean="0"/>
              <a:t>‹#›</a:t>
            </a:fld>
            <a:endParaRPr lang="en-US"/>
          </a:p>
        </p:txBody>
      </p:sp>
    </p:spTree>
    <p:extLst>
      <p:ext uri="{BB962C8B-B14F-4D97-AF65-F5344CB8AC3E}">
        <p14:creationId xmlns:p14="http://schemas.microsoft.com/office/powerpoint/2010/main" val="870951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5CE1D42-1120-4165-9252-6833224712EF}" type="datetime1">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37933A-F97C-4918-9917-0BEF3D551A6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84655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7E5C79-E252-4D9C-B8B8-96DD4706662F}" type="datetime1">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37933A-F97C-4918-9917-0BEF3D551A6D}" type="slidenum">
              <a:rPr lang="en-US" smtClean="0"/>
              <a:t>‹#›</a:t>
            </a:fld>
            <a:endParaRPr lang="en-US"/>
          </a:p>
        </p:txBody>
      </p:sp>
    </p:spTree>
    <p:extLst>
      <p:ext uri="{BB962C8B-B14F-4D97-AF65-F5344CB8AC3E}">
        <p14:creationId xmlns:p14="http://schemas.microsoft.com/office/powerpoint/2010/main" val="2495037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2BF53-7F72-443E-8CDB-03C4F63233BA}" type="datetime1">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37933A-F97C-4918-9917-0BEF3D551A6D}" type="slidenum">
              <a:rPr lang="en-US" smtClean="0"/>
              <a:t>‹#›</a:t>
            </a:fld>
            <a:endParaRPr lang="en-US"/>
          </a:p>
        </p:txBody>
      </p:sp>
    </p:spTree>
    <p:extLst>
      <p:ext uri="{BB962C8B-B14F-4D97-AF65-F5344CB8AC3E}">
        <p14:creationId xmlns:p14="http://schemas.microsoft.com/office/powerpoint/2010/main" val="3227726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E6B0EE-E275-4B2B-A943-B76B8A493C2B}" type="datetime1">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37933A-F97C-4918-9917-0BEF3D551A6D}" type="slidenum">
              <a:rPr lang="en-US" smtClean="0"/>
              <a:t>‹#›</a:t>
            </a:fld>
            <a:endParaRPr lang="en-US"/>
          </a:p>
        </p:txBody>
      </p:sp>
    </p:spTree>
    <p:extLst>
      <p:ext uri="{BB962C8B-B14F-4D97-AF65-F5344CB8AC3E}">
        <p14:creationId xmlns:p14="http://schemas.microsoft.com/office/powerpoint/2010/main" val="377095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F62E52-BFB8-4FAB-B2F7-0629216BFE0A}" type="datetime1">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37933A-F97C-4918-9917-0BEF3D551A6D}" type="slidenum">
              <a:rPr lang="en-US" smtClean="0"/>
              <a:t>‹#›</a:t>
            </a:fld>
            <a:endParaRPr lang="en-US"/>
          </a:p>
        </p:txBody>
      </p:sp>
    </p:spTree>
    <p:extLst>
      <p:ext uri="{BB962C8B-B14F-4D97-AF65-F5344CB8AC3E}">
        <p14:creationId xmlns:p14="http://schemas.microsoft.com/office/powerpoint/2010/main" val="181119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60D2B2-90C6-4C98-A1F6-E37B1C661C19}" type="datetime1">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37933A-F97C-4918-9917-0BEF3D551A6D}" type="slidenum">
              <a:rPr lang="en-US" smtClean="0"/>
              <a:t>‹#›</a:t>
            </a:fld>
            <a:endParaRPr lang="en-US"/>
          </a:p>
        </p:txBody>
      </p:sp>
    </p:spTree>
    <p:extLst>
      <p:ext uri="{BB962C8B-B14F-4D97-AF65-F5344CB8AC3E}">
        <p14:creationId xmlns:p14="http://schemas.microsoft.com/office/powerpoint/2010/main" val="1209184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1A8B3B-C3FA-453B-A2BF-08F61C1406ED}" type="datetime1">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37933A-F97C-4918-9917-0BEF3D551A6D}" type="slidenum">
              <a:rPr lang="en-US" smtClean="0"/>
              <a:t>‹#›</a:t>
            </a:fld>
            <a:endParaRPr lang="en-US"/>
          </a:p>
        </p:txBody>
      </p:sp>
    </p:spTree>
    <p:extLst>
      <p:ext uri="{BB962C8B-B14F-4D97-AF65-F5344CB8AC3E}">
        <p14:creationId xmlns:p14="http://schemas.microsoft.com/office/powerpoint/2010/main" val="3185174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74C2B0-3BF5-43BD-A05F-8070BA825688}" type="datetime1">
              <a:rPr lang="en-US" smtClean="0"/>
              <a:t>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37933A-F97C-4918-9917-0BEF3D551A6D}" type="slidenum">
              <a:rPr lang="en-US" smtClean="0"/>
              <a:t>‹#›</a:t>
            </a:fld>
            <a:endParaRPr lang="en-US"/>
          </a:p>
        </p:txBody>
      </p:sp>
    </p:spTree>
    <p:extLst>
      <p:ext uri="{BB962C8B-B14F-4D97-AF65-F5344CB8AC3E}">
        <p14:creationId xmlns:p14="http://schemas.microsoft.com/office/powerpoint/2010/main" val="3836380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A099DD-8533-464B-A0B4-BEB18B4115DC}" type="datetime1">
              <a:rPr lang="en-US" smtClean="0"/>
              <a:t>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37933A-F97C-4918-9917-0BEF3D551A6D}" type="slidenum">
              <a:rPr lang="en-US" smtClean="0"/>
              <a:t>‹#›</a:t>
            </a:fld>
            <a:endParaRPr lang="en-US"/>
          </a:p>
        </p:txBody>
      </p:sp>
    </p:spTree>
    <p:extLst>
      <p:ext uri="{BB962C8B-B14F-4D97-AF65-F5344CB8AC3E}">
        <p14:creationId xmlns:p14="http://schemas.microsoft.com/office/powerpoint/2010/main" val="888980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D887A6-0138-4C3F-888B-9C800B52321F}" type="datetime1">
              <a:rPr lang="en-US" smtClean="0"/>
              <a:t>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37933A-F97C-4918-9917-0BEF3D551A6D}" type="slidenum">
              <a:rPr lang="en-US" smtClean="0"/>
              <a:t>‹#›</a:t>
            </a:fld>
            <a:endParaRPr lang="en-US"/>
          </a:p>
        </p:txBody>
      </p:sp>
    </p:spTree>
    <p:extLst>
      <p:ext uri="{BB962C8B-B14F-4D97-AF65-F5344CB8AC3E}">
        <p14:creationId xmlns:p14="http://schemas.microsoft.com/office/powerpoint/2010/main" val="3357068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CE4161-B079-4317-871C-DB392C8DEF82}" type="datetime1">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37933A-F97C-4918-9917-0BEF3D551A6D}" type="slidenum">
              <a:rPr lang="en-US" smtClean="0"/>
              <a:t>‹#›</a:t>
            </a:fld>
            <a:endParaRPr lang="en-US"/>
          </a:p>
        </p:txBody>
      </p:sp>
    </p:spTree>
    <p:extLst>
      <p:ext uri="{BB962C8B-B14F-4D97-AF65-F5344CB8AC3E}">
        <p14:creationId xmlns:p14="http://schemas.microsoft.com/office/powerpoint/2010/main" val="4285611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924F578-6092-4ED3-B133-C34F2937F93E}" type="datetime1">
              <a:rPr lang="en-US" smtClean="0"/>
              <a:t>3/1/2024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37933A-F97C-4918-9917-0BEF3D551A6D}" type="slidenum">
              <a:rPr lang="en-US" smtClean="0"/>
              <a:t>‹#›</a:t>
            </a:fld>
            <a:endParaRPr lang="en-US"/>
          </a:p>
        </p:txBody>
      </p:sp>
    </p:spTree>
    <p:extLst>
      <p:ext uri="{BB962C8B-B14F-4D97-AF65-F5344CB8AC3E}">
        <p14:creationId xmlns:p14="http://schemas.microsoft.com/office/powerpoint/2010/main" val="3156135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A58E783-CF38-4573-9CF6-93552D8CEDFC}" type="datetime1">
              <a:rPr lang="en-US" smtClean="0"/>
              <a:t>3/1/2024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037933A-F97C-4918-9917-0BEF3D551A6D}" type="slidenum">
              <a:rPr lang="en-US" smtClean="0"/>
              <a:t>‹#›</a:t>
            </a:fld>
            <a:endParaRPr lang="en-US"/>
          </a:p>
        </p:txBody>
      </p:sp>
    </p:spTree>
    <p:extLst>
      <p:ext uri="{BB962C8B-B14F-4D97-AF65-F5344CB8AC3E}">
        <p14:creationId xmlns:p14="http://schemas.microsoft.com/office/powerpoint/2010/main" val="1682562250"/>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hyperlink" Target="https://www.javatpoint.com/cpp-data-types" TargetMode="Externa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hyperlink" Target="https://cplusplus.com/doc/tutorial/variabl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w3schools.com/c/index.php"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schools.com/c/index.ph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34AA6-599C-42E9-B0A9-F1B49F93CF17}"/>
              </a:ext>
            </a:extLst>
          </p:cNvPr>
          <p:cNvSpPr>
            <a:spLocks noGrp="1"/>
          </p:cNvSpPr>
          <p:nvPr>
            <p:ph type="ctrTitle"/>
          </p:nvPr>
        </p:nvSpPr>
        <p:spPr/>
        <p:txBody>
          <a:bodyPr/>
          <a:lstStyle/>
          <a:p>
            <a:r>
              <a:rPr lang="en-US" dirty="0"/>
              <a:t>From zero to hero </a:t>
            </a:r>
          </a:p>
        </p:txBody>
      </p:sp>
      <p:sp>
        <p:nvSpPr>
          <p:cNvPr id="3" name="Subtitle 2">
            <a:extLst>
              <a:ext uri="{FF2B5EF4-FFF2-40B4-BE49-F238E27FC236}">
                <a16:creationId xmlns:a16="http://schemas.microsoft.com/office/drawing/2014/main" id="{334846EE-03F2-41BF-932B-E442AE782902}"/>
              </a:ext>
            </a:extLst>
          </p:cNvPr>
          <p:cNvSpPr>
            <a:spLocks noGrp="1"/>
          </p:cNvSpPr>
          <p:nvPr>
            <p:ph type="subTitle" idx="1"/>
          </p:nvPr>
        </p:nvSpPr>
        <p:spPr/>
        <p:txBody>
          <a:bodyPr/>
          <a:lstStyle/>
          <a:p>
            <a:endParaRPr lang="en-US"/>
          </a:p>
        </p:txBody>
      </p:sp>
      <p:sp>
        <p:nvSpPr>
          <p:cNvPr id="5" name="Slide Number Placeholder 4">
            <a:extLst>
              <a:ext uri="{FF2B5EF4-FFF2-40B4-BE49-F238E27FC236}">
                <a16:creationId xmlns:a16="http://schemas.microsoft.com/office/drawing/2014/main" id="{16B4961D-011C-4315-A699-94EC1832496E}"/>
              </a:ext>
            </a:extLst>
          </p:cNvPr>
          <p:cNvSpPr>
            <a:spLocks noGrp="1"/>
          </p:cNvSpPr>
          <p:nvPr>
            <p:ph type="sldNum" sz="quarter" idx="12"/>
          </p:nvPr>
        </p:nvSpPr>
        <p:spPr/>
        <p:txBody>
          <a:bodyPr/>
          <a:lstStyle/>
          <a:p>
            <a:fld id="{A037933A-F97C-4918-9917-0BEF3D551A6D}" type="slidenum">
              <a:rPr lang="en-US" smtClean="0"/>
              <a:t>1</a:t>
            </a:fld>
            <a:endParaRPr lang="en-US"/>
          </a:p>
        </p:txBody>
      </p:sp>
    </p:spTree>
    <p:extLst>
      <p:ext uri="{BB962C8B-B14F-4D97-AF65-F5344CB8AC3E}">
        <p14:creationId xmlns:p14="http://schemas.microsoft.com/office/powerpoint/2010/main" val="2258990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5A9C55-C72C-490D-9F59-12EF7561C396}"/>
              </a:ext>
            </a:extLst>
          </p:cNvPr>
          <p:cNvSpPr>
            <a:spLocks noGrp="1"/>
          </p:cNvSpPr>
          <p:nvPr>
            <p:ph idx="1"/>
          </p:nvPr>
        </p:nvSpPr>
        <p:spPr>
          <a:xfrm>
            <a:off x="1902543" y="154858"/>
            <a:ext cx="10102644" cy="6548283"/>
          </a:xfrm>
        </p:spPr>
        <p:txBody>
          <a:bodyPr>
            <a:normAutofit/>
          </a:bodyPr>
          <a:lstStyle/>
          <a:p>
            <a:pPr marL="0" lvl="0" indent="0" defTabSz="914400" eaLnBrk="0" fontAlgn="base" hangingPunct="0">
              <a:spcBef>
                <a:spcPct val="0"/>
              </a:spcBef>
              <a:spcAft>
                <a:spcPct val="0"/>
              </a:spcAft>
              <a:buClrTx/>
              <a:buNone/>
            </a:pPr>
            <a:r>
              <a:rPr lang="en-US" altLang="en-US" b="1" dirty="0">
                <a:solidFill>
                  <a:srgbClr val="000000"/>
                </a:solidFill>
                <a:latin typeface="Verdana" panose="020B0604030504040204" pitchFamily="34" charset="0"/>
              </a:rPr>
              <a:t>Line 3:</a:t>
            </a:r>
            <a:r>
              <a:rPr lang="en-US" altLang="en-US" dirty="0">
                <a:solidFill>
                  <a:srgbClr val="000000"/>
                </a:solidFill>
                <a:latin typeface="Verdana" panose="020B0604030504040204" pitchFamily="34" charset="0"/>
              </a:rPr>
              <a:t> A blank line. C++ ignores white space. But we use it to make the code more readable.</a:t>
            </a:r>
          </a:p>
          <a:p>
            <a:pPr marL="0" lvl="0" indent="0" defTabSz="914400" eaLnBrk="0" fontAlgn="base" hangingPunct="0">
              <a:spcBef>
                <a:spcPct val="0"/>
              </a:spcBef>
              <a:spcAft>
                <a:spcPct val="0"/>
              </a:spcAft>
              <a:buClrTx/>
              <a:buNone/>
            </a:pPr>
            <a:endParaRPr lang="en-US" altLang="en-US" dirty="0">
              <a:solidFill>
                <a:schemeClr val="tx1"/>
              </a:solidFill>
            </a:endParaRPr>
          </a:p>
          <a:p>
            <a:pPr marL="0" lvl="0" indent="0" defTabSz="914400" eaLnBrk="0" fontAlgn="base" hangingPunct="0">
              <a:spcBef>
                <a:spcPct val="0"/>
              </a:spcBef>
              <a:spcAft>
                <a:spcPct val="0"/>
              </a:spcAft>
              <a:buClrTx/>
              <a:buNone/>
            </a:pPr>
            <a:r>
              <a:rPr lang="en-US" altLang="en-US" b="1" dirty="0">
                <a:solidFill>
                  <a:srgbClr val="000000"/>
                </a:solidFill>
                <a:latin typeface="Verdana" panose="020B0604030504040204" pitchFamily="34" charset="0"/>
              </a:rPr>
              <a:t>Line 4:</a:t>
            </a:r>
            <a:r>
              <a:rPr lang="en-US" altLang="en-US" dirty="0">
                <a:solidFill>
                  <a:srgbClr val="000000"/>
                </a:solidFill>
                <a:latin typeface="Verdana" panose="020B0604030504040204" pitchFamily="34" charset="0"/>
              </a:rPr>
              <a:t> Another thing that always appear in a C++ program, is </a:t>
            </a:r>
            <a:r>
              <a:rPr lang="en-US" altLang="en-US" dirty="0">
                <a:solidFill>
                  <a:srgbClr val="DC143C"/>
                </a:solidFill>
                <a:latin typeface="Consolas" panose="020B0609020204030204" pitchFamily="49" charset="0"/>
              </a:rPr>
              <a:t>int main()</a:t>
            </a:r>
            <a:r>
              <a:rPr lang="en-US" altLang="en-US" dirty="0">
                <a:solidFill>
                  <a:srgbClr val="000000"/>
                </a:solidFill>
                <a:latin typeface="Verdana" panose="020B0604030504040204" pitchFamily="34" charset="0"/>
              </a:rPr>
              <a:t>. This is called a </a:t>
            </a:r>
            <a:r>
              <a:rPr lang="en-US" altLang="en-US" b="1" dirty="0">
                <a:solidFill>
                  <a:srgbClr val="000000"/>
                </a:solidFill>
                <a:latin typeface="Verdana" panose="020B0604030504040204" pitchFamily="34" charset="0"/>
              </a:rPr>
              <a:t>function</a:t>
            </a:r>
            <a:r>
              <a:rPr lang="en-US" altLang="en-US" dirty="0">
                <a:solidFill>
                  <a:srgbClr val="000000"/>
                </a:solidFill>
                <a:latin typeface="Verdana" panose="020B0604030504040204" pitchFamily="34" charset="0"/>
              </a:rPr>
              <a:t>. Any code inside its curly brackets </a:t>
            </a:r>
            <a:r>
              <a:rPr lang="en-US" altLang="en-US" dirty="0">
                <a:solidFill>
                  <a:srgbClr val="DC143C"/>
                </a:solidFill>
                <a:latin typeface="Consolas" panose="020B0609020204030204" pitchFamily="49" charset="0"/>
              </a:rPr>
              <a:t>{}</a:t>
            </a:r>
            <a:r>
              <a:rPr lang="en-US" altLang="en-US" dirty="0">
                <a:solidFill>
                  <a:srgbClr val="000000"/>
                </a:solidFill>
                <a:latin typeface="Verdana" panose="020B0604030504040204" pitchFamily="34" charset="0"/>
              </a:rPr>
              <a:t> will be executed.</a:t>
            </a:r>
          </a:p>
          <a:p>
            <a:pPr marL="0" lvl="0" indent="0" defTabSz="914400" eaLnBrk="0" fontAlgn="base" hangingPunct="0">
              <a:spcBef>
                <a:spcPct val="0"/>
              </a:spcBef>
              <a:spcAft>
                <a:spcPct val="0"/>
              </a:spcAft>
              <a:buClrTx/>
              <a:buNone/>
            </a:pPr>
            <a:endParaRPr lang="en-US" altLang="en-US" dirty="0">
              <a:solidFill>
                <a:schemeClr val="tx1"/>
              </a:solidFill>
            </a:endParaRPr>
          </a:p>
          <a:p>
            <a:pPr marL="0" lvl="0" indent="0" defTabSz="914400" eaLnBrk="0" fontAlgn="base" hangingPunct="0">
              <a:spcBef>
                <a:spcPct val="0"/>
              </a:spcBef>
              <a:spcAft>
                <a:spcPct val="0"/>
              </a:spcAft>
              <a:buClrTx/>
              <a:buNone/>
            </a:pPr>
            <a:r>
              <a:rPr lang="en-US" altLang="en-US" b="1" dirty="0">
                <a:solidFill>
                  <a:srgbClr val="000000"/>
                </a:solidFill>
                <a:latin typeface="Verdana" panose="020B0604030504040204" pitchFamily="34" charset="0"/>
              </a:rPr>
              <a:t>Line 5:</a:t>
            </a:r>
            <a:r>
              <a:rPr lang="en-US" altLang="en-US" dirty="0">
                <a:solidFill>
                  <a:srgbClr val="000000"/>
                </a:solidFill>
                <a:latin typeface="Verdana" panose="020B0604030504040204" pitchFamily="34" charset="0"/>
              </a:rPr>
              <a:t> </a:t>
            </a:r>
            <a:r>
              <a:rPr lang="en-US" altLang="en-US" dirty="0" err="1">
                <a:solidFill>
                  <a:srgbClr val="DC143C"/>
                </a:solidFill>
                <a:latin typeface="Consolas" panose="020B0609020204030204" pitchFamily="49" charset="0"/>
              </a:rPr>
              <a:t>cout</a:t>
            </a:r>
            <a:r>
              <a:rPr lang="en-US" altLang="en-US" dirty="0">
                <a:solidFill>
                  <a:srgbClr val="000000"/>
                </a:solidFill>
                <a:latin typeface="Verdana" panose="020B0604030504040204" pitchFamily="34" charset="0"/>
              </a:rPr>
              <a:t> (pronounced "see-out") is an </a:t>
            </a:r>
            <a:r>
              <a:rPr lang="en-US" altLang="en-US" b="1" dirty="0">
                <a:solidFill>
                  <a:srgbClr val="000000"/>
                </a:solidFill>
                <a:latin typeface="Verdana" panose="020B0604030504040204" pitchFamily="34" charset="0"/>
              </a:rPr>
              <a:t>object</a:t>
            </a:r>
            <a:r>
              <a:rPr lang="en-US" altLang="en-US" dirty="0">
                <a:solidFill>
                  <a:srgbClr val="000000"/>
                </a:solidFill>
                <a:latin typeface="Verdana" panose="020B0604030504040204" pitchFamily="34" charset="0"/>
              </a:rPr>
              <a:t> used together with the </a:t>
            </a:r>
            <a:r>
              <a:rPr lang="en-US" altLang="en-US" i="1" dirty="0">
                <a:solidFill>
                  <a:srgbClr val="000000"/>
                </a:solidFill>
                <a:latin typeface="Verdana" panose="020B0604030504040204" pitchFamily="34" charset="0"/>
              </a:rPr>
              <a:t>insertion operator</a:t>
            </a:r>
            <a:r>
              <a:rPr lang="en-US" altLang="en-US" dirty="0">
                <a:solidFill>
                  <a:srgbClr val="000000"/>
                </a:solidFill>
                <a:latin typeface="Verdana" panose="020B0604030504040204" pitchFamily="34" charset="0"/>
              </a:rPr>
              <a:t> (</a:t>
            </a:r>
            <a:r>
              <a:rPr lang="en-US" altLang="en-US" dirty="0">
                <a:solidFill>
                  <a:srgbClr val="DC143C"/>
                </a:solidFill>
                <a:latin typeface="Consolas" panose="020B0609020204030204" pitchFamily="49" charset="0"/>
              </a:rPr>
              <a:t>&lt;&lt;</a:t>
            </a:r>
            <a:r>
              <a:rPr lang="en-US" altLang="en-US" dirty="0">
                <a:solidFill>
                  <a:srgbClr val="000000"/>
                </a:solidFill>
                <a:latin typeface="Verdana" panose="020B0604030504040204" pitchFamily="34" charset="0"/>
              </a:rPr>
              <a:t>) to output/print text. In our example it will output "Hello World!".</a:t>
            </a:r>
          </a:p>
          <a:p>
            <a:pPr marL="0" lvl="0" indent="0" defTabSz="914400" eaLnBrk="0" fontAlgn="base" hangingPunct="0">
              <a:spcBef>
                <a:spcPct val="0"/>
              </a:spcBef>
              <a:spcAft>
                <a:spcPct val="0"/>
              </a:spcAft>
              <a:buClrTx/>
              <a:buNone/>
            </a:pPr>
            <a:endParaRPr lang="en-US" altLang="en-US" dirty="0">
              <a:solidFill>
                <a:schemeClr val="tx1"/>
              </a:solidFill>
            </a:endParaRPr>
          </a:p>
          <a:p>
            <a:pPr marL="0" lvl="0" indent="0" defTabSz="914400" eaLnBrk="0" fontAlgn="base" hangingPunct="0">
              <a:spcBef>
                <a:spcPct val="0"/>
              </a:spcBef>
              <a:spcAft>
                <a:spcPct val="0"/>
              </a:spcAft>
              <a:buClrTx/>
              <a:buNone/>
            </a:pPr>
            <a:r>
              <a:rPr lang="en-US" altLang="en-US" b="1" dirty="0">
                <a:solidFill>
                  <a:srgbClr val="000000"/>
                </a:solidFill>
                <a:latin typeface="Verdana" panose="020B0604030504040204" pitchFamily="34" charset="0"/>
              </a:rPr>
              <a:t>Note:</a:t>
            </a:r>
            <a:r>
              <a:rPr lang="en-US" altLang="en-US" dirty="0">
                <a:solidFill>
                  <a:srgbClr val="000000"/>
                </a:solidFill>
                <a:latin typeface="Verdana" panose="020B0604030504040204" pitchFamily="34" charset="0"/>
              </a:rPr>
              <a:t> Every C++ statement ends with a semicolon </a:t>
            </a:r>
            <a:r>
              <a:rPr lang="en-US" altLang="en-US" dirty="0">
                <a:solidFill>
                  <a:srgbClr val="DC143C"/>
                </a:solidFill>
                <a:latin typeface="Consolas" panose="020B0609020204030204" pitchFamily="49" charset="0"/>
              </a:rPr>
              <a:t>;</a:t>
            </a:r>
            <a:r>
              <a:rPr lang="en-US" altLang="en-US" dirty="0">
                <a:solidFill>
                  <a:srgbClr val="000000"/>
                </a:solidFill>
                <a:latin typeface="Verdana" panose="020B0604030504040204" pitchFamily="34" charset="0"/>
              </a:rPr>
              <a:t>.</a:t>
            </a:r>
          </a:p>
          <a:p>
            <a:pPr marL="0" lvl="0" indent="0" defTabSz="914400" eaLnBrk="0" fontAlgn="base" hangingPunct="0">
              <a:spcBef>
                <a:spcPct val="0"/>
              </a:spcBef>
              <a:spcAft>
                <a:spcPct val="0"/>
              </a:spcAft>
              <a:buClrTx/>
              <a:buNone/>
            </a:pPr>
            <a:endParaRPr lang="en-US" altLang="en-US" dirty="0">
              <a:solidFill>
                <a:schemeClr val="tx1"/>
              </a:solidFill>
            </a:endParaRPr>
          </a:p>
          <a:p>
            <a:pPr marL="0" lvl="0" indent="0" defTabSz="914400" eaLnBrk="0" fontAlgn="base" hangingPunct="0">
              <a:spcBef>
                <a:spcPct val="0"/>
              </a:spcBef>
              <a:spcAft>
                <a:spcPct val="0"/>
              </a:spcAft>
              <a:buClrTx/>
              <a:buNone/>
            </a:pPr>
            <a:r>
              <a:rPr lang="en-US" altLang="en-US" b="1" dirty="0">
                <a:solidFill>
                  <a:srgbClr val="000000"/>
                </a:solidFill>
                <a:latin typeface="Verdana" panose="020B0604030504040204" pitchFamily="34" charset="0"/>
              </a:rPr>
              <a:t>Note:</a:t>
            </a:r>
            <a:r>
              <a:rPr lang="en-US" altLang="en-US" dirty="0">
                <a:solidFill>
                  <a:srgbClr val="000000"/>
                </a:solidFill>
                <a:latin typeface="Verdana" panose="020B0604030504040204" pitchFamily="34" charset="0"/>
              </a:rPr>
              <a:t> The body of </a:t>
            </a:r>
            <a:r>
              <a:rPr lang="en-US" altLang="en-US" dirty="0">
                <a:solidFill>
                  <a:srgbClr val="DC143C"/>
                </a:solidFill>
                <a:latin typeface="Consolas" panose="020B0609020204030204" pitchFamily="49" charset="0"/>
              </a:rPr>
              <a:t>int main()</a:t>
            </a:r>
            <a:r>
              <a:rPr lang="en-US" altLang="en-US" dirty="0">
                <a:solidFill>
                  <a:srgbClr val="000000"/>
                </a:solidFill>
                <a:latin typeface="Verdana" panose="020B0604030504040204" pitchFamily="34" charset="0"/>
              </a:rPr>
              <a:t> could also been written as:</a:t>
            </a:r>
            <a:br>
              <a:rPr lang="en-US" altLang="en-US" dirty="0">
                <a:solidFill>
                  <a:srgbClr val="000000"/>
                </a:solidFill>
                <a:latin typeface="Verdana" panose="020B0604030504040204" pitchFamily="34" charset="0"/>
              </a:rPr>
            </a:br>
            <a:r>
              <a:rPr lang="en-US" altLang="en-US" dirty="0">
                <a:solidFill>
                  <a:srgbClr val="DC143C"/>
                </a:solidFill>
                <a:latin typeface="Consolas" panose="020B0609020204030204" pitchFamily="49" charset="0"/>
              </a:rPr>
              <a:t>int main () { </a:t>
            </a:r>
            <a:r>
              <a:rPr lang="en-US" altLang="en-US" dirty="0" err="1">
                <a:solidFill>
                  <a:srgbClr val="DC143C"/>
                </a:solidFill>
                <a:latin typeface="Consolas" panose="020B0609020204030204" pitchFamily="49" charset="0"/>
              </a:rPr>
              <a:t>cout</a:t>
            </a:r>
            <a:r>
              <a:rPr lang="en-US" altLang="en-US" dirty="0">
                <a:solidFill>
                  <a:srgbClr val="DC143C"/>
                </a:solidFill>
                <a:latin typeface="Consolas" panose="020B0609020204030204" pitchFamily="49" charset="0"/>
              </a:rPr>
              <a:t> &lt;&lt; "Hello World! "; return 0; }</a:t>
            </a:r>
          </a:p>
          <a:p>
            <a:pPr marL="0" lvl="0" indent="0" defTabSz="914400" eaLnBrk="0" fontAlgn="base" hangingPunct="0">
              <a:spcBef>
                <a:spcPct val="0"/>
              </a:spcBef>
              <a:spcAft>
                <a:spcPct val="0"/>
              </a:spcAft>
              <a:buClrTx/>
              <a:buNone/>
            </a:pPr>
            <a:endParaRPr lang="en-US" altLang="en-US" dirty="0">
              <a:solidFill>
                <a:schemeClr val="tx1"/>
              </a:solidFill>
            </a:endParaRPr>
          </a:p>
          <a:p>
            <a:pPr marL="0" lvl="0" indent="0" defTabSz="914400" eaLnBrk="0" fontAlgn="base" hangingPunct="0">
              <a:spcBef>
                <a:spcPct val="0"/>
              </a:spcBef>
              <a:spcAft>
                <a:spcPct val="0"/>
              </a:spcAft>
              <a:buClrTx/>
              <a:buNone/>
            </a:pPr>
            <a:r>
              <a:rPr lang="en-US" altLang="en-US" b="1" dirty="0">
                <a:solidFill>
                  <a:srgbClr val="000000"/>
                </a:solidFill>
                <a:latin typeface="Verdana" panose="020B0604030504040204" pitchFamily="34" charset="0"/>
              </a:rPr>
              <a:t>Remember:</a:t>
            </a:r>
            <a:r>
              <a:rPr lang="en-US" altLang="en-US" dirty="0">
                <a:solidFill>
                  <a:srgbClr val="000000"/>
                </a:solidFill>
                <a:latin typeface="Verdana" panose="020B0604030504040204" pitchFamily="34" charset="0"/>
              </a:rPr>
              <a:t> The compiler ignores white spaces. However, multiple lines makes the code more readable.</a:t>
            </a:r>
          </a:p>
          <a:p>
            <a:pPr marL="0" lvl="0" indent="0" defTabSz="914400" eaLnBrk="0" fontAlgn="base" hangingPunct="0">
              <a:spcBef>
                <a:spcPct val="0"/>
              </a:spcBef>
              <a:spcAft>
                <a:spcPct val="0"/>
              </a:spcAft>
              <a:buClrTx/>
              <a:buNone/>
            </a:pPr>
            <a:endParaRPr lang="en-US" altLang="en-US" dirty="0">
              <a:solidFill>
                <a:schemeClr val="tx1"/>
              </a:solidFill>
            </a:endParaRPr>
          </a:p>
          <a:p>
            <a:pPr marL="0" lvl="0" indent="0" defTabSz="914400" eaLnBrk="0" fontAlgn="base" hangingPunct="0">
              <a:spcBef>
                <a:spcPct val="0"/>
              </a:spcBef>
              <a:spcAft>
                <a:spcPct val="0"/>
              </a:spcAft>
              <a:buClrTx/>
              <a:buNone/>
            </a:pPr>
            <a:r>
              <a:rPr lang="en-US" altLang="en-US" b="1" dirty="0">
                <a:solidFill>
                  <a:srgbClr val="000000"/>
                </a:solidFill>
                <a:latin typeface="Verdana" panose="020B0604030504040204" pitchFamily="34" charset="0"/>
              </a:rPr>
              <a:t>Line 6:</a:t>
            </a:r>
            <a:r>
              <a:rPr lang="en-US" altLang="en-US" dirty="0">
                <a:solidFill>
                  <a:srgbClr val="000000"/>
                </a:solidFill>
                <a:latin typeface="Verdana" panose="020B0604030504040204" pitchFamily="34" charset="0"/>
              </a:rPr>
              <a:t> </a:t>
            </a:r>
            <a:r>
              <a:rPr lang="en-US" altLang="en-US" dirty="0">
                <a:solidFill>
                  <a:srgbClr val="DC143C"/>
                </a:solidFill>
                <a:latin typeface="Consolas" panose="020B0609020204030204" pitchFamily="49" charset="0"/>
              </a:rPr>
              <a:t>return 0</a:t>
            </a:r>
            <a:r>
              <a:rPr lang="en-US" altLang="en-US" dirty="0">
                <a:solidFill>
                  <a:srgbClr val="000000"/>
                </a:solidFill>
                <a:latin typeface="Verdana" panose="020B0604030504040204" pitchFamily="34" charset="0"/>
              </a:rPr>
              <a:t> ends the main function.</a:t>
            </a:r>
          </a:p>
          <a:p>
            <a:pPr marL="0" lvl="0" indent="0" defTabSz="914400" eaLnBrk="0" fontAlgn="base" hangingPunct="0">
              <a:spcBef>
                <a:spcPct val="0"/>
              </a:spcBef>
              <a:spcAft>
                <a:spcPct val="0"/>
              </a:spcAft>
              <a:buClrTx/>
              <a:buNone/>
            </a:pPr>
            <a:endParaRPr lang="en-US" altLang="en-US" dirty="0">
              <a:solidFill>
                <a:schemeClr val="tx1"/>
              </a:solidFill>
            </a:endParaRPr>
          </a:p>
          <a:p>
            <a:pPr marL="0" lvl="0" indent="0" defTabSz="914400" eaLnBrk="0" fontAlgn="base" hangingPunct="0">
              <a:spcBef>
                <a:spcPct val="0"/>
              </a:spcBef>
              <a:spcAft>
                <a:spcPct val="0"/>
              </a:spcAft>
              <a:buClrTx/>
              <a:buNone/>
            </a:pPr>
            <a:r>
              <a:rPr lang="en-US" altLang="en-US" b="1" dirty="0">
                <a:solidFill>
                  <a:srgbClr val="000000"/>
                </a:solidFill>
                <a:latin typeface="Verdana" panose="020B0604030504040204" pitchFamily="34" charset="0"/>
              </a:rPr>
              <a:t>Line 7:</a:t>
            </a:r>
            <a:r>
              <a:rPr lang="en-US" altLang="en-US" dirty="0">
                <a:solidFill>
                  <a:srgbClr val="000000"/>
                </a:solidFill>
                <a:latin typeface="Verdana" panose="020B0604030504040204" pitchFamily="34" charset="0"/>
              </a:rPr>
              <a:t> Do not forget to add the closing curly bracket </a:t>
            </a:r>
            <a:r>
              <a:rPr lang="en-US" altLang="en-US" dirty="0">
                <a:solidFill>
                  <a:srgbClr val="DC143C"/>
                </a:solidFill>
                <a:latin typeface="Consolas" panose="020B0609020204030204" pitchFamily="49" charset="0"/>
              </a:rPr>
              <a:t>}</a:t>
            </a:r>
            <a:r>
              <a:rPr lang="en-US" altLang="en-US" dirty="0">
                <a:solidFill>
                  <a:srgbClr val="000000"/>
                </a:solidFill>
                <a:latin typeface="Verdana" panose="020B0604030504040204" pitchFamily="34" charset="0"/>
              </a:rPr>
              <a:t> to actually end the main function</a:t>
            </a:r>
            <a:endParaRPr lang="en-US" altLang="en-US" sz="3200" dirty="0">
              <a:solidFill>
                <a:schemeClr val="tx1"/>
              </a:solidFill>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BA1B77B8-D811-4673-B012-A506FF299355}"/>
              </a:ext>
            </a:extLst>
          </p:cNvPr>
          <p:cNvSpPr>
            <a:spLocks noGrp="1"/>
          </p:cNvSpPr>
          <p:nvPr>
            <p:ph type="sldNum" sz="quarter" idx="12"/>
          </p:nvPr>
        </p:nvSpPr>
        <p:spPr/>
        <p:txBody>
          <a:bodyPr/>
          <a:lstStyle/>
          <a:p>
            <a:fld id="{A037933A-F97C-4918-9917-0BEF3D551A6D}" type="slidenum">
              <a:rPr lang="en-US" smtClean="0"/>
              <a:t>10</a:t>
            </a:fld>
            <a:endParaRPr lang="en-US"/>
          </a:p>
        </p:txBody>
      </p:sp>
    </p:spTree>
    <p:extLst>
      <p:ext uri="{BB962C8B-B14F-4D97-AF65-F5344CB8AC3E}">
        <p14:creationId xmlns:p14="http://schemas.microsoft.com/office/powerpoint/2010/main" val="362933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1000"/>
                                        <p:tgtEl>
                                          <p:spTgt spid="3">
                                            <p:txEl>
                                              <p:pRg st="10" end="10"/>
                                            </p:txEl>
                                          </p:spTgt>
                                        </p:tgtEl>
                                      </p:cBhvr>
                                    </p:animEffect>
                                    <p:anim calcmode="lin" valueType="num">
                                      <p:cBhvr>
                                        <p:cTn id="4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1000"/>
                                        <p:tgtEl>
                                          <p:spTgt spid="3">
                                            <p:txEl>
                                              <p:pRg st="12" end="12"/>
                                            </p:txEl>
                                          </p:spTgt>
                                        </p:tgtEl>
                                      </p:cBhvr>
                                    </p:animEffect>
                                    <p:anim calcmode="lin" valueType="num">
                                      <p:cBhvr>
                                        <p:cTn id="5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14" end="14"/>
                                            </p:txEl>
                                          </p:spTgt>
                                        </p:tgtEl>
                                        <p:attrNameLst>
                                          <p:attrName>style.visibility</p:attrName>
                                        </p:attrNameLst>
                                      </p:cBhvr>
                                      <p:to>
                                        <p:strVal val="visible"/>
                                      </p:to>
                                    </p:set>
                                    <p:animEffect transition="in" filter="fade">
                                      <p:cBhvr>
                                        <p:cTn id="56" dur="1000"/>
                                        <p:tgtEl>
                                          <p:spTgt spid="3">
                                            <p:txEl>
                                              <p:pRg st="14" end="14"/>
                                            </p:txEl>
                                          </p:spTgt>
                                        </p:tgtEl>
                                      </p:cBhvr>
                                    </p:animEffect>
                                    <p:anim calcmode="lin" valueType="num">
                                      <p:cBhvr>
                                        <p:cTn id="57"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A9AB0-6F4C-4013-AD60-8A42FBDC22EB}"/>
              </a:ext>
            </a:extLst>
          </p:cNvPr>
          <p:cNvSpPr>
            <a:spLocks noGrp="1"/>
          </p:cNvSpPr>
          <p:nvPr>
            <p:ph type="title"/>
          </p:nvPr>
        </p:nvSpPr>
        <p:spPr>
          <a:xfrm>
            <a:off x="515101" y="-147484"/>
            <a:ext cx="8596668" cy="781665"/>
          </a:xfrm>
        </p:spPr>
        <p:txBody>
          <a:bodyPr>
            <a:normAutofit fontScale="90000"/>
          </a:bodyPr>
          <a:lstStyle/>
          <a:p>
            <a:r>
              <a:rPr lang="en-US" dirty="0"/>
              <a:t>Create an Object</a:t>
            </a:r>
            <a:br>
              <a:rPr lang="en-US" dirty="0"/>
            </a:br>
            <a:endParaRPr lang="en-US" dirty="0"/>
          </a:p>
        </p:txBody>
      </p:sp>
      <p:sp>
        <p:nvSpPr>
          <p:cNvPr id="3" name="Content Placeholder 2">
            <a:extLst>
              <a:ext uri="{FF2B5EF4-FFF2-40B4-BE49-F238E27FC236}">
                <a16:creationId xmlns:a16="http://schemas.microsoft.com/office/drawing/2014/main" id="{515E403B-DC81-4B69-9711-148AC4BA97FF}"/>
              </a:ext>
            </a:extLst>
          </p:cNvPr>
          <p:cNvSpPr>
            <a:spLocks noGrp="1"/>
          </p:cNvSpPr>
          <p:nvPr>
            <p:ph idx="1"/>
          </p:nvPr>
        </p:nvSpPr>
        <p:spPr>
          <a:xfrm>
            <a:off x="677334" y="451513"/>
            <a:ext cx="9395814" cy="6406487"/>
          </a:xfrm>
        </p:spPr>
        <p:txBody>
          <a:bodyPr>
            <a:normAutofit fontScale="70000" lnSpcReduction="20000"/>
          </a:bodyPr>
          <a:lstStyle/>
          <a:p>
            <a:r>
              <a:rPr lang="en-US" sz="2400" b="1" dirty="0"/>
              <a:t>To create an object of </a:t>
            </a:r>
            <a:r>
              <a:rPr lang="en-US" sz="2400" b="1" dirty="0" err="1"/>
              <a:t>MyClass</a:t>
            </a:r>
            <a:r>
              <a:rPr lang="en-US" sz="2400" b="1" dirty="0"/>
              <a:t>, specify the class name, followed by the object name.</a:t>
            </a:r>
          </a:p>
          <a:p>
            <a:endParaRPr lang="en-US" sz="2400" b="1" dirty="0"/>
          </a:p>
          <a:p>
            <a:r>
              <a:rPr lang="en-US" sz="2400" b="1" dirty="0"/>
              <a:t>To access the class attributes (</a:t>
            </a:r>
            <a:r>
              <a:rPr lang="en-US" sz="2400" b="1" dirty="0" err="1"/>
              <a:t>myNum</a:t>
            </a:r>
            <a:r>
              <a:rPr lang="en-US" sz="2400" b="1" dirty="0"/>
              <a:t> and </a:t>
            </a:r>
            <a:r>
              <a:rPr lang="en-US" sz="2400" b="1" dirty="0" err="1"/>
              <a:t>myString</a:t>
            </a:r>
            <a:r>
              <a:rPr lang="en-US" sz="2400" b="1" dirty="0"/>
              <a:t>), use the dot syntax (.) on the object:</a:t>
            </a:r>
          </a:p>
          <a:p>
            <a:r>
              <a:rPr lang="en-US" sz="2400" b="1" dirty="0"/>
              <a:t>class </a:t>
            </a:r>
            <a:r>
              <a:rPr lang="en-US" sz="2400" b="1" dirty="0" err="1"/>
              <a:t>MyClass</a:t>
            </a:r>
            <a:r>
              <a:rPr lang="en-US" sz="2400" b="1" dirty="0"/>
              <a:t> {       // The class</a:t>
            </a:r>
          </a:p>
          <a:p>
            <a:r>
              <a:rPr lang="en-US" sz="2400" b="1" dirty="0"/>
              <a:t>  public:             // Access specifier</a:t>
            </a:r>
          </a:p>
          <a:p>
            <a:r>
              <a:rPr lang="en-US" sz="2400" b="1" dirty="0"/>
              <a:t>    int </a:t>
            </a:r>
            <a:r>
              <a:rPr lang="en-US" sz="2400" b="1" dirty="0" err="1"/>
              <a:t>myNum</a:t>
            </a:r>
            <a:r>
              <a:rPr lang="en-US" sz="2400" b="1" dirty="0"/>
              <a:t>;        // Attribute (int variable)</a:t>
            </a:r>
          </a:p>
          <a:p>
            <a:r>
              <a:rPr lang="en-US" sz="2400" b="1" dirty="0"/>
              <a:t>    string </a:t>
            </a:r>
            <a:r>
              <a:rPr lang="en-US" sz="2400" b="1" dirty="0" err="1"/>
              <a:t>myString</a:t>
            </a:r>
            <a:r>
              <a:rPr lang="en-US" sz="2400" b="1" dirty="0"/>
              <a:t>;  // Attribute (string variable)</a:t>
            </a:r>
          </a:p>
          <a:p>
            <a:r>
              <a:rPr lang="en-US" sz="2400" b="1" dirty="0"/>
              <a:t>};</a:t>
            </a:r>
          </a:p>
          <a:p>
            <a:r>
              <a:rPr lang="en-US" sz="2400" b="1" dirty="0"/>
              <a:t>int main() {</a:t>
            </a:r>
          </a:p>
          <a:p>
            <a:r>
              <a:rPr lang="en-US" sz="2400" b="1" dirty="0"/>
              <a:t>  </a:t>
            </a:r>
            <a:r>
              <a:rPr lang="en-US" sz="2400" b="1" dirty="0" err="1"/>
              <a:t>MyClass</a:t>
            </a:r>
            <a:r>
              <a:rPr lang="en-US" sz="2400" b="1" dirty="0"/>
              <a:t> </a:t>
            </a:r>
            <a:r>
              <a:rPr lang="en-US" sz="2400" b="1" dirty="0" err="1"/>
              <a:t>myObj</a:t>
            </a:r>
            <a:r>
              <a:rPr lang="en-US" sz="2400" b="1" dirty="0"/>
              <a:t>;  // Create an object of </a:t>
            </a:r>
            <a:r>
              <a:rPr lang="en-US" sz="2400" b="1" dirty="0" err="1"/>
              <a:t>MyClass</a:t>
            </a:r>
            <a:endParaRPr lang="en-US" sz="2400" b="1" dirty="0"/>
          </a:p>
          <a:p>
            <a:r>
              <a:rPr lang="en-US" sz="2400" b="1" dirty="0"/>
              <a:t>  // Access attributes and set values</a:t>
            </a:r>
          </a:p>
          <a:p>
            <a:r>
              <a:rPr lang="en-US" sz="2400" b="1" dirty="0"/>
              <a:t>  </a:t>
            </a:r>
            <a:r>
              <a:rPr lang="en-US" sz="2400" b="1" dirty="0" err="1"/>
              <a:t>myObj.myNum</a:t>
            </a:r>
            <a:r>
              <a:rPr lang="en-US" sz="2400" b="1" dirty="0"/>
              <a:t> = 15; </a:t>
            </a:r>
          </a:p>
          <a:p>
            <a:r>
              <a:rPr lang="en-US" sz="2400" b="1" dirty="0"/>
              <a:t>  </a:t>
            </a:r>
            <a:r>
              <a:rPr lang="en-US" sz="2400" b="1" dirty="0" err="1"/>
              <a:t>myObj.myString</a:t>
            </a:r>
            <a:r>
              <a:rPr lang="en-US" sz="2400" b="1" dirty="0"/>
              <a:t> = "Some text";</a:t>
            </a:r>
          </a:p>
          <a:p>
            <a:r>
              <a:rPr lang="en-US" sz="2400" b="1" dirty="0"/>
              <a:t>  // Print attribute values</a:t>
            </a:r>
          </a:p>
          <a:p>
            <a:r>
              <a:rPr lang="en-US" sz="2400" b="1" dirty="0"/>
              <a:t>  </a:t>
            </a:r>
            <a:r>
              <a:rPr lang="en-US" sz="2400" b="1" dirty="0" err="1"/>
              <a:t>cout</a:t>
            </a:r>
            <a:r>
              <a:rPr lang="en-US" sz="2400" b="1" dirty="0"/>
              <a:t> &lt;&lt; </a:t>
            </a:r>
            <a:r>
              <a:rPr lang="en-US" sz="2400" b="1" dirty="0" err="1"/>
              <a:t>myObj.myNum</a:t>
            </a:r>
            <a:r>
              <a:rPr lang="en-US" sz="2400" b="1" dirty="0"/>
              <a:t> &lt;&lt; "\n";</a:t>
            </a:r>
          </a:p>
          <a:p>
            <a:r>
              <a:rPr lang="en-US" sz="2400" b="1" dirty="0"/>
              <a:t>  </a:t>
            </a:r>
            <a:r>
              <a:rPr lang="en-US" sz="2400" b="1" dirty="0" err="1"/>
              <a:t>cout</a:t>
            </a:r>
            <a:r>
              <a:rPr lang="en-US" sz="2400" b="1" dirty="0"/>
              <a:t> &lt;&lt; </a:t>
            </a:r>
            <a:r>
              <a:rPr lang="en-US" sz="2400" b="1" dirty="0" err="1"/>
              <a:t>myObj.myString</a:t>
            </a:r>
            <a:r>
              <a:rPr lang="en-US" sz="2400" b="1" dirty="0"/>
              <a:t>;</a:t>
            </a:r>
          </a:p>
          <a:p>
            <a:r>
              <a:rPr lang="en-US" sz="2400" b="1" dirty="0"/>
              <a:t>  return 0;</a:t>
            </a:r>
          </a:p>
          <a:p>
            <a:r>
              <a:rPr lang="en-US" sz="2400" b="1" dirty="0"/>
              <a:t>}</a:t>
            </a:r>
          </a:p>
        </p:txBody>
      </p:sp>
      <p:sp>
        <p:nvSpPr>
          <p:cNvPr id="4" name="Slide Number Placeholder 3">
            <a:extLst>
              <a:ext uri="{FF2B5EF4-FFF2-40B4-BE49-F238E27FC236}">
                <a16:creationId xmlns:a16="http://schemas.microsoft.com/office/drawing/2014/main" id="{89158C1C-CCFC-4790-9E81-F5AFFC601474}"/>
              </a:ext>
            </a:extLst>
          </p:cNvPr>
          <p:cNvSpPr>
            <a:spLocks noGrp="1"/>
          </p:cNvSpPr>
          <p:nvPr>
            <p:ph type="sldNum" sz="quarter" idx="12"/>
          </p:nvPr>
        </p:nvSpPr>
        <p:spPr/>
        <p:txBody>
          <a:bodyPr/>
          <a:lstStyle/>
          <a:p>
            <a:fld id="{A037933A-F97C-4918-9917-0BEF3D551A6D}" type="slidenum">
              <a:rPr lang="en-US" smtClean="0"/>
              <a:t>100</a:t>
            </a:fld>
            <a:endParaRPr lang="en-US"/>
          </a:p>
        </p:txBody>
      </p:sp>
    </p:spTree>
    <p:extLst>
      <p:ext uri="{BB962C8B-B14F-4D97-AF65-F5344CB8AC3E}">
        <p14:creationId xmlns:p14="http://schemas.microsoft.com/office/powerpoint/2010/main" val="3359568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Effect transition="in" filter="fade">
                                      <p:cBhvr>
                                        <p:cTn id="70" dur="1000"/>
                                        <p:tgtEl>
                                          <p:spTgt spid="3">
                                            <p:txEl>
                                              <p:pRg st="10" end="10"/>
                                            </p:txEl>
                                          </p:spTgt>
                                        </p:tgtEl>
                                      </p:cBhvr>
                                    </p:animEffect>
                                    <p:anim calcmode="lin" valueType="num">
                                      <p:cBhvr>
                                        <p:cTn id="7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1" end="11"/>
                                            </p:txEl>
                                          </p:spTgt>
                                        </p:tgtEl>
                                        <p:attrNameLst>
                                          <p:attrName>style.visibility</p:attrName>
                                        </p:attrNameLst>
                                      </p:cBhvr>
                                      <p:to>
                                        <p:strVal val="visible"/>
                                      </p:to>
                                    </p:set>
                                    <p:animEffect transition="in" filter="fade">
                                      <p:cBhvr>
                                        <p:cTn id="77" dur="1000"/>
                                        <p:tgtEl>
                                          <p:spTgt spid="3">
                                            <p:txEl>
                                              <p:pRg st="11" end="11"/>
                                            </p:txEl>
                                          </p:spTgt>
                                        </p:tgtEl>
                                      </p:cBhvr>
                                    </p:animEffect>
                                    <p:anim calcmode="lin" valueType="num">
                                      <p:cBhvr>
                                        <p:cTn id="7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2" end="12"/>
                                            </p:txEl>
                                          </p:spTgt>
                                        </p:tgtEl>
                                        <p:attrNameLst>
                                          <p:attrName>style.visibility</p:attrName>
                                        </p:attrNameLst>
                                      </p:cBhvr>
                                      <p:to>
                                        <p:strVal val="visible"/>
                                      </p:to>
                                    </p:set>
                                    <p:animEffect transition="in" filter="fade">
                                      <p:cBhvr>
                                        <p:cTn id="84" dur="1000"/>
                                        <p:tgtEl>
                                          <p:spTgt spid="3">
                                            <p:txEl>
                                              <p:pRg st="12" end="12"/>
                                            </p:txEl>
                                          </p:spTgt>
                                        </p:tgtEl>
                                      </p:cBhvr>
                                    </p:animEffect>
                                    <p:anim calcmode="lin" valueType="num">
                                      <p:cBhvr>
                                        <p:cTn id="85"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
                                            <p:txEl>
                                              <p:pRg st="13" end="13"/>
                                            </p:txEl>
                                          </p:spTgt>
                                        </p:tgtEl>
                                        <p:attrNameLst>
                                          <p:attrName>style.visibility</p:attrName>
                                        </p:attrNameLst>
                                      </p:cBhvr>
                                      <p:to>
                                        <p:strVal val="visible"/>
                                      </p:to>
                                    </p:set>
                                    <p:animEffect transition="in" filter="fade">
                                      <p:cBhvr>
                                        <p:cTn id="91" dur="1000"/>
                                        <p:tgtEl>
                                          <p:spTgt spid="3">
                                            <p:txEl>
                                              <p:pRg st="13" end="13"/>
                                            </p:txEl>
                                          </p:spTgt>
                                        </p:tgtEl>
                                      </p:cBhvr>
                                    </p:animEffect>
                                    <p:anim calcmode="lin" valueType="num">
                                      <p:cBhvr>
                                        <p:cTn id="92"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3">
                                            <p:txEl>
                                              <p:pRg st="14" end="14"/>
                                            </p:txEl>
                                          </p:spTgt>
                                        </p:tgtEl>
                                        <p:attrNameLst>
                                          <p:attrName>style.visibility</p:attrName>
                                        </p:attrNameLst>
                                      </p:cBhvr>
                                      <p:to>
                                        <p:strVal val="visible"/>
                                      </p:to>
                                    </p:set>
                                    <p:animEffect transition="in" filter="fade">
                                      <p:cBhvr>
                                        <p:cTn id="98" dur="1000"/>
                                        <p:tgtEl>
                                          <p:spTgt spid="3">
                                            <p:txEl>
                                              <p:pRg st="14" end="14"/>
                                            </p:txEl>
                                          </p:spTgt>
                                        </p:tgtEl>
                                      </p:cBhvr>
                                    </p:animEffect>
                                    <p:anim calcmode="lin" valueType="num">
                                      <p:cBhvr>
                                        <p:cTn id="99"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100"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3">
                                            <p:txEl>
                                              <p:pRg st="15" end="15"/>
                                            </p:txEl>
                                          </p:spTgt>
                                        </p:tgtEl>
                                        <p:attrNameLst>
                                          <p:attrName>style.visibility</p:attrName>
                                        </p:attrNameLst>
                                      </p:cBhvr>
                                      <p:to>
                                        <p:strVal val="visible"/>
                                      </p:to>
                                    </p:set>
                                    <p:animEffect transition="in" filter="fade">
                                      <p:cBhvr>
                                        <p:cTn id="105" dur="1000"/>
                                        <p:tgtEl>
                                          <p:spTgt spid="3">
                                            <p:txEl>
                                              <p:pRg st="15" end="15"/>
                                            </p:txEl>
                                          </p:spTgt>
                                        </p:tgtEl>
                                      </p:cBhvr>
                                    </p:animEffect>
                                    <p:anim calcmode="lin" valueType="num">
                                      <p:cBhvr>
                                        <p:cTn id="106"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107"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3">
                                            <p:txEl>
                                              <p:pRg st="16" end="16"/>
                                            </p:txEl>
                                          </p:spTgt>
                                        </p:tgtEl>
                                        <p:attrNameLst>
                                          <p:attrName>style.visibility</p:attrName>
                                        </p:attrNameLst>
                                      </p:cBhvr>
                                      <p:to>
                                        <p:strVal val="visible"/>
                                      </p:to>
                                    </p:set>
                                    <p:animEffect transition="in" filter="fade">
                                      <p:cBhvr>
                                        <p:cTn id="112" dur="1000"/>
                                        <p:tgtEl>
                                          <p:spTgt spid="3">
                                            <p:txEl>
                                              <p:pRg st="16" end="16"/>
                                            </p:txEl>
                                          </p:spTgt>
                                        </p:tgtEl>
                                      </p:cBhvr>
                                    </p:animEffect>
                                    <p:anim calcmode="lin" valueType="num">
                                      <p:cBhvr>
                                        <p:cTn id="113"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114" dur="1000" fill="hold"/>
                                        <p:tgtEl>
                                          <p:spTgt spid="3">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grpId="0" nodeType="clickEffect">
                                  <p:stCondLst>
                                    <p:cond delay="0"/>
                                  </p:stCondLst>
                                  <p:childTnLst>
                                    <p:set>
                                      <p:cBhvr>
                                        <p:cTn id="118" dur="1" fill="hold">
                                          <p:stCondLst>
                                            <p:cond delay="0"/>
                                          </p:stCondLst>
                                        </p:cTn>
                                        <p:tgtEl>
                                          <p:spTgt spid="3">
                                            <p:txEl>
                                              <p:pRg st="17" end="17"/>
                                            </p:txEl>
                                          </p:spTgt>
                                        </p:tgtEl>
                                        <p:attrNameLst>
                                          <p:attrName>style.visibility</p:attrName>
                                        </p:attrNameLst>
                                      </p:cBhvr>
                                      <p:to>
                                        <p:strVal val="visible"/>
                                      </p:to>
                                    </p:set>
                                    <p:animEffect transition="in" filter="fade">
                                      <p:cBhvr>
                                        <p:cTn id="119" dur="1000"/>
                                        <p:tgtEl>
                                          <p:spTgt spid="3">
                                            <p:txEl>
                                              <p:pRg st="17" end="17"/>
                                            </p:txEl>
                                          </p:spTgt>
                                        </p:tgtEl>
                                      </p:cBhvr>
                                    </p:animEffect>
                                    <p:anim calcmode="lin" valueType="num">
                                      <p:cBhvr>
                                        <p:cTn id="120"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121" dur="1000" fill="hold"/>
                                        <p:tgtEl>
                                          <p:spTgt spid="3">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D19AB-7928-444D-8934-B13F0B3FC966}"/>
              </a:ext>
            </a:extLst>
          </p:cNvPr>
          <p:cNvSpPr>
            <a:spLocks noGrp="1"/>
          </p:cNvSpPr>
          <p:nvPr>
            <p:ph type="title"/>
          </p:nvPr>
        </p:nvSpPr>
        <p:spPr>
          <a:xfrm>
            <a:off x="0" y="0"/>
            <a:ext cx="12192000" cy="1320800"/>
          </a:xfrm>
        </p:spPr>
        <p:txBody>
          <a:bodyPr>
            <a:normAutofit/>
          </a:bodyPr>
          <a:lstStyle/>
          <a:p>
            <a:r>
              <a:rPr lang="en-US" sz="3200" dirty="0">
                <a:solidFill>
                  <a:schemeClr val="tx1"/>
                </a:solidFill>
              </a:rPr>
              <a:t>Multiple Objects you can create multiple objects of one class</a:t>
            </a:r>
            <a:r>
              <a:rPr lang="en-US" sz="3200" dirty="0"/>
              <a:t>:</a:t>
            </a:r>
          </a:p>
        </p:txBody>
      </p:sp>
      <p:sp>
        <p:nvSpPr>
          <p:cNvPr id="3" name="Content Placeholder 2">
            <a:extLst>
              <a:ext uri="{FF2B5EF4-FFF2-40B4-BE49-F238E27FC236}">
                <a16:creationId xmlns:a16="http://schemas.microsoft.com/office/drawing/2014/main" id="{748C373F-76E8-4762-8CD2-5199441B14DA}"/>
              </a:ext>
            </a:extLst>
          </p:cNvPr>
          <p:cNvSpPr>
            <a:spLocks noGrp="1"/>
          </p:cNvSpPr>
          <p:nvPr>
            <p:ph idx="1"/>
          </p:nvPr>
        </p:nvSpPr>
        <p:spPr>
          <a:xfrm>
            <a:off x="677333" y="560439"/>
            <a:ext cx="9956253" cy="6297561"/>
          </a:xfrm>
        </p:spPr>
        <p:txBody>
          <a:bodyPr>
            <a:normAutofit fontScale="70000" lnSpcReduction="20000"/>
          </a:bodyPr>
          <a:lstStyle/>
          <a:p>
            <a:r>
              <a:rPr lang="en-US" dirty="0"/>
              <a:t>// Create a Car class with some attributes</a:t>
            </a:r>
          </a:p>
          <a:p>
            <a:r>
              <a:rPr lang="en-US" dirty="0"/>
              <a:t>class Car {</a:t>
            </a:r>
          </a:p>
          <a:p>
            <a:r>
              <a:rPr lang="en-US" dirty="0"/>
              <a:t>  public:</a:t>
            </a:r>
          </a:p>
          <a:p>
            <a:r>
              <a:rPr lang="en-US" dirty="0"/>
              <a:t>    string brand;   </a:t>
            </a:r>
          </a:p>
          <a:p>
            <a:r>
              <a:rPr lang="en-US" dirty="0"/>
              <a:t>    string model;</a:t>
            </a:r>
          </a:p>
          <a:p>
            <a:r>
              <a:rPr lang="en-US" dirty="0"/>
              <a:t>    int year;  };</a:t>
            </a:r>
          </a:p>
          <a:p>
            <a:r>
              <a:rPr lang="en-US" dirty="0"/>
              <a:t>int main() {</a:t>
            </a:r>
          </a:p>
          <a:p>
            <a:r>
              <a:rPr lang="en-US" dirty="0"/>
              <a:t>  // Create an object of Car</a:t>
            </a:r>
          </a:p>
          <a:p>
            <a:r>
              <a:rPr lang="en-US" dirty="0"/>
              <a:t>  Car carObj1;</a:t>
            </a:r>
          </a:p>
          <a:p>
            <a:r>
              <a:rPr lang="en-US" dirty="0"/>
              <a:t>  carObj1.brand = "BMW";</a:t>
            </a:r>
          </a:p>
          <a:p>
            <a:r>
              <a:rPr lang="en-US" dirty="0"/>
              <a:t>  carObj1.model = "X5";</a:t>
            </a:r>
          </a:p>
          <a:p>
            <a:r>
              <a:rPr lang="en-US" dirty="0"/>
              <a:t>  carObj1.year = 1999;</a:t>
            </a:r>
          </a:p>
          <a:p>
            <a:r>
              <a:rPr lang="en-US" dirty="0"/>
              <a:t>  // Create another object of Car</a:t>
            </a:r>
          </a:p>
          <a:p>
            <a:r>
              <a:rPr lang="en-US" dirty="0"/>
              <a:t>  Car carObj2;</a:t>
            </a:r>
          </a:p>
          <a:p>
            <a:r>
              <a:rPr lang="en-US" dirty="0"/>
              <a:t>  carObj2.brand = "Ford";</a:t>
            </a:r>
          </a:p>
          <a:p>
            <a:r>
              <a:rPr lang="en-US" dirty="0"/>
              <a:t>  carObj2.model = "Mustang";</a:t>
            </a:r>
          </a:p>
          <a:p>
            <a:r>
              <a:rPr lang="en-US" dirty="0"/>
              <a:t>  carObj2.year = 1969;</a:t>
            </a:r>
          </a:p>
          <a:p>
            <a:r>
              <a:rPr lang="en-US" dirty="0"/>
              <a:t>  // Print attribute values</a:t>
            </a:r>
          </a:p>
          <a:p>
            <a:r>
              <a:rPr lang="en-US" dirty="0"/>
              <a:t>  </a:t>
            </a:r>
            <a:r>
              <a:rPr lang="en-US" dirty="0" err="1"/>
              <a:t>cout</a:t>
            </a:r>
            <a:r>
              <a:rPr lang="en-US" dirty="0"/>
              <a:t> &lt;&lt; carObj1.brand &lt;&lt; " " &lt;&lt; carObj1.model &lt;&lt; " " &lt;&lt; carObj1.year &lt;&lt; "\n";</a:t>
            </a:r>
          </a:p>
          <a:p>
            <a:r>
              <a:rPr lang="en-US" dirty="0"/>
              <a:t>  </a:t>
            </a:r>
            <a:r>
              <a:rPr lang="en-US" dirty="0" err="1"/>
              <a:t>cout</a:t>
            </a:r>
            <a:r>
              <a:rPr lang="en-US" dirty="0"/>
              <a:t> &lt;&lt; carObj2.brand &lt;&lt; " " &lt;&lt; carObj2.model &lt;&lt; " " &lt;&lt; carObj2.year &lt;&lt; "\n";</a:t>
            </a:r>
          </a:p>
          <a:p>
            <a:r>
              <a:rPr lang="en-US" dirty="0"/>
              <a:t>  return 0;</a:t>
            </a:r>
          </a:p>
          <a:p>
            <a:r>
              <a:rPr lang="en-US" dirty="0"/>
              <a:t>}</a:t>
            </a:r>
          </a:p>
        </p:txBody>
      </p:sp>
      <p:sp>
        <p:nvSpPr>
          <p:cNvPr id="4" name="Slide Number Placeholder 3">
            <a:extLst>
              <a:ext uri="{FF2B5EF4-FFF2-40B4-BE49-F238E27FC236}">
                <a16:creationId xmlns:a16="http://schemas.microsoft.com/office/drawing/2014/main" id="{3ABDCD6E-18B7-4908-9726-3B62BA300958}"/>
              </a:ext>
            </a:extLst>
          </p:cNvPr>
          <p:cNvSpPr>
            <a:spLocks noGrp="1"/>
          </p:cNvSpPr>
          <p:nvPr>
            <p:ph type="sldNum" sz="quarter" idx="12"/>
          </p:nvPr>
        </p:nvSpPr>
        <p:spPr/>
        <p:txBody>
          <a:bodyPr/>
          <a:lstStyle/>
          <a:p>
            <a:fld id="{A037933A-F97C-4918-9917-0BEF3D551A6D}" type="slidenum">
              <a:rPr lang="en-US" smtClean="0"/>
              <a:t>101</a:t>
            </a:fld>
            <a:endParaRPr lang="en-US"/>
          </a:p>
        </p:txBody>
      </p:sp>
    </p:spTree>
    <p:extLst>
      <p:ext uri="{BB962C8B-B14F-4D97-AF65-F5344CB8AC3E}">
        <p14:creationId xmlns:p14="http://schemas.microsoft.com/office/powerpoint/2010/main" val="371965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1000"/>
                                        <p:tgtEl>
                                          <p:spTgt spid="3">
                                            <p:txEl>
                                              <p:pRg st="11" end="11"/>
                                            </p:txEl>
                                          </p:spTgt>
                                        </p:tgtEl>
                                      </p:cBhvr>
                                    </p:animEffect>
                                    <p:anim calcmode="lin" valueType="num">
                                      <p:cBhvr>
                                        <p:cTn id="8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
                                            <p:txEl>
                                              <p:pRg st="12" end="12"/>
                                            </p:txEl>
                                          </p:spTgt>
                                        </p:tgtEl>
                                        <p:attrNameLst>
                                          <p:attrName>style.visibility</p:attrName>
                                        </p:attrNameLst>
                                      </p:cBhvr>
                                      <p:to>
                                        <p:strVal val="visible"/>
                                      </p:to>
                                    </p:set>
                                    <p:animEffect transition="in" filter="fade">
                                      <p:cBhvr>
                                        <p:cTn id="91" dur="1000"/>
                                        <p:tgtEl>
                                          <p:spTgt spid="3">
                                            <p:txEl>
                                              <p:pRg st="12" end="12"/>
                                            </p:txEl>
                                          </p:spTgt>
                                        </p:tgtEl>
                                      </p:cBhvr>
                                    </p:animEffect>
                                    <p:anim calcmode="lin" valueType="num">
                                      <p:cBhvr>
                                        <p:cTn id="92"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3">
                                            <p:txEl>
                                              <p:pRg st="13" end="13"/>
                                            </p:txEl>
                                          </p:spTgt>
                                        </p:tgtEl>
                                        <p:attrNameLst>
                                          <p:attrName>style.visibility</p:attrName>
                                        </p:attrNameLst>
                                      </p:cBhvr>
                                      <p:to>
                                        <p:strVal val="visible"/>
                                      </p:to>
                                    </p:set>
                                    <p:animEffect transition="in" filter="fade">
                                      <p:cBhvr>
                                        <p:cTn id="98" dur="1000"/>
                                        <p:tgtEl>
                                          <p:spTgt spid="3">
                                            <p:txEl>
                                              <p:pRg st="13" end="13"/>
                                            </p:txEl>
                                          </p:spTgt>
                                        </p:tgtEl>
                                      </p:cBhvr>
                                    </p:animEffect>
                                    <p:anim calcmode="lin" valueType="num">
                                      <p:cBhvr>
                                        <p:cTn id="99"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100"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3">
                                            <p:txEl>
                                              <p:pRg st="14" end="14"/>
                                            </p:txEl>
                                          </p:spTgt>
                                        </p:tgtEl>
                                        <p:attrNameLst>
                                          <p:attrName>style.visibility</p:attrName>
                                        </p:attrNameLst>
                                      </p:cBhvr>
                                      <p:to>
                                        <p:strVal val="visible"/>
                                      </p:to>
                                    </p:set>
                                    <p:animEffect transition="in" filter="fade">
                                      <p:cBhvr>
                                        <p:cTn id="105" dur="1000"/>
                                        <p:tgtEl>
                                          <p:spTgt spid="3">
                                            <p:txEl>
                                              <p:pRg st="14" end="14"/>
                                            </p:txEl>
                                          </p:spTgt>
                                        </p:tgtEl>
                                      </p:cBhvr>
                                    </p:animEffect>
                                    <p:anim calcmode="lin" valueType="num">
                                      <p:cBhvr>
                                        <p:cTn id="106"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107"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3">
                                            <p:txEl>
                                              <p:pRg st="15" end="15"/>
                                            </p:txEl>
                                          </p:spTgt>
                                        </p:tgtEl>
                                        <p:attrNameLst>
                                          <p:attrName>style.visibility</p:attrName>
                                        </p:attrNameLst>
                                      </p:cBhvr>
                                      <p:to>
                                        <p:strVal val="visible"/>
                                      </p:to>
                                    </p:set>
                                    <p:animEffect transition="in" filter="fade">
                                      <p:cBhvr>
                                        <p:cTn id="112" dur="1000"/>
                                        <p:tgtEl>
                                          <p:spTgt spid="3">
                                            <p:txEl>
                                              <p:pRg st="15" end="15"/>
                                            </p:txEl>
                                          </p:spTgt>
                                        </p:tgtEl>
                                      </p:cBhvr>
                                    </p:animEffect>
                                    <p:anim calcmode="lin" valueType="num">
                                      <p:cBhvr>
                                        <p:cTn id="113"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114"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grpId="0" nodeType="clickEffect">
                                  <p:stCondLst>
                                    <p:cond delay="0"/>
                                  </p:stCondLst>
                                  <p:childTnLst>
                                    <p:set>
                                      <p:cBhvr>
                                        <p:cTn id="118" dur="1" fill="hold">
                                          <p:stCondLst>
                                            <p:cond delay="0"/>
                                          </p:stCondLst>
                                        </p:cTn>
                                        <p:tgtEl>
                                          <p:spTgt spid="3">
                                            <p:txEl>
                                              <p:pRg st="16" end="16"/>
                                            </p:txEl>
                                          </p:spTgt>
                                        </p:tgtEl>
                                        <p:attrNameLst>
                                          <p:attrName>style.visibility</p:attrName>
                                        </p:attrNameLst>
                                      </p:cBhvr>
                                      <p:to>
                                        <p:strVal val="visible"/>
                                      </p:to>
                                    </p:set>
                                    <p:animEffect transition="in" filter="fade">
                                      <p:cBhvr>
                                        <p:cTn id="119" dur="1000"/>
                                        <p:tgtEl>
                                          <p:spTgt spid="3">
                                            <p:txEl>
                                              <p:pRg st="16" end="16"/>
                                            </p:txEl>
                                          </p:spTgt>
                                        </p:tgtEl>
                                      </p:cBhvr>
                                    </p:animEffect>
                                    <p:anim calcmode="lin" valueType="num">
                                      <p:cBhvr>
                                        <p:cTn id="120"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121" dur="1000" fill="hold"/>
                                        <p:tgtEl>
                                          <p:spTgt spid="3">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grpId="0" nodeType="clickEffect">
                                  <p:stCondLst>
                                    <p:cond delay="0"/>
                                  </p:stCondLst>
                                  <p:childTnLst>
                                    <p:set>
                                      <p:cBhvr>
                                        <p:cTn id="125" dur="1" fill="hold">
                                          <p:stCondLst>
                                            <p:cond delay="0"/>
                                          </p:stCondLst>
                                        </p:cTn>
                                        <p:tgtEl>
                                          <p:spTgt spid="3">
                                            <p:txEl>
                                              <p:pRg st="17" end="17"/>
                                            </p:txEl>
                                          </p:spTgt>
                                        </p:tgtEl>
                                        <p:attrNameLst>
                                          <p:attrName>style.visibility</p:attrName>
                                        </p:attrNameLst>
                                      </p:cBhvr>
                                      <p:to>
                                        <p:strVal val="visible"/>
                                      </p:to>
                                    </p:set>
                                    <p:animEffect transition="in" filter="fade">
                                      <p:cBhvr>
                                        <p:cTn id="126" dur="1000"/>
                                        <p:tgtEl>
                                          <p:spTgt spid="3">
                                            <p:txEl>
                                              <p:pRg st="17" end="17"/>
                                            </p:txEl>
                                          </p:spTgt>
                                        </p:tgtEl>
                                      </p:cBhvr>
                                    </p:animEffect>
                                    <p:anim calcmode="lin" valueType="num">
                                      <p:cBhvr>
                                        <p:cTn id="127"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128" dur="1000" fill="hold"/>
                                        <p:tgtEl>
                                          <p:spTgt spid="3">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grpId="0" nodeType="clickEffect">
                                  <p:stCondLst>
                                    <p:cond delay="0"/>
                                  </p:stCondLst>
                                  <p:childTnLst>
                                    <p:set>
                                      <p:cBhvr>
                                        <p:cTn id="132" dur="1" fill="hold">
                                          <p:stCondLst>
                                            <p:cond delay="0"/>
                                          </p:stCondLst>
                                        </p:cTn>
                                        <p:tgtEl>
                                          <p:spTgt spid="3">
                                            <p:txEl>
                                              <p:pRg st="18" end="18"/>
                                            </p:txEl>
                                          </p:spTgt>
                                        </p:tgtEl>
                                        <p:attrNameLst>
                                          <p:attrName>style.visibility</p:attrName>
                                        </p:attrNameLst>
                                      </p:cBhvr>
                                      <p:to>
                                        <p:strVal val="visible"/>
                                      </p:to>
                                    </p:set>
                                    <p:animEffect transition="in" filter="fade">
                                      <p:cBhvr>
                                        <p:cTn id="133" dur="1000"/>
                                        <p:tgtEl>
                                          <p:spTgt spid="3">
                                            <p:txEl>
                                              <p:pRg st="18" end="18"/>
                                            </p:txEl>
                                          </p:spTgt>
                                        </p:tgtEl>
                                      </p:cBhvr>
                                    </p:animEffect>
                                    <p:anim calcmode="lin" valueType="num">
                                      <p:cBhvr>
                                        <p:cTn id="134" dur="1000" fill="hold"/>
                                        <p:tgtEl>
                                          <p:spTgt spid="3">
                                            <p:txEl>
                                              <p:pRg st="18" end="18"/>
                                            </p:txEl>
                                          </p:spTgt>
                                        </p:tgtEl>
                                        <p:attrNameLst>
                                          <p:attrName>ppt_x</p:attrName>
                                        </p:attrNameLst>
                                      </p:cBhvr>
                                      <p:tavLst>
                                        <p:tav tm="0">
                                          <p:val>
                                            <p:strVal val="#ppt_x"/>
                                          </p:val>
                                        </p:tav>
                                        <p:tav tm="100000">
                                          <p:val>
                                            <p:strVal val="#ppt_x"/>
                                          </p:val>
                                        </p:tav>
                                      </p:tavLst>
                                    </p:anim>
                                    <p:anim calcmode="lin" valueType="num">
                                      <p:cBhvr>
                                        <p:cTn id="135" dur="1000" fill="hold"/>
                                        <p:tgtEl>
                                          <p:spTgt spid="3">
                                            <p:txEl>
                                              <p:pRg st="18" end="18"/>
                                            </p:txEl>
                                          </p:spTgt>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42" presetClass="entr" presetSubtype="0" fill="hold" grpId="0" nodeType="clickEffect">
                                  <p:stCondLst>
                                    <p:cond delay="0"/>
                                  </p:stCondLst>
                                  <p:childTnLst>
                                    <p:set>
                                      <p:cBhvr>
                                        <p:cTn id="139" dur="1" fill="hold">
                                          <p:stCondLst>
                                            <p:cond delay="0"/>
                                          </p:stCondLst>
                                        </p:cTn>
                                        <p:tgtEl>
                                          <p:spTgt spid="3">
                                            <p:txEl>
                                              <p:pRg st="19" end="19"/>
                                            </p:txEl>
                                          </p:spTgt>
                                        </p:tgtEl>
                                        <p:attrNameLst>
                                          <p:attrName>style.visibility</p:attrName>
                                        </p:attrNameLst>
                                      </p:cBhvr>
                                      <p:to>
                                        <p:strVal val="visible"/>
                                      </p:to>
                                    </p:set>
                                    <p:animEffect transition="in" filter="fade">
                                      <p:cBhvr>
                                        <p:cTn id="140" dur="1000"/>
                                        <p:tgtEl>
                                          <p:spTgt spid="3">
                                            <p:txEl>
                                              <p:pRg st="19" end="19"/>
                                            </p:txEl>
                                          </p:spTgt>
                                        </p:tgtEl>
                                      </p:cBhvr>
                                    </p:animEffect>
                                    <p:anim calcmode="lin" valueType="num">
                                      <p:cBhvr>
                                        <p:cTn id="141" dur="1000" fill="hold"/>
                                        <p:tgtEl>
                                          <p:spTgt spid="3">
                                            <p:txEl>
                                              <p:pRg st="19" end="19"/>
                                            </p:txEl>
                                          </p:spTgt>
                                        </p:tgtEl>
                                        <p:attrNameLst>
                                          <p:attrName>ppt_x</p:attrName>
                                        </p:attrNameLst>
                                      </p:cBhvr>
                                      <p:tavLst>
                                        <p:tav tm="0">
                                          <p:val>
                                            <p:strVal val="#ppt_x"/>
                                          </p:val>
                                        </p:tav>
                                        <p:tav tm="100000">
                                          <p:val>
                                            <p:strVal val="#ppt_x"/>
                                          </p:val>
                                        </p:tav>
                                      </p:tavLst>
                                    </p:anim>
                                    <p:anim calcmode="lin" valueType="num">
                                      <p:cBhvr>
                                        <p:cTn id="142" dur="1000" fill="hold"/>
                                        <p:tgtEl>
                                          <p:spTgt spid="3">
                                            <p:txEl>
                                              <p:pRg st="19" end="19"/>
                                            </p:txEl>
                                          </p:spTgt>
                                        </p:tgtEl>
                                        <p:attrNameLst>
                                          <p:attrName>ppt_y</p:attrName>
                                        </p:attrNameLst>
                                      </p:cBhvr>
                                      <p:tavLst>
                                        <p:tav tm="0">
                                          <p:val>
                                            <p:strVal val="#ppt_y+.1"/>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42" presetClass="entr" presetSubtype="0" fill="hold" grpId="0" nodeType="clickEffect">
                                  <p:stCondLst>
                                    <p:cond delay="0"/>
                                  </p:stCondLst>
                                  <p:childTnLst>
                                    <p:set>
                                      <p:cBhvr>
                                        <p:cTn id="146" dur="1" fill="hold">
                                          <p:stCondLst>
                                            <p:cond delay="0"/>
                                          </p:stCondLst>
                                        </p:cTn>
                                        <p:tgtEl>
                                          <p:spTgt spid="3">
                                            <p:txEl>
                                              <p:pRg st="20" end="20"/>
                                            </p:txEl>
                                          </p:spTgt>
                                        </p:tgtEl>
                                        <p:attrNameLst>
                                          <p:attrName>style.visibility</p:attrName>
                                        </p:attrNameLst>
                                      </p:cBhvr>
                                      <p:to>
                                        <p:strVal val="visible"/>
                                      </p:to>
                                    </p:set>
                                    <p:animEffect transition="in" filter="fade">
                                      <p:cBhvr>
                                        <p:cTn id="147" dur="1000"/>
                                        <p:tgtEl>
                                          <p:spTgt spid="3">
                                            <p:txEl>
                                              <p:pRg st="20" end="20"/>
                                            </p:txEl>
                                          </p:spTgt>
                                        </p:tgtEl>
                                      </p:cBhvr>
                                    </p:animEffect>
                                    <p:anim calcmode="lin" valueType="num">
                                      <p:cBhvr>
                                        <p:cTn id="148" dur="1000" fill="hold"/>
                                        <p:tgtEl>
                                          <p:spTgt spid="3">
                                            <p:txEl>
                                              <p:pRg st="20" end="20"/>
                                            </p:txEl>
                                          </p:spTgt>
                                        </p:tgtEl>
                                        <p:attrNameLst>
                                          <p:attrName>ppt_x</p:attrName>
                                        </p:attrNameLst>
                                      </p:cBhvr>
                                      <p:tavLst>
                                        <p:tav tm="0">
                                          <p:val>
                                            <p:strVal val="#ppt_x"/>
                                          </p:val>
                                        </p:tav>
                                        <p:tav tm="100000">
                                          <p:val>
                                            <p:strVal val="#ppt_x"/>
                                          </p:val>
                                        </p:tav>
                                      </p:tavLst>
                                    </p:anim>
                                    <p:anim calcmode="lin" valueType="num">
                                      <p:cBhvr>
                                        <p:cTn id="149" dur="1000" fill="hold"/>
                                        <p:tgtEl>
                                          <p:spTgt spid="3">
                                            <p:txEl>
                                              <p:pRg st="20" end="20"/>
                                            </p:txEl>
                                          </p:spTgt>
                                        </p:tgtEl>
                                        <p:attrNameLst>
                                          <p:attrName>ppt_y</p:attrName>
                                        </p:attrNameLst>
                                      </p:cBhvr>
                                      <p:tavLst>
                                        <p:tav tm="0">
                                          <p:val>
                                            <p:strVal val="#ppt_y+.1"/>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42" presetClass="entr" presetSubtype="0" fill="hold" grpId="0" nodeType="clickEffect">
                                  <p:stCondLst>
                                    <p:cond delay="0"/>
                                  </p:stCondLst>
                                  <p:childTnLst>
                                    <p:set>
                                      <p:cBhvr>
                                        <p:cTn id="153" dur="1" fill="hold">
                                          <p:stCondLst>
                                            <p:cond delay="0"/>
                                          </p:stCondLst>
                                        </p:cTn>
                                        <p:tgtEl>
                                          <p:spTgt spid="3">
                                            <p:txEl>
                                              <p:pRg st="21" end="21"/>
                                            </p:txEl>
                                          </p:spTgt>
                                        </p:tgtEl>
                                        <p:attrNameLst>
                                          <p:attrName>style.visibility</p:attrName>
                                        </p:attrNameLst>
                                      </p:cBhvr>
                                      <p:to>
                                        <p:strVal val="visible"/>
                                      </p:to>
                                    </p:set>
                                    <p:animEffect transition="in" filter="fade">
                                      <p:cBhvr>
                                        <p:cTn id="154" dur="1000"/>
                                        <p:tgtEl>
                                          <p:spTgt spid="3">
                                            <p:txEl>
                                              <p:pRg st="21" end="21"/>
                                            </p:txEl>
                                          </p:spTgt>
                                        </p:tgtEl>
                                      </p:cBhvr>
                                    </p:animEffect>
                                    <p:anim calcmode="lin" valueType="num">
                                      <p:cBhvr>
                                        <p:cTn id="155" dur="1000" fill="hold"/>
                                        <p:tgtEl>
                                          <p:spTgt spid="3">
                                            <p:txEl>
                                              <p:pRg st="21" end="21"/>
                                            </p:txEl>
                                          </p:spTgt>
                                        </p:tgtEl>
                                        <p:attrNameLst>
                                          <p:attrName>ppt_x</p:attrName>
                                        </p:attrNameLst>
                                      </p:cBhvr>
                                      <p:tavLst>
                                        <p:tav tm="0">
                                          <p:val>
                                            <p:strVal val="#ppt_x"/>
                                          </p:val>
                                        </p:tav>
                                        <p:tav tm="100000">
                                          <p:val>
                                            <p:strVal val="#ppt_x"/>
                                          </p:val>
                                        </p:tav>
                                      </p:tavLst>
                                    </p:anim>
                                    <p:anim calcmode="lin" valueType="num">
                                      <p:cBhvr>
                                        <p:cTn id="156" dur="1000" fill="hold"/>
                                        <p:tgtEl>
                                          <p:spTgt spid="3">
                                            <p:txEl>
                                              <p:pRg st="21" end="2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CDA74-CB29-421E-A7BA-6CED94545CE1}"/>
              </a:ext>
            </a:extLst>
          </p:cNvPr>
          <p:cNvSpPr>
            <a:spLocks noGrp="1"/>
          </p:cNvSpPr>
          <p:nvPr>
            <p:ph type="title"/>
          </p:nvPr>
        </p:nvSpPr>
        <p:spPr/>
        <p:txBody>
          <a:bodyPr/>
          <a:lstStyle/>
          <a:p>
            <a:r>
              <a:rPr lang="en-US"/>
              <a:t>Class Methods</a:t>
            </a:r>
            <a:br>
              <a:rPr lang="en-US"/>
            </a:br>
            <a:endParaRPr lang="en-US"/>
          </a:p>
        </p:txBody>
      </p:sp>
      <p:sp>
        <p:nvSpPr>
          <p:cNvPr id="3" name="Content Placeholder 2">
            <a:extLst>
              <a:ext uri="{FF2B5EF4-FFF2-40B4-BE49-F238E27FC236}">
                <a16:creationId xmlns:a16="http://schemas.microsoft.com/office/drawing/2014/main" id="{C0650FD8-5040-40D5-98A5-736EA0128673}"/>
              </a:ext>
            </a:extLst>
          </p:cNvPr>
          <p:cNvSpPr>
            <a:spLocks noGrp="1"/>
          </p:cNvSpPr>
          <p:nvPr>
            <p:ph idx="1"/>
          </p:nvPr>
        </p:nvSpPr>
        <p:spPr>
          <a:xfrm>
            <a:off x="677334" y="1224117"/>
            <a:ext cx="8596668" cy="4817246"/>
          </a:xfrm>
        </p:spPr>
        <p:txBody>
          <a:bodyPr/>
          <a:lstStyle/>
          <a:p>
            <a:r>
              <a:rPr lang="en-US" dirty="0"/>
              <a:t>Methods are functions that belongs to the class.</a:t>
            </a:r>
          </a:p>
          <a:p>
            <a:endParaRPr lang="en-US" dirty="0"/>
          </a:p>
          <a:p>
            <a:r>
              <a:rPr lang="en-US" dirty="0"/>
              <a:t>There are two ways to define functions that belongs to a class:</a:t>
            </a:r>
          </a:p>
          <a:p>
            <a:endParaRPr lang="en-US" dirty="0"/>
          </a:p>
          <a:p>
            <a:r>
              <a:rPr lang="en-US" dirty="0"/>
              <a:t>Inside class definition</a:t>
            </a:r>
          </a:p>
          <a:p>
            <a:r>
              <a:rPr lang="en-US" dirty="0"/>
              <a:t>Outside class definition</a:t>
            </a:r>
          </a:p>
          <a:p>
            <a:r>
              <a:rPr lang="en-US" dirty="0"/>
              <a:t>In the following example, we define a function inside the class, and we name it "</a:t>
            </a:r>
            <a:r>
              <a:rPr lang="en-US" dirty="0" err="1"/>
              <a:t>myMethod</a:t>
            </a:r>
            <a:r>
              <a:rPr lang="en-US" dirty="0"/>
              <a:t>".</a:t>
            </a:r>
          </a:p>
          <a:p>
            <a:r>
              <a:rPr lang="en-US" dirty="0"/>
              <a:t>Note: You access methods just like you access attributes; by creating an object of the class and using the dot syntax (.):</a:t>
            </a:r>
          </a:p>
        </p:txBody>
      </p:sp>
      <p:sp>
        <p:nvSpPr>
          <p:cNvPr id="4" name="Slide Number Placeholder 3">
            <a:extLst>
              <a:ext uri="{FF2B5EF4-FFF2-40B4-BE49-F238E27FC236}">
                <a16:creationId xmlns:a16="http://schemas.microsoft.com/office/drawing/2014/main" id="{866623EA-0BD0-4079-A424-D4AAC22C64E1}"/>
              </a:ext>
            </a:extLst>
          </p:cNvPr>
          <p:cNvSpPr>
            <a:spLocks noGrp="1"/>
          </p:cNvSpPr>
          <p:nvPr>
            <p:ph type="sldNum" sz="quarter" idx="12"/>
          </p:nvPr>
        </p:nvSpPr>
        <p:spPr/>
        <p:txBody>
          <a:bodyPr/>
          <a:lstStyle/>
          <a:p>
            <a:fld id="{A037933A-F97C-4918-9917-0BEF3D551A6D}" type="slidenum">
              <a:rPr lang="en-US" smtClean="0"/>
              <a:t>102</a:t>
            </a:fld>
            <a:endParaRPr lang="en-US"/>
          </a:p>
        </p:txBody>
      </p:sp>
    </p:spTree>
    <p:extLst>
      <p:ext uri="{BB962C8B-B14F-4D97-AF65-F5344CB8AC3E}">
        <p14:creationId xmlns:p14="http://schemas.microsoft.com/office/powerpoint/2010/main" val="870656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78CA4B-AED8-471F-9CA0-7E3AFFCE65A0}"/>
              </a:ext>
            </a:extLst>
          </p:cNvPr>
          <p:cNvSpPr>
            <a:spLocks noGrp="1"/>
          </p:cNvSpPr>
          <p:nvPr>
            <p:ph idx="1"/>
          </p:nvPr>
        </p:nvSpPr>
        <p:spPr>
          <a:xfrm>
            <a:off x="677334" y="609601"/>
            <a:ext cx="8596668" cy="5982928"/>
          </a:xfrm>
        </p:spPr>
        <p:txBody>
          <a:bodyPr>
            <a:normAutofit/>
          </a:bodyPr>
          <a:lstStyle/>
          <a:p>
            <a:r>
              <a:rPr lang="en-US" dirty="0"/>
              <a:t>class </a:t>
            </a:r>
            <a:r>
              <a:rPr lang="en-US" dirty="0" err="1"/>
              <a:t>MyClass</a:t>
            </a:r>
            <a:r>
              <a:rPr lang="en-US" dirty="0"/>
              <a:t> {        // The class</a:t>
            </a:r>
          </a:p>
          <a:p>
            <a:r>
              <a:rPr lang="en-US" dirty="0"/>
              <a:t>  public:              // Access specifier</a:t>
            </a:r>
          </a:p>
          <a:p>
            <a:r>
              <a:rPr lang="en-US" dirty="0"/>
              <a:t>    void </a:t>
            </a:r>
            <a:r>
              <a:rPr lang="en-US" dirty="0" err="1"/>
              <a:t>myMethod</a:t>
            </a:r>
            <a:r>
              <a:rPr lang="en-US" dirty="0"/>
              <a:t>() {  // Method/function defined inside the class</a:t>
            </a:r>
          </a:p>
          <a:p>
            <a:r>
              <a:rPr lang="en-US" dirty="0"/>
              <a:t>      </a:t>
            </a:r>
            <a:r>
              <a:rPr lang="en-US" dirty="0" err="1"/>
              <a:t>cout</a:t>
            </a:r>
            <a:r>
              <a:rPr lang="en-US" dirty="0"/>
              <a:t> &lt;&lt; "Hello World!";</a:t>
            </a:r>
          </a:p>
          <a:p>
            <a:r>
              <a:rPr lang="en-US" dirty="0"/>
              <a:t>    }</a:t>
            </a:r>
          </a:p>
          <a:p>
            <a:r>
              <a:rPr lang="en-US" dirty="0"/>
              <a:t>};</a:t>
            </a:r>
          </a:p>
          <a:p>
            <a:endParaRPr lang="en-US" dirty="0"/>
          </a:p>
          <a:p>
            <a:r>
              <a:rPr lang="en-US" dirty="0"/>
              <a:t>int main() {</a:t>
            </a:r>
          </a:p>
          <a:p>
            <a:r>
              <a:rPr lang="en-US" dirty="0"/>
              <a:t>  </a:t>
            </a:r>
            <a:r>
              <a:rPr lang="en-US" dirty="0" err="1"/>
              <a:t>MyClass</a:t>
            </a:r>
            <a:r>
              <a:rPr lang="en-US" dirty="0"/>
              <a:t> </a:t>
            </a:r>
            <a:r>
              <a:rPr lang="en-US" dirty="0" err="1"/>
              <a:t>myObj</a:t>
            </a:r>
            <a:r>
              <a:rPr lang="en-US" dirty="0"/>
              <a:t>;     // Create an object of </a:t>
            </a:r>
            <a:r>
              <a:rPr lang="en-US" dirty="0" err="1"/>
              <a:t>MyClass</a:t>
            </a:r>
            <a:endParaRPr lang="en-US" dirty="0"/>
          </a:p>
          <a:p>
            <a:r>
              <a:rPr lang="en-US" dirty="0"/>
              <a:t>  </a:t>
            </a:r>
            <a:r>
              <a:rPr lang="en-US" dirty="0" err="1"/>
              <a:t>myObj.myMethod</a:t>
            </a:r>
            <a:r>
              <a:rPr lang="en-US" dirty="0"/>
              <a:t>();  // Call the method</a:t>
            </a:r>
          </a:p>
          <a:p>
            <a:r>
              <a:rPr lang="en-US" dirty="0"/>
              <a:t>  return 0;</a:t>
            </a:r>
          </a:p>
          <a:p>
            <a:r>
              <a:rPr lang="en-US" dirty="0"/>
              <a:t>}</a:t>
            </a:r>
          </a:p>
        </p:txBody>
      </p:sp>
      <p:sp>
        <p:nvSpPr>
          <p:cNvPr id="4" name="Slide Number Placeholder 3">
            <a:extLst>
              <a:ext uri="{FF2B5EF4-FFF2-40B4-BE49-F238E27FC236}">
                <a16:creationId xmlns:a16="http://schemas.microsoft.com/office/drawing/2014/main" id="{75136F44-5D8A-43C2-A6F5-511725416C9D}"/>
              </a:ext>
            </a:extLst>
          </p:cNvPr>
          <p:cNvSpPr>
            <a:spLocks noGrp="1"/>
          </p:cNvSpPr>
          <p:nvPr>
            <p:ph type="sldNum" sz="quarter" idx="12"/>
          </p:nvPr>
        </p:nvSpPr>
        <p:spPr/>
        <p:txBody>
          <a:bodyPr/>
          <a:lstStyle/>
          <a:p>
            <a:fld id="{A037933A-F97C-4918-9917-0BEF3D551A6D}" type="slidenum">
              <a:rPr lang="en-US" smtClean="0"/>
              <a:t>103</a:t>
            </a:fld>
            <a:endParaRPr lang="en-US"/>
          </a:p>
        </p:txBody>
      </p:sp>
    </p:spTree>
    <p:extLst>
      <p:ext uri="{BB962C8B-B14F-4D97-AF65-F5344CB8AC3E}">
        <p14:creationId xmlns:p14="http://schemas.microsoft.com/office/powerpoint/2010/main" val="3285464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Effect transition="in" filter="fade">
                                      <p:cBhvr>
                                        <p:cTn id="70" dur="1000"/>
                                        <p:tgtEl>
                                          <p:spTgt spid="3">
                                            <p:txEl>
                                              <p:pRg st="10" end="10"/>
                                            </p:txEl>
                                          </p:spTgt>
                                        </p:tgtEl>
                                      </p:cBhvr>
                                    </p:animEffect>
                                    <p:anim calcmode="lin" valueType="num">
                                      <p:cBhvr>
                                        <p:cTn id="7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1" end="11"/>
                                            </p:txEl>
                                          </p:spTgt>
                                        </p:tgtEl>
                                        <p:attrNameLst>
                                          <p:attrName>style.visibility</p:attrName>
                                        </p:attrNameLst>
                                      </p:cBhvr>
                                      <p:to>
                                        <p:strVal val="visible"/>
                                      </p:to>
                                    </p:set>
                                    <p:animEffect transition="in" filter="fade">
                                      <p:cBhvr>
                                        <p:cTn id="77" dur="1000"/>
                                        <p:tgtEl>
                                          <p:spTgt spid="3">
                                            <p:txEl>
                                              <p:pRg st="11" end="11"/>
                                            </p:txEl>
                                          </p:spTgt>
                                        </p:tgtEl>
                                      </p:cBhvr>
                                    </p:animEffect>
                                    <p:anim calcmode="lin" valueType="num">
                                      <p:cBhvr>
                                        <p:cTn id="7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EF20B-4B0A-4636-A277-AB3E5691184C}"/>
              </a:ext>
            </a:extLst>
          </p:cNvPr>
          <p:cNvSpPr>
            <a:spLocks noGrp="1"/>
          </p:cNvSpPr>
          <p:nvPr>
            <p:ph type="title"/>
          </p:nvPr>
        </p:nvSpPr>
        <p:spPr/>
        <p:txBody>
          <a:bodyPr/>
          <a:lstStyle/>
          <a:p>
            <a:r>
              <a:rPr lang="en-US" dirty="0"/>
              <a:t>Usage of :: or </a:t>
            </a:r>
          </a:p>
        </p:txBody>
      </p:sp>
      <p:sp>
        <p:nvSpPr>
          <p:cNvPr id="3" name="Content Placeholder 2">
            <a:extLst>
              <a:ext uri="{FF2B5EF4-FFF2-40B4-BE49-F238E27FC236}">
                <a16:creationId xmlns:a16="http://schemas.microsoft.com/office/drawing/2014/main" id="{58613D5C-341F-4D9B-ACF2-439F2AB0DF1E}"/>
              </a:ext>
            </a:extLst>
          </p:cNvPr>
          <p:cNvSpPr>
            <a:spLocks noGrp="1"/>
          </p:cNvSpPr>
          <p:nvPr>
            <p:ph idx="1"/>
          </p:nvPr>
        </p:nvSpPr>
        <p:spPr>
          <a:xfrm>
            <a:off x="677334" y="1430595"/>
            <a:ext cx="8596668" cy="4610768"/>
          </a:xfrm>
        </p:spPr>
        <p:txBody>
          <a:bodyPr>
            <a:normAutofit/>
          </a:bodyPr>
          <a:lstStyle/>
          <a:p>
            <a:r>
              <a:rPr lang="en-US" sz="2800" dirty="0"/>
              <a:t>To define a function outside the class definition, you have to declare it inside the class and then define it outside of the class.</a:t>
            </a:r>
          </a:p>
          <a:p>
            <a:r>
              <a:rPr lang="en-US" sz="2800" dirty="0"/>
              <a:t> This is done by </a:t>
            </a:r>
            <a:r>
              <a:rPr lang="en-US" sz="2800" dirty="0" err="1"/>
              <a:t>specifiying</a:t>
            </a:r>
            <a:r>
              <a:rPr lang="en-US" sz="2800" dirty="0"/>
              <a:t> the name of the class, followed the scope resolution :: operator, followed by the name of the function:</a:t>
            </a:r>
          </a:p>
        </p:txBody>
      </p:sp>
      <p:sp>
        <p:nvSpPr>
          <p:cNvPr id="4" name="Slide Number Placeholder 3">
            <a:extLst>
              <a:ext uri="{FF2B5EF4-FFF2-40B4-BE49-F238E27FC236}">
                <a16:creationId xmlns:a16="http://schemas.microsoft.com/office/drawing/2014/main" id="{6BCA36E0-970C-4569-AF3F-2941AE6D2346}"/>
              </a:ext>
            </a:extLst>
          </p:cNvPr>
          <p:cNvSpPr>
            <a:spLocks noGrp="1"/>
          </p:cNvSpPr>
          <p:nvPr>
            <p:ph type="sldNum" sz="quarter" idx="12"/>
          </p:nvPr>
        </p:nvSpPr>
        <p:spPr/>
        <p:txBody>
          <a:bodyPr/>
          <a:lstStyle/>
          <a:p>
            <a:fld id="{A037933A-F97C-4918-9917-0BEF3D551A6D}" type="slidenum">
              <a:rPr lang="en-US" sz="1000" smtClean="0"/>
              <a:t>104</a:t>
            </a:fld>
            <a:endParaRPr lang="en-US" dirty="0"/>
          </a:p>
        </p:txBody>
      </p:sp>
    </p:spTree>
    <p:extLst>
      <p:ext uri="{BB962C8B-B14F-4D97-AF65-F5344CB8AC3E}">
        <p14:creationId xmlns:p14="http://schemas.microsoft.com/office/powerpoint/2010/main" val="368446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3">
                                            <p:txEl>
                                              <p:pRg st="0" end="0"/>
                                            </p:txEl>
                                          </p:spTgt>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8" presetClass="emph" presetSubtype="0" fill="hold" grpId="0" nodeType="clickEffect">
                                  <p:stCondLst>
                                    <p:cond delay="0"/>
                                  </p:stCondLst>
                                  <p:iterate type="lt">
                                    <p:tmPct val="4000"/>
                                  </p:iterate>
                                  <p:childTnLst>
                                    <p:set>
                                      <p:cBhvr override="childStyle">
                                        <p:cTn id="10" dur="500" fill="hold"/>
                                        <p:tgtEl>
                                          <p:spTgt spid="3">
                                            <p:txEl>
                                              <p:pRg st="1" end="1"/>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5C8F8-C7EF-430A-B6A2-C4F0993A6FC1}"/>
              </a:ext>
            </a:extLst>
          </p:cNvPr>
          <p:cNvSpPr>
            <a:spLocks noGrp="1"/>
          </p:cNvSpPr>
          <p:nvPr>
            <p:ph type="title"/>
          </p:nvPr>
        </p:nvSpPr>
        <p:spPr>
          <a:xfrm>
            <a:off x="677334" y="0"/>
            <a:ext cx="8596668" cy="363794"/>
          </a:xfrm>
        </p:spPr>
        <p:txBody>
          <a:bodyPr>
            <a:normAutofit fontScale="90000"/>
          </a:bodyPr>
          <a:lstStyle/>
          <a:p>
            <a:r>
              <a:rPr lang="en-US" dirty="0" err="1"/>
              <a:t>eg</a:t>
            </a:r>
            <a:endParaRPr lang="en-US" dirty="0"/>
          </a:p>
        </p:txBody>
      </p:sp>
      <p:sp>
        <p:nvSpPr>
          <p:cNvPr id="3" name="Content Placeholder 2">
            <a:extLst>
              <a:ext uri="{FF2B5EF4-FFF2-40B4-BE49-F238E27FC236}">
                <a16:creationId xmlns:a16="http://schemas.microsoft.com/office/drawing/2014/main" id="{39CBB1A7-78B1-47A8-A0A7-B8A46EC6F8E2}"/>
              </a:ext>
            </a:extLst>
          </p:cNvPr>
          <p:cNvSpPr>
            <a:spLocks noGrp="1"/>
          </p:cNvSpPr>
          <p:nvPr>
            <p:ph idx="1"/>
          </p:nvPr>
        </p:nvSpPr>
        <p:spPr>
          <a:xfrm>
            <a:off x="677333" y="796413"/>
            <a:ext cx="10103737" cy="6061587"/>
          </a:xfrm>
        </p:spPr>
        <p:txBody>
          <a:bodyPr>
            <a:normAutofit/>
          </a:bodyPr>
          <a:lstStyle/>
          <a:p>
            <a:r>
              <a:rPr lang="en-US" dirty="0"/>
              <a:t>class </a:t>
            </a:r>
            <a:r>
              <a:rPr lang="en-US" dirty="0" err="1"/>
              <a:t>MyClass</a:t>
            </a:r>
            <a:r>
              <a:rPr lang="en-US" dirty="0"/>
              <a:t> {        // The class</a:t>
            </a:r>
          </a:p>
          <a:p>
            <a:r>
              <a:rPr lang="en-US" dirty="0"/>
              <a:t>  public:              // Access specifier</a:t>
            </a:r>
          </a:p>
          <a:p>
            <a:r>
              <a:rPr lang="en-US" dirty="0"/>
              <a:t>    void </a:t>
            </a:r>
            <a:r>
              <a:rPr lang="en-US" dirty="0" err="1"/>
              <a:t>myMethod</a:t>
            </a:r>
            <a:r>
              <a:rPr lang="en-US" dirty="0"/>
              <a:t>();   // Method/function declaration</a:t>
            </a:r>
          </a:p>
          <a:p>
            <a:r>
              <a:rPr lang="en-US" dirty="0"/>
              <a:t>};</a:t>
            </a:r>
          </a:p>
          <a:p>
            <a:endParaRPr lang="en-US" dirty="0"/>
          </a:p>
          <a:p>
            <a:r>
              <a:rPr lang="en-US" dirty="0"/>
              <a:t>// Method/function definition outside the class</a:t>
            </a:r>
          </a:p>
          <a:p>
            <a:r>
              <a:rPr lang="en-US" dirty="0"/>
              <a:t>void </a:t>
            </a:r>
            <a:r>
              <a:rPr lang="en-US" dirty="0" err="1"/>
              <a:t>MyClass</a:t>
            </a:r>
            <a:r>
              <a:rPr lang="en-US" dirty="0"/>
              <a:t>::</a:t>
            </a:r>
            <a:r>
              <a:rPr lang="en-US" dirty="0" err="1"/>
              <a:t>myMethod</a:t>
            </a:r>
            <a:r>
              <a:rPr lang="en-US" dirty="0"/>
              <a:t>() {</a:t>
            </a:r>
          </a:p>
          <a:p>
            <a:r>
              <a:rPr lang="en-US" dirty="0"/>
              <a:t>  </a:t>
            </a:r>
            <a:r>
              <a:rPr lang="en-US" dirty="0" err="1"/>
              <a:t>cout</a:t>
            </a:r>
            <a:r>
              <a:rPr lang="en-US" dirty="0"/>
              <a:t> &lt;&lt; "Hello World!";</a:t>
            </a:r>
          </a:p>
          <a:p>
            <a:r>
              <a:rPr lang="en-US" dirty="0"/>
              <a:t>}</a:t>
            </a:r>
          </a:p>
          <a:p>
            <a:endParaRPr lang="en-US" dirty="0"/>
          </a:p>
          <a:p>
            <a:r>
              <a:rPr lang="en-US" dirty="0"/>
              <a:t>int main() {</a:t>
            </a:r>
          </a:p>
          <a:p>
            <a:r>
              <a:rPr lang="en-US" dirty="0"/>
              <a:t>  </a:t>
            </a:r>
            <a:r>
              <a:rPr lang="en-US" dirty="0" err="1"/>
              <a:t>MyClass</a:t>
            </a:r>
            <a:r>
              <a:rPr lang="en-US" dirty="0"/>
              <a:t> </a:t>
            </a:r>
            <a:r>
              <a:rPr lang="en-US" dirty="0" err="1"/>
              <a:t>myObj</a:t>
            </a:r>
            <a:r>
              <a:rPr lang="en-US" dirty="0"/>
              <a:t>;     // Create an object of </a:t>
            </a:r>
            <a:r>
              <a:rPr lang="en-US" dirty="0" err="1"/>
              <a:t>MyClass</a:t>
            </a:r>
            <a:endParaRPr lang="en-US" dirty="0"/>
          </a:p>
          <a:p>
            <a:r>
              <a:rPr lang="en-US" dirty="0"/>
              <a:t>  </a:t>
            </a:r>
            <a:r>
              <a:rPr lang="en-US" dirty="0" err="1"/>
              <a:t>myObj.myMethod</a:t>
            </a:r>
            <a:r>
              <a:rPr lang="en-US" dirty="0"/>
              <a:t>();  // Call the method</a:t>
            </a:r>
          </a:p>
          <a:p>
            <a:r>
              <a:rPr lang="en-US" dirty="0"/>
              <a:t>  return 0;</a:t>
            </a:r>
          </a:p>
          <a:p>
            <a:r>
              <a:rPr lang="en-US" dirty="0"/>
              <a:t>}</a:t>
            </a:r>
          </a:p>
        </p:txBody>
      </p:sp>
      <p:sp>
        <p:nvSpPr>
          <p:cNvPr id="4" name="Slide Number Placeholder 3">
            <a:extLst>
              <a:ext uri="{FF2B5EF4-FFF2-40B4-BE49-F238E27FC236}">
                <a16:creationId xmlns:a16="http://schemas.microsoft.com/office/drawing/2014/main" id="{A778642A-83B7-4307-9CEE-6F16D2F5D3CF}"/>
              </a:ext>
            </a:extLst>
          </p:cNvPr>
          <p:cNvSpPr>
            <a:spLocks noGrp="1"/>
          </p:cNvSpPr>
          <p:nvPr>
            <p:ph type="sldNum" sz="quarter" idx="12"/>
          </p:nvPr>
        </p:nvSpPr>
        <p:spPr/>
        <p:txBody>
          <a:bodyPr/>
          <a:lstStyle/>
          <a:p>
            <a:fld id="{A037933A-F97C-4918-9917-0BEF3D551A6D}" type="slidenum">
              <a:rPr lang="en-US" smtClean="0"/>
              <a:t>105</a:t>
            </a:fld>
            <a:endParaRPr lang="en-US"/>
          </a:p>
        </p:txBody>
      </p:sp>
    </p:spTree>
    <p:extLst>
      <p:ext uri="{BB962C8B-B14F-4D97-AF65-F5344CB8AC3E}">
        <p14:creationId xmlns:p14="http://schemas.microsoft.com/office/powerpoint/2010/main" val="241768808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E77ED-C6E3-48E2-8C23-33F5F7888386}"/>
              </a:ext>
            </a:extLst>
          </p:cNvPr>
          <p:cNvSpPr>
            <a:spLocks noGrp="1"/>
          </p:cNvSpPr>
          <p:nvPr>
            <p:ph type="title"/>
          </p:nvPr>
        </p:nvSpPr>
        <p:spPr/>
        <p:txBody>
          <a:bodyPr>
            <a:normAutofit fontScale="90000"/>
          </a:bodyPr>
          <a:lstStyle/>
          <a:p>
            <a:r>
              <a:rPr lang="en-US" dirty="0"/>
              <a:t>Parameters You can also add parameters:</a:t>
            </a:r>
            <a:br>
              <a:rPr lang="en-US" dirty="0"/>
            </a:br>
            <a:endParaRPr lang="en-US" dirty="0"/>
          </a:p>
        </p:txBody>
      </p:sp>
      <p:sp>
        <p:nvSpPr>
          <p:cNvPr id="3" name="Content Placeholder 2">
            <a:extLst>
              <a:ext uri="{FF2B5EF4-FFF2-40B4-BE49-F238E27FC236}">
                <a16:creationId xmlns:a16="http://schemas.microsoft.com/office/drawing/2014/main" id="{FA583F05-3FDE-4F2B-8BBC-C35C610CDA8D}"/>
              </a:ext>
            </a:extLst>
          </p:cNvPr>
          <p:cNvSpPr>
            <a:spLocks noGrp="1"/>
          </p:cNvSpPr>
          <p:nvPr>
            <p:ph idx="1"/>
          </p:nvPr>
        </p:nvSpPr>
        <p:spPr>
          <a:xfrm>
            <a:off x="677334" y="1253613"/>
            <a:ext cx="8596668" cy="5604387"/>
          </a:xfrm>
        </p:spPr>
        <p:txBody>
          <a:bodyPr>
            <a:normAutofit/>
          </a:bodyPr>
          <a:lstStyle/>
          <a:p>
            <a:r>
              <a:rPr lang="en-US" dirty="0"/>
              <a:t>#include &lt;iostream&gt;</a:t>
            </a:r>
            <a:br>
              <a:rPr lang="en-US" dirty="0"/>
            </a:br>
            <a:r>
              <a:rPr lang="en-US" dirty="0"/>
              <a:t>using namespace std;</a:t>
            </a:r>
            <a:br>
              <a:rPr lang="en-US" dirty="0"/>
            </a:br>
            <a:br>
              <a:rPr lang="en-US" dirty="0"/>
            </a:br>
            <a:r>
              <a:rPr lang="en-US" dirty="0"/>
              <a:t>class Car {</a:t>
            </a:r>
            <a:br>
              <a:rPr lang="en-US" dirty="0"/>
            </a:br>
            <a:r>
              <a:rPr lang="en-US" dirty="0"/>
              <a:t>  public:</a:t>
            </a:r>
            <a:br>
              <a:rPr lang="en-US" dirty="0"/>
            </a:br>
            <a:r>
              <a:rPr lang="en-US" dirty="0"/>
              <a:t>    int speed(int </a:t>
            </a:r>
            <a:r>
              <a:rPr lang="en-US" dirty="0" err="1"/>
              <a:t>maxSpeed</a:t>
            </a:r>
            <a:r>
              <a:rPr lang="en-US" dirty="0"/>
              <a:t>);</a:t>
            </a:r>
            <a:br>
              <a:rPr lang="en-US" dirty="0"/>
            </a:br>
            <a:r>
              <a:rPr lang="en-US" dirty="0"/>
              <a:t>};</a:t>
            </a:r>
            <a:br>
              <a:rPr lang="en-US" dirty="0"/>
            </a:br>
            <a:br>
              <a:rPr lang="en-US" dirty="0"/>
            </a:br>
            <a:r>
              <a:rPr lang="en-US" dirty="0"/>
              <a:t>int Car::speed(int </a:t>
            </a:r>
            <a:r>
              <a:rPr lang="en-US" dirty="0" err="1"/>
              <a:t>maxSpeed</a:t>
            </a:r>
            <a:r>
              <a:rPr lang="en-US" dirty="0"/>
              <a:t>) {</a:t>
            </a:r>
            <a:br>
              <a:rPr lang="en-US" dirty="0"/>
            </a:br>
            <a:r>
              <a:rPr lang="en-US" dirty="0"/>
              <a:t>  return </a:t>
            </a:r>
            <a:r>
              <a:rPr lang="en-US" dirty="0" err="1"/>
              <a:t>maxSpeed</a:t>
            </a:r>
            <a:r>
              <a:rPr lang="en-US" dirty="0"/>
              <a:t>;</a:t>
            </a:r>
            <a:br>
              <a:rPr lang="en-US" dirty="0"/>
            </a:br>
            <a:r>
              <a:rPr lang="en-US" dirty="0"/>
              <a:t>}</a:t>
            </a:r>
            <a:br>
              <a:rPr lang="en-US" dirty="0"/>
            </a:br>
            <a:br>
              <a:rPr lang="en-US" dirty="0"/>
            </a:br>
            <a:r>
              <a:rPr lang="en-US" dirty="0"/>
              <a:t>int main() {</a:t>
            </a:r>
            <a:br>
              <a:rPr lang="en-US" dirty="0"/>
            </a:br>
            <a:r>
              <a:rPr lang="en-US" dirty="0"/>
              <a:t>  Car </a:t>
            </a:r>
            <a:r>
              <a:rPr lang="en-US" dirty="0" err="1"/>
              <a:t>myObj</a:t>
            </a:r>
            <a:r>
              <a:rPr lang="en-US" dirty="0"/>
              <a:t>; // Create an object of Car</a:t>
            </a:r>
            <a:br>
              <a:rPr lang="en-US" dirty="0"/>
            </a:br>
            <a:r>
              <a:rPr lang="en-US" dirty="0"/>
              <a:t>  </a:t>
            </a:r>
            <a:r>
              <a:rPr lang="en-US" dirty="0" err="1"/>
              <a:t>cout</a:t>
            </a:r>
            <a:r>
              <a:rPr lang="en-US" dirty="0"/>
              <a:t> &lt;&lt; </a:t>
            </a:r>
            <a:r>
              <a:rPr lang="en-US" dirty="0" err="1"/>
              <a:t>myObj.speed</a:t>
            </a:r>
            <a:r>
              <a:rPr lang="en-US" dirty="0"/>
              <a:t>(200); // Call the method with an argument</a:t>
            </a:r>
            <a:br>
              <a:rPr lang="en-US" dirty="0"/>
            </a:br>
            <a:r>
              <a:rPr lang="en-US" dirty="0"/>
              <a:t>  return 0;</a:t>
            </a:r>
            <a:br>
              <a:rPr lang="en-US" dirty="0"/>
            </a:br>
            <a:r>
              <a:rPr lang="en-US" dirty="0"/>
              <a:t>}</a:t>
            </a:r>
          </a:p>
        </p:txBody>
      </p:sp>
      <p:sp>
        <p:nvSpPr>
          <p:cNvPr id="4" name="Slide Number Placeholder 3">
            <a:extLst>
              <a:ext uri="{FF2B5EF4-FFF2-40B4-BE49-F238E27FC236}">
                <a16:creationId xmlns:a16="http://schemas.microsoft.com/office/drawing/2014/main" id="{6B64E19D-70AB-41E0-9CFB-B6195D493231}"/>
              </a:ext>
            </a:extLst>
          </p:cNvPr>
          <p:cNvSpPr>
            <a:spLocks noGrp="1"/>
          </p:cNvSpPr>
          <p:nvPr>
            <p:ph type="sldNum" sz="quarter" idx="12"/>
          </p:nvPr>
        </p:nvSpPr>
        <p:spPr/>
        <p:txBody>
          <a:bodyPr/>
          <a:lstStyle/>
          <a:p>
            <a:fld id="{A037933A-F97C-4918-9917-0BEF3D551A6D}" type="slidenum">
              <a:rPr lang="en-US" smtClean="0"/>
              <a:t>106</a:t>
            </a:fld>
            <a:endParaRPr lang="en-US"/>
          </a:p>
        </p:txBody>
      </p:sp>
    </p:spTree>
    <p:extLst>
      <p:ext uri="{BB962C8B-B14F-4D97-AF65-F5344CB8AC3E}">
        <p14:creationId xmlns:p14="http://schemas.microsoft.com/office/powerpoint/2010/main" val="206512832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CC07-6D81-4632-872D-ED6385F30C86}"/>
              </a:ext>
            </a:extLst>
          </p:cNvPr>
          <p:cNvSpPr>
            <a:spLocks noGrp="1"/>
          </p:cNvSpPr>
          <p:nvPr>
            <p:ph type="title"/>
          </p:nvPr>
        </p:nvSpPr>
        <p:spPr/>
        <p:txBody>
          <a:bodyPr>
            <a:normAutofit fontScale="90000"/>
          </a:bodyPr>
          <a:lstStyle/>
          <a:p>
            <a:r>
              <a:rPr lang="en-US" dirty="0"/>
              <a:t>Difference between Structure and Class in C++</a:t>
            </a:r>
            <a:br>
              <a:rPr lang="en-US" dirty="0"/>
            </a:br>
            <a:endParaRPr lang="en-US" dirty="0"/>
          </a:p>
        </p:txBody>
      </p:sp>
      <p:sp>
        <p:nvSpPr>
          <p:cNvPr id="3" name="Content Placeholder 2">
            <a:extLst>
              <a:ext uri="{FF2B5EF4-FFF2-40B4-BE49-F238E27FC236}">
                <a16:creationId xmlns:a16="http://schemas.microsoft.com/office/drawing/2014/main" id="{C2183B53-6FCB-4899-95B8-07635388395C}"/>
              </a:ext>
            </a:extLst>
          </p:cNvPr>
          <p:cNvSpPr>
            <a:spLocks noGrp="1"/>
          </p:cNvSpPr>
          <p:nvPr>
            <p:ph idx="1"/>
          </p:nvPr>
        </p:nvSpPr>
        <p:spPr/>
        <p:txBody>
          <a:bodyPr/>
          <a:lstStyle/>
          <a:p>
            <a:r>
              <a:rPr lang="en-US" dirty="0"/>
              <a:t>In C++, the structure is the same as the class with some differences. Security is the most important thing for both structure and class. A structure is not safe because it could not hide its implementation details from the end-user, whereas a class is secure as it may hide its programming and design details</a:t>
            </a:r>
          </a:p>
        </p:txBody>
      </p:sp>
      <p:sp>
        <p:nvSpPr>
          <p:cNvPr id="4" name="Slide Number Placeholder 3">
            <a:extLst>
              <a:ext uri="{FF2B5EF4-FFF2-40B4-BE49-F238E27FC236}">
                <a16:creationId xmlns:a16="http://schemas.microsoft.com/office/drawing/2014/main" id="{CDA70CAF-FA3B-4D4B-AB70-7004C96D40EA}"/>
              </a:ext>
            </a:extLst>
          </p:cNvPr>
          <p:cNvSpPr>
            <a:spLocks noGrp="1"/>
          </p:cNvSpPr>
          <p:nvPr>
            <p:ph type="sldNum" sz="quarter" idx="12"/>
          </p:nvPr>
        </p:nvSpPr>
        <p:spPr/>
        <p:txBody>
          <a:bodyPr/>
          <a:lstStyle/>
          <a:p>
            <a:fld id="{A037933A-F97C-4918-9917-0BEF3D551A6D}" type="slidenum">
              <a:rPr lang="en-US" smtClean="0"/>
              <a:t>107</a:t>
            </a:fld>
            <a:endParaRPr lang="en-US"/>
          </a:p>
        </p:txBody>
      </p:sp>
    </p:spTree>
    <p:extLst>
      <p:ext uri="{BB962C8B-B14F-4D97-AF65-F5344CB8AC3E}">
        <p14:creationId xmlns:p14="http://schemas.microsoft.com/office/powerpoint/2010/main" val="1061985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3">
                                            <p:txEl>
                                              <p:pRg st="0" end="0"/>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06782-E2CA-472D-94A7-E524F316DF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030CBD-0E7B-45F2-8563-4B91AEDB2E3C}"/>
              </a:ext>
            </a:extLst>
          </p:cNvPr>
          <p:cNvSpPr>
            <a:spLocks noGrp="1"/>
          </p:cNvSpPr>
          <p:nvPr>
            <p:ph idx="1"/>
          </p:nvPr>
        </p:nvSpPr>
        <p:spPr/>
        <p:txBody>
          <a:bodyPr>
            <a:normAutofit fontScale="85000" lnSpcReduction="20000"/>
          </a:bodyPr>
          <a:lstStyle/>
          <a:p>
            <a:r>
              <a:rPr lang="en-US" dirty="0"/>
              <a:t>A structure is a </a:t>
            </a:r>
            <a:r>
              <a:rPr lang="en-US" b="1" dirty="0"/>
              <a:t>grouping</a:t>
            </a:r>
            <a:r>
              <a:rPr lang="en-US" dirty="0"/>
              <a:t> of variables of various </a:t>
            </a:r>
            <a:r>
              <a:rPr lang="en-US" b="1" dirty="0">
                <a:hlinkClick r:id="rId2"/>
              </a:rPr>
              <a:t>data types</a:t>
            </a:r>
            <a:r>
              <a:rPr lang="en-US" dirty="0"/>
              <a:t> referenced by the same name. A structure declaration serves as a template for creating an instance of the structure.</a:t>
            </a:r>
          </a:p>
          <a:p>
            <a:r>
              <a:rPr lang="en-US" dirty="0"/>
              <a:t>Syntax:</a:t>
            </a:r>
          </a:p>
          <a:p>
            <a:r>
              <a:rPr lang="en-US" dirty="0"/>
              <a:t>Struct </a:t>
            </a:r>
            <a:r>
              <a:rPr lang="en-US" dirty="0" err="1"/>
              <a:t>Structurename</a:t>
            </a:r>
            <a:r>
              <a:rPr lang="en-US" dirty="0"/>
              <a:t>  </a:t>
            </a:r>
          </a:p>
          <a:p>
            <a:r>
              <a:rPr lang="en-US" dirty="0"/>
              <a:t>{  </a:t>
            </a:r>
          </a:p>
          <a:p>
            <a:r>
              <a:rPr lang="en-US" dirty="0"/>
              <a:t>Struct_member1;  </a:t>
            </a:r>
          </a:p>
          <a:p>
            <a:r>
              <a:rPr lang="en-US" dirty="0"/>
              <a:t>Struct_member2;  </a:t>
            </a:r>
          </a:p>
          <a:p>
            <a:r>
              <a:rPr lang="en-US" dirty="0"/>
              <a:t>Struct_member3;  </a:t>
            </a:r>
          </a:p>
          <a:p>
            <a:r>
              <a:rPr lang="en-US" dirty="0"/>
              <a:t>.  </a:t>
            </a:r>
          </a:p>
          <a:p>
            <a:r>
              <a:rPr lang="en-US" dirty="0"/>
              <a:t>.  </a:t>
            </a:r>
          </a:p>
          <a:p>
            <a:r>
              <a:rPr lang="en-US" dirty="0"/>
              <a:t>.  </a:t>
            </a:r>
          </a:p>
          <a:p>
            <a:r>
              <a:rPr lang="en-US" dirty="0" err="1"/>
              <a:t>Struct_memberN</a:t>
            </a:r>
            <a:r>
              <a:rPr lang="en-US" dirty="0"/>
              <a:t>;  </a:t>
            </a:r>
          </a:p>
          <a:p>
            <a:r>
              <a:rPr lang="en-US" dirty="0"/>
              <a:t>}; </a:t>
            </a:r>
          </a:p>
        </p:txBody>
      </p:sp>
      <p:sp>
        <p:nvSpPr>
          <p:cNvPr id="4" name="Slide Number Placeholder 3">
            <a:extLst>
              <a:ext uri="{FF2B5EF4-FFF2-40B4-BE49-F238E27FC236}">
                <a16:creationId xmlns:a16="http://schemas.microsoft.com/office/drawing/2014/main" id="{64F346AF-99A5-4826-B944-71FC95139F06}"/>
              </a:ext>
            </a:extLst>
          </p:cNvPr>
          <p:cNvSpPr>
            <a:spLocks noGrp="1"/>
          </p:cNvSpPr>
          <p:nvPr>
            <p:ph type="sldNum" sz="quarter" idx="12"/>
          </p:nvPr>
        </p:nvSpPr>
        <p:spPr/>
        <p:txBody>
          <a:bodyPr/>
          <a:lstStyle/>
          <a:p>
            <a:fld id="{A037933A-F97C-4918-9917-0BEF3D551A6D}" type="slidenum">
              <a:rPr lang="en-US" smtClean="0"/>
              <a:t>108</a:t>
            </a:fld>
            <a:endParaRPr lang="en-US"/>
          </a:p>
        </p:txBody>
      </p:sp>
    </p:spTree>
    <p:extLst>
      <p:ext uri="{BB962C8B-B14F-4D97-AF65-F5344CB8AC3E}">
        <p14:creationId xmlns:p14="http://schemas.microsoft.com/office/powerpoint/2010/main" val="242002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1000"/>
                                        <p:tgtEl>
                                          <p:spTgt spid="3">
                                            <p:txEl>
                                              <p:pRg st="11" end="11"/>
                                            </p:txEl>
                                          </p:spTgt>
                                        </p:tgtEl>
                                      </p:cBhvr>
                                    </p:animEffect>
                                    <p:anim calcmode="lin" valueType="num">
                                      <p:cBhvr>
                                        <p:cTn id="8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77FC3-3F9F-4C8C-8A52-ACFA728D97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A03904-1884-46A5-88EC-A32B72CBFBC4}"/>
              </a:ext>
            </a:extLst>
          </p:cNvPr>
          <p:cNvSpPr>
            <a:spLocks noGrp="1"/>
          </p:cNvSpPr>
          <p:nvPr>
            <p:ph idx="1"/>
          </p:nvPr>
        </p:nvSpPr>
        <p:spPr/>
        <p:txBody>
          <a:bodyPr>
            <a:normAutofit fontScale="85000" lnSpcReduction="10000"/>
          </a:bodyPr>
          <a:lstStyle/>
          <a:p>
            <a:r>
              <a:rPr lang="en-US" dirty="0"/>
              <a:t>A class in C++ is similar to a C structure in that it consists of a list of </a:t>
            </a:r>
            <a:r>
              <a:rPr lang="en-US" b="1" dirty="0"/>
              <a:t>data members</a:t>
            </a:r>
            <a:r>
              <a:rPr lang="en-US" dirty="0"/>
              <a:t> and a set of operations performed on the class. In other words, a class is the </a:t>
            </a:r>
            <a:r>
              <a:rPr lang="en-US" b="1" dirty="0"/>
              <a:t>building block</a:t>
            </a:r>
            <a:r>
              <a:rPr lang="en-US" dirty="0"/>
              <a:t> of Object-Oriented programming. It is a user-defined object type with its own set of data members and member functions that can be accessed and used by creating a class instance. A C++ class is similar to an object's blueprint.</a:t>
            </a:r>
          </a:p>
          <a:p>
            <a:r>
              <a:rPr lang="en-US" dirty="0"/>
              <a:t>Syntax:</a:t>
            </a:r>
          </a:p>
          <a:p>
            <a:r>
              <a:rPr lang="en-US" b="1" dirty="0"/>
              <a:t>class</a:t>
            </a:r>
            <a:r>
              <a:rPr lang="en-US" dirty="0"/>
              <a:t> </a:t>
            </a:r>
            <a:r>
              <a:rPr lang="en-US" dirty="0" err="1"/>
              <a:t>class_name</a:t>
            </a:r>
            <a:r>
              <a:rPr lang="en-US" dirty="0"/>
              <a:t>  </a:t>
            </a:r>
          </a:p>
          <a:p>
            <a:r>
              <a:rPr lang="en-US" dirty="0"/>
              <a:t>{  </a:t>
            </a:r>
          </a:p>
          <a:p>
            <a:r>
              <a:rPr lang="en-US" dirty="0"/>
              <a:t>// private data members and member functions.  </a:t>
            </a:r>
          </a:p>
          <a:p>
            <a:r>
              <a:rPr lang="en-US" dirty="0"/>
              <a:t>Access specifier;  </a:t>
            </a:r>
          </a:p>
          <a:p>
            <a:r>
              <a:rPr lang="en-US" dirty="0"/>
              <a:t>Data member;  </a:t>
            </a:r>
          </a:p>
          <a:p>
            <a:r>
              <a:rPr lang="en-US" dirty="0"/>
              <a:t>Member functions (member list){ . . }  </a:t>
            </a:r>
          </a:p>
          <a:p>
            <a:r>
              <a:rPr lang="en-US" dirty="0"/>
              <a:t>};  </a:t>
            </a:r>
          </a:p>
          <a:p>
            <a:endParaRPr lang="en-US" dirty="0"/>
          </a:p>
        </p:txBody>
      </p:sp>
      <p:sp>
        <p:nvSpPr>
          <p:cNvPr id="4" name="Slide Number Placeholder 3">
            <a:extLst>
              <a:ext uri="{FF2B5EF4-FFF2-40B4-BE49-F238E27FC236}">
                <a16:creationId xmlns:a16="http://schemas.microsoft.com/office/drawing/2014/main" id="{61915FED-B472-4520-8B6C-8DCDA8222957}"/>
              </a:ext>
            </a:extLst>
          </p:cNvPr>
          <p:cNvSpPr>
            <a:spLocks noGrp="1"/>
          </p:cNvSpPr>
          <p:nvPr>
            <p:ph type="sldNum" sz="quarter" idx="12"/>
          </p:nvPr>
        </p:nvSpPr>
        <p:spPr/>
        <p:txBody>
          <a:bodyPr/>
          <a:lstStyle/>
          <a:p>
            <a:fld id="{A037933A-F97C-4918-9917-0BEF3D551A6D}" type="slidenum">
              <a:rPr lang="en-US" smtClean="0"/>
              <a:t>109</a:t>
            </a:fld>
            <a:endParaRPr lang="en-US"/>
          </a:p>
        </p:txBody>
      </p:sp>
    </p:spTree>
    <p:extLst>
      <p:ext uri="{BB962C8B-B14F-4D97-AF65-F5344CB8AC3E}">
        <p14:creationId xmlns:p14="http://schemas.microsoft.com/office/powerpoint/2010/main" val="1658714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F4B3B-5F06-4527-8BAD-300AF3E2196D}"/>
              </a:ext>
            </a:extLst>
          </p:cNvPr>
          <p:cNvSpPr>
            <a:spLocks noGrp="1"/>
          </p:cNvSpPr>
          <p:nvPr>
            <p:ph type="title"/>
          </p:nvPr>
        </p:nvSpPr>
        <p:spPr/>
        <p:txBody>
          <a:bodyPr/>
          <a:lstStyle/>
          <a:p>
            <a:r>
              <a:rPr lang="en-US" dirty="0"/>
              <a:t>Omitting Namespace</a:t>
            </a:r>
          </a:p>
        </p:txBody>
      </p:sp>
      <p:sp>
        <p:nvSpPr>
          <p:cNvPr id="3" name="Content Placeholder 2">
            <a:extLst>
              <a:ext uri="{FF2B5EF4-FFF2-40B4-BE49-F238E27FC236}">
                <a16:creationId xmlns:a16="http://schemas.microsoft.com/office/drawing/2014/main" id="{2B7450C1-AAF1-4459-8687-CEFC91CCA30D}"/>
              </a:ext>
            </a:extLst>
          </p:cNvPr>
          <p:cNvSpPr>
            <a:spLocks noGrp="1"/>
          </p:cNvSpPr>
          <p:nvPr>
            <p:ph idx="1"/>
          </p:nvPr>
        </p:nvSpPr>
        <p:spPr/>
        <p:txBody>
          <a:bodyPr>
            <a:normAutofit fontScale="92500" lnSpcReduction="10000"/>
          </a:bodyPr>
          <a:lstStyle/>
          <a:p>
            <a:r>
              <a:rPr lang="en-US" altLang="en-US" dirty="0">
                <a:solidFill>
                  <a:srgbClr val="000000"/>
                </a:solidFill>
                <a:latin typeface="Verdana" panose="020B0604030504040204" pitchFamily="34" charset="0"/>
              </a:rPr>
              <a:t>You might see some C++ programs that runs without the standard namespace library. The </a:t>
            </a:r>
            <a:r>
              <a:rPr lang="en-US" altLang="en-US" dirty="0">
                <a:solidFill>
                  <a:srgbClr val="DC143C"/>
                </a:solidFill>
                <a:latin typeface="Consolas" panose="020B0609020204030204" pitchFamily="49" charset="0"/>
              </a:rPr>
              <a:t>using namespace std</a:t>
            </a:r>
            <a:r>
              <a:rPr lang="en-US" altLang="en-US" dirty="0">
                <a:solidFill>
                  <a:srgbClr val="000000"/>
                </a:solidFill>
                <a:latin typeface="Verdana" panose="020B0604030504040204" pitchFamily="34" charset="0"/>
              </a:rPr>
              <a:t> line can be omitted and replaced with the </a:t>
            </a:r>
            <a:r>
              <a:rPr lang="en-US" altLang="en-US" dirty="0">
                <a:solidFill>
                  <a:srgbClr val="DC143C"/>
                </a:solidFill>
                <a:latin typeface="Consolas" panose="020B0609020204030204" pitchFamily="49" charset="0"/>
              </a:rPr>
              <a:t>std</a:t>
            </a:r>
            <a:r>
              <a:rPr lang="en-US" altLang="en-US" dirty="0">
                <a:solidFill>
                  <a:srgbClr val="000000"/>
                </a:solidFill>
                <a:latin typeface="Verdana" panose="020B0604030504040204" pitchFamily="34" charset="0"/>
              </a:rPr>
              <a:t> keyword, followed by the </a:t>
            </a:r>
            <a:r>
              <a:rPr lang="en-US" altLang="en-US" dirty="0">
                <a:solidFill>
                  <a:srgbClr val="DC143C"/>
                </a:solidFill>
                <a:latin typeface="Consolas" panose="020B0609020204030204" pitchFamily="49" charset="0"/>
              </a:rPr>
              <a:t>::</a:t>
            </a:r>
            <a:r>
              <a:rPr lang="en-US" altLang="en-US" dirty="0">
                <a:solidFill>
                  <a:srgbClr val="000000"/>
                </a:solidFill>
                <a:latin typeface="Verdana" panose="020B0604030504040204" pitchFamily="34" charset="0"/>
              </a:rPr>
              <a:t> operator for some objects:</a:t>
            </a:r>
            <a:r>
              <a:rPr lang="en-US" altLang="en-US" dirty="0">
                <a:solidFill>
                  <a:schemeClr val="tx1"/>
                </a:solidFill>
              </a:rPr>
              <a:t> </a:t>
            </a:r>
          </a:p>
          <a:p>
            <a:endParaRPr lang="en-US" altLang="en-US" dirty="0">
              <a:solidFill>
                <a:schemeClr val="tx1"/>
              </a:solidFill>
            </a:endParaRPr>
          </a:p>
          <a:p>
            <a:r>
              <a:rPr lang="en-US" dirty="0"/>
              <a:t>#include &lt;iostream&gt;</a:t>
            </a:r>
            <a:br>
              <a:rPr lang="en-US" sz="3200" dirty="0"/>
            </a:br>
            <a:br>
              <a:rPr lang="en-US" sz="3200" dirty="0"/>
            </a:br>
            <a:r>
              <a:rPr lang="en-US" dirty="0"/>
              <a:t>int main() {</a:t>
            </a:r>
            <a:br>
              <a:rPr lang="en-US" sz="3200" dirty="0"/>
            </a:br>
            <a:r>
              <a:rPr lang="en-US" dirty="0"/>
              <a:t>  </a:t>
            </a:r>
            <a:r>
              <a:rPr lang="en-US" b="1" dirty="0"/>
              <a:t>std::</a:t>
            </a:r>
            <a:r>
              <a:rPr lang="en-US" dirty="0" err="1"/>
              <a:t>cout</a:t>
            </a:r>
            <a:r>
              <a:rPr lang="en-US" dirty="0"/>
              <a:t> &lt;&lt; "Hello World!";</a:t>
            </a:r>
            <a:br>
              <a:rPr lang="en-US" sz="3200" dirty="0"/>
            </a:br>
            <a:r>
              <a:rPr lang="en-US" dirty="0"/>
              <a:t>  return 0;</a:t>
            </a:r>
            <a:br>
              <a:rPr lang="en-US" sz="3200" dirty="0"/>
            </a:br>
            <a:r>
              <a:rPr lang="en-US" dirty="0"/>
              <a:t>}</a:t>
            </a:r>
          </a:p>
          <a:p>
            <a:r>
              <a:rPr lang="en-US" altLang="en-US" sz="3200" dirty="0">
                <a:solidFill>
                  <a:schemeClr val="tx1"/>
                </a:solidFill>
                <a:latin typeface="Arial" panose="020B0604020202020204" pitchFamily="34" charset="0"/>
              </a:rPr>
              <a:t>Note:</a:t>
            </a:r>
            <a:r>
              <a:rPr lang="en-US" dirty="0"/>
              <a:t> It is up to you if you want to include the standard namespace library or not.</a:t>
            </a:r>
            <a:endParaRPr lang="en-US" altLang="en-US" sz="3200" dirty="0">
              <a:solidFill>
                <a:schemeClr val="tx1"/>
              </a:solidFill>
              <a:latin typeface="Arial" panose="020B0604020202020204" pitchFamily="34" charset="0"/>
            </a:endParaRPr>
          </a:p>
          <a:p>
            <a:endParaRPr lang="en-US" dirty="0"/>
          </a:p>
        </p:txBody>
      </p:sp>
      <p:sp>
        <p:nvSpPr>
          <p:cNvPr id="5" name="Slide Number Placeholder 4">
            <a:extLst>
              <a:ext uri="{FF2B5EF4-FFF2-40B4-BE49-F238E27FC236}">
                <a16:creationId xmlns:a16="http://schemas.microsoft.com/office/drawing/2014/main" id="{9FD269FC-8193-48EC-9378-EE127B4B3CD6}"/>
              </a:ext>
            </a:extLst>
          </p:cNvPr>
          <p:cNvSpPr>
            <a:spLocks noGrp="1"/>
          </p:cNvSpPr>
          <p:nvPr>
            <p:ph type="sldNum" sz="quarter" idx="12"/>
          </p:nvPr>
        </p:nvSpPr>
        <p:spPr/>
        <p:txBody>
          <a:bodyPr/>
          <a:lstStyle/>
          <a:p>
            <a:fld id="{A037933A-F97C-4918-9917-0BEF3D551A6D}" type="slidenum">
              <a:rPr lang="en-US" smtClean="0"/>
              <a:t>11</a:t>
            </a:fld>
            <a:endParaRPr lang="en-US"/>
          </a:p>
        </p:txBody>
      </p:sp>
    </p:spTree>
    <p:extLst>
      <p:ext uri="{BB962C8B-B14F-4D97-AF65-F5344CB8AC3E}">
        <p14:creationId xmlns:p14="http://schemas.microsoft.com/office/powerpoint/2010/main" val="2302968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3">
                                            <p:txEl>
                                              <p:pRg st="0" end="0"/>
                                            </p:txEl>
                                          </p:spTgt>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grpId="0" nodeType="clickEffect">
                                  <p:stCondLst>
                                    <p:cond delay="0"/>
                                  </p:stCondLst>
                                  <p:childTnLst>
                                    <p:animRot by="21600000">
                                      <p:cBhvr>
                                        <p:cTn id="10" dur="2000" fill="hold"/>
                                        <p:tgtEl>
                                          <p:spTgt spid="3">
                                            <p:txEl>
                                              <p:pRg st="2" end="2"/>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grpId="0" nodeType="clickEffect">
                                  <p:stCondLst>
                                    <p:cond delay="0"/>
                                  </p:stCondLst>
                                  <p:childTnLst>
                                    <p:animRot by="21600000">
                                      <p:cBhvr>
                                        <p:cTn id="14" dur="2000" fill="hold"/>
                                        <p:tgtEl>
                                          <p:spTgt spid="3">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E0147-20DC-4801-9C27-951B671DE8E8}"/>
              </a:ext>
            </a:extLst>
          </p:cNvPr>
          <p:cNvSpPr>
            <a:spLocks noGrp="1"/>
          </p:cNvSpPr>
          <p:nvPr>
            <p:ph type="title"/>
          </p:nvPr>
        </p:nvSpPr>
        <p:spPr/>
        <p:txBody>
          <a:bodyPr>
            <a:normAutofit fontScale="90000"/>
          </a:bodyPr>
          <a:lstStyle/>
          <a:p>
            <a:r>
              <a:rPr lang="en-US" dirty="0"/>
              <a:t>Main differences between the structure and class</a:t>
            </a:r>
            <a:br>
              <a:rPr lang="en-US" dirty="0"/>
            </a:br>
            <a:endParaRPr lang="en-US" dirty="0"/>
          </a:p>
        </p:txBody>
      </p:sp>
      <p:sp>
        <p:nvSpPr>
          <p:cNvPr id="3" name="Content Placeholder 2">
            <a:extLst>
              <a:ext uri="{FF2B5EF4-FFF2-40B4-BE49-F238E27FC236}">
                <a16:creationId xmlns:a16="http://schemas.microsoft.com/office/drawing/2014/main" id="{0F11C2A3-6F54-49BA-8DEF-0971BC042926}"/>
              </a:ext>
            </a:extLst>
          </p:cNvPr>
          <p:cNvSpPr>
            <a:spLocks noGrp="1"/>
          </p:cNvSpPr>
          <p:nvPr>
            <p:ph idx="1"/>
          </p:nvPr>
        </p:nvSpPr>
        <p:spPr/>
        <p:txBody>
          <a:bodyPr>
            <a:normAutofit fontScale="92500" lnSpcReduction="10000"/>
          </a:bodyPr>
          <a:lstStyle/>
          <a:p>
            <a:r>
              <a:rPr lang="en-US" dirty="0"/>
              <a:t>By default, all the members of the structure are public. In contrast, all members of the class are private.</a:t>
            </a:r>
          </a:p>
          <a:p>
            <a:r>
              <a:rPr lang="en-US" dirty="0"/>
              <a:t>The structure will automatically initialize its members. In contrast, constructors and destructors are used to initialize the class members.</a:t>
            </a:r>
          </a:p>
          <a:p>
            <a:r>
              <a:rPr lang="en-US" dirty="0"/>
              <a:t>When a structure is implemented, memory allocates on a stack. In contrast, memory is allocated on the heap in class.</a:t>
            </a:r>
          </a:p>
          <a:p>
            <a:r>
              <a:rPr lang="en-US" dirty="0"/>
              <a:t>Variables in a structure cannot be initialized during the declaration, but they can be done in a class.</a:t>
            </a:r>
          </a:p>
          <a:p>
            <a:r>
              <a:rPr lang="en-US" dirty="0"/>
              <a:t>There can be no null values in any structure member. On the other hand, the class variables may have null values.</a:t>
            </a:r>
          </a:p>
          <a:p>
            <a:r>
              <a:rPr lang="en-US" dirty="0"/>
              <a:t>A structure is a value type, while a class is a reference type.</a:t>
            </a:r>
          </a:p>
          <a:p>
            <a:r>
              <a:rPr lang="en-US" dirty="0"/>
              <a:t>Operators to work on the new data form can be described using a special method.</a:t>
            </a:r>
          </a:p>
          <a:p>
            <a:endParaRPr lang="en-US" dirty="0"/>
          </a:p>
        </p:txBody>
      </p:sp>
      <p:sp>
        <p:nvSpPr>
          <p:cNvPr id="4" name="Slide Number Placeholder 3">
            <a:extLst>
              <a:ext uri="{FF2B5EF4-FFF2-40B4-BE49-F238E27FC236}">
                <a16:creationId xmlns:a16="http://schemas.microsoft.com/office/drawing/2014/main" id="{C3271C7A-DBB0-462D-BA2D-F3AA4176CD53}"/>
              </a:ext>
            </a:extLst>
          </p:cNvPr>
          <p:cNvSpPr>
            <a:spLocks noGrp="1"/>
          </p:cNvSpPr>
          <p:nvPr>
            <p:ph type="sldNum" sz="quarter" idx="12"/>
          </p:nvPr>
        </p:nvSpPr>
        <p:spPr/>
        <p:txBody>
          <a:bodyPr/>
          <a:lstStyle/>
          <a:p>
            <a:fld id="{A037933A-F97C-4918-9917-0BEF3D551A6D}" type="slidenum">
              <a:rPr lang="en-US" smtClean="0"/>
              <a:t>110</a:t>
            </a:fld>
            <a:endParaRPr lang="en-US"/>
          </a:p>
        </p:txBody>
      </p:sp>
    </p:spTree>
    <p:extLst>
      <p:ext uri="{BB962C8B-B14F-4D97-AF65-F5344CB8AC3E}">
        <p14:creationId xmlns:p14="http://schemas.microsoft.com/office/powerpoint/2010/main" val="101244906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47637A62-E1F8-41C4-8C8D-FBE61C374A99}"/>
              </a:ext>
            </a:extLst>
          </p:cNvPr>
          <p:cNvGraphicFramePr>
            <a:graphicFrameLocks noGrp="1"/>
          </p:cNvGraphicFramePr>
          <p:nvPr>
            <p:ph idx="1"/>
            <p:extLst>
              <p:ext uri="{D42A27DB-BD31-4B8C-83A1-F6EECF244321}">
                <p14:modId xmlns:p14="http://schemas.microsoft.com/office/powerpoint/2010/main" val="86659598"/>
              </p:ext>
            </p:extLst>
          </p:nvPr>
        </p:nvGraphicFramePr>
        <p:xfrm>
          <a:off x="1" y="0"/>
          <a:ext cx="12192000" cy="7362194"/>
        </p:xfrm>
        <a:graphic>
          <a:graphicData uri="http://schemas.openxmlformats.org/drawingml/2006/table">
            <a:tbl>
              <a:tblPr/>
              <a:tblGrid>
                <a:gridCol w="1961534">
                  <a:extLst>
                    <a:ext uri="{9D8B030D-6E8A-4147-A177-3AD203B41FA5}">
                      <a16:colId xmlns:a16="http://schemas.microsoft.com/office/drawing/2014/main" val="1932894647"/>
                    </a:ext>
                  </a:extLst>
                </a:gridCol>
                <a:gridCol w="4955459">
                  <a:extLst>
                    <a:ext uri="{9D8B030D-6E8A-4147-A177-3AD203B41FA5}">
                      <a16:colId xmlns:a16="http://schemas.microsoft.com/office/drawing/2014/main" val="3554460287"/>
                    </a:ext>
                  </a:extLst>
                </a:gridCol>
                <a:gridCol w="5275007">
                  <a:extLst>
                    <a:ext uri="{9D8B030D-6E8A-4147-A177-3AD203B41FA5}">
                      <a16:colId xmlns:a16="http://schemas.microsoft.com/office/drawing/2014/main" val="3281076840"/>
                    </a:ext>
                  </a:extLst>
                </a:gridCol>
              </a:tblGrid>
              <a:tr h="340368">
                <a:tc>
                  <a:txBody>
                    <a:bodyPr/>
                    <a:lstStyle/>
                    <a:p>
                      <a:pPr algn="l" fontAlgn="t"/>
                      <a:r>
                        <a:rPr lang="en-US" sz="2400" dirty="0">
                          <a:solidFill>
                            <a:srgbClr val="000000"/>
                          </a:solidFill>
                          <a:effectLst/>
                          <a:latin typeface="times new roman" panose="02020603050405020304" pitchFamily="18" charset="0"/>
                        </a:rPr>
                        <a:t>Features</a:t>
                      </a:r>
                    </a:p>
                  </a:txBody>
                  <a:tcPr marL="41527" marR="41527" marT="41527" marB="41527">
                    <a:lnL w="9525" cap="flat" cmpd="sng" algn="ctr">
                      <a:solidFill>
                        <a:srgbClr val="D09DF5"/>
                      </a:solidFill>
                      <a:prstDash val="solid"/>
                      <a:round/>
                      <a:headEnd type="none" w="med" len="med"/>
                      <a:tailEnd type="none" w="med" len="med"/>
                    </a:lnL>
                    <a:lnR w="9525" cap="flat" cmpd="sng" algn="ctr">
                      <a:solidFill>
                        <a:srgbClr val="D09DF5"/>
                      </a:solidFill>
                      <a:prstDash val="solid"/>
                      <a:round/>
                      <a:headEnd type="none" w="med" len="med"/>
                      <a:tailEnd type="none" w="med" len="med"/>
                    </a:lnR>
                    <a:lnT w="9525" cap="flat" cmpd="sng" algn="ctr">
                      <a:solidFill>
                        <a:srgbClr val="D09DF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400" dirty="0">
                          <a:solidFill>
                            <a:srgbClr val="000000"/>
                          </a:solidFill>
                          <a:effectLst/>
                          <a:latin typeface="times new roman" panose="02020603050405020304" pitchFamily="18" charset="0"/>
                        </a:rPr>
                        <a:t>Structure</a:t>
                      </a:r>
                    </a:p>
                  </a:txBody>
                  <a:tcPr marL="41527" marR="41527" marT="41527" marB="41527">
                    <a:lnL w="9525" cap="flat" cmpd="sng" algn="ctr">
                      <a:solidFill>
                        <a:srgbClr val="D09DF5"/>
                      </a:solidFill>
                      <a:prstDash val="solid"/>
                      <a:round/>
                      <a:headEnd type="none" w="med" len="med"/>
                      <a:tailEnd type="none" w="med" len="med"/>
                    </a:lnL>
                    <a:lnR w="9525" cap="flat" cmpd="sng" algn="ctr">
                      <a:solidFill>
                        <a:srgbClr val="D09DF5"/>
                      </a:solidFill>
                      <a:prstDash val="solid"/>
                      <a:round/>
                      <a:headEnd type="none" w="med" len="med"/>
                      <a:tailEnd type="none" w="med" len="med"/>
                    </a:lnR>
                    <a:lnT w="9525" cap="flat" cmpd="sng" algn="ctr">
                      <a:solidFill>
                        <a:srgbClr val="D09DF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400" dirty="0">
                          <a:solidFill>
                            <a:srgbClr val="000000"/>
                          </a:solidFill>
                          <a:effectLst/>
                          <a:latin typeface="times new roman" panose="02020603050405020304" pitchFamily="18" charset="0"/>
                        </a:rPr>
                        <a:t>Class</a:t>
                      </a:r>
                    </a:p>
                  </a:txBody>
                  <a:tcPr marL="41527" marR="41527" marT="41527" marB="41527">
                    <a:lnL w="9525" cap="flat" cmpd="sng" algn="ctr">
                      <a:solidFill>
                        <a:srgbClr val="D09DF5"/>
                      </a:solidFill>
                      <a:prstDash val="solid"/>
                      <a:round/>
                      <a:headEnd type="none" w="med" len="med"/>
                      <a:tailEnd type="none" w="med" len="med"/>
                    </a:lnL>
                    <a:lnR w="9525" cap="flat" cmpd="sng" algn="ctr">
                      <a:solidFill>
                        <a:srgbClr val="D09DF5"/>
                      </a:solidFill>
                      <a:prstDash val="solid"/>
                      <a:round/>
                      <a:headEnd type="none" w="med" len="med"/>
                      <a:tailEnd type="none" w="med" len="med"/>
                    </a:lnR>
                    <a:lnT w="9525" cap="flat" cmpd="sng" algn="ctr">
                      <a:solidFill>
                        <a:srgbClr val="D09DF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729812693"/>
                  </a:ext>
                </a:extLst>
              </a:tr>
              <a:tr h="805098">
                <a:tc>
                  <a:txBody>
                    <a:bodyPr/>
                    <a:lstStyle/>
                    <a:p>
                      <a:pPr algn="just" fontAlgn="t"/>
                      <a:r>
                        <a:rPr lang="en-US" sz="1800" dirty="0">
                          <a:solidFill>
                            <a:srgbClr val="333333"/>
                          </a:solidFill>
                          <a:effectLst/>
                          <a:latin typeface="inter-regular"/>
                        </a:rPr>
                        <a:t>Definition</a:t>
                      </a:r>
                    </a:p>
                  </a:txBody>
                  <a:tcPr marL="27685" marR="27685" marT="27685" marB="276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A structure is a grouping of variables of various data types referenced by the same name.</a:t>
                      </a:r>
                    </a:p>
                  </a:txBody>
                  <a:tcPr marL="27685" marR="27685" marT="27685" marB="276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In C++, a class is defined as a collection of related variables and functions contained within a single structure.</a:t>
                      </a:r>
                    </a:p>
                  </a:txBody>
                  <a:tcPr marL="27685" marR="27685" marT="27685" marB="276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98113864"/>
                  </a:ext>
                </a:extLst>
              </a:tr>
              <a:tr h="864833">
                <a:tc>
                  <a:txBody>
                    <a:bodyPr/>
                    <a:lstStyle/>
                    <a:p>
                      <a:pPr algn="just" fontAlgn="t"/>
                      <a:r>
                        <a:rPr lang="en-US" sz="1800" dirty="0">
                          <a:solidFill>
                            <a:srgbClr val="333333"/>
                          </a:solidFill>
                          <a:effectLst/>
                          <a:latin typeface="inter-regular"/>
                        </a:rPr>
                        <a:t>Basic</a:t>
                      </a:r>
                    </a:p>
                  </a:txBody>
                  <a:tcPr marL="27685" marR="27685" marT="27685" marB="276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If no access specifier is specified, all members are set to 'public'.</a:t>
                      </a:r>
                    </a:p>
                  </a:txBody>
                  <a:tcPr marL="27685" marR="27685" marT="27685" marB="276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If no access specifier is defined, all members are set to 'private'.</a:t>
                      </a:r>
                    </a:p>
                  </a:txBody>
                  <a:tcPr marL="27685" marR="27685" marT="27685" marB="276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901708904"/>
                  </a:ext>
                </a:extLst>
              </a:tr>
              <a:tr h="799673">
                <a:tc>
                  <a:txBody>
                    <a:bodyPr/>
                    <a:lstStyle/>
                    <a:p>
                      <a:pPr algn="just" fontAlgn="t"/>
                      <a:r>
                        <a:rPr lang="en-US" sz="1800" dirty="0">
                          <a:solidFill>
                            <a:srgbClr val="333333"/>
                          </a:solidFill>
                          <a:effectLst/>
                          <a:latin typeface="inter-regular"/>
                        </a:rPr>
                        <a:t>Declaration</a:t>
                      </a:r>
                    </a:p>
                  </a:txBody>
                  <a:tcPr marL="27685" marR="27685" marT="27685" marB="276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struct </a:t>
                      </a:r>
                      <a:r>
                        <a:rPr lang="en-US" sz="1800" dirty="0" err="1">
                          <a:solidFill>
                            <a:srgbClr val="333333"/>
                          </a:solidFill>
                          <a:effectLst/>
                          <a:latin typeface="inter-regular"/>
                        </a:rPr>
                        <a:t>structure_name</a:t>
                      </a:r>
                      <a:r>
                        <a:rPr lang="en-US" sz="1800" dirty="0">
                          <a:solidFill>
                            <a:srgbClr val="333333"/>
                          </a:solidFill>
                          <a:effectLst/>
                          <a:latin typeface="inter-regular"/>
                        </a:rPr>
                        <a:t>{ type </a:t>
                      </a:r>
                      <a:r>
                        <a:rPr lang="en-US" sz="1800" dirty="0" err="1">
                          <a:solidFill>
                            <a:srgbClr val="333333"/>
                          </a:solidFill>
                          <a:effectLst/>
                          <a:latin typeface="inter-regular"/>
                        </a:rPr>
                        <a:t>struct_member</a:t>
                      </a:r>
                      <a:r>
                        <a:rPr lang="en-US" sz="1800" dirty="0">
                          <a:solidFill>
                            <a:srgbClr val="333333"/>
                          </a:solidFill>
                          <a:effectLst/>
                          <a:latin typeface="inter-regular"/>
                        </a:rPr>
                        <a:t> 1; type </a:t>
                      </a:r>
                      <a:r>
                        <a:rPr lang="en-US" sz="1800" dirty="0" err="1">
                          <a:solidFill>
                            <a:srgbClr val="333333"/>
                          </a:solidFill>
                          <a:effectLst/>
                          <a:latin typeface="inter-regular"/>
                        </a:rPr>
                        <a:t>struct_member</a:t>
                      </a:r>
                      <a:r>
                        <a:rPr lang="en-US" sz="1800" dirty="0">
                          <a:solidFill>
                            <a:srgbClr val="333333"/>
                          </a:solidFill>
                          <a:effectLst/>
                          <a:latin typeface="inter-regular"/>
                        </a:rPr>
                        <a:t> 2; type </a:t>
                      </a:r>
                      <a:r>
                        <a:rPr lang="en-US" sz="1800" dirty="0" err="1">
                          <a:solidFill>
                            <a:srgbClr val="333333"/>
                          </a:solidFill>
                          <a:effectLst/>
                          <a:latin typeface="inter-regular"/>
                        </a:rPr>
                        <a:t>struct_member</a:t>
                      </a:r>
                      <a:r>
                        <a:rPr lang="en-US" sz="1800" dirty="0">
                          <a:solidFill>
                            <a:srgbClr val="333333"/>
                          </a:solidFill>
                          <a:effectLst/>
                          <a:latin typeface="inter-regular"/>
                        </a:rPr>
                        <a:t> 3; . type </a:t>
                      </a:r>
                      <a:r>
                        <a:rPr lang="en-US" sz="1800" dirty="0" err="1">
                          <a:solidFill>
                            <a:srgbClr val="333333"/>
                          </a:solidFill>
                          <a:effectLst/>
                          <a:latin typeface="inter-regular"/>
                        </a:rPr>
                        <a:t>struct_memberN</a:t>
                      </a:r>
                      <a:r>
                        <a:rPr lang="en-US" sz="1800" dirty="0">
                          <a:solidFill>
                            <a:srgbClr val="333333"/>
                          </a:solidFill>
                          <a:effectLst/>
                          <a:latin typeface="inter-regular"/>
                        </a:rPr>
                        <a:t>; };</a:t>
                      </a:r>
                    </a:p>
                  </a:txBody>
                  <a:tcPr marL="27685" marR="27685" marT="27685" marB="276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class class_name{ data member; member function; };</a:t>
                      </a:r>
                    </a:p>
                  </a:txBody>
                  <a:tcPr marL="27685" marR="27685" marT="27685" marB="276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22311427"/>
                  </a:ext>
                </a:extLst>
              </a:tr>
              <a:tr h="673457">
                <a:tc>
                  <a:txBody>
                    <a:bodyPr/>
                    <a:lstStyle/>
                    <a:p>
                      <a:pPr algn="just" fontAlgn="t"/>
                      <a:r>
                        <a:rPr lang="en-US" sz="1800" dirty="0">
                          <a:solidFill>
                            <a:srgbClr val="333333"/>
                          </a:solidFill>
                          <a:effectLst/>
                          <a:latin typeface="inter-regular"/>
                        </a:rPr>
                        <a:t>Instance</a:t>
                      </a:r>
                    </a:p>
                  </a:txBody>
                  <a:tcPr marL="27685" marR="27685" marT="27685" marB="276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Structure instance is called the 'structure variable'.</a:t>
                      </a:r>
                    </a:p>
                  </a:txBody>
                  <a:tcPr marL="27685" marR="27685" marT="27685" marB="276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A class instance is called 'object'.</a:t>
                      </a:r>
                    </a:p>
                  </a:txBody>
                  <a:tcPr marL="27685" marR="27685" marT="27685" marB="276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57747152"/>
                  </a:ext>
                </a:extLst>
              </a:tr>
              <a:tr h="482082">
                <a:tc>
                  <a:txBody>
                    <a:bodyPr/>
                    <a:lstStyle/>
                    <a:p>
                      <a:pPr algn="just" fontAlgn="t"/>
                      <a:r>
                        <a:rPr lang="en-US" sz="1800" dirty="0">
                          <a:solidFill>
                            <a:srgbClr val="333333"/>
                          </a:solidFill>
                          <a:effectLst/>
                          <a:latin typeface="inter-regular"/>
                        </a:rPr>
                        <a:t>Inheritance</a:t>
                      </a:r>
                    </a:p>
                  </a:txBody>
                  <a:tcPr marL="27685" marR="27685" marT="27685" marB="276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It does not support inheritance.</a:t>
                      </a:r>
                    </a:p>
                  </a:txBody>
                  <a:tcPr marL="27685" marR="27685" marT="27685" marB="276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It supports inheritance.</a:t>
                      </a:r>
                    </a:p>
                  </a:txBody>
                  <a:tcPr marL="27685" marR="27685" marT="27685" marB="276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49356111"/>
                  </a:ext>
                </a:extLst>
              </a:tr>
              <a:tr h="482082">
                <a:tc>
                  <a:txBody>
                    <a:bodyPr/>
                    <a:lstStyle/>
                    <a:p>
                      <a:pPr algn="just" fontAlgn="t"/>
                      <a:r>
                        <a:rPr lang="en-US" sz="1800">
                          <a:solidFill>
                            <a:srgbClr val="333333"/>
                          </a:solidFill>
                          <a:effectLst/>
                          <a:latin typeface="inter-regular"/>
                        </a:rPr>
                        <a:t>Memory Allocated</a:t>
                      </a:r>
                    </a:p>
                  </a:txBody>
                  <a:tcPr marL="27685" marR="27685" marT="27685" marB="276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Memory is allocated on the stack.</a:t>
                      </a:r>
                    </a:p>
                  </a:txBody>
                  <a:tcPr marL="27685" marR="27685" marT="27685" marB="276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Memory is allocated on the heap.</a:t>
                      </a:r>
                    </a:p>
                  </a:txBody>
                  <a:tcPr marL="27685" marR="27685" marT="27685" marB="276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68791765"/>
                  </a:ext>
                </a:extLst>
              </a:tr>
              <a:tr h="290705">
                <a:tc>
                  <a:txBody>
                    <a:bodyPr/>
                    <a:lstStyle/>
                    <a:p>
                      <a:pPr algn="just" fontAlgn="t"/>
                      <a:r>
                        <a:rPr lang="en-US" sz="1800">
                          <a:solidFill>
                            <a:srgbClr val="333333"/>
                          </a:solidFill>
                          <a:effectLst/>
                          <a:latin typeface="inter-regular"/>
                        </a:rPr>
                        <a:t>Nature</a:t>
                      </a:r>
                    </a:p>
                  </a:txBody>
                  <a:tcPr marL="27685" marR="27685" marT="27685" marB="276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Value Type</a:t>
                      </a:r>
                    </a:p>
                  </a:txBody>
                  <a:tcPr marL="27685" marR="27685" marT="27685" marB="276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Reference Type</a:t>
                      </a:r>
                    </a:p>
                  </a:txBody>
                  <a:tcPr marL="27685" marR="27685" marT="27685" marB="276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81978989"/>
                  </a:ext>
                </a:extLst>
              </a:tr>
              <a:tr h="482082">
                <a:tc>
                  <a:txBody>
                    <a:bodyPr/>
                    <a:lstStyle/>
                    <a:p>
                      <a:pPr algn="just" fontAlgn="t"/>
                      <a:r>
                        <a:rPr lang="en-US" sz="1800">
                          <a:solidFill>
                            <a:srgbClr val="333333"/>
                          </a:solidFill>
                          <a:effectLst/>
                          <a:latin typeface="inter-regular"/>
                        </a:rPr>
                        <a:t>Purpose</a:t>
                      </a:r>
                    </a:p>
                  </a:txBody>
                  <a:tcPr marL="27685" marR="27685" marT="27685" marB="276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Grouping of data</a:t>
                      </a:r>
                    </a:p>
                  </a:txBody>
                  <a:tcPr marL="27685" marR="27685" marT="27685" marB="276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Data abstraction and further inheritance.</a:t>
                      </a:r>
                    </a:p>
                  </a:txBody>
                  <a:tcPr marL="27685" marR="27685" marT="27685" marB="276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4306152"/>
                  </a:ext>
                </a:extLst>
              </a:tr>
              <a:tr h="482082">
                <a:tc>
                  <a:txBody>
                    <a:bodyPr/>
                    <a:lstStyle/>
                    <a:p>
                      <a:pPr algn="just" fontAlgn="t"/>
                      <a:r>
                        <a:rPr lang="en-US" sz="1800">
                          <a:solidFill>
                            <a:srgbClr val="333333"/>
                          </a:solidFill>
                          <a:effectLst/>
                          <a:latin typeface="inter-regular"/>
                        </a:rPr>
                        <a:t>Usage</a:t>
                      </a:r>
                    </a:p>
                  </a:txBody>
                  <a:tcPr marL="27685" marR="27685" marT="27685" marB="276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It is used for smaller amounts of data.</a:t>
                      </a:r>
                    </a:p>
                  </a:txBody>
                  <a:tcPr marL="27685" marR="27685" marT="27685" marB="276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is used for a huge amount of data.</a:t>
                      </a:r>
                    </a:p>
                  </a:txBody>
                  <a:tcPr marL="27685" marR="27685" marT="27685" marB="276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10018581"/>
                  </a:ext>
                </a:extLst>
              </a:tr>
              <a:tr h="482082">
                <a:tc>
                  <a:txBody>
                    <a:bodyPr/>
                    <a:lstStyle/>
                    <a:p>
                      <a:pPr algn="just" fontAlgn="t"/>
                      <a:r>
                        <a:rPr lang="en-US" sz="1800">
                          <a:solidFill>
                            <a:srgbClr val="333333"/>
                          </a:solidFill>
                          <a:effectLst/>
                          <a:latin typeface="inter-regular"/>
                        </a:rPr>
                        <a:t>Null values</a:t>
                      </a:r>
                    </a:p>
                  </a:txBody>
                  <a:tcPr marL="27685" marR="27685" marT="27685" marB="276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Not possible</a:t>
                      </a:r>
                    </a:p>
                  </a:txBody>
                  <a:tcPr marL="27685" marR="27685" marT="27685" marB="276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may have null values.</a:t>
                      </a:r>
                    </a:p>
                  </a:txBody>
                  <a:tcPr marL="27685" marR="27685" marT="27685" marB="276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66608194"/>
                  </a:ext>
                </a:extLst>
              </a:tr>
              <a:tr h="673457">
                <a:tc>
                  <a:txBody>
                    <a:bodyPr/>
                    <a:lstStyle/>
                    <a:p>
                      <a:pPr algn="l" fontAlgn="t"/>
                      <a:r>
                        <a:rPr lang="en-US" sz="1800" dirty="0">
                          <a:solidFill>
                            <a:srgbClr val="333333"/>
                          </a:solidFill>
                          <a:effectLst/>
                          <a:latin typeface="inter-regular"/>
                        </a:rPr>
                        <a:t>Requires constructor and destructor</a:t>
                      </a:r>
                    </a:p>
                  </a:txBody>
                  <a:tcPr marL="27685" marR="27685" marT="27685" marB="276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It may have only parameterized constructor.</a:t>
                      </a:r>
                    </a:p>
                  </a:txBody>
                  <a:tcPr marL="27685" marR="27685" marT="27685" marB="276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It may have all the types of constructors and destructors.</a:t>
                      </a:r>
                    </a:p>
                  </a:txBody>
                  <a:tcPr marL="27685" marR="27685" marT="27685" marB="276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19986724"/>
                  </a:ext>
                </a:extLst>
              </a:tr>
            </a:tbl>
          </a:graphicData>
        </a:graphic>
      </p:graphicFrame>
      <p:sp>
        <p:nvSpPr>
          <p:cNvPr id="4" name="Slide Number Placeholder 3">
            <a:extLst>
              <a:ext uri="{FF2B5EF4-FFF2-40B4-BE49-F238E27FC236}">
                <a16:creationId xmlns:a16="http://schemas.microsoft.com/office/drawing/2014/main" id="{6A31BE89-75A4-4BC6-A5EC-09D252CE777F}"/>
              </a:ext>
            </a:extLst>
          </p:cNvPr>
          <p:cNvSpPr>
            <a:spLocks noGrp="1"/>
          </p:cNvSpPr>
          <p:nvPr>
            <p:ph type="sldNum" sz="quarter" idx="12"/>
          </p:nvPr>
        </p:nvSpPr>
        <p:spPr/>
        <p:txBody>
          <a:bodyPr/>
          <a:lstStyle/>
          <a:p>
            <a:fld id="{A037933A-F97C-4918-9917-0BEF3D551A6D}" type="slidenum">
              <a:rPr lang="en-US" smtClean="0"/>
              <a:t>111</a:t>
            </a:fld>
            <a:endParaRPr lang="en-US"/>
          </a:p>
        </p:txBody>
      </p:sp>
    </p:spTree>
    <p:extLst>
      <p:ext uri="{BB962C8B-B14F-4D97-AF65-F5344CB8AC3E}">
        <p14:creationId xmlns:p14="http://schemas.microsoft.com/office/powerpoint/2010/main" val="199587707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B994B-0D5A-4615-9319-714DD04685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04515E-992E-47A7-B6D3-996DCC88BE0A}"/>
              </a:ext>
            </a:extLst>
          </p:cNvPr>
          <p:cNvSpPr>
            <a:spLocks noGrp="1"/>
          </p:cNvSpPr>
          <p:nvPr>
            <p:ph idx="1"/>
          </p:nvPr>
        </p:nvSpPr>
        <p:spPr/>
        <p:txBody>
          <a:bodyPr/>
          <a:lstStyle/>
          <a:p>
            <a:r>
              <a:rPr lang="en-US" dirty="0"/>
              <a:t>Similarities</a:t>
            </a:r>
          </a:p>
          <a:p>
            <a:r>
              <a:rPr lang="en-US" dirty="0"/>
              <a:t>The following are similarities between the structure and class:</a:t>
            </a:r>
          </a:p>
          <a:p>
            <a:r>
              <a:rPr lang="en-US" dirty="0"/>
              <a:t>Both class and structure may declare any of their members private.</a:t>
            </a:r>
          </a:p>
          <a:p>
            <a:r>
              <a:rPr lang="en-US" dirty="0"/>
              <a:t>Both class and structure support inheritance mechanisms.</a:t>
            </a:r>
          </a:p>
          <a:p>
            <a:r>
              <a:rPr lang="en-US" dirty="0"/>
              <a:t>Both class and structure are syntactically identical in C++.</a:t>
            </a:r>
          </a:p>
          <a:p>
            <a:r>
              <a:rPr lang="en-US" dirty="0"/>
              <a:t>A class's or structure's name may be used as a stand-alone type.</a:t>
            </a:r>
          </a:p>
          <a:p>
            <a:endParaRPr lang="en-US" dirty="0"/>
          </a:p>
        </p:txBody>
      </p:sp>
      <p:sp>
        <p:nvSpPr>
          <p:cNvPr id="4" name="Slide Number Placeholder 3">
            <a:extLst>
              <a:ext uri="{FF2B5EF4-FFF2-40B4-BE49-F238E27FC236}">
                <a16:creationId xmlns:a16="http://schemas.microsoft.com/office/drawing/2014/main" id="{6B15EEC2-1EBC-4723-8541-70FC494A28F7}"/>
              </a:ext>
            </a:extLst>
          </p:cNvPr>
          <p:cNvSpPr>
            <a:spLocks noGrp="1"/>
          </p:cNvSpPr>
          <p:nvPr>
            <p:ph type="sldNum" sz="quarter" idx="12"/>
          </p:nvPr>
        </p:nvSpPr>
        <p:spPr/>
        <p:txBody>
          <a:bodyPr/>
          <a:lstStyle/>
          <a:p>
            <a:fld id="{A037933A-F97C-4918-9917-0BEF3D551A6D}" type="slidenum">
              <a:rPr lang="en-US" smtClean="0"/>
              <a:t>112</a:t>
            </a:fld>
            <a:endParaRPr lang="en-US"/>
          </a:p>
        </p:txBody>
      </p:sp>
    </p:spTree>
    <p:extLst>
      <p:ext uri="{BB962C8B-B14F-4D97-AF65-F5344CB8AC3E}">
        <p14:creationId xmlns:p14="http://schemas.microsoft.com/office/powerpoint/2010/main" val="281021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87BD-3DFA-40D6-B455-82F351CDB3DC}"/>
              </a:ext>
            </a:extLst>
          </p:cNvPr>
          <p:cNvSpPr>
            <a:spLocks noGrp="1"/>
          </p:cNvSpPr>
          <p:nvPr>
            <p:ph type="title"/>
          </p:nvPr>
        </p:nvSpPr>
        <p:spPr>
          <a:xfrm>
            <a:off x="446821" y="59917"/>
            <a:ext cx="11298357" cy="618509"/>
          </a:xfrm>
        </p:spPr>
        <p:txBody>
          <a:bodyPr>
            <a:normAutofit fontScale="90000"/>
          </a:bodyPr>
          <a:lstStyle/>
          <a:p>
            <a:r>
              <a:rPr lang="en-US" dirty="0"/>
              <a:t> container class…</a:t>
            </a:r>
            <a:br>
              <a:rPr lang="en-US" dirty="0"/>
            </a:br>
            <a:endParaRPr lang="en-US" dirty="0"/>
          </a:p>
        </p:txBody>
      </p:sp>
      <p:sp>
        <p:nvSpPr>
          <p:cNvPr id="3" name="Content Placeholder 2">
            <a:extLst>
              <a:ext uri="{FF2B5EF4-FFF2-40B4-BE49-F238E27FC236}">
                <a16:creationId xmlns:a16="http://schemas.microsoft.com/office/drawing/2014/main" id="{1A9FFCD2-A5C8-4CD1-8232-CA3B4617FD19}"/>
              </a:ext>
            </a:extLst>
          </p:cNvPr>
          <p:cNvSpPr>
            <a:spLocks noGrp="1"/>
          </p:cNvSpPr>
          <p:nvPr>
            <p:ph idx="1"/>
          </p:nvPr>
        </p:nvSpPr>
        <p:spPr>
          <a:xfrm>
            <a:off x="677333" y="870155"/>
            <a:ext cx="10855905" cy="5536332"/>
          </a:xfrm>
        </p:spPr>
        <p:txBody>
          <a:bodyPr/>
          <a:lstStyle/>
          <a:p>
            <a:r>
              <a:rPr lang="en-US" dirty="0"/>
              <a:t>A container class is a data type that is capable of holding a collection of items. In C++, container classes can be implemented as a class, along with member functions to add, remove, and examine items.</a:t>
            </a:r>
            <a:endParaRPr lang="en-IN" dirty="0"/>
          </a:p>
          <a:p>
            <a:r>
              <a:rPr lang="en-US" dirty="0"/>
              <a:t>As an example, I have two classes A and B. An object of B is a member of class A (container). What is the best way to access data of container class (A) from the member class (object of B).</a:t>
            </a:r>
            <a:br>
              <a:rPr lang="en-US" dirty="0"/>
            </a:br>
            <a:br>
              <a:rPr lang="en-US" dirty="0"/>
            </a:br>
            <a:r>
              <a:rPr lang="en-US" dirty="0"/>
              <a:t>Also, I don't want to use inheritance (B -&gt; A) as B is not logically derived from A.</a:t>
            </a:r>
            <a:br>
              <a:rPr lang="en-US" dirty="0"/>
            </a:br>
            <a:br>
              <a:rPr lang="en-US" dirty="0"/>
            </a:br>
            <a:endParaRPr lang="en-US" dirty="0"/>
          </a:p>
        </p:txBody>
      </p:sp>
      <p:sp>
        <p:nvSpPr>
          <p:cNvPr id="4" name="Slide Number Placeholder 3">
            <a:extLst>
              <a:ext uri="{FF2B5EF4-FFF2-40B4-BE49-F238E27FC236}">
                <a16:creationId xmlns:a16="http://schemas.microsoft.com/office/drawing/2014/main" id="{CB3F403D-759E-480A-96FD-73131338C02B}"/>
              </a:ext>
            </a:extLst>
          </p:cNvPr>
          <p:cNvSpPr>
            <a:spLocks noGrp="1"/>
          </p:cNvSpPr>
          <p:nvPr>
            <p:ph type="sldNum" sz="quarter" idx="12"/>
          </p:nvPr>
        </p:nvSpPr>
        <p:spPr/>
        <p:txBody>
          <a:bodyPr/>
          <a:lstStyle/>
          <a:p>
            <a:fld id="{A037933A-F97C-4918-9917-0BEF3D551A6D}" type="slidenum">
              <a:rPr lang="en-US" smtClean="0"/>
              <a:t>113</a:t>
            </a:fld>
            <a:endParaRPr lang="en-US"/>
          </a:p>
        </p:txBody>
      </p:sp>
    </p:spTree>
    <p:extLst>
      <p:ext uri="{BB962C8B-B14F-4D97-AF65-F5344CB8AC3E}">
        <p14:creationId xmlns:p14="http://schemas.microsoft.com/office/powerpoint/2010/main" val="95270034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9A5581-852D-47BF-9F0B-C527FB7B59B7}"/>
              </a:ext>
            </a:extLst>
          </p:cNvPr>
          <p:cNvSpPr>
            <a:spLocks noGrp="1"/>
          </p:cNvSpPr>
          <p:nvPr>
            <p:ph idx="1"/>
          </p:nvPr>
        </p:nvSpPr>
        <p:spPr>
          <a:xfrm>
            <a:off x="677334" y="191729"/>
            <a:ext cx="8596668" cy="6666271"/>
          </a:xfrm>
        </p:spPr>
        <p:txBody>
          <a:bodyPr>
            <a:normAutofit fontScale="92500" lnSpcReduction="10000"/>
          </a:bodyPr>
          <a:lstStyle/>
          <a:p>
            <a:r>
              <a:rPr lang="en-US" dirty="0"/>
              <a:t>class first { </a:t>
            </a:r>
          </a:p>
          <a:p>
            <a:r>
              <a:rPr lang="en-US" dirty="0"/>
              <a:t>public: </a:t>
            </a:r>
          </a:p>
          <a:p>
            <a:r>
              <a:rPr lang="en-US" dirty="0"/>
              <a:t>	void </a:t>
            </a:r>
            <a:r>
              <a:rPr lang="en-US" dirty="0" err="1"/>
              <a:t>showf</a:t>
            </a:r>
            <a:r>
              <a:rPr lang="en-US" dirty="0"/>
              <a:t>() </a:t>
            </a:r>
          </a:p>
          <a:p>
            <a:r>
              <a:rPr lang="en-US" dirty="0"/>
              <a:t>	{  		</a:t>
            </a:r>
            <a:r>
              <a:rPr lang="en-US" dirty="0" err="1"/>
              <a:t>cout</a:t>
            </a:r>
            <a:r>
              <a:rPr lang="en-US" dirty="0"/>
              <a:t> &lt;&lt; "Hello from first class\n"; </a:t>
            </a:r>
          </a:p>
          <a:p>
            <a:r>
              <a:rPr lang="en-US" dirty="0"/>
              <a:t>	} }; </a:t>
            </a:r>
          </a:p>
          <a:p>
            <a:r>
              <a:rPr lang="en-US" dirty="0"/>
              <a:t>// Container class </a:t>
            </a:r>
          </a:p>
          <a:p>
            <a:r>
              <a:rPr lang="en-US" dirty="0"/>
              <a:t>class second { </a:t>
            </a:r>
          </a:p>
          <a:p>
            <a:r>
              <a:rPr lang="en-US" dirty="0"/>
              <a:t>	// creating object of first </a:t>
            </a:r>
          </a:p>
          <a:p>
            <a:r>
              <a:rPr lang="en-US" dirty="0"/>
              <a:t>	first f; </a:t>
            </a:r>
          </a:p>
          <a:p>
            <a:r>
              <a:rPr lang="en-US" dirty="0"/>
              <a:t>public: </a:t>
            </a:r>
          </a:p>
          <a:p>
            <a:r>
              <a:rPr lang="en-US" dirty="0"/>
              <a:t>	// constructor </a:t>
            </a:r>
          </a:p>
          <a:p>
            <a:r>
              <a:rPr lang="en-US" dirty="0"/>
              <a:t>	second() 	{ </a:t>
            </a:r>
          </a:p>
          <a:p>
            <a:r>
              <a:rPr lang="en-US" dirty="0"/>
              <a:t>		// calling function of first class </a:t>
            </a:r>
          </a:p>
          <a:p>
            <a:r>
              <a:rPr lang="en-US" dirty="0"/>
              <a:t>		</a:t>
            </a:r>
            <a:r>
              <a:rPr lang="en-US" dirty="0" err="1"/>
              <a:t>f.showf</a:t>
            </a:r>
            <a:r>
              <a:rPr lang="en-US" dirty="0"/>
              <a:t>(); </a:t>
            </a:r>
          </a:p>
          <a:p>
            <a:r>
              <a:rPr lang="en-US" dirty="0"/>
              <a:t>	}  }; </a:t>
            </a:r>
          </a:p>
          <a:p>
            <a:r>
              <a:rPr lang="en-US" dirty="0"/>
              <a:t>int main() { </a:t>
            </a:r>
          </a:p>
          <a:p>
            <a:r>
              <a:rPr lang="en-US" dirty="0"/>
              <a:t>	// creating object of second </a:t>
            </a:r>
          </a:p>
          <a:p>
            <a:r>
              <a:rPr lang="en-US" dirty="0"/>
              <a:t>	second s;  } </a:t>
            </a:r>
          </a:p>
          <a:p>
            <a:endParaRPr lang="en-US" dirty="0"/>
          </a:p>
        </p:txBody>
      </p:sp>
      <p:sp>
        <p:nvSpPr>
          <p:cNvPr id="4" name="Slide Number Placeholder 3">
            <a:extLst>
              <a:ext uri="{FF2B5EF4-FFF2-40B4-BE49-F238E27FC236}">
                <a16:creationId xmlns:a16="http://schemas.microsoft.com/office/drawing/2014/main" id="{DF0A6B16-A057-4012-8AC1-76C5EF3CE5B5}"/>
              </a:ext>
            </a:extLst>
          </p:cNvPr>
          <p:cNvSpPr>
            <a:spLocks noGrp="1"/>
          </p:cNvSpPr>
          <p:nvPr>
            <p:ph type="sldNum" sz="quarter" idx="12"/>
          </p:nvPr>
        </p:nvSpPr>
        <p:spPr/>
        <p:txBody>
          <a:bodyPr/>
          <a:lstStyle/>
          <a:p>
            <a:fld id="{A037933A-F97C-4918-9917-0BEF3D551A6D}" type="slidenum">
              <a:rPr lang="en-US" smtClean="0"/>
              <a:t>114</a:t>
            </a:fld>
            <a:endParaRPr lang="en-US"/>
          </a:p>
        </p:txBody>
      </p:sp>
    </p:spTree>
    <p:extLst>
      <p:ext uri="{BB962C8B-B14F-4D97-AF65-F5344CB8AC3E}">
        <p14:creationId xmlns:p14="http://schemas.microsoft.com/office/powerpoint/2010/main" val="343583606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EB35E-42E2-442D-B102-91C96DA184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946EDC-FDD4-46E9-B6C9-C2854C22CD1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E73392A-D70C-439A-A6BF-0485025F5085}"/>
              </a:ext>
            </a:extLst>
          </p:cNvPr>
          <p:cNvSpPr>
            <a:spLocks noGrp="1"/>
          </p:cNvSpPr>
          <p:nvPr>
            <p:ph type="sldNum" sz="quarter" idx="12"/>
          </p:nvPr>
        </p:nvSpPr>
        <p:spPr/>
        <p:txBody>
          <a:bodyPr/>
          <a:lstStyle/>
          <a:p>
            <a:fld id="{A037933A-F97C-4918-9917-0BEF3D551A6D}" type="slidenum">
              <a:rPr lang="en-US" smtClean="0"/>
              <a:t>115</a:t>
            </a:fld>
            <a:endParaRPr lang="en-US"/>
          </a:p>
        </p:txBody>
      </p:sp>
    </p:spTree>
    <p:extLst>
      <p:ext uri="{BB962C8B-B14F-4D97-AF65-F5344CB8AC3E}">
        <p14:creationId xmlns:p14="http://schemas.microsoft.com/office/powerpoint/2010/main" val="190418338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608FC-21F6-42B8-8678-0B41989587DD}"/>
              </a:ext>
            </a:extLst>
          </p:cNvPr>
          <p:cNvSpPr>
            <a:spLocks noGrp="1"/>
          </p:cNvSpPr>
          <p:nvPr>
            <p:ph type="title"/>
          </p:nvPr>
        </p:nvSpPr>
        <p:spPr/>
        <p:txBody>
          <a:bodyPr/>
          <a:lstStyle/>
          <a:p>
            <a:r>
              <a:rPr lang="en-US" dirty="0"/>
              <a:t>Constructors</a:t>
            </a:r>
            <a:br>
              <a:rPr lang="en-US" dirty="0"/>
            </a:br>
            <a:endParaRPr lang="en-US" dirty="0"/>
          </a:p>
        </p:txBody>
      </p:sp>
      <p:sp>
        <p:nvSpPr>
          <p:cNvPr id="3" name="Content Placeholder 2">
            <a:extLst>
              <a:ext uri="{FF2B5EF4-FFF2-40B4-BE49-F238E27FC236}">
                <a16:creationId xmlns:a16="http://schemas.microsoft.com/office/drawing/2014/main" id="{6A1F2BF5-BCA4-4D5C-8290-5EA653B41040}"/>
              </a:ext>
            </a:extLst>
          </p:cNvPr>
          <p:cNvSpPr>
            <a:spLocks noGrp="1"/>
          </p:cNvSpPr>
          <p:nvPr>
            <p:ph idx="1"/>
          </p:nvPr>
        </p:nvSpPr>
        <p:spPr/>
        <p:txBody>
          <a:bodyPr>
            <a:normAutofit/>
          </a:bodyPr>
          <a:lstStyle/>
          <a:p>
            <a:r>
              <a:rPr lang="en-US" sz="2400" dirty="0"/>
              <a:t>A constructor in C++ is a special method that is automatically called when an object of a class is created.</a:t>
            </a:r>
          </a:p>
          <a:p>
            <a:endParaRPr lang="en-US" sz="2400" dirty="0"/>
          </a:p>
          <a:p>
            <a:r>
              <a:rPr lang="en-US" sz="2400" dirty="0"/>
              <a:t>To create a constructor, use the same name as the class, followed by parentheses ():</a:t>
            </a:r>
          </a:p>
        </p:txBody>
      </p:sp>
      <p:sp>
        <p:nvSpPr>
          <p:cNvPr id="4" name="Slide Number Placeholder 3">
            <a:extLst>
              <a:ext uri="{FF2B5EF4-FFF2-40B4-BE49-F238E27FC236}">
                <a16:creationId xmlns:a16="http://schemas.microsoft.com/office/drawing/2014/main" id="{5F83B165-FF52-4F19-A6BD-D828426BE64C}"/>
              </a:ext>
            </a:extLst>
          </p:cNvPr>
          <p:cNvSpPr>
            <a:spLocks noGrp="1"/>
          </p:cNvSpPr>
          <p:nvPr>
            <p:ph type="sldNum" sz="quarter" idx="12"/>
          </p:nvPr>
        </p:nvSpPr>
        <p:spPr/>
        <p:txBody>
          <a:bodyPr/>
          <a:lstStyle/>
          <a:p>
            <a:fld id="{A037933A-F97C-4918-9917-0BEF3D551A6D}" type="slidenum">
              <a:rPr lang="en-US" smtClean="0"/>
              <a:t>116</a:t>
            </a:fld>
            <a:endParaRPr lang="en-US"/>
          </a:p>
        </p:txBody>
      </p:sp>
    </p:spTree>
    <p:extLst>
      <p:ext uri="{BB962C8B-B14F-4D97-AF65-F5344CB8AC3E}">
        <p14:creationId xmlns:p14="http://schemas.microsoft.com/office/powerpoint/2010/main" val="200645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3">
                                            <p:txEl>
                                              <p:pRg st="0" end="0"/>
                                            </p:txEl>
                                          </p:spTgt>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8" presetClass="emph" presetSubtype="0" fill="hold" grpId="0" nodeType="clickEffect">
                                  <p:stCondLst>
                                    <p:cond delay="0"/>
                                  </p:stCondLst>
                                  <p:iterate type="lt">
                                    <p:tmPct val="4000"/>
                                  </p:iterate>
                                  <p:childTnLst>
                                    <p:set>
                                      <p:cBhvr override="childStyle">
                                        <p:cTn id="10" dur="500" fill="hold"/>
                                        <p:tgtEl>
                                          <p:spTgt spid="3">
                                            <p:txEl>
                                              <p:pRg st="2" end="2"/>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A1EE1-E08E-407E-A2CC-2E4E39EC0765}"/>
              </a:ext>
            </a:extLst>
          </p:cNvPr>
          <p:cNvSpPr>
            <a:spLocks noGrp="1"/>
          </p:cNvSpPr>
          <p:nvPr>
            <p:ph type="title"/>
          </p:nvPr>
        </p:nvSpPr>
        <p:spPr>
          <a:xfrm>
            <a:off x="677334" y="0"/>
            <a:ext cx="8596668" cy="339213"/>
          </a:xfrm>
        </p:spPr>
        <p:txBody>
          <a:bodyPr>
            <a:normAutofit fontScale="90000"/>
          </a:bodyPr>
          <a:lstStyle/>
          <a:p>
            <a:r>
              <a:rPr lang="en-US" dirty="0" err="1"/>
              <a:t>eg</a:t>
            </a:r>
            <a:endParaRPr lang="en-US" dirty="0"/>
          </a:p>
        </p:txBody>
      </p:sp>
      <p:sp>
        <p:nvSpPr>
          <p:cNvPr id="3" name="Content Placeholder 2">
            <a:extLst>
              <a:ext uri="{FF2B5EF4-FFF2-40B4-BE49-F238E27FC236}">
                <a16:creationId xmlns:a16="http://schemas.microsoft.com/office/drawing/2014/main" id="{12A0B5E0-E2EB-46CD-8F6E-D351B7BFAADE}"/>
              </a:ext>
            </a:extLst>
          </p:cNvPr>
          <p:cNvSpPr>
            <a:spLocks noGrp="1"/>
          </p:cNvSpPr>
          <p:nvPr>
            <p:ph idx="1"/>
          </p:nvPr>
        </p:nvSpPr>
        <p:spPr>
          <a:xfrm>
            <a:off x="677334" y="648929"/>
            <a:ext cx="8596668" cy="6061587"/>
          </a:xfrm>
        </p:spPr>
        <p:txBody>
          <a:bodyPr>
            <a:normAutofit/>
          </a:bodyPr>
          <a:lstStyle/>
          <a:p>
            <a:r>
              <a:rPr lang="en-US" sz="2400" dirty="0"/>
              <a:t>class </a:t>
            </a:r>
            <a:r>
              <a:rPr lang="en-US" sz="2400" dirty="0" err="1"/>
              <a:t>MyClass</a:t>
            </a:r>
            <a:r>
              <a:rPr lang="en-US" sz="2400" dirty="0"/>
              <a:t> {     // The class</a:t>
            </a:r>
          </a:p>
          <a:p>
            <a:r>
              <a:rPr lang="en-US" sz="2400" dirty="0"/>
              <a:t>  public:           // Access specifier</a:t>
            </a:r>
          </a:p>
          <a:p>
            <a:r>
              <a:rPr lang="en-US" sz="2400" dirty="0"/>
              <a:t>    </a:t>
            </a:r>
            <a:r>
              <a:rPr lang="en-US" sz="2400" dirty="0" err="1"/>
              <a:t>MyClass</a:t>
            </a:r>
            <a:r>
              <a:rPr lang="en-US" sz="2400" dirty="0"/>
              <a:t>() {     // Constructor</a:t>
            </a:r>
          </a:p>
          <a:p>
            <a:r>
              <a:rPr lang="en-US" sz="2400" dirty="0"/>
              <a:t>      </a:t>
            </a:r>
            <a:r>
              <a:rPr lang="en-US" sz="2400" dirty="0" err="1"/>
              <a:t>cout</a:t>
            </a:r>
            <a:r>
              <a:rPr lang="en-US" sz="2400" dirty="0"/>
              <a:t> &lt;&lt; "Hello World!";</a:t>
            </a:r>
          </a:p>
          <a:p>
            <a:r>
              <a:rPr lang="en-US" sz="2400" dirty="0"/>
              <a:t>    }</a:t>
            </a:r>
          </a:p>
          <a:p>
            <a:r>
              <a:rPr lang="en-US" sz="2400" dirty="0"/>
              <a:t>};</a:t>
            </a:r>
          </a:p>
          <a:p>
            <a:endParaRPr lang="en-US" sz="2400" dirty="0"/>
          </a:p>
          <a:p>
            <a:r>
              <a:rPr lang="en-US" sz="2400" dirty="0"/>
              <a:t>int main() {</a:t>
            </a:r>
          </a:p>
          <a:p>
            <a:r>
              <a:rPr lang="en-US" sz="2400" dirty="0"/>
              <a:t>  </a:t>
            </a:r>
            <a:r>
              <a:rPr lang="en-US" sz="2400" dirty="0" err="1"/>
              <a:t>MyClass</a:t>
            </a:r>
            <a:r>
              <a:rPr lang="en-US" sz="2400" dirty="0"/>
              <a:t> </a:t>
            </a:r>
            <a:r>
              <a:rPr lang="en-US" sz="2400" dirty="0" err="1"/>
              <a:t>myObj</a:t>
            </a:r>
            <a:r>
              <a:rPr lang="en-US" sz="2400" dirty="0"/>
              <a:t>;    // Create an object of </a:t>
            </a:r>
            <a:r>
              <a:rPr lang="en-US" sz="2400" dirty="0" err="1"/>
              <a:t>MyClass</a:t>
            </a:r>
            <a:r>
              <a:rPr lang="en-US" sz="2400" dirty="0"/>
              <a:t> (this will call the constructor)</a:t>
            </a:r>
          </a:p>
          <a:p>
            <a:r>
              <a:rPr lang="en-US" sz="2400" dirty="0"/>
              <a:t>  return 0;</a:t>
            </a:r>
          </a:p>
          <a:p>
            <a:r>
              <a:rPr lang="en-US" sz="2400" dirty="0"/>
              <a:t>}</a:t>
            </a:r>
            <a:endParaRPr lang="en-US" dirty="0"/>
          </a:p>
        </p:txBody>
      </p:sp>
      <p:sp>
        <p:nvSpPr>
          <p:cNvPr id="4" name="Slide Number Placeholder 3">
            <a:extLst>
              <a:ext uri="{FF2B5EF4-FFF2-40B4-BE49-F238E27FC236}">
                <a16:creationId xmlns:a16="http://schemas.microsoft.com/office/drawing/2014/main" id="{C177C897-0988-4C65-9236-8140CB46B74D}"/>
              </a:ext>
            </a:extLst>
          </p:cNvPr>
          <p:cNvSpPr>
            <a:spLocks noGrp="1"/>
          </p:cNvSpPr>
          <p:nvPr>
            <p:ph type="sldNum" sz="quarter" idx="12"/>
          </p:nvPr>
        </p:nvSpPr>
        <p:spPr/>
        <p:txBody>
          <a:bodyPr/>
          <a:lstStyle/>
          <a:p>
            <a:fld id="{A037933A-F97C-4918-9917-0BEF3D551A6D}" type="slidenum">
              <a:rPr lang="en-US" smtClean="0"/>
              <a:t>117</a:t>
            </a:fld>
            <a:endParaRPr lang="en-US"/>
          </a:p>
        </p:txBody>
      </p:sp>
    </p:spTree>
    <p:extLst>
      <p:ext uri="{BB962C8B-B14F-4D97-AF65-F5344CB8AC3E}">
        <p14:creationId xmlns:p14="http://schemas.microsoft.com/office/powerpoint/2010/main" val="215944164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1B638-E31C-45DE-8386-21EA3E0BCA8C}"/>
              </a:ext>
            </a:extLst>
          </p:cNvPr>
          <p:cNvSpPr>
            <a:spLocks noGrp="1"/>
          </p:cNvSpPr>
          <p:nvPr>
            <p:ph type="title"/>
          </p:nvPr>
        </p:nvSpPr>
        <p:spPr>
          <a:xfrm>
            <a:off x="677334" y="0"/>
            <a:ext cx="12006279" cy="604684"/>
          </a:xfrm>
        </p:spPr>
        <p:txBody>
          <a:bodyPr>
            <a:normAutofit fontScale="90000"/>
          </a:bodyPr>
          <a:lstStyle/>
          <a:p>
            <a:r>
              <a:rPr lang="en-US" dirty="0"/>
              <a:t>Constructor Parameters or parameterized constructor </a:t>
            </a:r>
            <a:br>
              <a:rPr lang="en-US" dirty="0"/>
            </a:br>
            <a:endParaRPr lang="en-US" dirty="0"/>
          </a:p>
        </p:txBody>
      </p:sp>
      <p:sp>
        <p:nvSpPr>
          <p:cNvPr id="3" name="Content Placeholder 2">
            <a:extLst>
              <a:ext uri="{FF2B5EF4-FFF2-40B4-BE49-F238E27FC236}">
                <a16:creationId xmlns:a16="http://schemas.microsoft.com/office/drawing/2014/main" id="{4785806F-0483-473E-8B4E-4F353A6E06F6}"/>
              </a:ext>
            </a:extLst>
          </p:cNvPr>
          <p:cNvSpPr>
            <a:spLocks noGrp="1"/>
          </p:cNvSpPr>
          <p:nvPr>
            <p:ph idx="1"/>
          </p:nvPr>
        </p:nvSpPr>
        <p:spPr>
          <a:xfrm>
            <a:off x="185723" y="604684"/>
            <a:ext cx="12006278" cy="6253315"/>
          </a:xfrm>
        </p:spPr>
        <p:txBody>
          <a:bodyPr>
            <a:normAutofit fontScale="77500" lnSpcReduction="20000"/>
          </a:bodyPr>
          <a:lstStyle/>
          <a:p>
            <a:r>
              <a:rPr lang="en-US" dirty="0"/>
              <a:t>Constructors can also take parameters (just like regular functions), which can be useful for setting initial values for attributes.</a:t>
            </a:r>
          </a:p>
          <a:p>
            <a:r>
              <a:rPr lang="en-US" dirty="0"/>
              <a:t>class Car {        // The class</a:t>
            </a:r>
          </a:p>
          <a:p>
            <a:r>
              <a:rPr lang="en-US" dirty="0"/>
              <a:t>  public:          // Access specifier</a:t>
            </a:r>
          </a:p>
          <a:p>
            <a:r>
              <a:rPr lang="en-US" dirty="0"/>
              <a:t>    string brand;  // Attribute</a:t>
            </a:r>
          </a:p>
          <a:p>
            <a:r>
              <a:rPr lang="en-US" dirty="0"/>
              <a:t>    string model;  // Attribute</a:t>
            </a:r>
          </a:p>
          <a:p>
            <a:r>
              <a:rPr lang="en-US" dirty="0"/>
              <a:t>    int year;      // Attribute</a:t>
            </a:r>
          </a:p>
          <a:p>
            <a:r>
              <a:rPr lang="en-US" dirty="0"/>
              <a:t>    Car(string x, string y, int z) { // Constructor with parameters</a:t>
            </a:r>
          </a:p>
          <a:p>
            <a:r>
              <a:rPr lang="en-US" dirty="0"/>
              <a:t>      brand = x;</a:t>
            </a:r>
          </a:p>
          <a:p>
            <a:r>
              <a:rPr lang="en-US" dirty="0"/>
              <a:t>      model = y;</a:t>
            </a:r>
          </a:p>
          <a:p>
            <a:r>
              <a:rPr lang="en-US" dirty="0"/>
              <a:t>      year = z;</a:t>
            </a:r>
          </a:p>
          <a:p>
            <a:r>
              <a:rPr lang="en-US" dirty="0"/>
              <a:t>    }</a:t>
            </a:r>
          </a:p>
          <a:p>
            <a:r>
              <a:rPr lang="en-US" dirty="0"/>
              <a:t>};</a:t>
            </a:r>
          </a:p>
          <a:p>
            <a:r>
              <a:rPr lang="en-US" dirty="0"/>
              <a:t>int main() {</a:t>
            </a:r>
          </a:p>
          <a:p>
            <a:r>
              <a:rPr lang="en-US" dirty="0"/>
              <a:t>  // Create Car objects and call the constructor with different values</a:t>
            </a:r>
          </a:p>
          <a:p>
            <a:r>
              <a:rPr lang="en-US" dirty="0"/>
              <a:t>  Car carObj1("BMW", "X5", 1999);</a:t>
            </a:r>
          </a:p>
          <a:p>
            <a:r>
              <a:rPr lang="en-US" dirty="0"/>
              <a:t>  Car carObj2("Ford", "Mustang", 1969);</a:t>
            </a:r>
          </a:p>
          <a:p>
            <a:r>
              <a:rPr lang="en-US" dirty="0"/>
              <a:t>  // Print values</a:t>
            </a:r>
          </a:p>
          <a:p>
            <a:r>
              <a:rPr lang="en-US" dirty="0"/>
              <a:t>  </a:t>
            </a:r>
            <a:r>
              <a:rPr lang="en-US" dirty="0" err="1"/>
              <a:t>cout</a:t>
            </a:r>
            <a:r>
              <a:rPr lang="en-US" dirty="0"/>
              <a:t> &lt;&lt; carObj1.brand &lt;&lt; " " &lt;&lt; carObj1.model &lt;&lt; " " &lt;&lt; carObj1.year &lt;&lt; "\n";</a:t>
            </a:r>
          </a:p>
          <a:p>
            <a:r>
              <a:rPr lang="en-US" dirty="0"/>
              <a:t>  </a:t>
            </a:r>
            <a:r>
              <a:rPr lang="en-US" dirty="0" err="1"/>
              <a:t>cout</a:t>
            </a:r>
            <a:r>
              <a:rPr lang="en-US" dirty="0"/>
              <a:t> &lt;&lt; carObj2.brand &lt;&lt; " " &lt;&lt; carObj2.model &lt;&lt; " " &lt;&lt; carObj2.year &lt;&lt; "\n";</a:t>
            </a:r>
          </a:p>
          <a:p>
            <a:r>
              <a:rPr lang="en-US" dirty="0"/>
              <a:t>  return 0;</a:t>
            </a:r>
          </a:p>
          <a:p>
            <a:r>
              <a:rPr lang="en-US" dirty="0"/>
              <a:t>}</a:t>
            </a:r>
          </a:p>
        </p:txBody>
      </p:sp>
      <p:sp>
        <p:nvSpPr>
          <p:cNvPr id="4" name="Slide Number Placeholder 3">
            <a:extLst>
              <a:ext uri="{FF2B5EF4-FFF2-40B4-BE49-F238E27FC236}">
                <a16:creationId xmlns:a16="http://schemas.microsoft.com/office/drawing/2014/main" id="{F14985F8-A208-45BC-A67A-9250A257A716}"/>
              </a:ext>
            </a:extLst>
          </p:cNvPr>
          <p:cNvSpPr>
            <a:spLocks noGrp="1"/>
          </p:cNvSpPr>
          <p:nvPr>
            <p:ph type="sldNum" sz="quarter" idx="12"/>
          </p:nvPr>
        </p:nvSpPr>
        <p:spPr/>
        <p:txBody>
          <a:bodyPr/>
          <a:lstStyle/>
          <a:p>
            <a:fld id="{A037933A-F97C-4918-9917-0BEF3D551A6D}" type="slidenum">
              <a:rPr lang="en-US" smtClean="0"/>
              <a:t>118</a:t>
            </a:fld>
            <a:endParaRPr lang="en-US"/>
          </a:p>
        </p:txBody>
      </p:sp>
    </p:spTree>
    <p:extLst>
      <p:ext uri="{BB962C8B-B14F-4D97-AF65-F5344CB8AC3E}">
        <p14:creationId xmlns:p14="http://schemas.microsoft.com/office/powerpoint/2010/main" val="110603705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B8FF1-728E-42E5-8A73-87FDFE5CB0FC}"/>
              </a:ext>
            </a:extLst>
          </p:cNvPr>
          <p:cNvSpPr>
            <a:spLocks noGrp="1"/>
          </p:cNvSpPr>
          <p:nvPr>
            <p:ph type="title"/>
          </p:nvPr>
        </p:nvSpPr>
        <p:spPr>
          <a:xfrm>
            <a:off x="294468" y="156238"/>
            <a:ext cx="11897532" cy="1320800"/>
          </a:xfrm>
        </p:spPr>
        <p:txBody>
          <a:bodyPr>
            <a:noAutofit/>
          </a:bodyPr>
          <a:lstStyle/>
          <a:p>
            <a:r>
              <a:rPr lang="en-US" sz="2400" dirty="0">
                <a:solidFill>
                  <a:schemeClr val="tx1"/>
                </a:solidFill>
              </a:rPr>
              <a:t>Just like functions, constructors can also be defined outside the class. First, declare the constructor inside the class, and then define it outside of the class by specifying the name of the class, followed by the scope resolution ::</a:t>
            </a:r>
          </a:p>
        </p:txBody>
      </p:sp>
      <p:sp>
        <p:nvSpPr>
          <p:cNvPr id="3" name="Content Placeholder 2">
            <a:extLst>
              <a:ext uri="{FF2B5EF4-FFF2-40B4-BE49-F238E27FC236}">
                <a16:creationId xmlns:a16="http://schemas.microsoft.com/office/drawing/2014/main" id="{858D5AA2-FD35-4B58-880A-3EA169788C91}"/>
              </a:ext>
            </a:extLst>
          </p:cNvPr>
          <p:cNvSpPr>
            <a:spLocks noGrp="1"/>
          </p:cNvSpPr>
          <p:nvPr>
            <p:ph idx="1"/>
          </p:nvPr>
        </p:nvSpPr>
        <p:spPr>
          <a:xfrm>
            <a:off x="677333" y="1477038"/>
            <a:ext cx="11054883" cy="5380962"/>
          </a:xfrm>
        </p:spPr>
        <p:txBody>
          <a:bodyPr>
            <a:normAutofit fontScale="40000" lnSpcReduction="20000"/>
          </a:bodyPr>
          <a:lstStyle/>
          <a:p>
            <a:r>
              <a:rPr lang="en-US" dirty="0"/>
              <a:t>class Car {        // The class</a:t>
            </a:r>
          </a:p>
          <a:p>
            <a:r>
              <a:rPr lang="en-US" dirty="0"/>
              <a:t>  public:          // Access specifier</a:t>
            </a:r>
          </a:p>
          <a:p>
            <a:r>
              <a:rPr lang="en-US" dirty="0"/>
              <a:t>    string brand;  // Attribute</a:t>
            </a:r>
          </a:p>
          <a:p>
            <a:r>
              <a:rPr lang="en-US" dirty="0"/>
              <a:t>    string model;  // Attribute</a:t>
            </a:r>
          </a:p>
          <a:p>
            <a:r>
              <a:rPr lang="en-US" dirty="0"/>
              <a:t>    int year;      // Attribute</a:t>
            </a:r>
          </a:p>
          <a:p>
            <a:r>
              <a:rPr lang="en-US" dirty="0"/>
              <a:t>    Car(string x, string y, int z); // Constructor declaration</a:t>
            </a:r>
          </a:p>
          <a:p>
            <a:r>
              <a:rPr lang="en-US" dirty="0"/>
              <a:t>};</a:t>
            </a:r>
          </a:p>
          <a:p>
            <a:r>
              <a:rPr lang="en-US" dirty="0"/>
              <a:t>// Constructor definition outside the class</a:t>
            </a:r>
          </a:p>
          <a:p>
            <a:r>
              <a:rPr lang="en-US" dirty="0"/>
              <a:t>Car::Car(string x, string y, int z) {</a:t>
            </a:r>
          </a:p>
          <a:p>
            <a:r>
              <a:rPr lang="en-US" dirty="0"/>
              <a:t>  brand = x;</a:t>
            </a:r>
          </a:p>
          <a:p>
            <a:r>
              <a:rPr lang="en-US" dirty="0"/>
              <a:t>  model = y;</a:t>
            </a:r>
          </a:p>
          <a:p>
            <a:r>
              <a:rPr lang="en-US" dirty="0"/>
              <a:t>  year = z;</a:t>
            </a:r>
          </a:p>
          <a:p>
            <a:r>
              <a:rPr lang="en-US" dirty="0"/>
              <a:t>}</a:t>
            </a:r>
          </a:p>
          <a:p>
            <a:r>
              <a:rPr lang="en-US" dirty="0"/>
              <a:t>int main() {</a:t>
            </a:r>
          </a:p>
          <a:p>
            <a:r>
              <a:rPr lang="en-US" dirty="0"/>
              <a:t>  // Create Car objects and call the constructor with different values</a:t>
            </a:r>
          </a:p>
          <a:p>
            <a:r>
              <a:rPr lang="en-US" dirty="0"/>
              <a:t>  Car carObj1("BMW", "X5", 1999);</a:t>
            </a:r>
          </a:p>
          <a:p>
            <a:r>
              <a:rPr lang="en-US" dirty="0"/>
              <a:t>  Car carObj2("Ford", "Mustang", 1969);</a:t>
            </a:r>
          </a:p>
          <a:p>
            <a:endParaRPr lang="en-US" dirty="0"/>
          </a:p>
          <a:p>
            <a:r>
              <a:rPr lang="en-US" dirty="0"/>
              <a:t>  // Print values</a:t>
            </a:r>
          </a:p>
          <a:p>
            <a:r>
              <a:rPr lang="en-US" dirty="0"/>
              <a:t>  </a:t>
            </a:r>
            <a:r>
              <a:rPr lang="en-US" dirty="0" err="1"/>
              <a:t>cout</a:t>
            </a:r>
            <a:r>
              <a:rPr lang="en-US" dirty="0"/>
              <a:t> &lt;&lt; carObj1.brand &lt;&lt; " " &lt;&lt; carObj1.model &lt;&lt; " " &lt;&lt; carObj1.year &lt;&lt; "\n";</a:t>
            </a:r>
          </a:p>
          <a:p>
            <a:r>
              <a:rPr lang="en-US" dirty="0"/>
              <a:t>  </a:t>
            </a:r>
            <a:r>
              <a:rPr lang="en-US" dirty="0" err="1"/>
              <a:t>cout</a:t>
            </a:r>
            <a:r>
              <a:rPr lang="en-US" dirty="0"/>
              <a:t> &lt;&lt; carObj2.brand &lt;&lt; " " &lt;&lt; carObj2.model &lt;&lt; " " &lt;&lt; carObj2.year &lt;&lt; "\n";</a:t>
            </a:r>
          </a:p>
          <a:p>
            <a:r>
              <a:rPr lang="en-US" dirty="0"/>
              <a:t>  return 0;</a:t>
            </a:r>
          </a:p>
          <a:p>
            <a:r>
              <a:rPr lang="en-US" dirty="0"/>
              <a:t>}</a:t>
            </a:r>
          </a:p>
        </p:txBody>
      </p:sp>
      <p:sp>
        <p:nvSpPr>
          <p:cNvPr id="4" name="Slide Number Placeholder 3">
            <a:extLst>
              <a:ext uri="{FF2B5EF4-FFF2-40B4-BE49-F238E27FC236}">
                <a16:creationId xmlns:a16="http://schemas.microsoft.com/office/drawing/2014/main" id="{46B0B186-FEA1-4F66-AC15-FD13AD69C231}"/>
              </a:ext>
            </a:extLst>
          </p:cNvPr>
          <p:cNvSpPr>
            <a:spLocks noGrp="1"/>
          </p:cNvSpPr>
          <p:nvPr>
            <p:ph type="sldNum" sz="quarter" idx="12"/>
          </p:nvPr>
        </p:nvSpPr>
        <p:spPr/>
        <p:txBody>
          <a:bodyPr/>
          <a:lstStyle/>
          <a:p>
            <a:fld id="{A037933A-F97C-4918-9917-0BEF3D551A6D}" type="slidenum">
              <a:rPr lang="en-US" smtClean="0"/>
              <a:t>119</a:t>
            </a:fld>
            <a:endParaRPr lang="en-US"/>
          </a:p>
        </p:txBody>
      </p:sp>
    </p:spTree>
    <p:extLst>
      <p:ext uri="{BB962C8B-B14F-4D97-AF65-F5344CB8AC3E}">
        <p14:creationId xmlns:p14="http://schemas.microsoft.com/office/powerpoint/2010/main" val="48394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D553D-7767-44C1-8AD9-B7CF0FD9718E}"/>
              </a:ext>
            </a:extLst>
          </p:cNvPr>
          <p:cNvSpPr>
            <a:spLocks noGrp="1"/>
          </p:cNvSpPr>
          <p:nvPr>
            <p:ph type="title"/>
          </p:nvPr>
        </p:nvSpPr>
        <p:spPr/>
        <p:txBody>
          <a:bodyPr/>
          <a:lstStyle/>
          <a:p>
            <a:br>
              <a:rPr lang="en-US" dirty="0"/>
            </a:br>
            <a:endParaRPr lang="en-US" dirty="0"/>
          </a:p>
        </p:txBody>
      </p:sp>
      <p:sp>
        <p:nvSpPr>
          <p:cNvPr id="4" name="Rectangle 1">
            <a:extLst>
              <a:ext uri="{FF2B5EF4-FFF2-40B4-BE49-F238E27FC236}">
                <a16:creationId xmlns:a16="http://schemas.microsoft.com/office/drawing/2014/main" id="{721C7F78-3AD9-43AD-A90A-36ED1D123093}"/>
              </a:ext>
            </a:extLst>
          </p:cNvPr>
          <p:cNvSpPr>
            <a:spLocks noGrp="1" noChangeArrowheads="1"/>
          </p:cNvSpPr>
          <p:nvPr>
            <p:ph idx="1"/>
          </p:nvPr>
        </p:nvSpPr>
        <p:spPr bwMode="auto">
          <a:xfrm>
            <a:off x="2589212" y="3837744"/>
            <a:ext cx="7719911" cy="2017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Slide Number Placeholder 4">
            <a:extLst>
              <a:ext uri="{FF2B5EF4-FFF2-40B4-BE49-F238E27FC236}">
                <a16:creationId xmlns:a16="http://schemas.microsoft.com/office/drawing/2014/main" id="{5EEA6CF1-AA32-45E5-9A2E-87F113886703}"/>
              </a:ext>
            </a:extLst>
          </p:cNvPr>
          <p:cNvSpPr>
            <a:spLocks noGrp="1"/>
          </p:cNvSpPr>
          <p:nvPr>
            <p:ph type="sldNum" sz="quarter" idx="12"/>
          </p:nvPr>
        </p:nvSpPr>
        <p:spPr/>
        <p:txBody>
          <a:bodyPr/>
          <a:lstStyle/>
          <a:p>
            <a:fld id="{A037933A-F97C-4918-9917-0BEF3D551A6D}" type="slidenum">
              <a:rPr lang="en-US" smtClean="0"/>
              <a:t>12</a:t>
            </a:fld>
            <a:endParaRPr lang="en-US"/>
          </a:p>
        </p:txBody>
      </p:sp>
    </p:spTree>
    <p:extLst>
      <p:ext uri="{BB962C8B-B14F-4D97-AF65-F5344CB8AC3E}">
        <p14:creationId xmlns:p14="http://schemas.microsoft.com/office/powerpoint/2010/main" val="312422810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710007-1C43-4FE6-A6F5-F355ACC88B0B}"/>
              </a:ext>
            </a:extLst>
          </p:cNvPr>
          <p:cNvSpPr>
            <a:spLocks noGrp="1"/>
          </p:cNvSpPr>
          <p:nvPr>
            <p:ph idx="1"/>
          </p:nvPr>
        </p:nvSpPr>
        <p:spPr>
          <a:xfrm>
            <a:off x="677333" y="191729"/>
            <a:ext cx="10487195" cy="6666271"/>
          </a:xfrm>
        </p:spPr>
        <p:txBody>
          <a:bodyPr>
            <a:normAutofit fontScale="62500" lnSpcReduction="20000"/>
          </a:bodyPr>
          <a:lstStyle/>
          <a:p>
            <a:r>
              <a:rPr lang="en-US" dirty="0"/>
              <a:t>class Car {        // The class</a:t>
            </a:r>
          </a:p>
          <a:p>
            <a:r>
              <a:rPr lang="en-US" dirty="0"/>
              <a:t>  public:          // Access specifier</a:t>
            </a:r>
          </a:p>
          <a:p>
            <a:r>
              <a:rPr lang="en-US" dirty="0"/>
              <a:t>    string brand;  // Attribute</a:t>
            </a:r>
          </a:p>
          <a:p>
            <a:r>
              <a:rPr lang="en-US" dirty="0"/>
              <a:t>    string model;  // Attribute</a:t>
            </a:r>
          </a:p>
          <a:p>
            <a:r>
              <a:rPr lang="en-US" dirty="0"/>
              <a:t>    int year;      // Attribute</a:t>
            </a:r>
          </a:p>
          <a:p>
            <a:r>
              <a:rPr lang="en-US" dirty="0"/>
              <a:t>    Car(string x, string y, int z); // Constructor declaration</a:t>
            </a:r>
          </a:p>
          <a:p>
            <a:r>
              <a:rPr lang="en-US" dirty="0"/>
              <a:t>};</a:t>
            </a:r>
          </a:p>
          <a:p>
            <a:endParaRPr lang="en-US" dirty="0"/>
          </a:p>
          <a:p>
            <a:r>
              <a:rPr lang="en-US" dirty="0"/>
              <a:t>// Constructor definition outside the class</a:t>
            </a:r>
          </a:p>
          <a:p>
            <a:r>
              <a:rPr lang="en-US" dirty="0"/>
              <a:t>Car::Car(string x, string y, int z) {</a:t>
            </a:r>
          </a:p>
          <a:p>
            <a:r>
              <a:rPr lang="en-US" dirty="0"/>
              <a:t>  brand = x;</a:t>
            </a:r>
          </a:p>
          <a:p>
            <a:r>
              <a:rPr lang="en-US" dirty="0"/>
              <a:t>  model = y;</a:t>
            </a:r>
          </a:p>
          <a:p>
            <a:r>
              <a:rPr lang="en-US" dirty="0"/>
              <a:t>  year = z;</a:t>
            </a:r>
          </a:p>
          <a:p>
            <a:r>
              <a:rPr lang="en-US" dirty="0"/>
              <a:t>}</a:t>
            </a:r>
          </a:p>
          <a:p>
            <a:endParaRPr lang="en-US" dirty="0"/>
          </a:p>
          <a:p>
            <a:r>
              <a:rPr lang="en-US" dirty="0"/>
              <a:t>int main() {</a:t>
            </a:r>
          </a:p>
          <a:p>
            <a:r>
              <a:rPr lang="en-US" dirty="0"/>
              <a:t>  // Create Car objects and call the constructor with different values</a:t>
            </a:r>
          </a:p>
          <a:p>
            <a:r>
              <a:rPr lang="en-US" dirty="0"/>
              <a:t>  Car carObj1("BMW", "X5", 1999);</a:t>
            </a:r>
          </a:p>
          <a:p>
            <a:r>
              <a:rPr lang="en-US" dirty="0"/>
              <a:t>  Car carObj2("Ford", "Mustang", 1969);</a:t>
            </a:r>
          </a:p>
          <a:p>
            <a:endParaRPr lang="en-US" dirty="0"/>
          </a:p>
          <a:p>
            <a:r>
              <a:rPr lang="en-US" dirty="0"/>
              <a:t>  // Print values</a:t>
            </a:r>
          </a:p>
          <a:p>
            <a:r>
              <a:rPr lang="en-US" dirty="0"/>
              <a:t>  </a:t>
            </a:r>
            <a:r>
              <a:rPr lang="en-US" dirty="0" err="1"/>
              <a:t>cout</a:t>
            </a:r>
            <a:r>
              <a:rPr lang="en-US" dirty="0"/>
              <a:t> &lt;&lt; carObj1.brand &lt;&lt; " " &lt;&lt; carObj1.model &lt;&lt; " " &lt;&lt; carObj1.year &lt;&lt; "\n";</a:t>
            </a:r>
          </a:p>
          <a:p>
            <a:r>
              <a:rPr lang="en-US" dirty="0"/>
              <a:t>  </a:t>
            </a:r>
            <a:r>
              <a:rPr lang="en-US" dirty="0" err="1"/>
              <a:t>cout</a:t>
            </a:r>
            <a:r>
              <a:rPr lang="en-US" dirty="0"/>
              <a:t> &lt;&lt; carObj2.brand &lt;&lt; " " &lt;&lt; carObj2.model &lt;&lt; " " &lt;&lt; carObj2.year &lt;&lt; "\n";</a:t>
            </a:r>
          </a:p>
          <a:p>
            <a:r>
              <a:rPr lang="en-US" dirty="0"/>
              <a:t>  return 0;</a:t>
            </a:r>
          </a:p>
          <a:p>
            <a:r>
              <a:rPr lang="en-US" dirty="0"/>
              <a:t>}</a:t>
            </a:r>
          </a:p>
        </p:txBody>
      </p:sp>
      <p:sp>
        <p:nvSpPr>
          <p:cNvPr id="4" name="Slide Number Placeholder 3">
            <a:extLst>
              <a:ext uri="{FF2B5EF4-FFF2-40B4-BE49-F238E27FC236}">
                <a16:creationId xmlns:a16="http://schemas.microsoft.com/office/drawing/2014/main" id="{5A22745C-DAC5-4F96-8A74-B0BA630008E1}"/>
              </a:ext>
            </a:extLst>
          </p:cNvPr>
          <p:cNvSpPr>
            <a:spLocks noGrp="1"/>
          </p:cNvSpPr>
          <p:nvPr>
            <p:ph type="sldNum" sz="quarter" idx="12"/>
          </p:nvPr>
        </p:nvSpPr>
        <p:spPr/>
        <p:txBody>
          <a:bodyPr/>
          <a:lstStyle/>
          <a:p>
            <a:fld id="{A037933A-F97C-4918-9917-0BEF3D551A6D}" type="slidenum">
              <a:rPr lang="en-US" smtClean="0"/>
              <a:t>120</a:t>
            </a:fld>
            <a:endParaRPr lang="en-US"/>
          </a:p>
        </p:txBody>
      </p:sp>
    </p:spTree>
    <p:extLst>
      <p:ext uri="{BB962C8B-B14F-4D97-AF65-F5344CB8AC3E}">
        <p14:creationId xmlns:p14="http://schemas.microsoft.com/office/powerpoint/2010/main" val="314857136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D47FC-A5D9-4D1D-A2E0-838D5FE0C30D}"/>
              </a:ext>
            </a:extLst>
          </p:cNvPr>
          <p:cNvSpPr>
            <a:spLocks noGrp="1"/>
          </p:cNvSpPr>
          <p:nvPr>
            <p:ph type="title"/>
          </p:nvPr>
        </p:nvSpPr>
        <p:spPr/>
        <p:txBody>
          <a:bodyPr/>
          <a:lstStyle/>
          <a:p>
            <a:r>
              <a:rPr lang="en-US" dirty="0"/>
              <a:t>Access Specifiers</a:t>
            </a:r>
            <a:br>
              <a:rPr lang="en-US" dirty="0"/>
            </a:br>
            <a:endParaRPr lang="en-US" dirty="0"/>
          </a:p>
        </p:txBody>
      </p:sp>
      <p:sp>
        <p:nvSpPr>
          <p:cNvPr id="3" name="Content Placeholder 2">
            <a:extLst>
              <a:ext uri="{FF2B5EF4-FFF2-40B4-BE49-F238E27FC236}">
                <a16:creationId xmlns:a16="http://schemas.microsoft.com/office/drawing/2014/main" id="{8B04AC09-4A0A-4F3E-9653-86AEF1DFD532}"/>
              </a:ext>
            </a:extLst>
          </p:cNvPr>
          <p:cNvSpPr>
            <a:spLocks noGrp="1"/>
          </p:cNvSpPr>
          <p:nvPr>
            <p:ph idx="1"/>
          </p:nvPr>
        </p:nvSpPr>
        <p:spPr/>
        <p:txBody>
          <a:bodyPr/>
          <a:lstStyle/>
          <a:p>
            <a:r>
              <a:rPr lang="en-US" dirty="0"/>
              <a:t>Already discussed …….</a:t>
            </a:r>
          </a:p>
          <a:p>
            <a:endParaRPr lang="en-US" dirty="0"/>
          </a:p>
        </p:txBody>
      </p:sp>
      <p:sp>
        <p:nvSpPr>
          <p:cNvPr id="4" name="Slide Number Placeholder 3">
            <a:extLst>
              <a:ext uri="{FF2B5EF4-FFF2-40B4-BE49-F238E27FC236}">
                <a16:creationId xmlns:a16="http://schemas.microsoft.com/office/drawing/2014/main" id="{7EE949FD-3BD3-456D-BADB-F680E2C5237E}"/>
              </a:ext>
            </a:extLst>
          </p:cNvPr>
          <p:cNvSpPr>
            <a:spLocks noGrp="1"/>
          </p:cNvSpPr>
          <p:nvPr>
            <p:ph type="sldNum" sz="quarter" idx="12"/>
          </p:nvPr>
        </p:nvSpPr>
        <p:spPr/>
        <p:txBody>
          <a:bodyPr/>
          <a:lstStyle/>
          <a:p>
            <a:fld id="{A037933A-F97C-4918-9917-0BEF3D551A6D}" type="slidenum">
              <a:rPr lang="en-US" smtClean="0"/>
              <a:t>121</a:t>
            </a:fld>
            <a:endParaRPr lang="en-US"/>
          </a:p>
        </p:txBody>
      </p:sp>
    </p:spTree>
    <p:extLst>
      <p:ext uri="{BB962C8B-B14F-4D97-AF65-F5344CB8AC3E}">
        <p14:creationId xmlns:p14="http://schemas.microsoft.com/office/powerpoint/2010/main" val="332967183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4D953-A644-4CC7-A3CB-2D054C4C47F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E86BDF1-74C2-423E-81D4-4B08B35EE6EA}"/>
              </a:ext>
            </a:extLst>
          </p:cNvPr>
          <p:cNvSpPr>
            <a:spLocks noGrp="1"/>
          </p:cNvSpPr>
          <p:nvPr>
            <p:ph idx="1"/>
          </p:nvPr>
        </p:nvSpPr>
        <p:spPr/>
        <p:txBody>
          <a:bodyPr/>
          <a:lstStyle/>
          <a:p>
            <a:r>
              <a:rPr lang="en-US" dirty="0"/>
              <a:t>In C++, there are three access specifiers:</a:t>
            </a:r>
          </a:p>
          <a:p>
            <a:endParaRPr lang="en-US" dirty="0"/>
          </a:p>
          <a:p>
            <a:r>
              <a:rPr lang="en-US" dirty="0"/>
              <a:t>public - members are accessible from outside the class</a:t>
            </a:r>
          </a:p>
          <a:p>
            <a:r>
              <a:rPr lang="en-US" dirty="0"/>
              <a:t>private - members cannot be accessed (or viewed) from outside the class</a:t>
            </a:r>
          </a:p>
          <a:p>
            <a:r>
              <a:rPr lang="en-US" dirty="0"/>
              <a:t>protected - members cannot be accessed from outside the class, however, they can be accessed in inherited classes.</a:t>
            </a:r>
          </a:p>
        </p:txBody>
      </p:sp>
      <p:sp>
        <p:nvSpPr>
          <p:cNvPr id="4" name="Slide Number Placeholder 3">
            <a:extLst>
              <a:ext uri="{FF2B5EF4-FFF2-40B4-BE49-F238E27FC236}">
                <a16:creationId xmlns:a16="http://schemas.microsoft.com/office/drawing/2014/main" id="{CDB44CCB-4FEA-4D00-8A81-C86ED7EA314F}"/>
              </a:ext>
            </a:extLst>
          </p:cNvPr>
          <p:cNvSpPr>
            <a:spLocks noGrp="1"/>
          </p:cNvSpPr>
          <p:nvPr>
            <p:ph type="sldNum" sz="quarter" idx="12"/>
          </p:nvPr>
        </p:nvSpPr>
        <p:spPr/>
        <p:txBody>
          <a:bodyPr/>
          <a:lstStyle/>
          <a:p>
            <a:fld id="{A037933A-F97C-4918-9917-0BEF3D551A6D}" type="slidenum">
              <a:rPr lang="en-US" smtClean="0"/>
              <a:t>122</a:t>
            </a:fld>
            <a:endParaRPr lang="en-US"/>
          </a:p>
        </p:txBody>
      </p:sp>
    </p:spTree>
    <p:extLst>
      <p:ext uri="{BB962C8B-B14F-4D97-AF65-F5344CB8AC3E}">
        <p14:creationId xmlns:p14="http://schemas.microsoft.com/office/powerpoint/2010/main" val="306458911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E0BF0-12CB-4F64-9853-340CEA10D064}"/>
              </a:ext>
            </a:extLst>
          </p:cNvPr>
          <p:cNvSpPr>
            <a:spLocks noGrp="1"/>
          </p:cNvSpPr>
          <p:nvPr>
            <p:ph type="title"/>
          </p:nvPr>
        </p:nvSpPr>
        <p:spPr/>
        <p:txBody>
          <a:bodyPr/>
          <a:lstStyle/>
          <a:p>
            <a:r>
              <a:rPr lang="en-US" dirty="0"/>
              <a:t>Example</a:t>
            </a:r>
            <a:br>
              <a:rPr lang="en-US" dirty="0"/>
            </a:br>
            <a:endParaRPr lang="en-US" dirty="0"/>
          </a:p>
        </p:txBody>
      </p:sp>
      <p:sp>
        <p:nvSpPr>
          <p:cNvPr id="3" name="Content Placeholder 2">
            <a:extLst>
              <a:ext uri="{FF2B5EF4-FFF2-40B4-BE49-F238E27FC236}">
                <a16:creationId xmlns:a16="http://schemas.microsoft.com/office/drawing/2014/main" id="{58EFB583-03E0-4477-952C-1482A6E2001C}"/>
              </a:ext>
            </a:extLst>
          </p:cNvPr>
          <p:cNvSpPr>
            <a:spLocks noGrp="1"/>
          </p:cNvSpPr>
          <p:nvPr>
            <p:ph idx="1"/>
          </p:nvPr>
        </p:nvSpPr>
        <p:spPr>
          <a:xfrm>
            <a:off x="677334" y="1268361"/>
            <a:ext cx="8596668" cy="5397910"/>
          </a:xfrm>
        </p:spPr>
        <p:txBody>
          <a:bodyPr>
            <a:normAutofit lnSpcReduction="10000"/>
          </a:bodyPr>
          <a:lstStyle/>
          <a:p>
            <a:r>
              <a:rPr lang="en-US" dirty="0"/>
              <a:t>class </a:t>
            </a:r>
            <a:r>
              <a:rPr lang="en-US" dirty="0" err="1"/>
              <a:t>MyClass</a:t>
            </a:r>
            <a:r>
              <a:rPr lang="en-US" dirty="0"/>
              <a:t> {</a:t>
            </a:r>
          </a:p>
          <a:p>
            <a:r>
              <a:rPr lang="en-US" dirty="0"/>
              <a:t>  public:    // Public access specifier</a:t>
            </a:r>
          </a:p>
          <a:p>
            <a:r>
              <a:rPr lang="en-US" dirty="0"/>
              <a:t>    int x;   // Public attribute</a:t>
            </a:r>
          </a:p>
          <a:p>
            <a:r>
              <a:rPr lang="en-US" dirty="0"/>
              <a:t>  private:   // Private access specifier</a:t>
            </a:r>
          </a:p>
          <a:p>
            <a:r>
              <a:rPr lang="en-US" dirty="0"/>
              <a:t>    int y;   // Private attribute</a:t>
            </a:r>
          </a:p>
          <a:p>
            <a:r>
              <a:rPr lang="en-US" dirty="0"/>
              <a:t>};</a:t>
            </a:r>
          </a:p>
          <a:p>
            <a:endParaRPr lang="en-US" dirty="0"/>
          </a:p>
          <a:p>
            <a:r>
              <a:rPr lang="en-US" dirty="0"/>
              <a:t>int main() {</a:t>
            </a:r>
          </a:p>
          <a:p>
            <a:r>
              <a:rPr lang="en-US" dirty="0"/>
              <a:t>  </a:t>
            </a:r>
            <a:r>
              <a:rPr lang="en-US" dirty="0" err="1"/>
              <a:t>MyClass</a:t>
            </a:r>
            <a:r>
              <a:rPr lang="en-US" dirty="0"/>
              <a:t> </a:t>
            </a:r>
            <a:r>
              <a:rPr lang="en-US" dirty="0" err="1"/>
              <a:t>myObj</a:t>
            </a:r>
            <a:r>
              <a:rPr lang="en-US" dirty="0"/>
              <a:t>;</a:t>
            </a:r>
          </a:p>
          <a:p>
            <a:r>
              <a:rPr lang="en-US" dirty="0"/>
              <a:t>  </a:t>
            </a:r>
            <a:r>
              <a:rPr lang="en-US" dirty="0" err="1"/>
              <a:t>myObj.x</a:t>
            </a:r>
            <a:r>
              <a:rPr lang="en-US" dirty="0"/>
              <a:t> = 25;  // Allowed (public)</a:t>
            </a:r>
          </a:p>
          <a:p>
            <a:r>
              <a:rPr lang="en-US" dirty="0"/>
              <a:t>  </a:t>
            </a:r>
            <a:r>
              <a:rPr lang="en-US" dirty="0" err="1"/>
              <a:t>myObj.y</a:t>
            </a:r>
            <a:r>
              <a:rPr lang="en-US" dirty="0"/>
              <a:t> = 50;  // Not allowed (private)</a:t>
            </a:r>
          </a:p>
          <a:p>
            <a:r>
              <a:rPr lang="en-US" dirty="0"/>
              <a:t>  return 0;</a:t>
            </a:r>
          </a:p>
          <a:p>
            <a:r>
              <a:rPr lang="en-US" dirty="0"/>
              <a:t>}</a:t>
            </a:r>
          </a:p>
          <a:p>
            <a:r>
              <a:rPr lang="en-US" dirty="0"/>
              <a:t>Execute this and tell me the result </a:t>
            </a:r>
          </a:p>
        </p:txBody>
      </p:sp>
      <p:sp>
        <p:nvSpPr>
          <p:cNvPr id="4" name="Slide Number Placeholder 3">
            <a:extLst>
              <a:ext uri="{FF2B5EF4-FFF2-40B4-BE49-F238E27FC236}">
                <a16:creationId xmlns:a16="http://schemas.microsoft.com/office/drawing/2014/main" id="{81070C61-AE45-4068-9363-FDC6B444E3FB}"/>
              </a:ext>
            </a:extLst>
          </p:cNvPr>
          <p:cNvSpPr>
            <a:spLocks noGrp="1"/>
          </p:cNvSpPr>
          <p:nvPr>
            <p:ph type="sldNum" sz="quarter" idx="12"/>
          </p:nvPr>
        </p:nvSpPr>
        <p:spPr/>
        <p:txBody>
          <a:bodyPr/>
          <a:lstStyle/>
          <a:p>
            <a:fld id="{A037933A-F97C-4918-9917-0BEF3D551A6D}" type="slidenum">
              <a:rPr lang="en-US" smtClean="0"/>
              <a:t>123</a:t>
            </a:fld>
            <a:endParaRPr lang="en-US"/>
          </a:p>
        </p:txBody>
      </p:sp>
    </p:spTree>
    <p:extLst>
      <p:ext uri="{BB962C8B-B14F-4D97-AF65-F5344CB8AC3E}">
        <p14:creationId xmlns:p14="http://schemas.microsoft.com/office/powerpoint/2010/main" val="406818250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39510-30B1-4604-BC6F-5A4A34D05F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5DDE3C-0EDE-4E9D-B7C0-35306F079481}"/>
              </a:ext>
            </a:extLst>
          </p:cNvPr>
          <p:cNvSpPr>
            <a:spLocks noGrp="1"/>
          </p:cNvSpPr>
          <p:nvPr>
            <p:ph idx="1"/>
          </p:nvPr>
        </p:nvSpPr>
        <p:spPr/>
        <p:txBody>
          <a:bodyPr>
            <a:normAutofit lnSpcReduction="10000"/>
          </a:bodyPr>
          <a:lstStyle/>
          <a:p>
            <a:r>
              <a:rPr lang="en-US" dirty="0"/>
              <a:t>If you try to access a private member, an error occurs:</a:t>
            </a:r>
          </a:p>
          <a:p>
            <a:r>
              <a:rPr lang="en-US" dirty="0"/>
              <a:t>error: y is private</a:t>
            </a:r>
          </a:p>
          <a:p>
            <a:r>
              <a:rPr lang="en-US" dirty="0"/>
              <a:t>Note: It is possible to access private members of a class using a public method inside the same class. See the next chapter (Encapsulation) on how to do this.</a:t>
            </a:r>
          </a:p>
          <a:p>
            <a:endParaRPr lang="en-US" dirty="0"/>
          </a:p>
          <a:p>
            <a:r>
              <a:rPr lang="en-US" dirty="0"/>
              <a:t>Tip: It is considered good practice to declare your class attributes as private (as often as you can). This will reduce the possibility of yourself (or others) to mess up the code. This is also the main ingredient of the Encapsulation concept, which you will learn more about in the next chapter.</a:t>
            </a:r>
          </a:p>
          <a:p>
            <a:endParaRPr lang="en-US" dirty="0"/>
          </a:p>
          <a:p>
            <a:r>
              <a:rPr lang="en-US" dirty="0"/>
              <a:t>Note: By default, all members of a class are private if you don't specify an access specifier:</a:t>
            </a:r>
          </a:p>
        </p:txBody>
      </p:sp>
      <p:sp>
        <p:nvSpPr>
          <p:cNvPr id="4" name="Slide Number Placeholder 3">
            <a:extLst>
              <a:ext uri="{FF2B5EF4-FFF2-40B4-BE49-F238E27FC236}">
                <a16:creationId xmlns:a16="http://schemas.microsoft.com/office/drawing/2014/main" id="{11373DE5-DF54-4B4E-A745-82C0E6CAF7A0}"/>
              </a:ext>
            </a:extLst>
          </p:cNvPr>
          <p:cNvSpPr>
            <a:spLocks noGrp="1"/>
          </p:cNvSpPr>
          <p:nvPr>
            <p:ph type="sldNum" sz="quarter" idx="12"/>
          </p:nvPr>
        </p:nvSpPr>
        <p:spPr/>
        <p:txBody>
          <a:bodyPr/>
          <a:lstStyle/>
          <a:p>
            <a:fld id="{A037933A-F97C-4918-9917-0BEF3D551A6D}" type="slidenum">
              <a:rPr lang="en-US" smtClean="0"/>
              <a:t>124</a:t>
            </a:fld>
            <a:endParaRPr lang="en-US"/>
          </a:p>
        </p:txBody>
      </p:sp>
    </p:spTree>
    <p:extLst>
      <p:ext uri="{BB962C8B-B14F-4D97-AF65-F5344CB8AC3E}">
        <p14:creationId xmlns:p14="http://schemas.microsoft.com/office/powerpoint/2010/main" val="313327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225E-00A3-4DBC-8975-2E9209017B94}"/>
              </a:ext>
            </a:extLst>
          </p:cNvPr>
          <p:cNvSpPr>
            <a:spLocks noGrp="1"/>
          </p:cNvSpPr>
          <p:nvPr>
            <p:ph type="title"/>
          </p:nvPr>
        </p:nvSpPr>
        <p:spPr>
          <a:xfrm>
            <a:off x="677334" y="0"/>
            <a:ext cx="8596668" cy="451513"/>
          </a:xfrm>
        </p:spPr>
        <p:txBody>
          <a:bodyPr>
            <a:normAutofit fontScale="90000"/>
          </a:bodyPr>
          <a:lstStyle/>
          <a:p>
            <a:r>
              <a:rPr lang="en-US" dirty="0"/>
              <a:t>Encapsulation</a:t>
            </a:r>
            <a:br>
              <a:rPr lang="en-US" dirty="0"/>
            </a:br>
            <a:endParaRPr lang="en-US" dirty="0"/>
          </a:p>
        </p:txBody>
      </p:sp>
      <p:sp>
        <p:nvSpPr>
          <p:cNvPr id="3" name="Content Placeholder 2">
            <a:extLst>
              <a:ext uri="{FF2B5EF4-FFF2-40B4-BE49-F238E27FC236}">
                <a16:creationId xmlns:a16="http://schemas.microsoft.com/office/drawing/2014/main" id="{6A782F5C-206F-4167-BDD6-1F1D376160A1}"/>
              </a:ext>
            </a:extLst>
          </p:cNvPr>
          <p:cNvSpPr>
            <a:spLocks noGrp="1"/>
          </p:cNvSpPr>
          <p:nvPr>
            <p:ph idx="1"/>
          </p:nvPr>
        </p:nvSpPr>
        <p:spPr>
          <a:xfrm>
            <a:off x="677334" y="560438"/>
            <a:ext cx="10457698" cy="6533535"/>
          </a:xfrm>
        </p:spPr>
        <p:txBody>
          <a:bodyPr>
            <a:normAutofit fontScale="92500" lnSpcReduction="20000"/>
          </a:bodyPr>
          <a:lstStyle/>
          <a:p>
            <a:r>
              <a:rPr lang="en-US" dirty="0"/>
              <a:t>The meaning of Encapsulation, is to make sure that "sensitive" data is hidden from users. To achieve this, you must declare class variables/attributes as private (cannot be accessed from outside the class). If you want others to read or modify the value of a private member, you can provide public </a:t>
            </a:r>
            <a:r>
              <a:rPr lang="en-US" b="1" dirty="0"/>
              <a:t>get and set methods</a:t>
            </a:r>
            <a:r>
              <a:rPr lang="en-US" dirty="0"/>
              <a:t>.</a:t>
            </a:r>
          </a:p>
          <a:p>
            <a:r>
              <a:rPr lang="en-US" dirty="0"/>
              <a:t>Access Private Members</a:t>
            </a:r>
          </a:p>
          <a:p>
            <a:r>
              <a:rPr lang="en-US" dirty="0"/>
              <a:t>To access a private attribute, use public "get" and "set" methods:</a:t>
            </a:r>
          </a:p>
          <a:p>
            <a:r>
              <a:rPr lang="en-US" dirty="0"/>
              <a:t>#include &lt;iostream&gt;</a:t>
            </a:r>
            <a:br>
              <a:rPr lang="en-US" dirty="0"/>
            </a:br>
            <a:r>
              <a:rPr lang="en-US" dirty="0"/>
              <a:t>using namespace std;</a:t>
            </a:r>
            <a:br>
              <a:rPr lang="en-US" dirty="0"/>
            </a:br>
            <a:br>
              <a:rPr lang="en-US" dirty="0"/>
            </a:br>
            <a:r>
              <a:rPr lang="en-US" dirty="0"/>
              <a:t>class Employee {</a:t>
            </a:r>
            <a:br>
              <a:rPr lang="en-US" dirty="0"/>
            </a:br>
            <a:r>
              <a:rPr lang="en-US" dirty="0"/>
              <a:t>  private:       // Private attribute</a:t>
            </a:r>
            <a:br>
              <a:rPr lang="en-US" dirty="0"/>
            </a:br>
            <a:r>
              <a:rPr lang="en-US" dirty="0"/>
              <a:t>    int salary;</a:t>
            </a:r>
            <a:br>
              <a:rPr lang="en-US" dirty="0"/>
            </a:br>
            <a:br>
              <a:rPr lang="en-US" dirty="0"/>
            </a:br>
            <a:r>
              <a:rPr lang="en-US" dirty="0"/>
              <a:t>  public:         // Setter</a:t>
            </a:r>
            <a:br>
              <a:rPr lang="en-US" dirty="0"/>
            </a:br>
            <a:r>
              <a:rPr lang="en-US" dirty="0"/>
              <a:t>    void </a:t>
            </a:r>
            <a:r>
              <a:rPr lang="en-US" dirty="0" err="1"/>
              <a:t>setSalary</a:t>
            </a:r>
            <a:r>
              <a:rPr lang="en-US" dirty="0"/>
              <a:t>(int s) {</a:t>
            </a:r>
            <a:br>
              <a:rPr lang="en-US" dirty="0"/>
            </a:br>
            <a:r>
              <a:rPr lang="en-US" dirty="0"/>
              <a:t>      salary = s;</a:t>
            </a:r>
            <a:br>
              <a:rPr lang="en-US" dirty="0"/>
            </a:br>
            <a:r>
              <a:rPr lang="en-US" dirty="0"/>
              <a:t>    }</a:t>
            </a:r>
            <a:br>
              <a:rPr lang="en-US" dirty="0"/>
            </a:br>
            <a:r>
              <a:rPr lang="en-US" dirty="0"/>
              <a:t>    // Getter</a:t>
            </a:r>
            <a:br>
              <a:rPr lang="en-US" dirty="0"/>
            </a:br>
            <a:r>
              <a:rPr lang="en-US" dirty="0"/>
              <a:t>    int </a:t>
            </a:r>
            <a:r>
              <a:rPr lang="en-US" dirty="0" err="1"/>
              <a:t>getSalary</a:t>
            </a:r>
            <a:r>
              <a:rPr lang="en-US" dirty="0"/>
              <a:t>() {</a:t>
            </a:r>
            <a:br>
              <a:rPr lang="en-US" dirty="0"/>
            </a:br>
            <a:r>
              <a:rPr lang="en-US" dirty="0"/>
              <a:t>      return salary;</a:t>
            </a:r>
            <a:br>
              <a:rPr lang="en-US" dirty="0"/>
            </a:br>
            <a:r>
              <a:rPr lang="en-US" dirty="0"/>
              <a:t>    }</a:t>
            </a:r>
            <a:br>
              <a:rPr lang="en-US" dirty="0"/>
            </a:br>
            <a:r>
              <a:rPr lang="en-US" dirty="0"/>
              <a:t>};</a:t>
            </a:r>
            <a:br>
              <a:rPr lang="en-US" dirty="0"/>
            </a:br>
            <a:br>
              <a:rPr lang="en-US" dirty="0"/>
            </a:br>
            <a:r>
              <a:rPr lang="en-US" dirty="0"/>
              <a:t>int main() {</a:t>
            </a:r>
            <a:br>
              <a:rPr lang="en-US" dirty="0"/>
            </a:br>
            <a:r>
              <a:rPr lang="en-US" dirty="0"/>
              <a:t>  Employee </a:t>
            </a:r>
            <a:r>
              <a:rPr lang="en-US" dirty="0" err="1"/>
              <a:t>myObj</a:t>
            </a:r>
            <a:r>
              <a:rPr lang="en-US" dirty="0"/>
              <a:t>;</a:t>
            </a:r>
            <a:br>
              <a:rPr lang="en-US" dirty="0"/>
            </a:br>
            <a:r>
              <a:rPr lang="en-US" dirty="0"/>
              <a:t>  </a:t>
            </a:r>
            <a:r>
              <a:rPr lang="en-US" dirty="0" err="1"/>
              <a:t>myObj.setSalary</a:t>
            </a:r>
            <a:r>
              <a:rPr lang="en-US" dirty="0"/>
              <a:t>(50000);</a:t>
            </a:r>
            <a:br>
              <a:rPr lang="en-US" dirty="0"/>
            </a:br>
            <a:r>
              <a:rPr lang="en-US" dirty="0"/>
              <a:t>  </a:t>
            </a:r>
            <a:r>
              <a:rPr lang="en-US" dirty="0" err="1"/>
              <a:t>cout</a:t>
            </a:r>
            <a:r>
              <a:rPr lang="en-US" dirty="0"/>
              <a:t> &lt;&lt; </a:t>
            </a:r>
            <a:r>
              <a:rPr lang="en-US" dirty="0" err="1"/>
              <a:t>myObj.getSalary</a:t>
            </a:r>
            <a:r>
              <a:rPr lang="en-US" dirty="0"/>
              <a:t>();</a:t>
            </a:r>
            <a:br>
              <a:rPr lang="en-US" dirty="0"/>
            </a:br>
            <a:r>
              <a:rPr lang="en-US" dirty="0"/>
              <a:t>  return 0;</a:t>
            </a:r>
            <a:br>
              <a:rPr lang="en-US" dirty="0"/>
            </a:br>
            <a:r>
              <a:rPr lang="en-US" dirty="0"/>
              <a:t>}    same </a:t>
            </a:r>
            <a:r>
              <a:rPr lang="en-US" dirty="0" err="1"/>
              <a:t>prg</a:t>
            </a:r>
            <a:r>
              <a:rPr lang="en-US" dirty="0"/>
              <a:t> in next slide </a:t>
            </a:r>
          </a:p>
          <a:p>
            <a:endParaRPr lang="en-US" dirty="0"/>
          </a:p>
          <a:p>
            <a:endParaRPr lang="en-US" dirty="0"/>
          </a:p>
        </p:txBody>
      </p:sp>
      <p:sp>
        <p:nvSpPr>
          <p:cNvPr id="4" name="Slide Number Placeholder 3">
            <a:extLst>
              <a:ext uri="{FF2B5EF4-FFF2-40B4-BE49-F238E27FC236}">
                <a16:creationId xmlns:a16="http://schemas.microsoft.com/office/drawing/2014/main" id="{7CF47181-D449-4596-A68C-A2CACDB96A08}"/>
              </a:ext>
            </a:extLst>
          </p:cNvPr>
          <p:cNvSpPr>
            <a:spLocks noGrp="1"/>
          </p:cNvSpPr>
          <p:nvPr>
            <p:ph type="sldNum" sz="quarter" idx="12"/>
          </p:nvPr>
        </p:nvSpPr>
        <p:spPr/>
        <p:txBody>
          <a:bodyPr/>
          <a:lstStyle/>
          <a:p>
            <a:fld id="{A037933A-F97C-4918-9917-0BEF3D551A6D}" type="slidenum">
              <a:rPr lang="en-US" smtClean="0"/>
              <a:t>125</a:t>
            </a:fld>
            <a:endParaRPr lang="en-US"/>
          </a:p>
        </p:txBody>
      </p:sp>
    </p:spTree>
    <p:extLst>
      <p:ext uri="{BB962C8B-B14F-4D97-AF65-F5344CB8AC3E}">
        <p14:creationId xmlns:p14="http://schemas.microsoft.com/office/powerpoint/2010/main" val="102289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2F2CEE-FE45-4A4F-BA5F-DE2C958BF7F6}"/>
              </a:ext>
            </a:extLst>
          </p:cNvPr>
          <p:cNvSpPr>
            <a:spLocks noGrp="1"/>
          </p:cNvSpPr>
          <p:nvPr>
            <p:ph idx="1"/>
          </p:nvPr>
        </p:nvSpPr>
        <p:spPr>
          <a:xfrm>
            <a:off x="677333" y="176981"/>
            <a:ext cx="10103737" cy="7093974"/>
          </a:xfrm>
        </p:spPr>
        <p:txBody>
          <a:bodyPr>
            <a:noAutofit/>
          </a:bodyPr>
          <a:lstStyle/>
          <a:p>
            <a:r>
              <a:rPr lang="en-US" dirty="0"/>
              <a:t>#include &lt;iostream&gt;</a:t>
            </a:r>
            <a:br>
              <a:rPr lang="en-US" dirty="0"/>
            </a:br>
            <a:r>
              <a:rPr lang="en-US" dirty="0"/>
              <a:t>using namespace std;</a:t>
            </a:r>
            <a:br>
              <a:rPr lang="en-US" dirty="0"/>
            </a:br>
            <a:br>
              <a:rPr lang="en-US" dirty="0"/>
            </a:br>
            <a:r>
              <a:rPr lang="en-US" dirty="0"/>
              <a:t>class Employee {</a:t>
            </a:r>
            <a:br>
              <a:rPr lang="en-US" dirty="0"/>
            </a:br>
            <a:r>
              <a:rPr lang="en-US" dirty="0"/>
              <a:t>  private:</a:t>
            </a:r>
            <a:br>
              <a:rPr lang="en-US" dirty="0"/>
            </a:br>
            <a:r>
              <a:rPr lang="en-US" dirty="0"/>
              <a:t>    // Private attribute</a:t>
            </a:r>
            <a:br>
              <a:rPr lang="en-US" dirty="0"/>
            </a:br>
            <a:r>
              <a:rPr lang="en-US" dirty="0"/>
              <a:t>    int salary;</a:t>
            </a:r>
            <a:br>
              <a:rPr lang="en-US" dirty="0"/>
            </a:br>
            <a:br>
              <a:rPr lang="en-US" dirty="0"/>
            </a:br>
            <a:r>
              <a:rPr lang="en-US" dirty="0"/>
              <a:t>  public:</a:t>
            </a:r>
            <a:br>
              <a:rPr lang="en-US" dirty="0"/>
            </a:br>
            <a:r>
              <a:rPr lang="en-US" dirty="0"/>
              <a:t>    // Setter</a:t>
            </a:r>
            <a:br>
              <a:rPr lang="en-US" dirty="0"/>
            </a:br>
            <a:r>
              <a:rPr lang="en-US" dirty="0"/>
              <a:t>    void </a:t>
            </a:r>
            <a:r>
              <a:rPr lang="en-US" dirty="0" err="1"/>
              <a:t>setSalary</a:t>
            </a:r>
            <a:r>
              <a:rPr lang="en-US" dirty="0"/>
              <a:t>(int s) {</a:t>
            </a:r>
            <a:br>
              <a:rPr lang="en-US" dirty="0"/>
            </a:br>
            <a:r>
              <a:rPr lang="en-US" dirty="0"/>
              <a:t>      salary = s;</a:t>
            </a:r>
            <a:br>
              <a:rPr lang="en-US" dirty="0"/>
            </a:br>
            <a:r>
              <a:rPr lang="en-US" dirty="0"/>
              <a:t>    }</a:t>
            </a:r>
            <a:br>
              <a:rPr lang="en-US" dirty="0"/>
            </a:br>
            <a:r>
              <a:rPr lang="en-US" dirty="0"/>
              <a:t>    // Getter</a:t>
            </a:r>
            <a:br>
              <a:rPr lang="en-US" dirty="0"/>
            </a:br>
            <a:r>
              <a:rPr lang="en-US" dirty="0"/>
              <a:t>    int </a:t>
            </a:r>
            <a:r>
              <a:rPr lang="en-US" dirty="0" err="1"/>
              <a:t>getSalary</a:t>
            </a:r>
            <a:r>
              <a:rPr lang="en-US" dirty="0"/>
              <a:t>() {</a:t>
            </a:r>
            <a:br>
              <a:rPr lang="en-US" dirty="0"/>
            </a:br>
            <a:r>
              <a:rPr lang="en-US" dirty="0"/>
              <a:t>      return salary;</a:t>
            </a:r>
            <a:br>
              <a:rPr lang="en-US" dirty="0"/>
            </a:br>
            <a:r>
              <a:rPr lang="en-US" dirty="0"/>
              <a:t>    }</a:t>
            </a:r>
            <a:br>
              <a:rPr lang="en-US" dirty="0"/>
            </a:br>
            <a:r>
              <a:rPr lang="en-US" dirty="0"/>
              <a:t>};</a:t>
            </a:r>
            <a:br>
              <a:rPr lang="en-US" dirty="0"/>
            </a:br>
            <a:br>
              <a:rPr lang="en-US" dirty="0"/>
            </a:br>
            <a:r>
              <a:rPr lang="en-US" dirty="0"/>
              <a:t>int main() {</a:t>
            </a:r>
            <a:br>
              <a:rPr lang="en-US" dirty="0"/>
            </a:br>
            <a:r>
              <a:rPr lang="en-US" dirty="0"/>
              <a:t>  Employee </a:t>
            </a:r>
            <a:r>
              <a:rPr lang="en-US" dirty="0" err="1"/>
              <a:t>myObj</a:t>
            </a:r>
            <a:r>
              <a:rPr lang="en-US" dirty="0"/>
              <a:t>;</a:t>
            </a:r>
            <a:br>
              <a:rPr lang="en-US" dirty="0"/>
            </a:br>
            <a:r>
              <a:rPr lang="en-US" dirty="0"/>
              <a:t>  </a:t>
            </a:r>
            <a:r>
              <a:rPr lang="en-US" dirty="0" err="1"/>
              <a:t>myObj.setSalary</a:t>
            </a:r>
            <a:r>
              <a:rPr lang="en-US" dirty="0"/>
              <a:t>(50000);</a:t>
            </a:r>
            <a:br>
              <a:rPr lang="en-US" dirty="0"/>
            </a:br>
            <a:r>
              <a:rPr lang="en-US" dirty="0"/>
              <a:t>  </a:t>
            </a:r>
            <a:r>
              <a:rPr lang="en-US" dirty="0" err="1"/>
              <a:t>cout</a:t>
            </a:r>
            <a:r>
              <a:rPr lang="en-US" dirty="0"/>
              <a:t> &lt;&lt; </a:t>
            </a:r>
            <a:r>
              <a:rPr lang="en-US" dirty="0" err="1"/>
              <a:t>myObj.getSalary</a:t>
            </a:r>
            <a:r>
              <a:rPr lang="en-US" dirty="0"/>
              <a:t>();</a:t>
            </a:r>
            <a:br>
              <a:rPr lang="en-US" dirty="0"/>
            </a:br>
            <a:r>
              <a:rPr lang="en-US" dirty="0"/>
              <a:t>  return 0;</a:t>
            </a:r>
            <a:br>
              <a:rPr lang="en-US" dirty="0"/>
            </a:br>
            <a:r>
              <a:rPr lang="en-US" dirty="0"/>
              <a:t>}</a:t>
            </a:r>
          </a:p>
        </p:txBody>
      </p:sp>
      <p:sp>
        <p:nvSpPr>
          <p:cNvPr id="4" name="Slide Number Placeholder 3">
            <a:extLst>
              <a:ext uri="{FF2B5EF4-FFF2-40B4-BE49-F238E27FC236}">
                <a16:creationId xmlns:a16="http://schemas.microsoft.com/office/drawing/2014/main" id="{5C2702EF-AE62-4AB9-AA79-4CEEEF0DBC9D}"/>
              </a:ext>
            </a:extLst>
          </p:cNvPr>
          <p:cNvSpPr>
            <a:spLocks noGrp="1"/>
          </p:cNvSpPr>
          <p:nvPr>
            <p:ph type="sldNum" sz="quarter" idx="12"/>
          </p:nvPr>
        </p:nvSpPr>
        <p:spPr/>
        <p:txBody>
          <a:bodyPr/>
          <a:lstStyle/>
          <a:p>
            <a:fld id="{A037933A-F97C-4918-9917-0BEF3D551A6D}" type="slidenum">
              <a:rPr lang="en-US" smtClean="0"/>
              <a:t>126</a:t>
            </a:fld>
            <a:endParaRPr lang="en-US"/>
          </a:p>
        </p:txBody>
      </p:sp>
    </p:spTree>
    <p:extLst>
      <p:ext uri="{BB962C8B-B14F-4D97-AF65-F5344CB8AC3E}">
        <p14:creationId xmlns:p14="http://schemas.microsoft.com/office/powerpoint/2010/main" val="60437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3">
                                            <p:txEl>
                                              <p:pRg st="0" end="0"/>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20CCB-531A-4571-B8EE-21B397CC4110}"/>
              </a:ext>
            </a:extLst>
          </p:cNvPr>
          <p:cNvSpPr>
            <a:spLocks noGrp="1"/>
          </p:cNvSpPr>
          <p:nvPr>
            <p:ph type="title"/>
          </p:nvPr>
        </p:nvSpPr>
        <p:spPr/>
        <p:txBody>
          <a:bodyPr/>
          <a:lstStyle/>
          <a:p>
            <a:r>
              <a:rPr lang="en-US" dirty="0"/>
              <a:t>Encapsulation?</a:t>
            </a:r>
            <a:br>
              <a:rPr lang="en-US" dirty="0"/>
            </a:br>
            <a:endParaRPr lang="en-US" dirty="0"/>
          </a:p>
        </p:txBody>
      </p:sp>
      <p:sp>
        <p:nvSpPr>
          <p:cNvPr id="3" name="Content Placeholder 2">
            <a:extLst>
              <a:ext uri="{FF2B5EF4-FFF2-40B4-BE49-F238E27FC236}">
                <a16:creationId xmlns:a16="http://schemas.microsoft.com/office/drawing/2014/main" id="{2C94E7A4-8403-475F-8D23-1E10DA2AFC00}"/>
              </a:ext>
            </a:extLst>
          </p:cNvPr>
          <p:cNvSpPr>
            <a:spLocks noGrp="1"/>
          </p:cNvSpPr>
          <p:nvPr>
            <p:ph idx="1"/>
          </p:nvPr>
        </p:nvSpPr>
        <p:spPr/>
        <p:txBody>
          <a:bodyPr>
            <a:normAutofit/>
          </a:bodyPr>
          <a:lstStyle/>
          <a:p>
            <a:r>
              <a:rPr lang="en-US" sz="2400" dirty="0"/>
              <a:t>It is considered good practice to declare your class attributes as private (as often as you can). Encapsulation ensures better control of your data, because you (or others) can change one part of the code without affecting other parts</a:t>
            </a:r>
          </a:p>
          <a:p>
            <a:r>
              <a:rPr lang="en-US" sz="2400" dirty="0"/>
              <a:t>Increased security of data</a:t>
            </a:r>
          </a:p>
          <a:p>
            <a:endParaRPr lang="en-US" sz="2400" dirty="0"/>
          </a:p>
        </p:txBody>
      </p:sp>
      <p:sp>
        <p:nvSpPr>
          <p:cNvPr id="4" name="Slide Number Placeholder 3">
            <a:extLst>
              <a:ext uri="{FF2B5EF4-FFF2-40B4-BE49-F238E27FC236}">
                <a16:creationId xmlns:a16="http://schemas.microsoft.com/office/drawing/2014/main" id="{B3218E5F-AA44-43E5-9FE7-1041FE0B7C4A}"/>
              </a:ext>
            </a:extLst>
          </p:cNvPr>
          <p:cNvSpPr>
            <a:spLocks noGrp="1"/>
          </p:cNvSpPr>
          <p:nvPr>
            <p:ph type="sldNum" sz="quarter" idx="12"/>
          </p:nvPr>
        </p:nvSpPr>
        <p:spPr/>
        <p:txBody>
          <a:bodyPr/>
          <a:lstStyle/>
          <a:p>
            <a:fld id="{A037933A-F97C-4918-9917-0BEF3D551A6D}" type="slidenum">
              <a:rPr lang="en-US" smtClean="0"/>
              <a:t>127</a:t>
            </a:fld>
            <a:endParaRPr lang="en-US"/>
          </a:p>
        </p:txBody>
      </p:sp>
    </p:spTree>
    <p:extLst>
      <p:ext uri="{BB962C8B-B14F-4D97-AF65-F5344CB8AC3E}">
        <p14:creationId xmlns:p14="http://schemas.microsoft.com/office/powerpoint/2010/main" val="131226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3">
                                            <p:txEl>
                                              <p:pRg st="0" end="0"/>
                                            </p:txEl>
                                          </p:spTgt>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8" presetClass="emph" presetSubtype="0" fill="hold" grpId="0" nodeType="clickEffect">
                                  <p:stCondLst>
                                    <p:cond delay="0"/>
                                  </p:stCondLst>
                                  <p:iterate type="lt">
                                    <p:tmPct val="4000"/>
                                  </p:iterate>
                                  <p:childTnLst>
                                    <p:set>
                                      <p:cBhvr override="childStyle">
                                        <p:cTn id="10" dur="500" fill="hold"/>
                                        <p:tgtEl>
                                          <p:spTgt spid="3">
                                            <p:txEl>
                                              <p:pRg st="1" end="1"/>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50DB-8E13-4E7F-AFEE-4B6762329C7D}"/>
              </a:ext>
            </a:extLst>
          </p:cNvPr>
          <p:cNvSpPr>
            <a:spLocks noGrp="1"/>
          </p:cNvSpPr>
          <p:nvPr>
            <p:ph type="title"/>
          </p:nvPr>
        </p:nvSpPr>
        <p:spPr>
          <a:xfrm>
            <a:off x="824818" y="0"/>
            <a:ext cx="8596668" cy="451513"/>
          </a:xfrm>
        </p:spPr>
        <p:txBody>
          <a:bodyPr>
            <a:normAutofit fontScale="90000"/>
          </a:bodyPr>
          <a:lstStyle/>
          <a:p>
            <a:r>
              <a:rPr lang="en-US" dirty="0"/>
              <a:t>Syllabus </a:t>
            </a:r>
          </a:p>
        </p:txBody>
      </p:sp>
      <p:pic>
        <p:nvPicPr>
          <p:cNvPr id="5" name="Content Placeholder 4">
            <a:extLst>
              <a:ext uri="{FF2B5EF4-FFF2-40B4-BE49-F238E27FC236}">
                <a16:creationId xmlns:a16="http://schemas.microsoft.com/office/drawing/2014/main" id="{A408054D-8BC0-4AC6-AB60-0E8E699E570A}"/>
              </a:ext>
            </a:extLst>
          </p:cNvPr>
          <p:cNvPicPr>
            <a:picLocks noGrp="1" noChangeAspect="1"/>
          </p:cNvPicPr>
          <p:nvPr>
            <p:ph idx="1"/>
          </p:nvPr>
        </p:nvPicPr>
        <p:blipFill rotWithShape="1">
          <a:blip r:embed="rId2"/>
          <a:srcRect l="18939" t="32679" r="20603" b="21155"/>
          <a:stretch/>
        </p:blipFill>
        <p:spPr>
          <a:xfrm>
            <a:off x="132735" y="811161"/>
            <a:ext cx="12059265" cy="5751872"/>
          </a:xfrm>
          <a:prstGeom prst="rect">
            <a:avLst/>
          </a:prstGeom>
        </p:spPr>
      </p:pic>
      <p:sp>
        <p:nvSpPr>
          <p:cNvPr id="4" name="Slide Number Placeholder 3">
            <a:extLst>
              <a:ext uri="{FF2B5EF4-FFF2-40B4-BE49-F238E27FC236}">
                <a16:creationId xmlns:a16="http://schemas.microsoft.com/office/drawing/2014/main" id="{475E5F58-8637-4AA8-9160-662A12EA9805}"/>
              </a:ext>
            </a:extLst>
          </p:cNvPr>
          <p:cNvSpPr>
            <a:spLocks noGrp="1"/>
          </p:cNvSpPr>
          <p:nvPr>
            <p:ph type="sldNum" sz="quarter" idx="12"/>
          </p:nvPr>
        </p:nvSpPr>
        <p:spPr/>
        <p:txBody>
          <a:bodyPr/>
          <a:lstStyle/>
          <a:p>
            <a:fld id="{A037933A-F97C-4918-9917-0BEF3D551A6D}" type="slidenum">
              <a:rPr lang="en-US" smtClean="0"/>
              <a:t>128</a:t>
            </a:fld>
            <a:endParaRPr lang="en-US"/>
          </a:p>
        </p:txBody>
      </p:sp>
    </p:spTree>
    <p:extLst>
      <p:ext uri="{BB962C8B-B14F-4D97-AF65-F5344CB8AC3E}">
        <p14:creationId xmlns:p14="http://schemas.microsoft.com/office/powerpoint/2010/main" val="306917837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4E19C-58A5-4E15-8A8E-B1E09F8509C5}"/>
              </a:ext>
            </a:extLst>
          </p:cNvPr>
          <p:cNvSpPr>
            <a:spLocks noGrp="1"/>
          </p:cNvSpPr>
          <p:nvPr>
            <p:ph type="title"/>
          </p:nvPr>
        </p:nvSpPr>
        <p:spPr>
          <a:xfrm>
            <a:off x="618668" y="103239"/>
            <a:ext cx="8596668" cy="616608"/>
          </a:xfrm>
        </p:spPr>
        <p:txBody>
          <a:bodyPr>
            <a:normAutofit fontScale="90000"/>
          </a:bodyPr>
          <a:lstStyle/>
          <a:p>
            <a:r>
              <a:rPr lang="en-US" dirty="0"/>
              <a:t>Inheritance</a:t>
            </a:r>
            <a:br>
              <a:rPr lang="en-US" dirty="0"/>
            </a:br>
            <a:endParaRPr lang="en-US" dirty="0"/>
          </a:p>
        </p:txBody>
      </p:sp>
      <p:sp>
        <p:nvSpPr>
          <p:cNvPr id="3" name="Content Placeholder 2">
            <a:extLst>
              <a:ext uri="{FF2B5EF4-FFF2-40B4-BE49-F238E27FC236}">
                <a16:creationId xmlns:a16="http://schemas.microsoft.com/office/drawing/2014/main" id="{BFD3906A-5EF7-4E4E-A74D-03689560E278}"/>
              </a:ext>
            </a:extLst>
          </p:cNvPr>
          <p:cNvSpPr>
            <a:spLocks noGrp="1"/>
          </p:cNvSpPr>
          <p:nvPr>
            <p:ph idx="1"/>
          </p:nvPr>
        </p:nvSpPr>
        <p:spPr>
          <a:xfrm>
            <a:off x="214009" y="719847"/>
            <a:ext cx="11770467" cy="6034914"/>
          </a:xfrm>
        </p:spPr>
        <p:txBody>
          <a:bodyPr/>
          <a:lstStyle/>
          <a:p>
            <a:r>
              <a:rPr lang="en-US" dirty="0"/>
              <a:t>The mechanism of deriving   a new class from an existing class is called </a:t>
            </a:r>
            <a:r>
              <a:rPr lang="en-US" i="1" dirty="0"/>
              <a:t>inheritance.</a:t>
            </a:r>
            <a:endParaRPr lang="en-US" dirty="0"/>
          </a:p>
          <a:p>
            <a:pPr lvl="0"/>
            <a:r>
              <a:rPr lang="en-US" dirty="0"/>
              <a:t>The existing  class is referred as </a:t>
            </a:r>
            <a:r>
              <a:rPr lang="en-US" b="1" dirty="0"/>
              <a:t>base class</a:t>
            </a:r>
            <a:r>
              <a:rPr lang="en-US" dirty="0"/>
              <a:t> and the new one is called </a:t>
            </a:r>
            <a:r>
              <a:rPr lang="en-US" i="1" dirty="0"/>
              <a:t>  </a:t>
            </a:r>
            <a:r>
              <a:rPr lang="en-US" b="1" i="1" dirty="0"/>
              <a:t>derived class.</a:t>
            </a:r>
            <a:endParaRPr lang="en-US" dirty="0"/>
          </a:p>
          <a:p>
            <a:pPr lvl="0"/>
            <a:r>
              <a:rPr lang="en-US" dirty="0"/>
              <a:t>The  derived class inherits all capabilities of base class &amp; also add new features to this class. But the base class remains unchanged</a:t>
            </a:r>
          </a:p>
          <a:p>
            <a:pPr lvl="0"/>
            <a:r>
              <a:rPr lang="en-US" dirty="0"/>
              <a:t>this feature supports </a:t>
            </a:r>
            <a:r>
              <a:rPr lang="en-US" b="1" dirty="0"/>
              <a:t>code reusability</a:t>
            </a:r>
            <a:r>
              <a:rPr lang="en-US" dirty="0"/>
              <a:t>.</a:t>
            </a:r>
          </a:p>
          <a:p>
            <a:pPr lvl="0"/>
            <a:r>
              <a:rPr lang="en-US" dirty="0"/>
              <a:t>Once a class has been written and tested  ,  it can be  used by other programmers to suit their requirements.</a:t>
            </a:r>
          </a:p>
          <a:p>
            <a:endParaRPr lang="en-US" dirty="0"/>
          </a:p>
          <a:p>
            <a:r>
              <a:rPr lang="en-US" dirty="0"/>
              <a:t>In C++, it is possible to inherit attributes and methods </a:t>
            </a:r>
            <a:r>
              <a:rPr lang="en-US" b="1" dirty="0"/>
              <a:t>from one class to another. </a:t>
            </a:r>
            <a:r>
              <a:rPr lang="en-US" dirty="0"/>
              <a:t>We group the "inheritance concept" into two categories:</a:t>
            </a:r>
          </a:p>
          <a:p>
            <a:endParaRPr lang="en-US" dirty="0"/>
          </a:p>
          <a:p>
            <a:r>
              <a:rPr lang="en-US" dirty="0"/>
              <a:t>derived class (child) - the class that inherits from another class</a:t>
            </a:r>
          </a:p>
          <a:p>
            <a:r>
              <a:rPr lang="en-US" dirty="0"/>
              <a:t>base class (parent) - the class being inherited from</a:t>
            </a:r>
          </a:p>
          <a:p>
            <a:r>
              <a:rPr lang="en-US" dirty="0"/>
              <a:t>To inherit from a class, use the : symbol.</a:t>
            </a:r>
          </a:p>
        </p:txBody>
      </p:sp>
      <p:sp>
        <p:nvSpPr>
          <p:cNvPr id="4" name="Slide Number Placeholder 3">
            <a:extLst>
              <a:ext uri="{FF2B5EF4-FFF2-40B4-BE49-F238E27FC236}">
                <a16:creationId xmlns:a16="http://schemas.microsoft.com/office/drawing/2014/main" id="{CA8A16D6-409D-458D-B83E-06811DA43B28}"/>
              </a:ext>
            </a:extLst>
          </p:cNvPr>
          <p:cNvSpPr>
            <a:spLocks noGrp="1"/>
          </p:cNvSpPr>
          <p:nvPr>
            <p:ph type="sldNum" sz="quarter" idx="12"/>
          </p:nvPr>
        </p:nvSpPr>
        <p:spPr/>
        <p:txBody>
          <a:bodyPr/>
          <a:lstStyle/>
          <a:p>
            <a:fld id="{A037933A-F97C-4918-9917-0BEF3D551A6D}" type="slidenum">
              <a:rPr lang="en-US" smtClean="0"/>
              <a:t>129</a:t>
            </a:fld>
            <a:endParaRPr lang="en-US"/>
          </a:p>
        </p:txBody>
      </p:sp>
    </p:spTree>
    <p:extLst>
      <p:ext uri="{BB962C8B-B14F-4D97-AF65-F5344CB8AC3E}">
        <p14:creationId xmlns:p14="http://schemas.microsoft.com/office/powerpoint/2010/main" val="152712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3">
                                            <p:txEl>
                                              <p:pRg st="0" end="0"/>
                                            </p:txEl>
                                          </p:spTgt>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8" presetClass="emph" presetSubtype="0" fill="hold" grpId="0" nodeType="clickEffect">
                                  <p:stCondLst>
                                    <p:cond delay="0"/>
                                  </p:stCondLst>
                                  <p:iterate type="lt">
                                    <p:tmPct val="4000"/>
                                  </p:iterate>
                                  <p:childTnLst>
                                    <p:set>
                                      <p:cBhvr override="childStyle">
                                        <p:cTn id="10" dur="500" fill="hold"/>
                                        <p:tgtEl>
                                          <p:spTgt spid="3">
                                            <p:txEl>
                                              <p:pRg st="1" end="1"/>
                                            </p:txEl>
                                          </p:spTgt>
                                        </p:tgtEl>
                                        <p:attrNameLst>
                                          <p:attrName>style.textDecorationUnderline</p:attrName>
                                        </p:attrNameLst>
                                      </p:cBhvr>
                                      <p:to>
                                        <p:strVal val="true"/>
                                      </p:to>
                                    </p:set>
                                  </p:childTnLst>
                                </p:cTn>
                              </p:par>
                            </p:childTnLst>
                          </p:cTn>
                        </p:par>
                      </p:childTnLst>
                    </p:cTn>
                  </p:par>
                  <p:par>
                    <p:cTn id="11" fill="hold">
                      <p:stCondLst>
                        <p:cond delay="indefinite"/>
                      </p:stCondLst>
                      <p:childTnLst>
                        <p:par>
                          <p:cTn id="12" fill="hold">
                            <p:stCondLst>
                              <p:cond delay="0"/>
                            </p:stCondLst>
                            <p:childTnLst>
                              <p:par>
                                <p:cTn id="13" presetID="18" presetClass="emph" presetSubtype="0" fill="hold" grpId="0" nodeType="clickEffect">
                                  <p:stCondLst>
                                    <p:cond delay="0"/>
                                  </p:stCondLst>
                                  <p:iterate type="lt">
                                    <p:tmPct val="4000"/>
                                  </p:iterate>
                                  <p:childTnLst>
                                    <p:set>
                                      <p:cBhvr override="childStyle">
                                        <p:cTn id="14" dur="500" fill="hold"/>
                                        <p:tgtEl>
                                          <p:spTgt spid="3">
                                            <p:txEl>
                                              <p:pRg st="2" end="2"/>
                                            </p:txEl>
                                          </p:spTgt>
                                        </p:tgtEl>
                                        <p:attrNameLst>
                                          <p:attrName>style.textDecorationUnderline</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8" presetClass="emph" presetSubtype="0" fill="hold" grpId="0" nodeType="clickEffect">
                                  <p:stCondLst>
                                    <p:cond delay="0"/>
                                  </p:stCondLst>
                                  <p:iterate type="lt">
                                    <p:tmPct val="4000"/>
                                  </p:iterate>
                                  <p:childTnLst>
                                    <p:set>
                                      <p:cBhvr override="childStyle">
                                        <p:cTn id="18" dur="500" fill="hold"/>
                                        <p:tgtEl>
                                          <p:spTgt spid="3">
                                            <p:txEl>
                                              <p:pRg st="3" end="3"/>
                                            </p:txEl>
                                          </p:spTgt>
                                        </p:tgtEl>
                                        <p:attrNameLst>
                                          <p:attrName>style.textDecorationUnderline</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8" presetClass="emph" presetSubtype="0" fill="hold" grpId="0" nodeType="clickEffect">
                                  <p:stCondLst>
                                    <p:cond delay="0"/>
                                  </p:stCondLst>
                                  <p:iterate type="lt">
                                    <p:tmPct val="4000"/>
                                  </p:iterate>
                                  <p:childTnLst>
                                    <p:set>
                                      <p:cBhvr override="childStyle">
                                        <p:cTn id="22" dur="500" fill="hold"/>
                                        <p:tgtEl>
                                          <p:spTgt spid="3">
                                            <p:txEl>
                                              <p:pRg st="4" end="4"/>
                                            </p:txEl>
                                          </p:spTgt>
                                        </p:tgtEl>
                                        <p:attrNameLst>
                                          <p:attrName>style.textDecorationUnderline</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8" presetClass="emph" presetSubtype="0" fill="hold" grpId="0" nodeType="clickEffect">
                                  <p:stCondLst>
                                    <p:cond delay="0"/>
                                  </p:stCondLst>
                                  <p:iterate type="lt">
                                    <p:tmPct val="4000"/>
                                  </p:iterate>
                                  <p:childTnLst>
                                    <p:set>
                                      <p:cBhvr override="childStyle">
                                        <p:cTn id="26" dur="500" fill="hold"/>
                                        <p:tgtEl>
                                          <p:spTgt spid="3">
                                            <p:txEl>
                                              <p:pRg st="6" end="6"/>
                                            </p:txEl>
                                          </p:spTgt>
                                        </p:tgtEl>
                                        <p:attrNameLst>
                                          <p:attrName>style.textDecorationUnderline</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8" presetClass="emph" presetSubtype="0" fill="hold" grpId="0" nodeType="clickEffect">
                                  <p:stCondLst>
                                    <p:cond delay="0"/>
                                  </p:stCondLst>
                                  <p:iterate type="lt">
                                    <p:tmPct val="4000"/>
                                  </p:iterate>
                                  <p:childTnLst>
                                    <p:set>
                                      <p:cBhvr override="childStyle">
                                        <p:cTn id="30" dur="500" fill="hold"/>
                                        <p:tgtEl>
                                          <p:spTgt spid="3">
                                            <p:txEl>
                                              <p:pRg st="8" end="8"/>
                                            </p:txEl>
                                          </p:spTgt>
                                        </p:tgtEl>
                                        <p:attrNameLst>
                                          <p:attrName>style.textDecorationUnderline</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8" presetClass="emph" presetSubtype="0" fill="hold" grpId="0" nodeType="clickEffect">
                                  <p:stCondLst>
                                    <p:cond delay="0"/>
                                  </p:stCondLst>
                                  <p:iterate type="lt">
                                    <p:tmPct val="4000"/>
                                  </p:iterate>
                                  <p:childTnLst>
                                    <p:set>
                                      <p:cBhvr override="childStyle">
                                        <p:cTn id="34" dur="500" fill="hold"/>
                                        <p:tgtEl>
                                          <p:spTgt spid="3">
                                            <p:txEl>
                                              <p:pRg st="9" end="9"/>
                                            </p:txEl>
                                          </p:spTgt>
                                        </p:tgtEl>
                                        <p:attrNameLst>
                                          <p:attrName>style.textDecorationUnderline</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8" presetClass="emph" presetSubtype="0" fill="hold" grpId="0" nodeType="clickEffect">
                                  <p:stCondLst>
                                    <p:cond delay="0"/>
                                  </p:stCondLst>
                                  <p:iterate type="lt">
                                    <p:tmPct val="4000"/>
                                  </p:iterate>
                                  <p:childTnLst>
                                    <p:set>
                                      <p:cBhvr override="childStyle">
                                        <p:cTn id="38" dur="500" fill="hold"/>
                                        <p:tgtEl>
                                          <p:spTgt spid="3">
                                            <p:txEl>
                                              <p:pRg st="10" end="10"/>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1054-3205-4FB4-970D-AB120AF91313}"/>
              </a:ext>
            </a:extLst>
          </p:cNvPr>
          <p:cNvSpPr>
            <a:spLocks noGrp="1"/>
          </p:cNvSpPr>
          <p:nvPr>
            <p:ph type="title"/>
          </p:nvPr>
        </p:nvSpPr>
        <p:spPr>
          <a:xfrm>
            <a:off x="2592925" y="2219"/>
            <a:ext cx="8911687" cy="572968"/>
          </a:xfrm>
        </p:spPr>
        <p:txBody>
          <a:bodyPr>
            <a:normAutofit fontScale="90000"/>
          </a:bodyPr>
          <a:lstStyle/>
          <a:p>
            <a:r>
              <a:rPr lang="en-US" dirty="0"/>
              <a:t>C++ Output</a:t>
            </a:r>
          </a:p>
        </p:txBody>
      </p:sp>
      <p:sp>
        <p:nvSpPr>
          <p:cNvPr id="3" name="Content Placeholder 2">
            <a:extLst>
              <a:ext uri="{FF2B5EF4-FFF2-40B4-BE49-F238E27FC236}">
                <a16:creationId xmlns:a16="http://schemas.microsoft.com/office/drawing/2014/main" id="{C7AFDDD0-D9A9-4AEA-A1D0-B3F4B8E07C3F}"/>
              </a:ext>
            </a:extLst>
          </p:cNvPr>
          <p:cNvSpPr>
            <a:spLocks noGrp="1"/>
          </p:cNvSpPr>
          <p:nvPr>
            <p:ph idx="1"/>
          </p:nvPr>
        </p:nvSpPr>
        <p:spPr>
          <a:xfrm>
            <a:off x="1401097" y="427703"/>
            <a:ext cx="10790903" cy="6428078"/>
          </a:xfrm>
        </p:spPr>
        <p:txBody>
          <a:bodyPr>
            <a:noAutofit/>
          </a:bodyPr>
          <a:lstStyle/>
          <a:p>
            <a:r>
              <a:rPr lang="en-US" altLang="en-US" dirty="0">
                <a:solidFill>
                  <a:srgbClr val="000000"/>
                </a:solidFill>
                <a:latin typeface="Verdana" panose="020B0604030504040204" pitchFamily="34" charset="0"/>
              </a:rPr>
              <a:t>The </a:t>
            </a:r>
            <a:r>
              <a:rPr lang="en-US" altLang="en-US" dirty="0" err="1">
                <a:solidFill>
                  <a:srgbClr val="DC143C"/>
                </a:solidFill>
                <a:latin typeface="Consolas" panose="020B0609020204030204" pitchFamily="49" charset="0"/>
              </a:rPr>
              <a:t>cout</a:t>
            </a:r>
            <a:r>
              <a:rPr lang="en-US" altLang="en-US" dirty="0">
                <a:solidFill>
                  <a:srgbClr val="000000"/>
                </a:solidFill>
                <a:latin typeface="Verdana" panose="020B0604030504040204" pitchFamily="34" charset="0"/>
              </a:rPr>
              <a:t> object, together with the </a:t>
            </a:r>
            <a:r>
              <a:rPr lang="en-US" altLang="en-US" dirty="0">
                <a:solidFill>
                  <a:srgbClr val="DC143C"/>
                </a:solidFill>
                <a:latin typeface="Consolas" panose="020B0609020204030204" pitchFamily="49" charset="0"/>
              </a:rPr>
              <a:t>&lt;&lt;</a:t>
            </a:r>
            <a:r>
              <a:rPr lang="en-US" altLang="en-US" dirty="0">
                <a:solidFill>
                  <a:srgbClr val="000000"/>
                </a:solidFill>
                <a:latin typeface="Verdana" panose="020B0604030504040204" pitchFamily="34" charset="0"/>
              </a:rPr>
              <a:t> operator, is used to output values/print text:</a:t>
            </a:r>
            <a:r>
              <a:rPr lang="en-US" altLang="en-US" dirty="0">
                <a:solidFill>
                  <a:schemeClr val="tx1"/>
                </a:solidFill>
              </a:rPr>
              <a:t> </a:t>
            </a:r>
          </a:p>
          <a:p>
            <a:r>
              <a:rPr lang="en-US" altLang="en-US" dirty="0">
                <a:solidFill>
                  <a:srgbClr val="000000"/>
                </a:solidFill>
                <a:latin typeface="Verdana" panose="020B0604030504040204" pitchFamily="34" charset="0"/>
              </a:rPr>
              <a:t>You can add as many </a:t>
            </a:r>
            <a:r>
              <a:rPr lang="en-US" altLang="en-US" dirty="0" err="1">
                <a:solidFill>
                  <a:srgbClr val="DC143C"/>
                </a:solidFill>
                <a:latin typeface="Consolas" panose="020B0609020204030204" pitchFamily="49" charset="0"/>
              </a:rPr>
              <a:t>cout</a:t>
            </a:r>
            <a:r>
              <a:rPr lang="en-US" altLang="en-US" dirty="0">
                <a:solidFill>
                  <a:srgbClr val="000000"/>
                </a:solidFill>
                <a:latin typeface="Verdana" panose="020B0604030504040204" pitchFamily="34" charset="0"/>
              </a:rPr>
              <a:t> objects as you want. However, note that it does not insert a new line at the end of the output:</a:t>
            </a:r>
            <a:r>
              <a:rPr lang="en-US" altLang="en-US" dirty="0">
                <a:solidFill>
                  <a:schemeClr val="tx1"/>
                </a:solidFill>
              </a:rPr>
              <a:t> </a:t>
            </a:r>
            <a:endParaRPr lang="en-US" altLang="en-US" dirty="0">
              <a:solidFill>
                <a:schemeClr val="tx1"/>
              </a:solidFill>
              <a:latin typeface="Arial" panose="020B0604020202020204" pitchFamily="34" charset="0"/>
            </a:endParaRPr>
          </a:p>
          <a:p>
            <a:r>
              <a:rPr lang="en-US" dirty="0"/>
              <a:t>#include &lt;iostream&gt;</a:t>
            </a:r>
            <a:br>
              <a:rPr lang="en-US" dirty="0"/>
            </a:br>
            <a:r>
              <a:rPr lang="en-US" dirty="0"/>
              <a:t>using namespace std;</a:t>
            </a:r>
            <a:br>
              <a:rPr lang="en-US" dirty="0"/>
            </a:br>
            <a:br>
              <a:rPr lang="en-US" dirty="0"/>
            </a:br>
            <a:r>
              <a:rPr lang="en-US" dirty="0"/>
              <a:t>int main() {</a:t>
            </a:r>
            <a:br>
              <a:rPr lang="en-US" dirty="0"/>
            </a:br>
            <a:r>
              <a:rPr lang="en-US" dirty="0"/>
              <a:t>  </a:t>
            </a:r>
            <a:r>
              <a:rPr lang="en-US" b="1" dirty="0" err="1"/>
              <a:t>cout</a:t>
            </a:r>
            <a:r>
              <a:rPr lang="en-US" dirty="0"/>
              <a:t> &lt;&lt; "Hello World!";</a:t>
            </a:r>
            <a:br>
              <a:rPr lang="en-US" dirty="0"/>
            </a:br>
            <a:r>
              <a:rPr lang="en-US" dirty="0"/>
              <a:t>  </a:t>
            </a:r>
            <a:r>
              <a:rPr lang="en-US" b="1" dirty="0" err="1"/>
              <a:t>cout</a:t>
            </a:r>
            <a:r>
              <a:rPr lang="en-US" dirty="0"/>
              <a:t> &lt;&lt; "I am dancing"; </a:t>
            </a:r>
            <a:br>
              <a:rPr lang="en-US" dirty="0"/>
            </a:br>
            <a:r>
              <a:rPr lang="en-US" dirty="0"/>
              <a:t>  return 0;</a:t>
            </a:r>
            <a:br>
              <a:rPr lang="en-US" dirty="0"/>
            </a:br>
            <a:r>
              <a:rPr lang="en-US" dirty="0"/>
              <a:t>}</a:t>
            </a:r>
            <a:endParaRPr lang="en-US" altLang="en-US" dirty="0">
              <a:solidFill>
                <a:schemeClr val="tx1"/>
              </a:solidFill>
              <a:latin typeface="Arial" panose="020B0604020202020204" pitchFamily="34" charset="0"/>
            </a:endParaRPr>
          </a:p>
          <a:p>
            <a:r>
              <a:rPr lang="en-US" dirty="0"/>
              <a:t>Note: The symbol &lt;&lt; is called insertion operation and output operator. </a:t>
            </a:r>
          </a:p>
          <a:p>
            <a:r>
              <a:rPr lang="en-US" dirty="0"/>
              <a:t>The insertion operator &lt;&lt; is the one we usually use for output, as in: </a:t>
            </a:r>
          </a:p>
          <a:p>
            <a:r>
              <a:rPr lang="en-US" dirty="0" err="1"/>
              <a:t>cout</a:t>
            </a:r>
            <a:r>
              <a:rPr lang="en-US" dirty="0"/>
              <a:t> &lt;&lt; "This is output" &lt;&lt; end; </a:t>
            </a:r>
          </a:p>
          <a:p>
            <a:r>
              <a:rPr lang="en-US" dirty="0"/>
              <a:t>It gets its name from the idea of inserting data into the output stream.</a:t>
            </a:r>
          </a:p>
          <a:p>
            <a:endParaRPr lang="en-US" dirty="0"/>
          </a:p>
          <a:p>
            <a:r>
              <a:rPr lang="en-US" dirty="0"/>
              <a:t>&gt;&gt; Operator called extraction operator. The extraction operator (&gt;&gt;), which is preprogrammed for all standard C++ data types, is the easiest way to get bytes from an input stream object. </a:t>
            </a:r>
          </a:p>
          <a:p>
            <a:endParaRPr lang="en-US" dirty="0"/>
          </a:p>
          <a:p>
            <a:r>
              <a:rPr lang="en-US" dirty="0"/>
              <a:t>Formatted text input extraction operators depend on white space to separate incoming data values.</a:t>
            </a:r>
          </a:p>
        </p:txBody>
      </p:sp>
      <p:sp>
        <p:nvSpPr>
          <p:cNvPr id="4" name="Rectangle 1">
            <a:extLst>
              <a:ext uri="{FF2B5EF4-FFF2-40B4-BE49-F238E27FC236}">
                <a16:creationId xmlns:a16="http://schemas.microsoft.com/office/drawing/2014/main" id="{AB65B784-E176-4BE7-8F89-30D118620DFB}"/>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Slide Number Placeholder 5">
            <a:extLst>
              <a:ext uri="{FF2B5EF4-FFF2-40B4-BE49-F238E27FC236}">
                <a16:creationId xmlns:a16="http://schemas.microsoft.com/office/drawing/2014/main" id="{D1E80383-A5E4-4796-8A1F-8B54B2A3F999}"/>
              </a:ext>
            </a:extLst>
          </p:cNvPr>
          <p:cNvSpPr>
            <a:spLocks noGrp="1"/>
          </p:cNvSpPr>
          <p:nvPr>
            <p:ph type="sldNum" sz="quarter" idx="12"/>
          </p:nvPr>
        </p:nvSpPr>
        <p:spPr/>
        <p:txBody>
          <a:bodyPr/>
          <a:lstStyle/>
          <a:p>
            <a:fld id="{A037933A-F97C-4918-9917-0BEF3D551A6D}" type="slidenum">
              <a:rPr lang="en-US" smtClean="0"/>
              <a:t>13</a:t>
            </a:fld>
            <a:endParaRPr lang="en-US"/>
          </a:p>
        </p:txBody>
      </p:sp>
    </p:spTree>
    <p:extLst>
      <p:ext uri="{BB962C8B-B14F-4D97-AF65-F5344CB8AC3E}">
        <p14:creationId xmlns:p14="http://schemas.microsoft.com/office/powerpoint/2010/main" val="874383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23978-F22F-4627-8B2C-D8890B6650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25A105-B0DB-441F-8DE4-417BD38E7446}"/>
              </a:ext>
            </a:extLst>
          </p:cNvPr>
          <p:cNvSpPr>
            <a:spLocks noGrp="1"/>
          </p:cNvSpPr>
          <p:nvPr>
            <p:ph idx="1"/>
          </p:nvPr>
        </p:nvSpPr>
        <p:spPr/>
        <p:txBody>
          <a:bodyPr/>
          <a:lstStyle/>
          <a:p>
            <a:r>
              <a:rPr lang="en-US" b="1" u="sng" dirty="0"/>
              <a:t>Defining Derived Classes :</a:t>
            </a:r>
            <a:endParaRPr lang="en-US" dirty="0"/>
          </a:p>
          <a:p>
            <a:r>
              <a:rPr lang="en-US" b="1" u="sng" dirty="0"/>
              <a:t> </a:t>
            </a:r>
            <a:endParaRPr lang="en-US" dirty="0"/>
          </a:p>
          <a:p>
            <a:r>
              <a:rPr lang="en-US" b="1" dirty="0"/>
              <a:t>class</a:t>
            </a:r>
            <a:r>
              <a:rPr lang="en-US" dirty="0"/>
              <a:t> derived-class name </a:t>
            </a:r>
            <a:r>
              <a:rPr lang="en-US" b="1" dirty="0"/>
              <a:t>:</a:t>
            </a:r>
            <a:r>
              <a:rPr lang="en-US" dirty="0"/>
              <a:t> visibility mode  base-    </a:t>
            </a:r>
          </a:p>
          <a:p>
            <a:r>
              <a:rPr lang="en-US" dirty="0"/>
              <a:t>											class name</a:t>
            </a:r>
          </a:p>
          <a:p>
            <a:r>
              <a:rPr lang="en-US" dirty="0"/>
              <a:t> {</a:t>
            </a:r>
          </a:p>
          <a:p>
            <a:r>
              <a:rPr lang="en-US" dirty="0"/>
              <a:t>    members of derived class </a:t>
            </a:r>
          </a:p>
          <a:p>
            <a:r>
              <a:rPr lang="en-US" dirty="0"/>
              <a:t>};</a:t>
            </a:r>
          </a:p>
          <a:p>
            <a:endParaRPr lang="en-US" dirty="0"/>
          </a:p>
        </p:txBody>
      </p:sp>
      <p:sp>
        <p:nvSpPr>
          <p:cNvPr id="4" name="Slide Number Placeholder 3">
            <a:extLst>
              <a:ext uri="{FF2B5EF4-FFF2-40B4-BE49-F238E27FC236}">
                <a16:creationId xmlns:a16="http://schemas.microsoft.com/office/drawing/2014/main" id="{3309DE59-6C6F-45D7-8255-CB55718E879B}"/>
              </a:ext>
            </a:extLst>
          </p:cNvPr>
          <p:cNvSpPr>
            <a:spLocks noGrp="1"/>
          </p:cNvSpPr>
          <p:nvPr>
            <p:ph type="sldNum" sz="quarter" idx="12"/>
          </p:nvPr>
        </p:nvSpPr>
        <p:spPr/>
        <p:txBody>
          <a:bodyPr/>
          <a:lstStyle/>
          <a:p>
            <a:fld id="{A037933A-F97C-4918-9917-0BEF3D551A6D}" type="slidenum">
              <a:rPr lang="en-US" smtClean="0"/>
              <a:t>130</a:t>
            </a:fld>
            <a:endParaRPr lang="en-US"/>
          </a:p>
        </p:txBody>
      </p:sp>
    </p:spTree>
    <p:extLst>
      <p:ext uri="{BB962C8B-B14F-4D97-AF65-F5344CB8AC3E}">
        <p14:creationId xmlns:p14="http://schemas.microsoft.com/office/powerpoint/2010/main" val="83072418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30656-B0F1-45DB-B8D8-068158C55E68}"/>
              </a:ext>
            </a:extLst>
          </p:cNvPr>
          <p:cNvSpPr>
            <a:spLocks noGrp="1"/>
          </p:cNvSpPr>
          <p:nvPr>
            <p:ph type="title"/>
          </p:nvPr>
        </p:nvSpPr>
        <p:spPr>
          <a:xfrm>
            <a:off x="677334" y="0"/>
            <a:ext cx="8596668" cy="752272"/>
          </a:xfrm>
        </p:spPr>
        <p:txBody>
          <a:bodyPr>
            <a:normAutofit fontScale="90000"/>
          </a:bodyPr>
          <a:lstStyle/>
          <a:p>
            <a:r>
              <a:rPr lang="en-US" u="sng" dirty="0" err="1"/>
              <a:t>eg.</a:t>
            </a:r>
            <a:r>
              <a:rPr lang="en-US" u="sng" dirty="0"/>
              <a:t> for single inheritance</a:t>
            </a:r>
            <a:r>
              <a:rPr lang="en-US" dirty="0"/>
              <a:t> :</a:t>
            </a:r>
            <a:br>
              <a:rPr lang="en-US" dirty="0"/>
            </a:br>
            <a:endParaRPr lang="en-US" dirty="0"/>
          </a:p>
        </p:txBody>
      </p:sp>
      <p:sp>
        <p:nvSpPr>
          <p:cNvPr id="3" name="Content Placeholder 2">
            <a:extLst>
              <a:ext uri="{FF2B5EF4-FFF2-40B4-BE49-F238E27FC236}">
                <a16:creationId xmlns:a16="http://schemas.microsoft.com/office/drawing/2014/main" id="{6FE8589B-7FF6-427E-9D7C-39DF2C812E0F}"/>
              </a:ext>
            </a:extLst>
          </p:cNvPr>
          <p:cNvSpPr>
            <a:spLocks noGrp="1"/>
          </p:cNvSpPr>
          <p:nvPr>
            <p:ph idx="1"/>
          </p:nvPr>
        </p:nvSpPr>
        <p:spPr>
          <a:xfrm>
            <a:off x="677334" y="451514"/>
            <a:ext cx="8596668" cy="6406486"/>
          </a:xfrm>
        </p:spPr>
        <p:txBody>
          <a:bodyPr>
            <a:normAutofit fontScale="92500" lnSpcReduction="20000"/>
          </a:bodyPr>
          <a:lstStyle/>
          <a:p>
            <a:r>
              <a:rPr lang="en-US" dirty="0"/>
              <a:t>#include&lt;</a:t>
            </a:r>
            <a:r>
              <a:rPr lang="en-US" dirty="0" err="1"/>
              <a:t>iostream.h</a:t>
            </a:r>
            <a:r>
              <a:rPr lang="en-US" dirty="0"/>
              <a:t>&gt;</a:t>
            </a:r>
          </a:p>
          <a:p>
            <a:r>
              <a:rPr lang="en-US" dirty="0"/>
              <a:t>#include&lt;</a:t>
            </a:r>
            <a:r>
              <a:rPr lang="en-US" dirty="0" err="1"/>
              <a:t>conio.h</a:t>
            </a:r>
            <a:r>
              <a:rPr lang="en-US" dirty="0"/>
              <a:t>&gt;</a:t>
            </a:r>
          </a:p>
          <a:p>
            <a:r>
              <a:rPr lang="en-US" dirty="0"/>
              <a:t>class emp</a:t>
            </a:r>
          </a:p>
          <a:p>
            <a:r>
              <a:rPr lang="en-US" dirty="0"/>
              <a:t>{</a:t>
            </a:r>
          </a:p>
          <a:p>
            <a:r>
              <a:rPr lang="en-US" dirty="0"/>
              <a:t>	int no;</a:t>
            </a:r>
          </a:p>
          <a:p>
            <a:r>
              <a:rPr lang="en-US" dirty="0"/>
              <a:t>	char name[10];</a:t>
            </a:r>
          </a:p>
          <a:p>
            <a:r>
              <a:rPr lang="en-US" dirty="0"/>
              <a:t>public:</a:t>
            </a:r>
          </a:p>
          <a:p>
            <a:r>
              <a:rPr lang="en-US" dirty="0"/>
              <a:t>void get( )</a:t>
            </a:r>
          </a:p>
          <a:p>
            <a:r>
              <a:rPr lang="en-US" dirty="0"/>
              <a:t>{</a:t>
            </a:r>
          </a:p>
          <a:p>
            <a:r>
              <a:rPr lang="en-US" dirty="0" err="1"/>
              <a:t>cout</a:t>
            </a:r>
            <a:r>
              <a:rPr lang="en-US" dirty="0"/>
              <a:t>&lt;&lt; "\n\</a:t>
            </a:r>
            <a:r>
              <a:rPr lang="en-US" dirty="0" err="1"/>
              <a:t>nenter</a:t>
            </a:r>
            <a:r>
              <a:rPr lang="en-US" dirty="0"/>
              <a:t> no &amp; name \n";</a:t>
            </a:r>
          </a:p>
          <a:p>
            <a:r>
              <a:rPr lang="en-US" dirty="0" err="1"/>
              <a:t>cin</a:t>
            </a:r>
            <a:r>
              <a:rPr lang="en-US" dirty="0"/>
              <a:t>&gt;&gt;no;</a:t>
            </a:r>
          </a:p>
          <a:p>
            <a:r>
              <a:rPr lang="en-US" dirty="0" err="1"/>
              <a:t>cin</a:t>
            </a:r>
            <a:r>
              <a:rPr lang="en-US" dirty="0"/>
              <a:t> &gt;&gt;name;</a:t>
            </a:r>
          </a:p>
          <a:p>
            <a:r>
              <a:rPr lang="en-US" dirty="0"/>
              <a:t>}</a:t>
            </a:r>
          </a:p>
          <a:p>
            <a:r>
              <a:rPr lang="en-US" dirty="0"/>
              <a:t>void print( )</a:t>
            </a:r>
          </a:p>
          <a:p>
            <a:r>
              <a:rPr lang="en-US" dirty="0"/>
              <a:t>{</a:t>
            </a:r>
          </a:p>
          <a:p>
            <a:r>
              <a:rPr lang="en-US" dirty="0" err="1"/>
              <a:t>cout</a:t>
            </a:r>
            <a:r>
              <a:rPr lang="en-US" dirty="0"/>
              <a:t>&lt;&lt;"\n\</a:t>
            </a:r>
            <a:r>
              <a:rPr lang="en-US" dirty="0" err="1"/>
              <a:t>nname</a:t>
            </a:r>
            <a:r>
              <a:rPr lang="en-US" dirty="0"/>
              <a:t> is  "&lt;&lt; name;</a:t>
            </a:r>
          </a:p>
          <a:p>
            <a:r>
              <a:rPr lang="en-US" dirty="0" err="1"/>
              <a:t>cout</a:t>
            </a:r>
            <a:r>
              <a:rPr lang="en-US" dirty="0"/>
              <a:t>&lt;&lt;"\</a:t>
            </a:r>
            <a:r>
              <a:rPr lang="en-US" dirty="0" err="1"/>
              <a:t>nno</a:t>
            </a:r>
            <a:r>
              <a:rPr lang="en-US" dirty="0"/>
              <a:t> is  " &lt;&lt; no;</a:t>
            </a:r>
          </a:p>
          <a:p>
            <a:r>
              <a:rPr lang="en-US" dirty="0"/>
              <a:t>}</a:t>
            </a:r>
          </a:p>
          <a:p>
            <a:r>
              <a:rPr lang="en-US" dirty="0"/>
              <a:t>};</a:t>
            </a:r>
          </a:p>
          <a:p>
            <a:endParaRPr lang="en-US" dirty="0"/>
          </a:p>
        </p:txBody>
      </p:sp>
      <p:sp>
        <p:nvSpPr>
          <p:cNvPr id="4" name="Slide Number Placeholder 3">
            <a:extLst>
              <a:ext uri="{FF2B5EF4-FFF2-40B4-BE49-F238E27FC236}">
                <a16:creationId xmlns:a16="http://schemas.microsoft.com/office/drawing/2014/main" id="{CB7C7954-B46B-4466-9271-96FD2C548300}"/>
              </a:ext>
            </a:extLst>
          </p:cNvPr>
          <p:cNvSpPr>
            <a:spLocks noGrp="1"/>
          </p:cNvSpPr>
          <p:nvPr>
            <p:ph type="sldNum" sz="quarter" idx="12"/>
          </p:nvPr>
        </p:nvSpPr>
        <p:spPr/>
        <p:txBody>
          <a:bodyPr/>
          <a:lstStyle/>
          <a:p>
            <a:fld id="{A037933A-F97C-4918-9917-0BEF3D551A6D}" type="slidenum">
              <a:rPr lang="en-US" smtClean="0"/>
              <a:t>131</a:t>
            </a:fld>
            <a:endParaRPr lang="en-US"/>
          </a:p>
        </p:txBody>
      </p:sp>
    </p:spTree>
    <p:extLst>
      <p:ext uri="{BB962C8B-B14F-4D97-AF65-F5344CB8AC3E}">
        <p14:creationId xmlns:p14="http://schemas.microsoft.com/office/powerpoint/2010/main" val="366309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anim calcmode="lin" valueType="num">
                                      <p:cBhvr>
                                        <p:cTn id="15"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2000"/>
                                        <p:tgtEl>
                                          <p:spTgt spid="3">
                                            <p:txEl>
                                              <p:pRg st="2" end="2"/>
                                            </p:txEl>
                                          </p:spTgt>
                                        </p:tgtEl>
                                      </p:cBhvr>
                                    </p:animEffect>
                                    <p:anim calcmode="lin" valueType="num">
                                      <p:cBhvr>
                                        <p:cTn id="22"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3"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2000"/>
                                        <p:tgtEl>
                                          <p:spTgt spid="3">
                                            <p:txEl>
                                              <p:pRg st="3" end="3"/>
                                            </p:txEl>
                                          </p:spTgt>
                                        </p:tgtEl>
                                      </p:cBhvr>
                                    </p:animEffect>
                                    <p:anim calcmode="lin" valueType="num">
                                      <p:cBhvr>
                                        <p:cTn id="29"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0" dur="2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45"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2000"/>
                                        <p:tgtEl>
                                          <p:spTgt spid="3">
                                            <p:txEl>
                                              <p:pRg st="4" end="4"/>
                                            </p:txEl>
                                          </p:spTgt>
                                        </p:tgtEl>
                                      </p:cBhvr>
                                    </p:animEffect>
                                    <p:anim calcmode="lin" valueType="num">
                                      <p:cBhvr>
                                        <p:cTn id="36"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37" dur="20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45"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2000"/>
                                        <p:tgtEl>
                                          <p:spTgt spid="3">
                                            <p:txEl>
                                              <p:pRg st="5" end="5"/>
                                            </p:txEl>
                                          </p:spTgt>
                                        </p:tgtEl>
                                      </p:cBhvr>
                                    </p:animEffect>
                                    <p:anim calcmode="lin" valueType="num">
                                      <p:cBhvr>
                                        <p:cTn id="43" dur="2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44" dur="20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45"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2000"/>
                                        <p:tgtEl>
                                          <p:spTgt spid="3">
                                            <p:txEl>
                                              <p:pRg st="6" end="6"/>
                                            </p:txEl>
                                          </p:spTgt>
                                        </p:tgtEl>
                                      </p:cBhvr>
                                    </p:animEffect>
                                    <p:anim calcmode="lin" valueType="num">
                                      <p:cBhvr>
                                        <p:cTn id="50" dur="2000" fill="hold"/>
                                        <p:tgtEl>
                                          <p:spTgt spid="3">
                                            <p:txEl>
                                              <p:pRg st="6" end="6"/>
                                            </p:txEl>
                                          </p:spTgt>
                                        </p:tgtEl>
                                        <p:attrNameLst>
                                          <p:attrName>ppt_w</p:attrName>
                                        </p:attrNameLst>
                                      </p:cBhvr>
                                      <p:tavLst>
                                        <p:tav tm="0" fmla="#ppt_w*sin(2.5*pi*$)">
                                          <p:val>
                                            <p:fltVal val="0"/>
                                          </p:val>
                                        </p:tav>
                                        <p:tav tm="100000">
                                          <p:val>
                                            <p:fltVal val="1"/>
                                          </p:val>
                                        </p:tav>
                                      </p:tavLst>
                                    </p:anim>
                                    <p:anim calcmode="lin" valueType="num">
                                      <p:cBhvr>
                                        <p:cTn id="51" dur="2000" fill="hold"/>
                                        <p:tgtEl>
                                          <p:spTgt spid="3">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45"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2000"/>
                                        <p:tgtEl>
                                          <p:spTgt spid="3">
                                            <p:txEl>
                                              <p:pRg st="7" end="7"/>
                                            </p:txEl>
                                          </p:spTgt>
                                        </p:tgtEl>
                                      </p:cBhvr>
                                    </p:animEffect>
                                    <p:anim calcmode="lin" valueType="num">
                                      <p:cBhvr>
                                        <p:cTn id="57" dur="2000" fill="hold"/>
                                        <p:tgtEl>
                                          <p:spTgt spid="3">
                                            <p:txEl>
                                              <p:pRg st="7" end="7"/>
                                            </p:txEl>
                                          </p:spTgt>
                                        </p:tgtEl>
                                        <p:attrNameLst>
                                          <p:attrName>ppt_w</p:attrName>
                                        </p:attrNameLst>
                                      </p:cBhvr>
                                      <p:tavLst>
                                        <p:tav tm="0" fmla="#ppt_w*sin(2.5*pi*$)">
                                          <p:val>
                                            <p:fltVal val="0"/>
                                          </p:val>
                                        </p:tav>
                                        <p:tav tm="100000">
                                          <p:val>
                                            <p:fltVal val="1"/>
                                          </p:val>
                                        </p:tav>
                                      </p:tavLst>
                                    </p:anim>
                                    <p:anim calcmode="lin" valueType="num">
                                      <p:cBhvr>
                                        <p:cTn id="58" dur="2000" fill="hold"/>
                                        <p:tgtEl>
                                          <p:spTgt spid="3">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45"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2000"/>
                                        <p:tgtEl>
                                          <p:spTgt spid="3">
                                            <p:txEl>
                                              <p:pRg st="8" end="8"/>
                                            </p:txEl>
                                          </p:spTgt>
                                        </p:tgtEl>
                                      </p:cBhvr>
                                    </p:animEffect>
                                    <p:anim calcmode="lin" valueType="num">
                                      <p:cBhvr>
                                        <p:cTn id="64" dur="2000" fill="hold"/>
                                        <p:tgtEl>
                                          <p:spTgt spid="3">
                                            <p:txEl>
                                              <p:pRg st="8" end="8"/>
                                            </p:txEl>
                                          </p:spTgt>
                                        </p:tgtEl>
                                        <p:attrNameLst>
                                          <p:attrName>ppt_w</p:attrName>
                                        </p:attrNameLst>
                                      </p:cBhvr>
                                      <p:tavLst>
                                        <p:tav tm="0" fmla="#ppt_w*sin(2.5*pi*$)">
                                          <p:val>
                                            <p:fltVal val="0"/>
                                          </p:val>
                                        </p:tav>
                                        <p:tav tm="100000">
                                          <p:val>
                                            <p:fltVal val="1"/>
                                          </p:val>
                                        </p:tav>
                                      </p:tavLst>
                                    </p:anim>
                                    <p:anim calcmode="lin" valueType="num">
                                      <p:cBhvr>
                                        <p:cTn id="65" dur="2000" fill="hold"/>
                                        <p:tgtEl>
                                          <p:spTgt spid="3">
                                            <p:txEl>
                                              <p:pRg st="8" end="8"/>
                                            </p:txEl>
                                          </p:spTgt>
                                        </p:tgtEl>
                                        <p:attrNameLst>
                                          <p:attrName>ppt_h</p:attrName>
                                        </p:attrNameLst>
                                      </p:cBhvr>
                                      <p:tavLst>
                                        <p:tav tm="0">
                                          <p:val>
                                            <p:strVal val="#ppt_h"/>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45"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2000"/>
                                        <p:tgtEl>
                                          <p:spTgt spid="3">
                                            <p:txEl>
                                              <p:pRg st="9" end="9"/>
                                            </p:txEl>
                                          </p:spTgt>
                                        </p:tgtEl>
                                      </p:cBhvr>
                                    </p:animEffect>
                                    <p:anim calcmode="lin" valueType="num">
                                      <p:cBhvr>
                                        <p:cTn id="71" dur="2000" fill="hold"/>
                                        <p:tgtEl>
                                          <p:spTgt spid="3">
                                            <p:txEl>
                                              <p:pRg st="9" end="9"/>
                                            </p:txEl>
                                          </p:spTgt>
                                        </p:tgtEl>
                                        <p:attrNameLst>
                                          <p:attrName>ppt_w</p:attrName>
                                        </p:attrNameLst>
                                      </p:cBhvr>
                                      <p:tavLst>
                                        <p:tav tm="0" fmla="#ppt_w*sin(2.5*pi*$)">
                                          <p:val>
                                            <p:fltVal val="0"/>
                                          </p:val>
                                        </p:tav>
                                        <p:tav tm="100000">
                                          <p:val>
                                            <p:fltVal val="1"/>
                                          </p:val>
                                        </p:tav>
                                      </p:tavLst>
                                    </p:anim>
                                    <p:anim calcmode="lin" valueType="num">
                                      <p:cBhvr>
                                        <p:cTn id="72" dur="2000" fill="hold"/>
                                        <p:tgtEl>
                                          <p:spTgt spid="3">
                                            <p:txEl>
                                              <p:pRg st="9" end="9"/>
                                            </p:txEl>
                                          </p:spTgt>
                                        </p:tgtEl>
                                        <p:attrNameLst>
                                          <p:attrName>ppt_h</p:attrName>
                                        </p:attrNameLst>
                                      </p:cBhvr>
                                      <p:tavLst>
                                        <p:tav tm="0">
                                          <p:val>
                                            <p:strVal val="#ppt_h"/>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45"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2000"/>
                                        <p:tgtEl>
                                          <p:spTgt spid="3">
                                            <p:txEl>
                                              <p:pRg st="10" end="10"/>
                                            </p:txEl>
                                          </p:spTgt>
                                        </p:tgtEl>
                                      </p:cBhvr>
                                    </p:animEffect>
                                    <p:anim calcmode="lin" valueType="num">
                                      <p:cBhvr>
                                        <p:cTn id="78" dur="2000" fill="hold"/>
                                        <p:tgtEl>
                                          <p:spTgt spid="3">
                                            <p:txEl>
                                              <p:pRg st="10" end="10"/>
                                            </p:txEl>
                                          </p:spTgt>
                                        </p:tgtEl>
                                        <p:attrNameLst>
                                          <p:attrName>ppt_w</p:attrName>
                                        </p:attrNameLst>
                                      </p:cBhvr>
                                      <p:tavLst>
                                        <p:tav tm="0" fmla="#ppt_w*sin(2.5*pi*$)">
                                          <p:val>
                                            <p:fltVal val="0"/>
                                          </p:val>
                                        </p:tav>
                                        <p:tav tm="100000">
                                          <p:val>
                                            <p:fltVal val="1"/>
                                          </p:val>
                                        </p:tav>
                                      </p:tavLst>
                                    </p:anim>
                                    <p:anim calcmode="lin" valueType="num">
                                      <p:cBhvr>
                                        <p:cTn id="79" dur="2000" fill="hold"/>
                                        <p:tgtEl>
                                          <p:spTgt spid="3">
                                            <p:txEl>
                                              <p:pRg st="10" end="10"/>
                                            </p:txEl>
                                          </p:spTgt>
                                        </p:tgtEl>
                                        <p:attrNameLst>
                                          <p:attrName>ppt_h</p:attrName>
                                        </p:attrNameLst>
                                      </p:cBhvr>
                                      <p:tavLst>
                                        <p:tav tm="0">
                                          <p:val>
                                            <p:strVal val="#ppt_h"/>
                                          </p:val>
                                        </p:tav>
                                        <p:tav tm="100000">
                                          <p:val>
                                            <p:strVal val="#ppt_h"/>
                                          </p:val>
                                        </p:tav>
                                      </p:tavLst>
                                    </p:anim>
                                  </p:childTnLst>
                                </p:cTn>
                              </p:par>
                            </p:childTnLst>
                          </p:cTn>
                        </p:par>
                      </p:childTnLst>
                    </p:cTn>
                  </p:par>
                  <p:par>
                    <p:cTn id="80" fill="hold">
                      <p:stCondLst>
                        <p:cond delay="indefinite"/>
                      </p:stCondLst>
                      <p:childTnLst>
                        <p:par>
                          <p:cTn id="81" fill="hold">
                            <p:stCondLst>
                              <p:cond delay="0"/>
                            </p:stCondLst>
                            <p:childTnLst>
                              <p:par>
                                <p:cTn id="82" presetID="45" presetClass="entr" presetSubtype="0" fill="hold" grpId="0"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2000"/>
                                        <p:tgtEl>
                                          <p:spTgt spid="3">
                                            <p:txEl>
                                              <p:pRg st="11" end="11"/>
                                            </p:txEl>
                                          </p:spTgt>
                                        </p:tgtEl>
                                      </p:cBhvr>
                                    </p:animEffect>
                                    <p:anim calcmode="lin" valueType="num">
                                      <p:cBhvr>
                                        <p:cTn id="85" dur="2000" fill="hold"/>
                                        <p:tgtEl>
                                          <p:spTgt spid="3">
                                            <p:txEl>
                                              <p:pRg st="11" end="11"/>
                                            </p:txEl>
                                          </p:spTgt>
                                        </p:tgtEl>
                                        <p:attrNameLst>
                                          <p:attrName>ppt_w</p:attrName>
                                        </p:attrNameLst>
                                      </p:cBhvr>
                                      <p:tavLst>
                                        <p:tav tm="0" fmla="#ppt_w*sin(2.5*pi*$)">
                                          <p:val>
                                            <p:fltVal val="0"/>
                                          </p:val>
                                        </p:tav>
                                        <p:tav tm="100000">
                                          <p:val>
                                            <p:fltVal val="1"/>
                                          </p:val>
                                        </p:tav>
                                      </p:tavLst>
                                    </p:anim>
                                    <p:anim calcmode="lin" valueType="num">
                                      <p:cBhvr>
                                        <p:cTn id="86" dur="2000" fill="hold"/>
                                        <p:tgtEl>
                                          <p:spTgt spid="3">
                                            <p:txEl>
                                              <p:pRg st="11" end="11"/>
                                            </p:txEl>
                                          </p:spTgt>
                                        </p:tgtEl>
                                        <p:attrNameLst>
                                          <p:attrName>ppt_h</p:attrName>
                                        </p:attrNameLst>
                                      </p:cBhvr>
                                      <p:tavLst>
                                        <p:tav tm="0">
                                          <p:val>
                                            <p:strVal val="#ppt_h"/>
                                          </p:val>
                                        </p:tav>
                                        <p:tav tm="100000">
                                          <p:val>
                                            <p:strVal val="#ppt_h"/>
                                          </p:val>
                                        </p:tav>
                                      </p:tavLst>
                                    </p:anim>
                                  </p:childTnLst>
                                </p:cTn>
                              </p:par>
                            </p:childTnLst>
                          </p:cTn>
                        </p:par>
                      </p:childTnLst>
                    </p:cTn>
                  </p:par>
                  <p:par>
                    <p:cTn id="87" fill="hold">
                      <p:stCondLst>
                        <p:cond delay="indefinite"/>
                      </p:stCondLst>
                      <p:childTnLst>
                        <p:par>
                          <p:cTn id="88" fill="hold">
                            <p:stCondLst>
                              <p:cond delay="0"/>
                            </p:stCondLst>
                            <p:childTnLst>
                              <p:par>
                                <p:cTn id="89" presetID="45" presetClass="entr" presetSubtype="0" fill="hold" grpId="0" nodeType="clickEffect">
                                  <p:stCondLst>
                                    <p:cond delay="0"/>
                                  </p:stCondLst>
                                  <p:childTnLst>
                                    <p:set>
                                      <p:cBhvr>
                                        <p:cTn id="90" dur="1" fill="hold">
                                          <p:stCondLst>
                                            <p:cond delay="0"/>
                                          </p:stCondLst>
                                        </p:cTn>
                                        <p:tgtEl>
                                          <p:spTgt spid="3">
                                            <p:txEl>
                                              <p:pRg st="12" end="12"/>
                                            </p:txEl>
                                          </p:spTgt>
                                        </p:tgtEl>
                                        <p:attrNameLst>
                                          <p:attrName>style.visibility</p:attrName>
                                        </p:attrNameLst>
                                      </p:cBhvr>
                                      <p:to>
                                        <p:strVal val="visible"/>
                                      </p:to>
                                    </p:set>
                                    <p:animEffect transition="in" filter="fade">
                                      <p:cBhvr>
                                        <p:cTn id="91" dur="2000"/>
                                        <p:tgtEl>
                                          <p:spTgt spid="3">
                                            <p:txEl>
                                              <p:pRg st="12" end="12"/>
                                            </p:txEl>
                                          </p:spTgt>
                                        </p:tgtEl>
                                      </p:cBhvr>
                                    </p:animEffect>
                                    <p:anim calcmode="lin" valueType="num">
                                      <p:cBhvr>
                                        <p:cTn id="92" dur="2000" fill="hold"/>
                                        <p:tgtEl>
                                          <p:spTgt spid="3">
                                            <p:txEl>
                                              <p:pRg st="12" end="12"/>
                                            </p:txEl>
                                          </p:spTgt>
                                        </p:tgtEl>
                                        <p:attrNameLst>
                                          <p:attrName>ppt_w</p:attrName>
                                        </p:attrNameLst>
                                      </p:cBhvr>
                                      <p:tavLst>
                                        <p:tav tm="0" fmla="#ppt_w*sin(2.5*pi*$)">
                                          <p:val>
                                            <p:fltVal val="0"/>
                                          </p:val>
                                        </p:tav>
                                        <p:tav tm="100000">
                                          <p:val>
                                            <p:fltVal val="1"/>
                                          </p:val>
                                        </p:tav>
                                      </p:tavLst>
                                    </p:anim>
                                    <p:anim calcmode="lin" valueType="num">
                                      <p:cBhvr>
                                        <p:cTn id="93" dur="2000" fill="hold"/>
                                        <p:tgtEl>
                                          <p:spTgt spid="3">
                                            <p:txEl>
                                              <p:pRg st="12" end="12"/>
                                            </p:txEl>
                                          </p:spTgt>
                                        </p:tgtEl>
                                        <p:attrNameLst>
                                          <p:attrName>ppt_h</p:attrName>
                                        </p:attrNameLst>
                                      </p:cBhvr>
                                      <p:tavLst>
                                        <p:tav tm="0">
                                          <p:val>
                                            <p:strVal val="#ppt_h"/>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45" presetClass="entr" presetSubtype="0" fill="hold" grpId="0" nodeType="clickEffect">
                                  <p:stCondLst>
                                    <p:cond delay="0"/>
                                  </p:stCondLst>
                                  <p:childTnLst>
                                    <p:set>
                                      <p:cBhvr>
                                        <p:cTn id="97" dur="1" fill="hold">
                                          <p:stCondLst>
                                            <p:cond delay="0"/>
                                          </p:stCondLst>
                                        </p:cTn>
                                        <p:tgtEl>
                                          <p:spTgt spid="3">
                                            <p:txEl>
                                              <p:pRg st="13" end="13"/>
                                            </p:txEl>
                                          </p:spTgt>
                                        </p:tgtEl>
                                        <p:attrNameLst>
                                          <p:attrName>style.visibility</p:attrName>
                                        </p:attrNameLst>
                                      </p:cBhvr>
                                      <p:to>
                                        <p:strVal val="visible"/>
                                      </p:to>
                                    </p:set>
                                    <p:animEffect transition="in" filter="fade">
                                      <p:cBhvr>
                                        <p:cTn id="98" dur="2000"/>
                                        <p:tgtEl>
                                          <p:spTgt spid="3">
                                            <p:txEl>
                                              <p:pRg st="13" end="13"/>
                                            </p:txEl>
                                          </p:spTgt>
                                        </p:tgtEl>
                                      </p:cBhvr>
                                    </p:animEffect>
                                    <p:anim calcmode="lin" valueType="num">
                                      <p:cBhvr>
                                        <p:cTn id="99" dur="2000" fill="hold"/>
                                        <p:tgtEl>
                                          <p:spTgt spid="3">
                                            <p:txEl>
                                              <p:pRg st="13" end="13"/>
                                            </p:txEl>
                                          </p:spTgt>
                                        </p:tgtEl>
                                        <p:attrNameLst>
                                          <p:attrName>ppt_w</p:attrName>
                                        </p:attrNameLst>
                                      </p:cBhvr>
                                      <p:tavLst>
                                        <p:tav tm="0" fmla="#ppt_w*sin(2.5*pi*$)">
                                          <p:val>
                                            <p:fltVal val="0"/>
                                          </p:val>
                                        </p:tav>
                                        <p:tav tm="100000">
                                          <p:val>
                                            <p:fltVal val="1"/>
                                          </p:val>
                                        </p:tav>
                                      </p:tavLst>
                                    </p:anim>
                                    <p:anim calcmode="lin" valueType="num">
                                      <p:cBhvr>
                                        <p:cTn id="100" dur="2000" fill="hold"/>
                                        <p:tgtEl>
                                          <p:spTgt spid="3">
                                            <p:txEl>
                                              <p:pRg st="13" end="13"/>
                                            </p:txEl>
                                          </p:spTgt>
                                        </p:tgtEl>
                                        <p:attrNameLst>
                                          <p:attrName>ppt_h</p:attrName>
                                        </p:attrNameLst>
                                      </p:cBhvr>
                                      <p:tavLst>
                                        <p:tav tm="0">
                                          <p:val>
                                            <p:strVal val="#ppt_h"/>
                                          </p:val>
                                        </p:tav>
                                        <p:tav tm="100000">
                                          <p:val>
                                            <p:strVal val="#ppt_h"/>
                                          </p:val>
                                        </p:tav>
                                      </p:tavLst>
                                    </p:anim>
                                  </p:childTnLst>
                                </p:cTn>
                              </p:par>
                            </p:childTnLst>
                          </p:cTn>
                        </p:par>
                      </p:childTnLst>
                    </p:cTn>
                  </p:par>
                  <p:par>
                    <p:cTn id="101" fill="hold">
                      <p:stCondLst>
                        <p:cond delay="indefinite"/>
                      </p:stCondLst>
                      <p:childTnLst>
                        <p:par>
                          <p:cTn id="102" fill="hold">
                            <p:stCondLst>
                              <p:cond delay="0"/>
                            </p:stCondLst>
                            <p:childTnLst>
                              <p:par>
                                <p:cTn id="103" presetID="45" presetClass="entr" presetSubtype="0" fill="hold" grpId="0" nodeType="clickEffect">
                                  <p:stCondLst>
                                    <p:cond delay="0"/>
                                  </p:stCondLst>
                                  <p:childTnLst>
                                    <p:set>
                                      <p:cBhvr>
                                        <p:cTn id="104" dur="1" fill="hold">
                                          <p:stCondLst>
                                            <p:cond delay="0"/>
                                          </p:stCondLst>
                                        </p:cTn>
                                        <p:tgtEl>
                                          <p:spTgt spid="3">
                                            <p:txEl>
                                              <p:pRg st="14" end="14"/>
                                            </p:txEl>
                                          </p:spTgt>
                                        </p:tgtEl>
                                        <p:attrNameLst>
                                          <p:attrName>style.visibility</p:attrName>
                                        </p:attrNameLst>
                                      </p:cBhvr>
                                      <p:to>
                                        <p:strVal val="visible"/>
                                      </p:to>
                                    </p:set>
                                    <p:animEffect transition="in" filter="fade">
                                      <p:cBhvr>
                                        <p:cTn id="105" dur="2000"/>
                                        <p:tgtEl>
                                          <p:spTgt spid="3">
                                            <p:txEl>
                                              <p:pRg st="14" end="14"/>
                                            </p:txEl>
                                          </p:spTgt>
                                        </p:tgtEl>
                                      </p:cBhvr>
                                    </p:animEffect>
                                    <p:anim calcmode="lin" valueType="num">
                                      <p:cBhvr>
                                        <p:cTn id="106" dur="2000" fill="hold"/>
                                        <p:tgtEl>
                                          <p:spTgt spid="3">
                                            <p:txEl>
                                              <p:pRg st="14" end="14"/>
                                            </p:txEl>
                                          </p:spTgt>
                                        </p:tgtEl>
                                        <p:attrNameLst>
                                          <p:attrName>ppt_w</p:attrName>
                                        </p:attrNameLst>
                                      </p:cBhvr>
                                      <p:tavLst>
                                        <p:tav tm="0" fmla="#ppt_w*sin(2.5*pi*$)">
                                          <p:val>
                                            <p:fltVal val="0"/>
                                          </p:val>
                                        </p:tav>
                                        <p:tav tm="100000">
                                          <p:val>
                                            <p:fltVal val="1"/>
                                          </p:val>
                                        </p:tav>
                                      </p:tavLst>
                                    </p:anim>
                                    <p:anim calcmode="lin" valueType="num">
                                      <p:cBhvr>
                                        <p:cTn id="107" dur="2000" fill="hold"/>
                                        <p:tgtEl>
                                          <p:spTgt spid="3">
                                            <p:txEl>
                                              <p:pRg st="14" end="14"/>
                                            </p:txEl>
                                          </p:spTgt>
                                        </p:tgtEl>
                                        <p:attrNameLst>
                                          <p:attrName>ppt_h</p:attrName>
                                        </p:attrNameLst>
                                      </p:cBhvr>
                                      <p:tavLst>
                                        <p:tav tm="0">
                                          <p:val>
                                            <p:strVal val="#ppt_h"/>
                                          </p:val>
                                        </p:tav>
                                        <p:tav tm="100000">
                                          <p:val>
                                            <p:strVal val="#ppt_h"/>
                                          </p:val>
                                        </p:tav>
                                      </p:tavLst>
                                    </p:anim>
                                  </p:childTnLst>
                                </p:cTn>
                              </p:par>
                            </p:childTnLst>
                          </p:cTn>
                        </p:par>
                      </p:childTnLst>
                    </p:cTn>
                  </p:par>
                  <p:par>
                    <p:cTn id="108" fill="hold">
                      <p:stCondLst>
                        <p:cond delay="indefinite"/>
                      </p:stCondLst>
                      <p:childTnLst>
                        <p:par>
                          <p:cTn id="109" fill="hold">
                            <p:stCondLst>
                              <p:cond delay="0"/>
                            </p:stCondLst>
                            <p:childTnLst>
                              <p:par>
                                <p:cTn id="110" presetID="45" presetClass="entr" presetSubtype="0" fill="hold" grpId="0" nodeType="clickEffect">
                                  <p:stCondLst>
                                    <p:cond delay="0"/>
                                  </p:stCondLst>
                                  <p:childTnLst>
                                    <p:set>
                                      <p:cBhvr>
                                        <p:cTn id="111" dur="1" fill="hold">
                                          <p:stCondLst>
                                            <p:cond delay="0"/>
                                          </p:stCondLst>
                                        </p:cTn>
                                        <p:tgtEl>
                                          <p:spTgt spid="3">
                                            <p:txEl>
                                              <p:pRg st="15" end="15"/>
                                            </p:txEl>
                                          </p:spTgt>
                                        </p:tgtEl>
                                        <p:attrNameLst>
                                          <p:attrName>style.visibility</p:attrName>
                                        </p:attrNameLst>
                                      </p:cBhvr>
                                      <p:to>
                                        <p:strVal val="visible"/>
                                      </p:to>
                                    </p:set>
                                    <p:animEffect transition="in" filter="fade">
                                      <p:cBhvr>
                                        <p:cTn id="112" dur="2000"/>
                                        <p:tgtEl>
                                          <p:spTgt spid="3">
                                            <p:txEl>
                                              <p:pRg st="15" end="15"/>
                                            </p:txEl>
                                          </p:spTgt>
                                        </p:tgtEl>
                                      </p:cBhvr>
                                    </p:animEffect>
                                    <p:anim calcmode="lin" valueType="num">
                                      <p:cBhvr>
                                        <p:cTn id="113" dur="2000" fill="hold"/>
                                        <p:tgtEl>
                                          <p:spTgt spid="3">
                                            <p:txEl>
                                              <p:pRg st="15" end="15"/>
                                            </p:txEl>
                                          </p:spTgt>
                                        </p:tgtEl>
                                        <p:attrNameLst>
                                          <p:attrName>ppt_w</p:attrName>
                                        </p:attrNameLst>
                                      </p:cBhvr>
                                      <p:tavLst>
                                        <p:tav tm="0" fmla="#ppt_w*sin(2.5*pi*$)">
                                          <p:val>
                                            <p:fltVal val="0"/>
                                          </p:val>
                                        </p:tav>
                                        <p:tav tm="100000">
                                          <p:val>
                                            <p:fltVal val="1"/>
                                          </p:val>
                                        </p:tav>
                                      </p:tavLst>
                                    </p:anim>
                                    <p:anim calcmode="lin" valueType="num">
                                      <p:cBhvr>
                                        <p:cTn id="114" dur="2000" fill="hold"/>
                                        <p:tgtEl>
                                          <p:spTgt spid="3">
                                            <p:txEl>
                                              <p:pRg st="15" end="15"/>
                                            </p:txEl>
                                          </p:spTgt>
                                        </p:tgtEl>
                                        <p:attrNameLst>
                                          <p:attrName>ppt_h</p:attrName>
                                        </p:attrNameLst>
                                      </p:cBhvr>
                                      <p:tavLst>
                                        <p:tav tm="0">
                                          <p:val>
                                            <p:strVal val="#ppt_h"/>
                                          </p:val>
                                        </p:tav>
                                        <p:tav tm="100000">
                                          <p:val>
                                            <p:strVal val="#ppt_h"/>
                                          </p:val>
                                        </p:tav>
                                      </p:tavLst>
                                    </p:anim>
                                  </p:childTnLst>
                                </p:cTn>
                              </p:par>
                            </p:childTnLst>
                          </p:cTn>
                        </p:par>
                      </p:childTnLst>
                    </p:cTn>
                  </p:par>
                  <p:par>
                    <p:cTn id="115" fill="hold">
                      <p:stCondLst>
                        <p:cond delay="indefinite"/>
                      </p:stCondLst>
                      <p:childTnLst>
                        <p:par>
                          <p:cTn id="116" fill="hold">
                            <p:stCondLst>
                              <p:cond delay="0"/>
                            </p:stCondLst>
                            <p:childTnLst>
                              <p:par>
                                <p:cTn id="117" presetID="45" presetClass="entr" presetSubtype="0" fill="hold" grpId="0" nodeType="clickEffect">
                                  <p:stCondLst>
                                    <p:cond delay="0"/>
                                  </p:stCondLst>
                                  <p:childTnLst>
                                    <p:set>
                                      <p:cBhvr>
                                        <p:cTn id="118" dur="1" fill="hold">
                                          <p:stCondLst>
                                            <p:cond delay="0"/>
                                          </p:stCondLst>
                                        </p:cTn>
                                        <p:tgtEl>
                                          <p:spTgt spid="3">
                                            <p:txEl>
                                              <p:pRg st="16" end="16"/>
                                            </p:txEl>
                                          </p:spTgt>
                                        </p:tgtEl>
                                        <p:attrNameLst>
                                          <p:attrName>style.visibility</p:attrName>
                                        </p:attrNameLst>
                                      </p:cBhvr>
                                      <p:to>
                                        <p:strVal val="visible"/>
                                      </p:to>
                                    </p:set>
                                    <p:animEffect transition="in" filter="fade">
                                      <p:cBhvr>
                                        <p:cTn id="119" dur="2000"/>
                                        <p:tgtEl>
                                          <p:spTgt spid="3">
                                            <p:txEl>
                                              <p:pRg st="16" end="16"/>
                                            </p:txEl>
                                          </p:spTgt>
                                        </p:tgtEl>
                                      </p:cBhvr>
                                    </p:animEffect>
                                    <p:anim calcmode="lin" valueType="num">
                                      <p:cBhvr>
                                        <p:cTn id="120" dur="2000" fill="hold"/>
                                        <p:tgtEl>
                                          <p:spTgt spid="3">
                                            <p:txEl>
                                              <p:pRg st="16" end="16"/>
                                            </p:txEl>
                                          </p:spTgt>
                                        </p:tgtEl>
                                        <p:attrNameLst>
                                          <p:attrName>ppt_w</p:attrName>
                                        </p:attrNameLst>
                                      </p:cBhvr>
                                      <p:tavLst>
                                        <p:tav tm="0" fmla="#ppt_w*sin(2.5*pi*$)">
                                          <p:val>
                                            <p:fltVal val="0"/>
                                          </p:val>
                                        </p:tav>
                                        <p:tav tm="100000">
                                          <p:val>
                                            <p:fltVal val="1"/>
                                          </p:val>
                                        </p:tav>
                                      </p:tavLst>
                                    </p:anim>
                                    <p:anim calcmode="lin" valueType="num">
                                      <p:cBhvr>
                                        <p:cTn id="121" dur="2000" fill="hold"/>
                                        <p:tgtEl>
                                          <p:spTgt spid="3">
                                            <p:txEl>
                                              <p:pRg st="16" end="16"/>
                                            </p:txEl>
                                          </p:spTgt>
                                        </p:tgtEl>
                                        <p:attrNameLst>
                                          <p:attrName>ppt_h</p:attrName>
                                        </p:attrNameLst>
                                      </p:cBhvr>
                                      <p:tavLst>
                                        <p:tav tm="0">
                                          <p:val>
                                            <p:strVal val="#ppt_h"/>
                                          </p:val>
                                        </p:tav>
                                        <p:tav tm="100000">
                                          <p:val>
                                            <p:strVal val="#ppt_h"/>
                                          </p:val>
                                        </p:tav>
                                      </p:tavLst>
                                    </p:anim>
                                  </p:childTnLst>
                                </p:cTn>
                              </p:par>
                            </p:childTnLst>
                          </p:cTn>
                        </p:par>
                      </p:childTnLst>
                    </p:cTn>
                  </p:par>
                  <p:par>
                    <p:cTn id="122" fill="hold">
                      <p:stCondLst>
                        <p:cond delay="indefinite"/>
                      </p:stCondLst>
                      <p:childTnLst>
                        <p:par>
                          <p:cTn id="123" fill="hold">
                            <p:stCondLst>
                              <p:cond delay="0"/>
                            </p:stCondLst>
                            <p:childTnLst>
                              <p:par>
                                <p:cTn id="124" presetID="45" presetClass="entr" presetSubtype="0" fill="hold" grpId="0" nodeType="clickEffect">
                                  <p:stCondLst>
                                    <p:cond delay="0"/>
                                  </p:stCondLst>
                                  <p:childTnLst>
                                    <p:set>
                                      <p:cBhvr>
                                        <p:cTn id="125" dur="1" fill="hold">
                                          <p:stCondLst>
                                            <p:cond delay="0"/>
                                          </p:stCondLst>
                                        </p:cTn>
                                        <p:tgtEl>
                                          <p:spTgt spid="3">
                                            <p:txEl>
                                              <p:pRg st="17" end="17"/>
                                            </p:txEl>
                                          </p:spTgt>
                                        </p:tgtEl>
                                        <p:attrNameLst>
                                          <p:attrName>style.visibility</p:attrName>
                                        </p:attrNameLst>
                                      </p:cBhvr>
                                      <p:to>
                                        <p:strVal val="visible"/>
                                      </p:to>
                                    </p:set>
                                    <p:animEffect transition="in" filter="fade">
                                      <p:cBhvr>
                                        <p:cTn id="126" dur="2000"/>
                                        <p:tgtEl>
                                          <p:spTgt spid="3">
                                            <p:txEl>
                                              <p:pRg st="17" end="17"/>
                                            </p:txEl>
                                          </p:spTgt>
                                        </p:tgtEl>
                                      </p:cBhvr>
                                    </p:animEffect>
                                    <p:anim calcmode="lin" valueType="num">
                                      <p:cBhvr>
                                        <p:cTn id="127" dur="2000" fill="hold"/>
                                        <p:tgtEl>
                                          <p:spTgt spid="3">
                                            <p:txEl>
                                              <p:pRg st="17" end="17"/>
                                            </p:txEl>
                                          </p:spTgt>
                                        </p:tgtEl>
                                        <p:attrNameLst>
                                          <p:attrName>ppt_w</p:attrName>
                                        </p:attrNameLst>
                                      </p:cBhvr>
                                      <p:tavLst>
                                        <p:tav tm="0" fmla="#ppt_w*sin(2.5*pi*$)">
                                          <p:val>
                                            <p:fltVal val="0"/>
                                          </p:val>
                                        </p:tav>
                                        <p:tav tm="100000">
                                          <p:val>
                                            <p:fltVal val="1"/>
                                          </p:val>
                                        </p:tav>
                                      </p:tavLst>
                                    </p:anim>
                                    <p:anim calcmode="lin" valueType="num">
                                      <p:cBhvr>
                                        <p:cTn id="128" dur="2000" fill="hold"/>
                                        <p:tgtEl>
                                          <p:spTgt spid="3">
                                            <p:txEl>
                                              <p:pRg st="17" end="17"/>
                                            </p:txEl>
                                          </p:spTgt>
                                        </p:tgtEl>
                                        <p:attrNameLst>
                                          <p:attrName>ppt_h</p:attrName>
                                        </p:attrNameLst>
                                      </p:cBhvr>
                                      <p:tavLst>
                                        <p:tav tm="0">
                                          <p:val>
                                            <p:strVal val="#ppt_h"/>
                                          </p:val>
                                        </p:tav>
                                        <p:tav tm="100000">
                                          <p:val>
                                            <p:strVal val="#ppt_h"/>
                                          </p:val>
                                        </p:tav>
                                      </p:tavLst>
                                    </p:anim>
                                  </p:childTnLst>
                                </p:cTn>
                              </p:par>
                            </p:childTnLst>
                          </p:cTn>
                        </p:par>
                      </p:childTnLst>
                    </p:cTn>
                  </p:par>
                  <p:par>
                    <p:cTn id="129" fill="hold">
                      <p:stCondLst>
                        <p:cond delay="indefinite"/>
                      </p:stCondLst>
                      <p:childTnLst>
                        <p:par>
                          <p:cTn id="130" fill="hold">
                            <p:stCondLst>
                              <p:cond delay="0"/>
                            </p:stCondLst>
                            <p:childTnLst>
                              <p:par>
                                <p:cTn id="131" presetID="45" presetClass="entr" presetSubtype="0" fill="hold" grpId="0" nodeType="clickEffect">
                                  <p:stCondLst>
                                    <p:cond delay="0"/>
                                  </p:stCondLst>
                                  <p:childTnLst>
                                    <p:set>
                                      <p:cBhvr>
                                        <p:cTn id="132" dur="1" fill="hold">
                                          <p:stCondLst>
                                            <p:cond delay="0"/>
                                          </p:stCondLst>
                                        </p:cTn>
                                        <p:tgtEl>
                                          <p:spTgt spid="3">
                                            <p:txEl>
                                              <p:pRg st="18" end="18"/>
                                            </p:txEl>
                                          </p:spTgt>
                                        </p:tgtEl>
                                        <p:attrNameLst>
                                          <p:attrName>style.visibility</p:attrName>
                                        </p:attrNameLst>
                                      </p:cBhvr>
                                      <p:to>
                                        <p:strVal val="visible"/>
                                      </p:to>
                                    </p:set>
                                    <p:animEffect transition="in" filter="fade">
                                      <p:cBhvr>
                                        <p:cTn id="133" dur="2000"/>
                                        <p:tgtEl>
                                          <p:spTgt spid="3">
                                            <p:txEl>
                                              <p:pRg st="18" end="18"/>
                                            </p:txEl>
                                          </p:spTgt>
                                        </p:tgtEl>
                                      </p:cBhvr>
                                    </p:animEffect>
                                    <p:anim calcmode="lin" valueType="num">
                                      <p:cBhvr>
                                        <p:cTn id="134" dur="2000" fill="hold"/>
                                        <p:tgtEl>
                                          <p:spTgt spid="3">
                                            <p:txEl>
                                              <p:pRg st="18" end="18"/>
                                            </p:txEl>
                                          </p:spTgt>
                                        </p:tgtEl>
                                        <p:attrNameLst>
                                          <p:attrName>ppt_w</p:attrName>
                                        </p:attrNameLst>
                                      </p:cBhvr>
                                      <p:tavLst>
                                        <p:tav tm="0" fmla="#ppt_w*sin(2.5*pi*$)">
                                          <p:val>
                                            <p:fltVal val="0"/>
                                          </p:val>
                                        </p:tav>
                                        <p:tav tm="100000">
                                          <p:val>
                                            <p:fltVal val="1"/>
                                          </p:val>
                                        </p:tav>
                                      </p:tavLst>
                                    </p:anim>
                                    <p:anim calcmode="lin" valueType="num">
                                      <p:cBhvr>
                                        <p:cTn id="135" dur="2000" fill="hold"/>
                                        <p:tgtEl>
                                          <p:spTgt spid="3">
                                            <p:txEl>
                                              <p:pRg st="18" end="18"/>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89BABF-9A4C-46BA-807F-63C60B1F4AD4}"/>
              </a:ext>
            </a:extLst>
          </p:cNvPr>
          <p:cNvSpPr>
            <a:spLocks noGrp="1"/>
          </p:cNvSpPr>
          <p:nvPr>
            <p:ph idx="1"/>
          </p:nvPr>
        </p:nvSpPr>
        <p:spPr>
          <a:xfrm>
            <a:off x="677334" y="233465"/>
            <a:ext cx="8596668" cy="6770450"/>
          </a:xfrm>
        </p:spPr>
        <p:txBody>
          <a:bodyPr>
            <a:normAutofit/>
          </a:bodyPr>
          <a:lstStyle/>
          <a:p>
            <a:r>
              <a:rPr lang="en-US" sz="2400" b="1" dirty="0"/>
              <a:t>class physic : public emp</a:t>
            </a:r>
            <a:endParaRPr lang="en-US" sz="2400" dirty="0"/>
          </a:p>
          <a:p>
            <a:r>
              <a:rPr lang="en-US" sz="2400" dirty="0"/>
              <a:t>{</a:t>
            </a:r>
          </a:p>
          <a:p>
            <a:r>
              <a:rPr lang="en-US" sz="2400" dirty="0"/>
              <a:t>float </a:t>
            </a:r>
            <a:r>
              <a:rPr lang="en-US" sz="2400" dirty="0" err="1"/>
              <a:t>height,weight</a:t>
            </a:r>
            <a:r>
              <a:rPr lang="en-US" sz="2400" dirty="0"/>
              <a:t>;</a:t>
            </a:r>
          </a:p>
          <a:p>
            <a:r>
              <a:rPr lang="en-US" sz="2400" dirty="0"/>
              <a:t>public:</a:t>
            </a:r>
          </a:p>
          <a:p>
            <a:r>
              <a:rPr lang="en-US" sz="2400" dirty="0"/>
              <a:t>void read( )</a:t>
            </a:r>
          </a:p>
          <a:p>
            <a:r>
              <a:rPr lang="en-US" sz="2400" dirty="0"/>
              <a:t>	{ get( ) ;</a:t>
            </a:r>
          </a:p>
          <a:p>
            <a:r>
              <a:rPr lang="en-US" sz="2400" dirty="0"/>
              <a:t> </a:t>
            </a:r>
            <a:r>
              <a:rPr lang="en-US" sz="2400" dirty="0" err="1"/>
              <a:t>cin</a:t>
            </a:r>
            <a:r>
              <a:rPr lang="en-US" sz="2400" dirty="0"/>
              <a:t> &gt;&gt; height &gt;&gt;  weight; }</a:t>
            </a:r>
          </a:p>
          <a:p>
            <a:r>
              <a:rPr lang="en-US" sz="2400" dirty="0"/>
              <a:t>void </a:t>
            </a:r>
            <a:r>
              <a:rPr lang="en-US" sz="2400" dirty="0" err="1"/>
              <a:t>disp</a:t>
            </a:r>
            <a:r>
              <a:rPr lang="en-US" sz="2400" dirty="0"/>
              <a:t>()</a:t>
            </a:r>
          </a:p>
          <a:p>
            <a:r>
              <a:rPr lang="en-US" sz="2400" dirty="0"/>
              <a:t>{</a:t>
            </a:r>
          </a:p>
          <a:p>
            <a:r>
              <a:rPr lang="en-US" sz="2400" b="1" dirty="0"/>
              <a:t>print();</a:t>
            </a:r>
            <a:endParaRPr lang="en-US" sz="2400" dirty="0"/>
          </a:p>
          <a:p>
            <a:r>
              <a:rPr lang="en-US" sz="2400" dirty="0" err="1"/>
              <a:t>cout</a:t>
            </a:r>
            <a:r>
              <a:rPr lang="en-US" sz="2400" dirty="0"/>
              <a:t>&lt;&lt;height;</a:t>
            </a:r>
          </a:p>
          <a:p>
            <a:r>
              <a:rPr lang="en-US" sz="2400" dirty="0" err="1"/>
              <a:t>cout</a:t>
            </a:r>
            <a:r>
              <a:rPr lang="en-US" sz="2400" dirty="0"/>
              <a:t>&lt;&lt;weight;}</a:t>
            </a:r>
          </a:p>
          <a:p>
            <a:r>
              <a:rPr lang="en-US" sz="2400" dirty="0"/>
              <a:t>};</a:t>
            </a:r>
          </a:p>
          <a:p>
            <a:endParaRPr lang="en-US" dirty="0"/>
          </a:p>
        </p:txBody>
      </p:sp>
      <p:sp>
        <p:nvSpPr>
          <p:cNvPr id="4" name="Slide Number Placeholder 3">
            <a:extLst>
              <a:ext uri="{FF2B5EF4-FFF2-40B4-BE49-F238E27FC236}">
                <a16:creationId xmlns:a16="http://schemas.microsoft.com/office/drawing/2014/main" id="{82304378-D720-4908-8BFE-6BFF15602CDC}"/>
              </a:ext>
            </a:extLst>
          </p:cNvPr>
          <p:cNvSpPr>
            <a:spLocks noGrp="1"/>
          </p:cNvSpPr>
          <p:nvPr>
            <p:ph type="sldNum" sz="quarter" idx="12"/>
          </p:nvPr>
        </p:nvSpPr>
        <p:spPr/>
        <p:txBody>
          <a:bodyPr/>
          <a:lstStyle/>
          <a:p>
            <a:fld id="{A037933A-F97C-4918-9917-0BEF3D551A6D}" type="slidenum">
              <a:rPr lang="en-US" smtClean="0"/>
              <a:t>132</a:t>
            </a:fld>
            <a:endParaRPr lang="en-US"/>
          </a:p>
        </p:txBody>
      </p:sp>
    </p:spTree>
    <p:extLst>
      <p:ext uri="{BB962C8B-B14F-4D97-AF65-F5344CB8AC3E}">
        <p14:creationId xmlns:p14="http://schemas.microsoft.com/office/powerpoint/2010/main" val="88464301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150D1-324B-417D-8AB4-68B40EB7308D}"/>
              </a:ext>
            </a:extLst>
          </p:cNvPr>
          <p:cNvSpPr>
            <a:spLocks noGrp="1"/>
          </p:cNvSpPr>
          <p:nvPr>
            <p:ph type="title"/>
          </p:nvPr>
        </p:nvSpPr>
        <p:spPr>
          <a:xfrm>
            <a:off x="949708" y="0"/>
            <a:ext cx="8596668" cy="661481"/>
          </a:xfrm>
        </p:spPr>
        <p:txBody>
          <a:bodyPr/>
          <a:lstStyle/>
          <a:p>
            <a:r>
              <a:rPr lang="en-US" dirty="0"/>
              <a:t>Continued……</a:t>
            </a:r>
          </a:p>
        </p:txBody>
      </p:sp>
      <p:sp>
        <p:nvSpPr>
          <p:cNvPr id="3" name="Content Placeholder 2">
            <a:extLst>
              <a:ext uri="{FF2B5EF4-FFF2-40B4-BE49-F238E27FC236}">
                <a16:creationId xmlns:a16="http://schemas.microsoft.com/office/drawing/2014/main" id="{AAACA6BF-F42D-4FFA-877E-BA769729B031}"/>
              </a:ext>
            </a:extLst>
          </p:cNvPr>
          <p:cNvSpPr>
            <a:spLocks noGrp="1"/>
          </p:cNvSpPr>
          <p:nvPr>
            <p:ph idx="1"/>
          </p:nvPr>
        </p:nvSpPr>
        <p:spPr>
          <a:xfrm>
            <a:off x="677334" y="953311"/>
            <a:ext cx="8596668" cy="5904689"/>
          </a:xfrm>
        </p:spPr>
        <p:txBody>
          <a:bodyPr>
            <a:normAutofit/>
          </a:bodyPr>
          <a:lstStyle/>
          <a:p>
            <a:r>
              <a:rPr lang="en-US" sz="3600" dirty="0"/>
              <a:t>void main( )</a:t>
            </a:r>
          </a:p>
          <a:p>
            <a:r>
              <a:rPr lang="en-US" sz="3600" dirty="0"/>
              <a:t>{</a:t>
            </a:r>
          </a:p>
          <a:p>
            <a:r>
              <a:rPr lang="en-US" sz="3600" dirty="0"/>
              <a:t>physic p;</a:t>
            </a:r>
          </a:p>
          <a:p>
            <a:r>
              <a:rPr lang="en-US" sz="3600" dirty="0" err="1"/>
              <a:t>clrscr</a:t>
            </a:r>
            <a:r>
              <a:rPr lang="en-US" sz="3600" dirty="0"/>
              <a:t>();</a:t>
            </a:r>
          </a:p>
          <a:p>
            <a:r>
              <a:rPr lang="en-US" sz="3600" dirty="0" err="1"/>
              <a:t>p.read</a:t>
            </a:r>
            <a:r>
              <a:rPr lang="en-US" sz="3600" dirty="0"/>
              <a:t>();</a:t>
            </a:r>
          </a:p>
          <a:p>
            <a:r>
              <a:rPr lang="en-US" sz="3600" dirty="0" err="1"/>
              <a:t>p.disp</a:t>
            </a:r>
            <a:r>
              <a:rPr lang="en-US" sz="3600" dirty="0"/>
              <a:t>();</a:t>
            </a:r>
          </a:p>
          <a:p>
            <a:r>
              <a:rPr lang="en-US" sz="3600" dirty="0" err="1"/>
              <a:t>getch</a:t>
            </a:r>
            <a:r>
              <a:rPr lang="en-US" sz="3600" dirty="0"/>
              <a:t>();</a:t>
            </a:r>
          </a:p>
          <a:p>
            <a:r>
              <a:rPr lang="en-US" sz="3600" dirty="0"/>
              <a:t>}</a:t>
            </a:r>
          </a:p>
          <a:p>
            <a:endParaRPr lang="en-US" dirty="0"/>
          </a:p>
        </p:txBody>
      </p:sp>
      <p:sp>
        <p:nvSpPr>
          <p:cNvPr id="4" name="Slide Number Placeholder 3">
            <a:extLst>
              <a:ext uri="{FF2B5EF4-FFF2-40B4-BE49-F238E27FC236}">
                <a16:creationId xmlns:a16="http://schemas.microsoft.com/office/drawing/2014/main" id="{51CE3C66-CC7C-47C0-B6FA-B5CB23D1D3E8}"/>
              </a:ext>
            </a:extLst>
          </p:cNvPr>
          <p:cNvSpPr>
            <a:spLocks noGrp="1"/>
          </p:cNvSpPr>
          <p:nvPr>
            <p:ph type="sldNum" sz="quarter" idx="12"/>
          </p:nvPr>
        </p:nvSpPr>
        <p:spPr/>
        <p:txBody>
          <a:bodyPr/>
          <a:lstStyle/>
          <a:p>
            <a:fld id="{A037933A-F97C-4918-9917-0BEF3D551A6D}" type="slidenum">
              <a:rPr lang="en-US" smtClean="0"/>
              <a:t>133</a:t>
            </a:fld>
            <a:endParaRPr lang="en-US"/>
          </a:p>
        </p:txBody>
      </p:sp>
    </p:spTree>
    <p:extLst>
      <p:ext uri="{BB962C8B-B14F-4D97-AF65-F5344CB8AC3E}">
        <p14:creationId xmlns:p14="http://schemas.microsoft.com/office/powerpoint/2010/main" val="237348972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45F52-5D08-40C8-A407-D34F298936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E5C59F-A48D-465C-8C14-020F6373DC00}"/>
              </a:ext>
            </a:extLst>
          </p:cNvPr>
          <p:cNvSpPr>
            <a:spLocks noGrp="1"/>
          </p:cNvSpPr>
          <p:nvPr>
            <p:ph idx="1"/>
          </p:nvPr>
        </p:nvSpPr>
        <p:spPr/>
        <p:txBody>
          <a:bodyPr>
            <a:normAutofit lnSpcReduction="10000"/>
          </a:bodyPr>
          <a:lstStyle/>
          <a:p>
            <a:r>
              <a:rPr lang="en-US" sz="3200" dirty="0"/>
              <a:t>Visibility Modes</a:t>
            </a:r>
          </a:p>
          <a:p>
            <a:r>
              <a:rPr lang="en-US" b="1" dirty="0"/>
              <a:t> </a:t>
            </a:r>
            <a:endParaRPr lang="en-US" dirty="0"/>
          </a:p>
          <a:p>
            <a:r>
              <a:rPr lang="en-US" sz="3200" dirty="0"/>
              <a:t>While deriving the new classes , the visibility modes gives the total control over the data members &amp; methods of the base class. The  visibility mode may be private , public or protected.</a:t>
            </a:r>
          </a:p>
          <a:p>
            <a:r>
              <a:rPr lang="en-US" sz="3200" b="1" dirty="0"/>
              <a:t> </a:t>
            </a:r>
            <a:endParaRPr lang="en-US" sz="3200" dirty="0"/>
          </a:p>
          <a:p>
            <a:endParaRPr lang="en-US" dirty="0"/>
          </a:p>
        </p:txBody>
      </p:sp>
      <p:sp>
        <p:nvSpPr>
          <p:cNvPr id="4" name="Slide Number Placeholder 3">
            <a:extLst>
              <a:ext uri="{FF2B5EF4-FFF2-40B4-BE49-F238E27FC236}">
                <a16:creationId xmlns:a16="http://schemas.microsoft.com/office/drawing/2014/main" id="{900FF0AD-8475-48D3-B44F-3A7D907E03BE}"/>
              </a:ext>
            </a:extLst>
          </p:cNvPr>
          <p:cNvSpPr>
            <a:spLocks noGrp="1"/>
          </p:cNvSpPr>
          <p:nvPr>
            <p:ph type="sldNum" sz="quarter" idx="12"/>
          </p:nvPr>
        </p:nvSpPr>
        <p:spPr/>
        <p:txBody>
          <a:bodyPr/>
          <a:lstStyle/>
          <a:p>
            <a:fld id="{A037933A-F97C-4918-9917-0BEF3D551A6D}" type="slidenum">
              <a:rPr lang="en-US" smtClean="0"/>
              <a:t>134</a:t>
            </a:fld>
            <a:endParaRPr lang="en-US"/>
          </a:p>
        </p:txBody>
      </p:sp>
    </p:spTree>
    <p:extLst>
      <p:ext uri="{BB962C8B-B14F-4D97-AF65-F5344CB8AC3E}">
        <p14:creationId xmlns:p14="http://schemas.microsoft.com/office/powerpoint/2010/main" val="2723964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351C7-1BAD-47E8-9D10-ACF7B1B6828B}"/>
              </a:ext>
            </a:extLst>
          </p:cNvPr>
          <p:cNvSpPr>
            <a:spLocks noGrp="1"/>
          </p:cNvSpPr>
          <p:nvPr>
            <p:ph type="title"/>
          </p:nvPr>
        </p:nvSpPr>
        <p:spPr/>
        <p:txBody>
          <a:bodyPr>
            <a:normAutofit fontScale="90000"/>
          </a:bodyPr>
          <a:lstStyle/>
          <a:p>
            <a:r>
              <a:rPr lang="en-US" b="1" dirty="0"/>
              <a:t>Ambiguity Resolution In Inheritance</a:t>
            </a:r>
            <a:br>
              <a:rPr lang="en-US" dirty="0"/>
            </a:br>
            <a:r>
              <a:rPr lang="en-US" dirty="0"/>
              <a:t> </a:t>
            </a:r>
            <a:br>
              <a:rPr lang="en-US" dirty="0"/>
            </a:br>
            <a:endParaRPr lang="en-US" dirty="0"/>
          </a:p>
        </p:txBody>
      </p:sp>
      <p:sp>
        <p:nvSpPr>
          <p:cNvPr id="3" name="Content Placeholder 2">
            <a:extLst>
              <a:ext uri="{FF2B5EF4-FFF2-40B4-BE49-F238E27FC236}">
                <a16:creationId xmlns:a16="http://schemas.microsoft.com/office/drawing/2014/main" id="{6034B3E8-5474-4383-B2FD-D7F42FD97AC0}"/>
              </a:ext>
            </a:extLst>
          </p:cNvPr>
          <p:cNvSpPr>
            <a:spLocks noGrp="1"/>
          </p:cNvSpPr>
          <p:nvPr>
            <p:ph idx="1"/>
          </p:nvPr>
        </p:nvSpPr>
        <p:spPr/>
        <p:txBody>
          <a:bodyPr>
            <a:normAutofit lnSpcReduction="10000"/>
          </a:bodyPr>
          <a:lstStyle/>
          <a:p>
            <a:r>
              <a:rPr lang="en-US" sz="3200" dirty="0"/>
              <a:t>The ambiguity error arises      whenever a data member  and member function are defined with a same name in both the base &amp; derived classes. The compiler cannot distinguish between the member functions of the two classes. To resolve this problem scope resolution operator is used.</a:t>
            </a:r>
          </a:p>
          <a:p>
            <a:r>
              <a:rPr lang="en-US" sz="3200" dirty="0"/>
              <a:t> </a:t>
            </a:r>
          </a:p>
          <a:p>
            <a:endParaRPr lang="en-US" dirty="0"/>
          </a:p>
        </p:txBody>
      </p:sp>
      <p:sp>
        <p:nvSpPr>
          <p:cNvPr id="4" name="Slide Number Placeholder 3">
            <a:extLst>
              <a:ext uri="{FF2B5EF4-FFF2-40B4-BE49-F238E27FC236}">
                <a16:creationId xmlns:a16="http://schemas.microsoft.com/office/drawing/2014/main" id="{255A7498-2E07-4DDF-B033-9DBEB155B835}"/>
              </a:ext>
            </a:extLst>
          </p:cNvPr>
          <p:cNvSpPr>
            <a:spLocks noGrp="1"/>
          </p:cNvSpPr>
          <p:nvPr>
            <p:ph type="sldNum" sz="quarter" idx="12"/>
          </p:nvPr>
        </p:nvSpPr>
        <p:spPr/>
        <p:txBody>
          <a:bodyPr/>
          <a:lstStyle/>
          <a:p>
            <a:fld id="{A037933A-F97C-4918-9917-0BEF3D551A6D}" type="slidenum">
              <a:rPr lang="en-US" smtClean="0"/>
              <a:t>135</a:t>
            </a:fld>
            <a:endParaRPr lang="en-US"/>
          </a:p>
        </p:txBody>
      </p:sp>
    </p:spTree>
    <p:extLst>
      <p:ext uri="{BB962C8B-B14F-4D97-AF65-F5344CB8AC3E}">
        <p14:creationId xmlns:p14="http://schemas.microsoft.com/office/powerpoint/2010/main" val="412815234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7143B-B3DC-410D-88A3-540D9C2A0C29}"/>
              </a:ext>
            </a:extLst>
          </p:cNvPr>
          <p:cNvSpPr>
            <a:spLocks noGrp="1"/>
          </p:cNvSpPr>
          <p:nvPr>
            <p:ph type="title"/>
          </p:nvPr>
        </p:nvSpPr>
        <p:spPr>
          <a:xfrm>
            <a:off x="677334" y="0"/>
            <a:ext cx="8596668" cy="661481"/>
          </a:xfrm>
        </p:spPr>
        <p:txBody>
          <a:bodyPr/>
          <a:lstStyle/>
          <a:p>
            <a:r>
              <a:rPr lang="en-US" dirty="0"/>
              <a:t>EG</a:t>
            </a:r>
          </a:p>
        </p:txBody>
      </p:sp>
      <p:sp>
        <p:nvSpPr>
          <p:cNvPr id="3" name="Content Placeholder 2">
            <a:extLst>
              <a:ext uri="{FF2B5EF4-FFF2-40B4-BE49-F238E27FC236}">
                <a16:creationId xmlns:a16="http://schemas.microsoft.com/office/drawing/2014/main" id="{5B32777A-388B-4FF2-B9C4-6371736C47FD}"/>
              </a:ext>
            </a:extLst>
          </p:cNvPr>
          <p:cNvSpPr>
            <a:spLocks noGrp="1"/>
          </p:cNvSpPr>
          <p:nvPr>
            <p:ph idx="1"/>
          </p:nvPr>
        </p:nvSpPr>
        <p:spPr>
          <a:xfrm>
            <a:off x="677334" y="661481"/>
            <a:ext cx="8596668" cy="5379881"/>
          </a:xfrm>
        </p:spPr>
        <p:txBody>
          <a:bodyPr>
            <a:normAutofit/>
          </a:bodyPr>
          <a:lstStyle/>
          <a:p>
            <a:r>
              <a:rPr lang="en-US" dirty="0"/>
              <a:t>#include &lt;</a:t>
            </a:r>
            <a:r>
              <a:rPr lang="en-US" dirty="0" err="1"/>
              <a:t>iostream.h</a:t>
            </a:r>
            <a:r>
              <a:rPr lang="en-US" dirty="0"/>
              <a:t>&gt;</a:t>
            </a:r>
          </a:p>
          <a:p>
            <a:r>
              <a:rPr lang="en-US" dirty="0"/>
              <a:t>class bas</a:t>
            </a:r>
          </a:p>
          <a:p>
            <a:r>
              <a:rPr lang="en-US" dirty="0"/>
              <a:t> { </a:t>
            </a:r>
          </a:p>
          <a:p>
            <a:r>
              <a:rPr lang="en-US" dirty="0"/>
              <a:t>   int no;</a:t>
            </a:r>
          </a:p>
          <a:p>
            <a:r>
              <a:rPr lang="en-US" dirty="0"/>
              <a:t>   public:</a:t>
            </a:r>
          </a:p>
          <a:p>
            <a:r>
              <a:rPr lang="en-US" dirty="0"/>
              <a:t>     void get()</a:t>
            </a:r>
          </a:p>
          <a:p>
            <a:r>
              <a:rPr lang="en-US" dirty="0"/>
              <a:t>     { </a:t>
            </a:r>
            <a:r>
              <a:rPr lang="en-US" dirty="0" err="1"/>
              <a:t>cin</a:t>
            </a:r>
            <a:r>
              <a:rPr lang="en-US" dirty="0"/>
              <a:t> &gt;&gt; no;}</a:t>
            </a:r>
          </a:p>
          <a:p>
            <a:r>
              <a:rPr lang="en-US" dirty="0"/>
              <a:t>   </a:t>
            </a:r>
          </a:p>
          <a:p>
            <a:r>
              <a:rPr lang="en-US" dirty="0"/>
              <a:t>  void put()</a:t>
            </a:r>
          </a:p>
          <a:p>
            <a:r>
              <a:rPr lang="en-US" dirty="0"/>
              <a:t>     { </a:t>
            </a:r>
            <a:r>
              <a:rPr lang="en-US" dirty="0" err="1"/>
              <a:t>cout</a:t>
            </a:r>
            <a:r>
              <a:rPr lang="en-US" dirty="0"/>
              <a:t> &lt;&lt; no;}</a:t>
            </a:r>
          </a:p>
          <a:p>
            <a:r>
              <a:rPr lang="en-US" dirty="0"/>
              <a:t>   } ;</a:t>
            </a:r>
          </a:p>
          <a:p>
            <a:r>
              <a:rPr lang="en-US" dirty="0"/>
              <a:t> </a:t>
            </a:r>
          </a:p>
          <a:p>
            <a:endParaRPr lang="en-US" dirty="0"/>
          </a:p>
        </p:txBody>
      </p:sp>
      <p:sp>
        <p:nvSpPr>
          <p:cNvPr id="4" name="Slide Number Placeholder 3">
            <a:extLst>
              <a:ext uri="{FF2B5EF4-FFF2-40B4-BE49-F238E27FC236}">
                <a16:creationId xmlns:a16="http://schemas.microsoft.com/office/drawing/2014/main" id="{A731F046-5E43-4CD6-A7F0-2B7AEFC7092E}"/>
              </a:ext>
            </a:extLst>
          </p:cNvPr>
          <p:cNvSpPr>
            <a:spLocks noGrp="1"/>
          </p:cNvSpPr>
          <p:nvPr>
            <p:ph type="sldNum" sz="quarter" idx="12"/>
          </p:nvPr>
        </p:nvSpPr>
        <p:spPr/>
        <p:txBody>
          <a:bodyPr/>
          <a:lstStyle/>
          <a:p>
            <a:fld id="{A037933A-F97C-4918-9917-0BEF3D551A6D}" type="slidenum">
              <a:rPr lang="en-US" smtClean="0"/>
              <a:t>136</a:t>
            </a:fld>
            <a:endParaRPr lang="en-US"/>
          </a:p>
        </p:txBody>
      </p:sp>
    </p:spTree>
    <p:extLst>
      <p:ext uri="{BB962C8B-B14F-4D97-AF65-F5344CB8AC3E}">
        <p14:creationId xmlns:p14="http://schemas.microsoft.com/office/powerpoint/2010/main" val="22064903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D7086-9CB5-4F5F-8529-5035F188AD4D}"/>
              </a:ext>
            </a:extLst>
          </p:cNvPr>
          <p:cNvSpPr>
            <a:spLocks noGrp="1"/>
          </p:cNvSpPr>
          <p:nvPr>
            <p:ph type="title"/>
          </p:nvPr>
        </p:nvSpPr>
        <p:spPr>
          <a:xfrm>
            <a:off x="677334" y="609600"/>
            <a:ext cx="8596668" cy="207038"/>
          </a:xfrm>
        </p:spPr>
        <p:txBody>
          <a:bodyPr>
            <a:normAutofit fontScale="90000"/>
          </a:bodyPr>
          <a:lstStyle/>
          <a:p>
            <a:r>
              <a:rPr lang="en-US" dirty="0"/>
              <a:t>Cont..</a:t>
            </a:r>
          </a:p>
        </p:txBody>
      </p:sp>
      <p:sp>
        <p:nvSpPr>
          <p:cNvPr id="3" name="Content Placeholder 2">
            <a:extLst>
              <a:ext uri="{FF2B5EF4-FFF2-40B4-BE49-F238E27FC236}">
                <a16:creationId xmlns:a16="http://schemas.microsoft.com/office/drawing/2014/main" id="{F93733DD-D99F-44F4-A89D-C60962FD7F04}"/>
              </a:ext>
            </a:extLst>
          </p:cNvPr>
          <p:cNvSpPr>
            <a:spLocks noGrp="1"/>
          </p:cNvSpPr>
          <p:nvPr>
            <p:ph idx="1"/>
          </p:nvPr>
        </p:nvSpPr>
        <p:spPr>
          <a:xfrm>
            <a:off x="677334" y="1050587"/>
            <a:ext cx="8596668" cy="5525311"/>
          </a:xfrm>
        </p:spPr>
        <p:txBody>
          <a:bodyPr>
            <a:normAutofit/>
          </a:bodyPr>
          <a:lstStyle/>
          <a:p>
            <a:r>
              <a:rPr lang="en-US" sz="2800" dirty="0"/>
              <a:t>class der : public bas</a:t>
            </a:r>
          </a:p>
          <a:p>
            <a:r>
              <a:rPr lang="en-US" sz="2800" dirty="0"/>
              <a:t>{ </a:t>
            </a:r>
          </a:p>
          <a:p>
            <a:r>
              <a:rPr lang="en-US" sz="2800" dirty="0"/>
              <a:t>  char name[10];</a:t>
            </a:r>
          </a:p>
          <a:p>
            <a:r>
              <a:rPr lang="en-US" sz="2800" dirty="0"/>
              <a:t>  public :</a:t>
            </a:r>
          </a:p>
          <a:p>
            <a:r>
              <a:rPr lang="en-US" sz="2800" dirty="0"/>
              <a:t>     void get()</a:t>
            </a:r>
          </a:p>
          <a:p>
            <a:r>
              <a:rPr lang="en-US" sz="2800" dirty="0"/>
              <a:t>      {	</a:t>
            </a:r>
            <a:r>
              <a:rPr lang="en-US" sz="2800" dirty="0" err="1"/>
              <a:t>cin</a:t>
            </a:r>
            <a:r>
              <a:rPr lang="en-US" sz="2800" dirty="0"/>
              <a:t> &gt;&gt; name;}</a:t>
            </a:r>
          </a:p>
          <a:p>
            <a:r>
              <a:rPr lang="en-US" sz="2800" dirty="0"/>
              <a:t>     void put()</a:t>
            </a:r>
          </a:p>
          <a:p>
            <a:r>
              <a:rPr lang="en-US" sz="2800" dirty="0"/>
              <a:t>    {	</a:t>
            </a:r>
            <a:r>
              <a:rPr lang="en-US" sz="2800" dirty="0" err="1"/>
              <a:t>cout</a:t>
            </a:r>
            <a:r>
              <a:rPr lang="en-US" sz="2800" dirty="0"/>
              <a:t>&lt;&lt;"\n name = "&lt;&lt;name ; }                           };</a:t>
            </a:r>
          </a:p>
          <a:p>
            <a:endParaRPr lang="en-US" sz="2800" dirty="0"/>
          </a:p>
        </p:txBody>
      </p:sp>
      <p:sp>
        <p:nvSpPr>
          <p:cNvPr id="4" name="Slide Number Placeholder 3">
            <a:extLst>
              <a:ext uri="{FF2B5EF4-FFF2-40B4-BE49-F238E27FC236}">
                <a16:creationId xmlns:a16="http://schemas.microsoft.com/office/drawing/2014/main" id="{C7A1FF32-98E5-4E22-960F-23E9F37AE600}"/>
              </a:ext>
            </a:extLst>
          </p:cNvPr>
          <p:cNvSpPr>
            <a:spLocks noGrp="1"/>
          </p:cNvSpPr>
          <p:nvPr>
            <p:ph type="sldNum" sz="quarter" idx="12"/>
          </p:nvPr>
        </p:nvSpPr>
        <p:spPr/>
        <p:txBody>
          <a:bodyPr/>
          <a:lstStyle/>
          <a:p>
            <a:fld id="{A037933A-F97C-4918-9917-0BEF3D551A6D}" type="slidenum">
              <a:rPr lang="en-US" smtClean="0"/>
              <a:t>137</a:t>
            </a:fld>
            <a:endParaRPr lang="en-US"/>
          </a:p>
        </p:txBody>
      </p:sp>
    </p:spTree>
    <p:extLst>
      <p:ext uri="{BB962C8B-B14F-4D97-AF65-F5344CB8AC3E}">
        <p14:creationId xmlns:p14="http://schemas.microsoft.com/office/powerpoint/2010/main" val="147386313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AFB2A-E4F6-42DB-8A80-892E18DD96F5}"/>
              </a:ext>
            </a:extLst>
          </p:cNvPr>
          <p:cNvSpPr>
            <a:spLocks noGrp="1"/>
          </p:cNvSpPr>
          <p:nvPr>
            <p:ph type="title"/>
          </p:nvPr>
        </p:nvSpPr>
        <p:spPr>
          <a:xfrm>
            <a:off x="677334" y="0"/>
            <a:ext cx="8596668" cy="816638"/>
          </a:xfrm>
        </p:spPr>
        <p:txBody>
          <a:bodyPr>
            <a:normAutofit/>
          </a:bodyPr>
          <a:lstStyle/>
          <a:p>
            <a:r>
              <a:rPr lang="en-US" dirty="0"/>
              <a:t>Cont..</a:t>
            </a:r>
          </a:p>
        </p:txBody>
      </p:sp>
      <p:sp>
        <p:nvSpPr>
          <p:cNvPr id="3" name="Content Placeholder 2">
            <a:extLst>
              <a:ext uri="{FF2B5EF4-FFF2-40B4-BE49-F238E27FC236}">
                <a16:creationId xmlns:a16="http://schemas.microsoft.com/office/drawing/2014/main" id="{B65F9C08-8CA4-44C9-9C1F-16E2E47A1009}"/>
              </a:ext>
            </a:extLst>
          </p:cNvPr>
          <p:cNvSpPr>
            <a:spLocks noGrp="1"/>
          </p:cNvSpPr>
          <p:nvPr>
            <p:ph idx="1"/>
          </p:nvPr>
        </p:nvSpPr>
        <p:spPr>
          <a:xfrm>
            <a:off x="677334" y="816639"/>
            <a:ext cx="8596668" cy="5224724"/>
          </a:xfrm>
        </p:spPr>
        <p:txBody>
          <a:bodyPr/>
          <a:lstStyle/>
          <a:p>
            <a:r>
              <a:rPr lang="en-US" sz="3600" dirty="0"/>
              <a:t>void main()</a:t>
            </a:r>
          </a:p>
          <a:p>
            <a:r>
              <a:rPr lang="en-US" sz="3600" dirty="0"/>
              <a:t>     {  der d;</a:t>
            </a:r>
          </a:p>
          <a:p>
            <a:r>
              <a:rPr lang="en-US" sz="3600" dirty="0"/>
              <a:t>       </a:t>
            </a:r>
            <a:r>
              <a:rPr lang="en-US" sz="3600" b="1" i="1" dirty="0" err="1"/>
              <a:t>d.bas</a:t>
            </a:r>
            <a:r>
              <a:rPr lang="en-US" sz="3600" b="1" i="1" dirty="0"/>
              <a:t>::get();</a:t>
            </a:r>
            <a:endParaRPr lang="en-US" sz="3600" dirty="0"/>
          </a:p>
          <a:p>
            <a:r>
              <a:rPr lang="en-US" sz="3600" dirty="0"/>
              <a:t>       </a:t>
            </a:r>
            <a:r>
              <a:rPr lang="en-US" sz="3600" dirty="0" err="1"/>
              <a:t>d.get</a:t>
            </a:r>
            <a:r>
              <a:rPr lang="en-US" sz="3600" dirty="0"/>
              <a:t>();</a:t>
            </a:r>
          </a:p>
          <a:p>
            <a:r>
              <a:rPr lang="en-US" sz="3600" dirty="0"/>
              <a:t>       </a:t>
            </a:r>
            <a:r>
              <a:rPr lang="en-US" sz="3600" b="1" i="1" dirty="0" err="1"/>
              <a:t>d.bas</a:t>
            </a:r>
            <a:r>
              <a:rPr lang="en-US" sz="3600" b="1" i="1" dirty="0"/>
              <a:t>::put();</a:t>
            </a:r>
            <a:endParaRPr lang="en-US" sz="3600" dirty="0"/>
          </a:p>
          <a:p>
            <a:r>
              <a:rPr lang="en-US" sz="3600" dirty="0"/>
              <a:t>       </a:t>
            </a:r>
            <a:r>
              <a:rPr lang="en-US" sz="3600" dirty="0" err="1"/>
              <a:t>d.put</a:t>
            </a:r>
            <a:r>
              <a:rPr lang="en-US" sz="3600" dirty="0"/>
              <a:t>();</a:t>
            </a:r>
          </a:p>
          <a:p>
            <a:r>
              <a:rPr lang="en-US" sz="3600" dirty="0"/>
              <a:t>       }</a:t>
            </a:r>
          </a:p>
          <a:p>
            <a:endParaRPr lang="en-US" dirty="0"/>
          </a:p>
        </p:txBody>
      </p:sp>
      <p:sp>
        <p:nvSpPr>
          <p:cNvPr id="4" name="Slide Number Placeholder 3">
            <a:extLst>
              <a:ext uri="{FF2B5EF4-FFF2-40B4-BE49-F238E27FC236}">
                <a16:creationId xmlns:a16="http://schemas.microsoft.com/office/drawing/2014/main" id="{405961CB-9ED9-4F42-92CC-3686B41B9425}"/>
              </a:ext>
            </a:extLst>
          </p:cNvPr>
          <p:cNvSpPr>
            <a:spLocks noGrp="1"/>
          </p:cNvSpPr>
          <p:nvPr>
            <p:ph type="sldNum" sz="quarter" idx="12"/>
          </p:nvPr>
        </p:nvSpPr>
        <p:spPr/>
        <p:txBody>
          <a:bodyPr/>
          <a:lstStyle/>
          <a:p>
            <a:fld id="{A037933A-F97C-4918-9917-0BEF3D551A6D}" type="slidenum">
              <a:rPr lang="en-US" smtClean="0"/>
              <a:t>138</a:t>
            </a:fld>
            <a:endParaRPr lang="en-US"/>
          </a:p>
        </p:txBody>
      </p:sp>
    </p:spTree>
    <p:extLst>
      <p:ext uri="{BB962C8B-B14F-4D97-AF65-F5344CB8AC3E}">
        <p14:creationId xmlns:p14="http://schemas.microsoft.com/office/powerpoint/2010/main" val="72291666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CFE9-7E30-4687-A473-268CD9CC3D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C6D301-AE55-4C20-855E-3C360AF61000}"/>
              </a:ext>
            </a:extLst>
          </p:cNvPr>
          <p:cNvSpPr>
            <a:spLocks noGrp="1"/>
          </p:cNvSpPr>
          <p:nvPr>
            <p:ph idx="1"/>
          </p:nvPr>
        </p:nvSpPr>
        <p:spPr/>
        <p:txBody>
          <a:bodyPr/>
          <a:lstStyle/>
          <a:p>
            <a:r>
              <a:rPr lang="en-US" dirty="0">
                <a:hlinkClick r:id="rId2"/>
              </a:rPr>
              <a:t>https://cplusplus.com/doc/tutorial/variables/</a:t>
            </a:r>
            <a:endParaRPr lang="en-US" dirty="0"/>
          </a:p>
          <a:p>
            <a:r>
              <a:rPr lang="en-US" dirty="0"/>
              <a:t>https://www.javatpoint.com/cpp-variable</a:t>
            </a:r>
          </a:p>
        </p:txBody>
      </p:sp>
      <p:sp>
        <p:nvSpPr>
          <p:cNvPr id="5" name="Slide Number Placeholder 4">
            <a:extLst>
              <a:ext uri="{FF2B5EF4-FFF2-40B4-BE49-F238E27FC236}">
                <a16:creationId xmlns:a16="http://schemas.microsoft.com/office/drawing/2014/main" id="{0FA39A9C-8CF1-43F2-88ED-A9AF51F76A65}"/>
              </a:ext>
            </a:extLst>
          </p:cNvPr>
          <p:cNvSpPr>
            <a:spLocks noGrp="1"/>
          </p:cNvSpPr>
          <p:nvPr>
            <p:ph type="sldNum" sz="quarter" idx="12"/>
          </p:nvPr>
        </p:nvSpPr>
        <p:spPr/>
        <p:txBody>
          <a:bodyPr/>
          <a:lstStyle/>
          <a:p>
            <a:fld id="{A037933A-F97C-4918-9917-0BEF3D551A6D}" type="slidenum">
              <a:rPr lang="en-US" smtClean="0"/>
              <a:t>139</a:t>
            </a:fld>
            <a:endParaRPr lang="en-US"/>
          </a:p>
        </p:txBody>
      </p:sp>
    </p:spTree>
    <p:extLst>
      <p:ext uri="{BB962C8B-B14F-4D97-AF65-F5344CB8AC3E}">
        <p14:creationId xmlns:p14="http://schemas.microsoft.com/office/powerpoint/2010/main" val="4226428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3902F-9FEA-4982-9FE1-11D6986D498F}"/>
              </a:ext>
            </a:extLst>
          </p:cNvPr>
          <p:cNvSpPr>
            <a:spLocks noGrp="1"/>
          </p:cNvSpPr>
          <p:nvPr>
            <p:ph type="title"/>
          </p:nvPr>
        </p:nvSpPr>
        <p:spPr/>
        <p:txBody>
          <a:bodyPr/>
          <a:lstStyle/>
          <a:p>
            <a:r>
              <a:rPr lang="en-US" dirty="0"/>
              <a:t>New Lines</a:t>
            </a:r>
            <a:br>
              <a:rPr lang="en-US" dirty="0"/>
            </a:br>
            <a:endParaRPr lang="en-US" dirty="0"/>
          </a:p>
        </p:txBody>
      </p:sp>
      <p:sp>
        <p:nvSpPr>
          <p:cNvPr id="3" name="Content Placeholder 2">
            <a:extLst>
              <a:ext uri="{FF2B5EF4-FFF2-40B4-BE49-F238E27FC236}">
                <a16:creationId xmlns:a16="http://schemas.microsoft.com/office/drawing/2014/main" id="{DB7FE1D2-5A54-4A3E-9D0B-9926AC754020}"/>
              </a:ext>
            </a:extLst>
          </p:cNvPr>
          <p:cNvSpPr>
            <a:spLocks noGrp="1"/>
          </p:cNvSpPr>
          <p:nvPr>
            <p:ph idx="1"/>
          </p:nvPr>
        </p:nvSpPr>
        <p:spPr/>
        <p:txBody>
          <a:bodyPr>
            <a:normAutofit lnSpcReduction="10000"/>
          </a:bodyPr>
          <a:lstStyle/>
          <a:p>
            <a:r>
              <a:rPr lang="en-US" dirty="0"/>
              <a:t> </a:t>
            </a:r>
            <a:r>
              <a:rPr lang="en-US" altLang="en-US" dirty="0">
                <a:solidFill>
                  <a:srgbClr val="000000"/>
                </a:solidFill>
                <a:latin typeface="Verdana" panose="020B0604030504040204" pitchFamily="34" charset="0"/>
              </a:rPr>
              <a:t>To insert a new line, you can use the </a:t>
            </a:r>
            <a:r>
              <a:rPr lang="en-US" altLang="en-US" dirty="0">
                <a:solidFill>
                  <a:srgbClr val="DC143C"/>
                </a:solidFill>
                <a:latin typeface="Consolas" panose="020B0609020204030204" pitchFamily="49" charset="0"/>
              </a:rPr>
              <a:t>\n</a:t>
            </a:r>
            <a:r>
              <a:rPr lang="en-US" altLang="en-US" dirty="0">
                <a:solidFill>
                  <a:srgbClr val="000000"/>
                </a:solidFill>
                <a:latin typeface="Verdana" panose="020B0604030504040204" pitchFamily="34" charset="0"/>
              </a:rPr>
              <a:t> character:</a:t>
            </a:r>
            <a:r>
              <a:rPr lang="en-US" altLang="en-US" dirty="0">
                <a:solidFill>
                  <a:schemeClr val="tx1"/>
                </a:solidFill>
              </a:rPr>
              <a:t> </a:t>
            </a:r>
          </a:p>
          <a:p>
            <a:r>
              <a:rPr lang="en-US" dirty="0"/>
              <a:t>#include &lt;iostream&gt;</a:t>
            </a:r>
            <a:br>
              <a:rPr lang="en-US" sz="3200" dirty="0"/>
            </a:br>
            <a:r>
              <a:rPr lang="en-US" dirty="0"/>
              <a:t>using namespace std;</a:t>
            </a:r>
            <a:br>
              <a:rPr lang="en-US" sz="3200" dirty="0"/>
            </a:br>
            <a:br>
              <a:rPr lang="en-US" sz="3200" dirty="0"/>
            </a:br>
            <a:r>
              <a:rPr lang="en-US" dirty="0"/>
              <a:t>int main() {</a:t>
            </a:r>
            <a:br>
              <a:rPr lang="en-US" sz="3200" dirty="0"/>
            </a:br>
            <a:r>
              <a:rPr lang="en-US" dirty="0"/>
              <a:t>  </a:t>
            </a:r>
            <a:r>
              <a:rPr lang="en-US" dirty="0" err="1"/>
              <a:t>cout</a:t>
            </a:r>
            <a:r>
              <a:rPr lang="en-US" dirty="0"/>
              <a:t> &lt;&lt; "Hello World! </a:t>
            </a:r>
            <a:r>
              <a:rPr lang="en-US" b="1" dirty="0"/>
              <a:t>\n</a:t>
            </a:r>
            <a:r>
              <a:rPr lang="en-US" dirty="0"/>
              <a:t>";</a:t>
            </a:r>
            <a:br>
              <a:rPr lang="en-US" sz="3200" dirty="0"/>
            </a:br>
            <a:r>
              <a:rPr lang="en-US" dirty="0"/>
              <a:t>  </a:t>
            </a:r>
            <a:r>
              <a:rPr lang="en-US" dirty="0" err="1"/>
              <a:t>cout</a:t>
            </a:r>
            <a:r>
              <a:rPr lang="en-US" dirty="0"/>
              <a:t> &lt;&lt; "I am learning C++";</a:t>
            </a:r>
            <a:br>
              <a:rPr lang="en-US" sz="3200" dirty="0"/>
            </a:br>
            <a:r>
              <a:rPr lang="en-US" dirty="0"/>
              <a:t>  return 0;</a:t>
            </a:r>
            <a:br>
              <a:rPr lang="en-US" sz="3200" dirty="0"/>
            </a:br>
            <a:r>
              <a:rPr lang="en-US" dirty="0"/>
              <a:t>}</a:t>
            </a:r>
          </a:p>
          <a:p>
            <a:r>
              <a:rPr lang="en-US" altLang="en-US" sz="3200" dirty="0">
                <a:solidFill>
                  <a:schemeClr val="tx1"/>
                </a:solidFill>
                <a:latin typeface="Arial" panose="020B0604020202020204" pitchFamily="34" charset="0"/>
              </a:rPr>
              <a:t> </a:t>
            </a:r>
            <a:r>
              <a:rPr lang="en-US" altLang="en-US" sz="3200" dirty="0">
                <a:solidFill>
                  <a:srgbClr val="000000"/>
                </a:solidFill>
                <a:latin typeface="Verdana" panose="020B0604030504040204" pitchFamily="34" charset="0"/>
              </a:rPr>
              <a:t>Two </a:t>
            </a:r>
            <a:r>
              <a:rPr lang="en-US" altLang="en-US" sz="3200" dirty="0">
                <a:solidFill>
                  <a:srgbClr val="DC143C"/>
                </a:solidFill>
                <a:latin typeface="Consolas" panose="020B0609020204030204" pitchFamily="49" charset="0"/>
              </a:rPr>
              <a:t>\n</a:t>
            </a:r>
            <a:r>
              <a:rPr lang="en-US" altLang="en-US" sz="3200" dirty="0">
                <a:solidFill>
                  <a:srgbClr val="000000"/>
                </a:solidFill>
                <a:latin typeface="Verdana" panose="020B0604030504040204" pitchFamily="34" charset="0"/>
              </a:rPr>
              <a:t> characters after each other will create a blank line:</a:t>
            </a:r>
            <a:endParaRPr lang="en-US" altLang="en-US" sz="3200" dirty="0">
              <a:solidFill>
                <a:schemeClr val="tx1"/>
              </a:solidFill>
              <a:latin typeface="Arial" panose="020B0604020202020204" pitchFamily="34" charset="0"/>
            </a:endParaRPr>
          </a:p>
          <a:p>
            <a:endParaRPr lang="en-US" dirty="0"/>
          </a:p>
        </p:txBody>
      </p:sp>
      <p:sp>
        <p:nvSpPr>
          <p:cNvPr id="5" name="Slide Number Placeholder 4">
            <a:extLst>
              <a:ext uri="{FF2B5EF4-FFF2-40B4-BE49-F238E27FC236}">
                <a16:creationId xmlns:a16="http://schemas.microsoft.com/office/drawing/2014/main" id="{3F7C6934-B21D-4CA9-8E79-60DC1A8121F5}"/>
              </a:ext>
            </a:extLst>
          </p:cNvPr>
          <p:cNvSpPr>
            <a:spLocks noGrp="1"/>
          </p:cNvSpPr>
          <p:nvPr>
            <p:ph type="sldNum" sz="quarter" idx="12"/>
          </p:nvPr>
        </p:nvSpPr>
        <p:spPr/>
        <p:txBody>
          <a:bodyPr/>
          <a:lstStyle/>
          <a:p>
            <a:fld id="{A037933A-F97C-4918-9917-0BEF3D551A6D}" type="slidenum">
              <a:rPr lang="en-US" smtClean="0"/>
              <a:t>14</a:t>
            </a:fld>
            <a:endParaRPr lang="en-US"/>
          </a:p>
        </p:txBody>
      </p:sp>
    </p:spTree>
    <p:extLst>
      <p:ext uri="{BB962C8B-B14F-4D97-AF65-F5344CB8AC3E}">
        <p14:creationId xmlns:p14="http://schemas.microsoft.com/office/powerpoint/2010/main" val="1112558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9E28CD4-C636-4A3B-80A4-C3EDE3D9214B}"/>
              </a:ext>
            </a:extLst>
          </p:cNvPr>
          <p:cNvSpPr>
            <a:spLocks noGrp="1" noChangeArrowheads="1"/>
          </p:cNvSpPr>
          <p:nvPr>
            <p:ph type="title"/>
          </p:nvPr>
        </p:nvSpPr>
        <p:spPr bwMode="auto">
          <a:xfrm>
            <a:off x="2592925" y="1064500"/>
            <a:ext cx="83731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Another way to insert a new line, is with the </a:t>
            </a:r>
            <a:r>
              <a:rPr kumimoji="0" lang="en-US" altLang="en-US" sz="2000" b="0" i="0" u="none" strike="noStrike" cap="none" normalizeH="0" baseline="0" dirty="0" err="1">
                <a:ln>
                  <a:noFill/>
                </a:ln>
                <a:solidFill>
                  <a:srgbClr val="DC143C"/>
                </a:solidFill>
                <a:effectLst/>
                <a:latin typeface="Consolas" panose="020B0609020204030204" pitchFamily="49" charset="0"/>
              </a:rPr>
              <a:t>endl</a:t>
            </a:r>
            <a:r>
              <a:rPr kumimoji="0" lang="en-US" altLang="en-US" sz="2000" b="0" i="0" u="none" strike="noStrike" cap="none" normalizeH="0" baseline="0" dirty="0">
                <a:ln>
                  <a:noFill/>
                </a:ln>
                <a:solidFill>
                  <a:srgbClr val="000000"/>
                </a:solidFill>
                <a:effectLst/>
                <a:latin typeface="Verdana" panose="020B0604030504040204" pitchFamily="34" charset="0"/>
              </a:rPr>
              <a:t> manipulator:</a:t>
            </a:r>
            <a:r>
              <a:rPr kumimoji="0" lang="en-US" altLang="en-US" sz="2000"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7518BA29-8840-43D1-B21D-517A033495FC}"/>
              </a:ext>
            </a:extLst>
          </p:cNvPr>
          <p:cNvSpPr>
            <a:spLocks noGrp="1"/>
          </p:cNvSpPr>
          <p:nvPr>
            <p:ph idx="1"/>
          </p:nvPr>
        </p:nvSpPr>
        <p:spPr/>
        <p:txBody>
          <a:bodyPr/>
          <a:lstStyle/>
          <a:p>
            <a:r>
              <a:rPr lang="en-US" dirty="0"/>
              <a:t>#include &lt;iostream&gt;</a:t>
            </a:r>
            <a:br>
              <a:rPr lang="en-US" dirty="0"/>
            </a:br>
            <a:r>
              <a:rPr lang="en-US" dirty="0"/>
              <a:t>using namespace std;</a:t>
            </a:r>
            <a:br>
              <a:rPr lang="en-US" dirty="0"/>
            </a:br>
            <a:br>
              <a:rPr lang="en-US" dirty="0"/>
            </a:br>
            <a:r>
              <a:rPr lang="en-US" dirty="0"/>
              <a:t>int main() {</a:t>
            </a:r>
            <a:br>
              <a:rPr lang="en-US" dirty="0"/>
            </a:br>
            <a:r>
              <a:rPr lang="en-US" dirty="0"/>
              <a:t>  </a:t>
            </a:r>
            <a:r>
              <a:rPr lang="en-US" dirty="0" err="1"/>
              <a:t>cout</a:t>
            </a:r>
            <a:r>
              <a:rPr lang="en-US" dirty="0"/>
              <a:t> &lt;&lt; "Hello World!" &lt;&lt; </a:t>
            </a:r>
            <a:r>
              <a:rPr lang="en-US" b="1" dirty="0" err="1"/>
              <a:t>endl</a:t>
            </a:r>
            <a:r>
              <a:rPr lang="en-US" dirty="0"/>
              <a:t>;</a:t>
            </a:r>
            <a:br>
              <a:rPr lang="en-US" dirty="0"/>
            </a:br>
            <a:r>
              <a:rPr lang="en-US" dirty="0"/>
              <a:t>  </a:t>
            </a:r>
            <a:r>
              <a:rPr lang="en-US" dirty="0" err="1"/>
              <a:t>cout</a:t>
            </a:r>
            <a:r>
              <a:rPr lang="en-US" dirty="0"/>
              <a:t> &lt;&lt; "I am learning C++";</a:t>
            </a:r>
            <a:br>
              <a:rPr lang="en-US" dirty="0"/>
            </a:br>
            <a:r>
              <a:rPr lang="en-US" dirty="0"/>
              <a:t>  return 0;</a:t>
            </a:r>
            <a:br>
              <a:rPr lang="en-US" dirty="0"/>
            </a:br>
            <a:r>
              <a:rPr lang="en-US" dirty="0"/>
              <a:t>}</a:t>
            </a:r>
          </a:p>
        </p:txBody>
      </p:sp>
      <p:sp>
        <p:nvSpPr>
          <p:cNvPr id="5" name="Slide Number Placeholder 4">
            <a:extLst>
              <a:ext uri="{FF2B5EF4-FFF2-40B4-BE49-F238E27FC236}">
                <a16:creationId xmlns:a16="http://schemas.microsoft.com/office/drawing/2014/main" id="{CCFFC317-4B5E-416A-96CE-2A79C29A047B}"/>
              </a:ext>
            </a:extLst>
          </p:cNvPr>
          <p:cNvSpPr>
            <a:spLocks noGrp="1"/>
          </p:cNvSpPr>
          <p:nvPr>
            <p:ph type="sldNum" sz="quarter" idx="12"/>
          </p:nvPr>
        </p:nvSpPr>
        <p:spPr/>
        <p:txBody>
          <a:bodyPr/>
          <a:lstStyle/>
          <a:p>
            <a:fld id="{A037933A-F97C-4918-9917-0BEF3D551A6D}" type="slidenum">
              <a:rPr lang="en-US" smtClean="0"/>
              <a:t>15</a:t>
            </a:fld>
            <a:endParaRPr lang="en-US"/>
          </a:p>
        </p:txBody>
      </p:sp>
    </p:spTree>
    <p:extLst>
      <p:ext uri="{BB962C8B-B14F-4D97-AF65-F5344CB8AC3E}">
        <p14:creationId xmlns:p14="http://schemas.microsoft.com/office/powerpoint/2010/main" val="3674771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656A1-BA4A-44C0-847B-2AF99F89A808}"/>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62C011D0-2F0E-49B0-96E4-788F1FEC1161}"/>
              </a:ext>
            </a:extLst>
          </p:cNvPr>
          <p:cNvSpPr>
            <a:spLocks noGrp="1" noChangeArrowheads="1"/>
          </p:cNvSpPr>
          <p:nvPr>
            <p:ph idx="1"/>
          </p:nvPr>
        </p:nvSpPr>
        <p:spPr bwMode="auto">
          <a:xfrm>
            <a:off x="2592926" y="2160721"/>
            <a:ext cx="891168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Both </a:t>
            </a:r>
            <a:r>
              <a:rPr kumimoji="0" lang="en-US" altLang="en-US" sz="2400" b="0" i="0" u="none" strike="noStrike" cap="none" normalizeH="0" baseline="0" dirty="0">
                <a:ln>
                  <a:noFill/>
                </a:ln>
                <a:solidFill>
                  <a:srgbClr val="DC143C"/>
                </a:solidFill>
                <a:effectLst/>
                <a:latin typeface="Consolas" panose="020B0609020204030204" pitchFamily="49" charset="0"/>
              </a:rPr>
              <a:t>\n</a:t>
            </a:r>
            <a:r>
              <a:rPr kumimoji="0" lang="en-US" altLang="en-US" sz="2400" b="0" i="0" u="none" strike="noStrike" cap="none" normalizeH="0" baseline="0" dirty="0">
                <a:ln>
                  <a:noFill/>
                </a:ln>
                <a:solidFill>
                  <a:srgbClr val="000000"/>
                </a:solidFill>
                <a:effectLst/>
                <a:latin typeface="Verdana" panose="020B0604030504040204" pitchFamily="34" charset="0"/>
              </a:rPr>
              <a:t> and </a:t>
            </a:r>
            <a:r>
              <a:rPr kumimoji="0" lang="en-US" altLang="en-US" sz="2400" b="0" i="0" u="none" strike="noStrike" cap="none" normalizeH="0" baseline="0" dirty="0" err="1">
                <a:ln>
                  <a:noFill/>
                </a:ln>
                <a:solidFill>
                  <a:srgbClr val="DC143C"/>
                </a:solidFill>
                <a:effectLst/>
                <a:latin typeface="Consolas" panose="020B0609020204030204" pitchFamily="49" charset="0"/>
              </a:rPr>
              <a:t>endl</a:t>
            </a:r>
            <a:r>
              <a:rPr kumimoji="0" lang="en-US" altLang="en-US" sz="2400" b="0" i="0" u="none" strike="noStrike" cap="none" normalizeH="0" baseline="0" dirty="0">
                <a:ln>
                  <a:noFill/>
                </a:ln>
                <a:solidFill>
                  <a:srgbClr val="000000"/>
                </a:solidFill>
                <a:effectLst/>
                <a:latin typeface="Verdana" panose="020B0604030504040204" pitchFamily="34" charset="0"/>
              </a:rPr>
              <a:t> are used to break lines. However, </a:t>
            </a:r>
            <a:r>
              <a:rPr kumimoji="0" lang="en-US" altLang="en-US" sz="2400" b="0" i="0" u="none" strike="noStrike" cap="none" normalizeH="0" baseline="0" dirty="0">
                <a:ln>
                  <a:noFill/>
                </a:ln>
                <a:solidFill>
                  <a:srgbClr val="DC143C"/>
                </a:solidFill>
                <a:effectLst/>
                <a:latin typeface="Consolas" panose="020B0609020204030204" pitchFamily="49" charset="0"/>
              </a:rPr>
              <a:t>\n</a:t>
            </a:r>
            <a:r>
              <a:rPr kumimoji="0" lang="en-US" altLang="en-US" sz="2400" b="0" i="0" u="none" strike="noStrike" cap="none" normalizeH="0" baseline="0" dirty="0">
                <a:ln>
                  <a:noFill/>
                </a:ln>
                <a:solidFill>
                  <a:srgbClr val="000000"/>
                </a:solidFill>
                <a:effectLst/>
                <a:latin typeface="Verdana" panose="020B0604030504040204" pitchFamily="34" charset="0"/>
              </a:rPr>
              <a:t> is most used.</a:t>
            </a:r>
            <a:r>
              <a:rPr kumimoji="0" lang="en-US" altLang="en-US" sz="2400" b="0" i="0" u="none" strike="noStrike" cap="none" normalizeH="0" baseline="0" dirty="0">
                <a:ln>
                  <a:noFill/>
                </a:ln>
                <a:solidFill>
                  <a:schemeClr val="tx1"/>
                </a:solidFill>
                <a:effectLst/>
              </a:rPr>
              <a:t> </a:t>
            </a:r>
          </a:p>
          <a:p>
            <a:pPr marL="0" lvl="0" indent="0" defTabSz="914400">
              <a:buClrTx/>
              <a:buNone/>
            </a:pPr>
            <a:r>
              <a:rPr lang="en-US" altLang="en-US" sz="3200" dirty="0">
                <a:solidFill>
                  <a:srgbClr val="000000"/>
                </a:solidFill>
                <a:latin typeface="Segoe UI" panose="020B0502040204020203" pitchFamily="34" charset="0"/>
                <a:cs typeface="Segoe UI" panose="020B0502040204020203" pitchFamily="34" charset="0"/>
              </a:rPr>
              <a:t>But what is </a:t>
            </a:r>
            <a:r>
              <a:rPr lang="en-US" altLang="en-US" sz="3200" dirty="0">
                <a:solidFill>
                  <a:srgbClr val="DC143C"/>
                </a:solidFill>
                <a:latin typeface="Consolas" panose="020B0609020204030204" pitchFamily="49" charset="0"/>
                <a:cs typeface="Segoe UI" panose="020B0502040204020203" pitchFamily="34" charset="0"/>
              </a:rPr>
              <a:t>\n</a:t>
            </a:r>
            <a:r>
              <a:rPr lang="en-US" altLang="en-US" sz="3200" dirty="0">
                <a:solidFill>
                  <a:srgbClr val="000000"/>
                </a:solidFill>
                <a:latin typeface="Segoe UI" panose="020B0502040204020203" pitchFamily="34" charset="0"/>
                <a:cs typeface="Segoe UI" panose="020B0502040204020203" pitchFamily="34" charset="0"/>
              </a:rPr>
              <a:t> exactly?</a:t>
            </a:r>
          </a:p>
          <a:p>
            <a:pPr marL="0" lvl="0" indent="0" defTabSz="914400">
              <a:buClrTx/>
              <a:buNone/>
            </a:pPr>
            <a:r>
              <a:rPr lang="en-US" altLang="en-US" sz="2400" dirty="0">
                <a:solidFill>
                  <a:srgbClr val="000000"/>
                </a:solidFill>
                <a:latin typeface="Verdana" panose="020B0604030504040204" pitchFamily="34" charset="0"/>
              </a:rPr>
              <a:t>The newline character (</a:t>
            </a:r>
            <a:r>
              <a:rPr lang="en-US" altLang="en-US" sz="2400" dirty="0">
                <a:solidFill>
                  <a:srgbClr val="DC143C"/>
                </a:solidFill>
                <a:latin typeface="Consolas" panose="020B0609020204030204" pitchFamily="49" charset="0"/>
              </a:rPr>
              <a:t>\n</a:t>
            </a:r>
            <a:r>
              <a:rPr lang="en-US" altLang="en-US" sz="2400" dirty="0">
                <a:solidFill>
                  <a:srgbClr val="000000"/>
                </a:solidFill>
                <a:latin typeface="Verdana" panose="020B0604030504040204" pitchFamily="34" charset="0"/>
              </a:rPr>
              <a:t>) is called an </a:t>
            </a:r>
            <a:r>
              <a:rPr lang="en-US" altLang="en-US" sz="2400" b="1" dirty="0">
                <a:solidFill>
                  <a:srgbClr val="000000"/>
                </a:solidFill>
                <a:latin typeface="Verdana" panose="020B0604030504040204" pitchFamily="34" charset="0"/>
              </a:rPr>
              <a:t>escape sequence</a:t>
            </a:r>
            <a:r>
              <a:rPr lang="en-US" altLang="en-US" sz="2400" dirty="0">
                <a:solidFill>
                  <a:srgbClr val="000000"/>
                </a:solidFill>
                <a:latin typeface="Verdana" panose="020B0604030504040204" pitchFamily="34" charset="0"/>
              </a:rPr>
              <a:t>, </a:t>
            </a:r>
          </a:p>
          <a:p>
            <a:pPr marL="0" lvl="0" indent="0" defTabSz="914400">
              <a:buClrTx/>
              <a:buNone/>
            </a:pPr>
            <a:r>
              <a:rPr lang="en-US" altLang="en-US" sz="2400" dirty="0">
                <a:solidFill>
                  <a:srgbClr val="000000"/>
                </a:solidFill>
                <a:latin typeface="Verdana" panose="020B0604030504040204" pitchFamily="34" charset="0"/>
              </a:rPr>
              <a:t>and it forces the cursor to change its position to the beginning of the next line on the screen. This results in a new line.</a:t>
            </a:r>
            <a:endParaRPr lang="en-US" altLang="en-US" sz="40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5" name="Slide Number Placeholder 4">
            <a:extLst>
              <a:ext uri="{FF2B5EF4-FFF2-40B4-BE49-F238E27FC236}">
                <a16:creationId xmlns:a16="http://schemas.microsoft.com/office/drawing/2014/main" id="{E2B53A20-21B4-44F1-B532-21536C793C1C}"/>
              </a:ext>
            </a:extLst>
          </p:cNvPr>
          <p:cNvSpPr>
            <a:spLocks noGrp="1"/>
          </p:cNvSpPr>
          <p:nvPr>
            <p:ph type="sldNum" sz="quarter" idx="12"/>
          </p:nvPr>
        </p:nvSpPr>
        <p:spPr/>
        <p:txBody>
          <a:bodyPr/>
          <a:lstStyle/>
          <a:p>
            <a:fld id="{A037933A-F97C-4918-9917-0BEF3D551A6D}" type="slidenum">
              <a:rPr lang="en-US" smtClean="0"/>
              <a:t>16</a:t>
            </a:fld>
            <a:endParaRPr lang="en-US"/>
          </a:p>
        </p:txBody>
      </p:sp>
    </p:spTree>
    <p:extLst>
      <p:ext uri="{BB962C8B-B14F-4D97-AF65-F5344CB8AC3E}">
        <p14:creationId xmlns:p14="http://schemas.microsoft.com/office/powerpoint/2010/main" val="3112765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11FE6EC-2CE2-42E2-9AA6-EF9B521B5975}"/>
              </a:ext>
            </a:extLst>
          </p:cNvPr>
          <p:cNvGraphicFramePr>
            <a:graphicFrameLocks noGrp="1"/>
          </p:cNvGraphicFramePr>
          <p:nvPr>
            <p:ph idx="1"/>
            <p:extLst>
              <p:ext uri="{D42A27DB-BD31-4B8C-83A1-F6EECF244321}">
                <p14:modId xmlns:p14="http://schemas.microsoft.com/office/powerpoint/2010/main" val="2334206518"/>
              </p:ext>
            </p:extLst>
          </p:nvPr>
        </p:nvGraphicFramePr>
        <p:xfrm>
          <a:off x="2315497" y="235974"/>
          <a:ext cx="9262858" cy="6622026"/>
        </p:xfrm>
        <a:graphic>
          <a:graphicData uri="http://schemas.openxmlformats.org/drawingml/2006/table">
            <a:tbl>
              <a:tblPr/>
              <a:tblGrid>
                <a:gridCol w="4528190">
                  <a:extLst>
                    <a:ext uri="{9D8B030D-6E8A-4147-A177-3AD203B41FA5}">
                      <a16:colId xmlns:a16="http://schemas.microsoft.com/office/drawing/2014/main" val="1835374473"/>
                    </a:ext>
                  </a:extLst>
                </a:gridCol>
                <a:gridCol w="4734668">
                  <a:extLst>
                    <a:ext uri="{9D8B030D-6E8A-4147-A177-3AD203B41FA5}">
                      <a16:colId xmlns:a16="http://schemas.microsoft.com/office/drawing/2014/main" val="1982813027"/>
                    </a:ext>
                  </a:extLst>
                </a:gridCol>
              </a:tblGrid>
              <a:tr h="523274">
                <a:tc>
                  <a:txBody>
                    <a:bodyPr/>
                    <a:lstStyle/>
                    <a:p>
                      <a:pPr algn="l" fontAlgn="base"/>
                      <a:r>
                        <a:rPr lang="en-US" sz="1500" b="1" dirty="0">
                          <a:solidFill>
                            <a:srgbClr val="161616"/>
                          </a:solidFill>
                          <a:effectLst/>
                          <a:latin typeface="inherit"/>
                        </a:rPr>
                        <a:t>Escape sequence</a:t>
                      </a:r>
                    </a:p>
                  </a:txBody>
                  <a:tcPr marL="78714" marR="78714" marT="39357" marB="39357" anchor="ctr">
                    <a:lnL>
                      <a:noFill/>
                    </a:lnL>
                    <a:lnR>
                      <a:noFill/>
                    </a:lnR>
                    <a:lnT>
                      <a:noFill/>
                    </a:lnT>
                    <a:lnB w="9525" cap="flat" cmpd="sng" algn="ctr">
                      <a:solidFill>
                        <a:srgbClr val="F4F4F4"/>
                      </a:solidFill>
                      <a:prstDash val="solid"/>
                      <a:round/>
                      <a:headEnd type="none" w="med" len="med"/>
                      <a:tailEnd type="none" w="med" len="med"/>
                    </a:lnB>
                    <a:solidFill>
                      <a:srgbClr val="E0E0E0"/>
                    </a:solidFill>
                  </a:tcPr>
                </a:tc>
                <a:tc>
                  <a:txBody>
                    <a:bodyPr/>
                    <a:lstStyle/>
                    <a:p>
                      <a:pPr algn="l" fontAlgn="base"/>
                      <a:r>
                        <a:rPr lang="en-US" sz="1500" b="1">
                          <a:solidFill>
                            <a:srgbClr val="161616"/>
                          </a:solidFill>
                          <a:effectLst/>
                          <a:latin typeface="inherit"/>
                        </a:rPr>
                        <a:t>Character represented</a:t>
                      </a:r>
                    </a:p>
                  </a:txBody>
                  <a:tcPr marL="78714" marR="78714" marT="39357" marB="39357" anchor="ctr">
                    <a:lnL>
                      <a:noFill/>
                    </a:lnL>
                    <a:lnR>
                      <a:noFill/>
                    </a:lnR>
                    <a:lnT>
                      <a:noFill/>
                    </a:lnT>
                    <a:lnB w="9525" cap="flat" cmpd="sng" algn="ctr">
                      <a:solidFill>
                        <a:srgbClr val="F4F4F4"/>
                      </a:solidFill>
                      <a:prstDash val="solid"/>
                      <a:round/>
                      <a:headEnd type="none" w="med" len="med"/>
                      <a:tailEnd type="none" w="med" len="med"/>
                    </a:lnB>
                    <a:solidFill>
                      <a:srgbClr val="E0E0E0"/>
                    </a:solidFill>
                  </a:tcPr>
                </a:tc>
                <a:extLst>
                  <a:ext uri="{0D108BD9-81ED-4DB2-BD59-A6C34878D82A}">
                    <a16:rowId xmlns:a16="http://schemas.microsoft.com/office/drawing/2014/main" val="2627475992"/>
                  </a:ext>
                </a:extLst>
              </a:tr>
              <a:tr h="866012">
                <a:tc>
                  <a:txBody>
                    <a:bodyPr/>
                    <a:lstStyle/>
                    <a:p>
                      <a:pPr algn="l" fontAlgn="ctr"/>
                      <a:r>
                        <a:rPr lang="en-US" sz="1500" dirty="0">
                          <a:solidFill>
                            <a:srgbClr val="525252"/>
                          </a:solidFill>
                          <a:effectLst/>
                          <a:latin typeface="inherit"/>
                        </a:rPr>
                        <a:t>\a</a:t>
                      </a:r>
                    </a:p>
                  </a:txBody>
                  <a:tcPr marL="78714" marR="78714" marT="39357" marB="39357" anchor="ctr">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4F4F4"/>
                    </a:solidFill>
                  </a:tcPr>
                </a:tc>
                <a:tc>
                  <a:txBody>
                    <a:bodyPr/>
                    <a:lstStyle/>
                    <a:p>
                      <a:pPr algn="l" fontAlgn="ctr"/>
                      <a:r>
                        <a:rPr lang="en-US" sz="1500" dirty="0">
                          <a:solidFill>
                            <a:srgbClr val="525252"/>
                          </a:solidFill>
                          <a:effectLst/>
                          <a:latin typeface="inherit"/>
                        </a:rPr>
                        <a:t>Alert (bell, alarm)</a:t>
                      </a:r>
                    </a:p>
                  </a:txBody>
                  <a:tcPr marL="78714" marR="78714" marT="39357" marB="39357" anchor="ctr">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4F4F4"/>
                    </a:solidFill>
                  </a:tcPr>
                </a:tc>
                <a:extLst>
                  <a:ext uri="{0D108BD9-81ED-4DB2-BD59-A6C34878D82A}">
                    <a16:rowId xmlns:a16="http://schemas.microsoft.com/office/drawing/2014/main" val="2950047214"/>
                  </a:ext>
                </a:extLst>
              </a:tr>
              <a:tr h="523274">
                <a:tc>
                  <a:txBody>
                    <a:bodyPr/>
                    <a:lstStyle/>
                    <a:p>
                      <a:pPr algn="l" fontAlgn="ctr"/>
                      <a:r>
                        <a:rPr lang="en-US" sz="1500">
                          <a:solidFill>
                            <a:srgbClr val="525252"/>
                          </a:solidFill>
                          <a:effectLst/>
                          <a:latin typeface="inherit"/>
                        </a:rPr>
                        <a:t>\b</a:t>
                      </a:r>
                    </a:p>
                  </a:txBody>
                  <a:tcPr marL="78714" marR="78714" marT="39357" marB="39357" anchor="ctr">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4F4F4"/>
                    </a:solidFill>
                  </a:tcPr>
                </a:tc>
                <a:tc>
                  <a:txBody>
                    <a:bodyPr/>
                    <a:lstStyle/>
                    <a:p>
                      <a:pPr algn="l" fontAlgn="ctr"/>
                      <a:r>
                        <a:rPr lang="en-US" sz="1500" dirty="0">
                          <a:solidFill>
                            <a:srgbClr val="525252"/>
                          </a:solidFill>
                          <a:effectLst/>
                          <a:latin typeface="inherit"/>
                        </a:rPr>
                        <a:t>Backspace</a:t>
                      </a:r>
                    </a:p>
                  </a:txBody>
                  <a:tcPr marL="78714" marR="78714" marT="39357" marB="39357" anchor="ctr">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4F4F4"/>
                    </a:solidFill>
                  </a:tcPr>
                </a:tc>
                <a:extLst>
                  <a:ext uri="{0D108BD9-81ED-4DB2-BD59-A6C34878D82A}">
                    <a16:rowId xmlns:a16="http://schemas.microsoft.com/office/drawing/2014/main" val="2810460472"/>
                  </a:ext>
                </a:extLst>
              </a:tr>
              <a:tr h="523274">
                <a:tc>
                  <a:txBody>
                    <a:bodyPr/>
                    <a:lstStyle/>
                    <a:p>
                      <a:pPr algn="l" fontAlgn="ctr"/>
                      <a:r>
                        <a:rPr lang="en-US" sz="1500">
                          <a:solidFill>
                            <a:srgbClr val="525252"/>
                          </a:solidFill>
                          <a:effectLst/>
                          <a:latin typeface="inherit"/>
                        </a:rPr>
                        <a:t>\f</a:t>
                      </a:r>
                    </a:p>
                  </a:txBody>
                  <a:tcPr marL="78714" marR="78714" marT="39357" marB="39357" anchor="ctr">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4F4F4"/>
                    </a:solidFill>
                  </a:tcPr>
                </a:tc>
                <a:tc>
                  <a:txBody>
                    <a:bodyPr/>
                    <a:lstStyle/>
                    <a:p>
                      <a:pPr algn="l" fontAlgn="ctr"/>
                      <a:r>
                        <a:rPr lang="en-US" sz="1500" dirty="0">
                          <a:solidFill>
                            <a:srgbClr val="525252"/>
                          </a:solidFill>
                          <a:effectLst/>
                          <a:latin typeface="inherit"/>
                        </a:rPr>
                        <a:t>Form feed (new page)</a:t>
                      </a:r>
                    </a:p>
                  </a:txBody>
                  <a:tcPr marL="78714" marR="78714" marT="39357" marB="39357" anchor="ctr">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4F4F4"/>
                    </a:solidFill>
                  </a:tcPr>
                </a:tc>
                <a:extLst>
                  <a:ext uri="{0D108BD9-81ED-4DB2-BD59-A6C34878D82A}">
                    <a16:rowId xmlns:a16="http://schemas.microsoft.com/office/drawing/2014/main" val="3042173211"/>
                  </a:ext>
                </a:extLst>
              </a:tr>
              <a:tr h="523274">
                <a:tc>
                  <a:txBody>
                    <a:bodyPr/>
                    <a:lstStyle/>
                    <a:p>
                      <a:pPr algn="l" fontAlgn="ctr"/>
                      <a:r>
                        <a:rPr lang="en-US" sz="1500">
                          <a:solidFill>
                            <a:srgbClr val="525252"/>
                          </a:solidFill>
                          <a:effectLst/>
                          <a:latin typeface="inherit"/>
                        </a:rPr>
                        <a:t>\n</a:t>
                      </a:r>
                    </a:p>
                  </a:txBody>
                  <a:tcPr marL="78714" marR="78714" marT="39357" marB="39357" anchor="ctr">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4F4F4"/>
                    </a:solidFill>
                  </a:tcPr>
                </a:tc>
                <a:tc>
                  <a:txBody>
                    <a:bodyPr/>
                    <a:lstStyle/>
                    <a:p>
                      <a:pPr algn="l" fontAlgn="ctr"/>
                      <a:r>
                        <a:rPr lang="en-US" sz="1500" dirty="0">
                          <a:solidFill>
                            <a:srgbClr val="525252"/>
                          </a:solidFill>
                          <a:effectLst/>
                          <a:latin typeface="inherit"/>
                        </a:rPr>
                        <a:t>New-line</a:t>
                      </a:r>
                    </a:p>
                  </a:txBody>
                  <a:tcPr marL="78714" marR="78714" marT="39357" marB="39357" anchor="ctr">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4F4F4"/>
                    </a:solidFill>
                  </a:tcPr>
                </a:tc>
                <a:extLst>
                  <a:ext uri="{0D108BD9-81ED-4DB2-BD59-A6C34878D82A}">
                    <a16:rowId xmlns:a16="http://schemas.microsoft.com/office/drawing/2014/main" val="3216556467"/>
                  </a:ext>
                </a:extLst>
              </a:tr>
              <a:tr h="523274">
                <a:tc>
                  <a:txBody>
                    <a:bodyPr/>
                    <a:lstStyle/>
                    <a:p>
                      <a:pPr algn="l" fontAlgn="ctr"/>
                      <a:r>
                        <a:rPr lang="en-US" sz="1500">
                          <a:solidFill>
                            <a:srgbClr val="525252"/>
                          </a:solidFill>
                          <a:effectLst/>
                          <a:latin typeface="inherit"/>
                        </a:rPr>
                        <a:t>\r</a:t>
                      </a:r>
                    </a:p>
                  </a:txBody>
                  <a:tcPr marL="78714" marR="78714" marT="39357" marB="39357" anchor="ctr">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4F4F4"/>
                    </a:solidFill>
                  </a:tcPr>
                </a:tc>
                <a:tc>
                  <a:txBody>
                    <a:bodyPr/>
                    <a:lstStyle/>
                    <a:p>
                      <a:pPr algn="l" fontAlgn="ctr"/>
                      <a:r>
                        <a:rPr lang="en-US" sz="1500">
                          <a:solidFill>
                            <a:srgbClr val="525252"/>
                          </a:solidFill>
                          <a:effectLst/>
                          <a:latin typeface="inherit"/>
                        </a:rPr>
                        <a:t>Carriage return</a:t>
                      </a:r>
                    </a:p>
                  </a:txBody>
                  <a:tcPr marL="78714" marR="78714" marT="39357" marB="39357" anchor="ctr">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4F4F4"/>
                    </a:solidFill>
                  </a:tcPr>
                </a:tc>
                <a:extLst>
                  <a:ext uri="{0D108BD9-81ED-4DB2-BD59-A6C34878D82A}">
                    <a16:rowId xmlns:a16="http://schemas.microsoft.com/office/drawing/2014/main" val="3862984274"/>
                  </a:ext>
                </a:extLst>
              </a:tr>
              <a:tr h="523274">
                <a:tc>
                  <a:txBody>
                    <a:bodyPr/>
                    <a:lstStyle/>
                    <a:p>
                      <a:pPr algn="l" fontAlgn="ctr"/>
                      <a:r>
                        <a:rPr lang="en-US" sz="1500">
                          <a:solidFill>
                            <a:srgbClr val="525252"/>
                          </a:solidFill>
                          <a:effectLst/>
                          <a:latin typeface="inherit"/>
                        </a:rPr>
                        <a:t>\t</a:t>
                      </a:r>
                    </a:p>
                  </a:txBody>
                  <a:tcPr marL="78714" marR="78714" marT="39357" marB="39357" anchor="ctr">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4F4F4"/>
                    </a:solidFill>
                  </a:tcPr>
                </a:tc>
                <a:tc>
                  <a:txBody>
                    <a:bodyPr/>
                    <a:lstStyle/>
                    <a:p>
                      <a:pPr algn="l" fontAlgn="ctr"/>
                      <a:r>
                        <a:rPr lang="en-US" sz="1500">
                          <a:solidFill>
                            <a:srgbClr val="525252"/>
                          </a:solidFill>
                          <a:effectLst/>
                          <a:latin typeface="inherit"/>
                        </a:rPr>
                        <a:t>Horizontal tab</a:t>
                      </a:r>
                    </a:p>
                  </a:txBody>
                  <a:tcPr marL="78714" marR="78714" marT="39357" marB="39357" anchor="ctr">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4F4F4"/>
                    </a:solidFill>
                  </a:tcPr>
                </a:tc>
                <a:extLst>
                  <a:ext uri="{0D108BD9-81ED-4DB2-BD59-A6C34878D82A}">
                    <a16:rowId xmlns:a16="http://schemas.microsoft.com/office/drawing/2014/main" val="2739723334"/>
                  </a:ext>
                </a:extLst>
              </a:tr>
              <a:tr h="523274">
                <a:tc>
                  <a:txBody>
                    <a:bodyPr/>
                    <a:lstStyle/>
                    <a:p>
                      <a:pPr algn="l" fontAlgn="ctr"/>
                      <a:r>
                        <a:rPr lang="en-US" sz="1500">
                          <a:solidFill>
                            <a:srgbClr val="525252"/>
                          </a:solidFill>
                          <a:effectLst/>
                          <a:latin typeface="inherit"/>
                        </a:rPr>
                        <a:t>\v</a:t>
                      </a:r>
                    </a:p>
                  </a:txBody>
                  <a:tcPr marL="78714" marR="78714" marT="39357" marB="39357" anchor="ctr">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4F4F4"/>
                    </a:solidFill>
                  </a:tcPr>
                </a:tc>
                <a:tc>
                  <a:txBody>
                    <a:bodyPr/>
                    <a:lstStyle/>
                    <a:p>
                      <a:pPr algn="l" fontAlgn="ctr"/>
                      <a:r>
                        <a:rPr lang="en-US" sz="1500">
                          <a:solidFill>
                            <a:srgbClr val="525252"/>
                          </a:solidFill>
                          <a:effectLst/>
                          <a:latin typeface="inherit"/>
                        </a:rPr>
                        <a:t>Vertical tab</a:t>
                      </a:r>
                    </a:p>
                  </a:txBody>
                  <a:tcPr marL="78714" marR="78714" marT="39357" marB="39357" anchor="ctr">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4F4F4"/>
                    </a:solidFill>
                  </a:tcPr>
                </a:tc>
                <a:extLst>
                  <a:ext uri="{0D108BD9-81ED-4DB2-BD59-A6C34878D82A}">
                    <a16:rowId xmlns:a16="http://schemas.microsoft.com/office/drawing/2014/main" val="4117466621"/>
                  </a:ext>
                </a:extLst>
              </a:tr>
              <a:tr h="523274">
                <a:tc>
                  <a:txBody>
                    <a:bodyPr/>
                    <a:lstStyle/>
                    <a:p>
                      <a:pPr algn="l" fontAlgn="ctr"/>
                      <a:r>
                        <a:rPr lang="en-US" sz="1500">
                          <a:solidFill>
                            <a:srgbClr val="525252"/>
                          </a:solidFill>
                          <a:effectLst/>
                          <a:latin typeface="inherit"/>
                        </a:rPr>
                        <a:t>\'</a:t>
                      </a:r>
                    </a:p>
                  </a:txBody>
                  <a:tcPr marL="78714" marR="78714" marT="39357" marB="39357" anchor="ctr">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4F4F4"/>
                    </a:solidFill>
                  </a:tcPr>
                </a:tc>
                <a:tc>
                  <a:txBody>
                    <a:bodyPr/>
                    <a:lstStyle/>
                    <a:p>
                      <a:pPr algn="l" fontAlgn="ctr"/>
                      <a:r>
                        <a:rPr lang="en-US" sz="1500">
                          <a:solidFill>
                            <a:srgbClr val="525252"/>
                          </a:solidFill>
                          <a:effectLst/>
                          <a:latin typeface="inherit"/>
                        </a:rPr>
                        <a:t>Single quotation mark</a:t>
                      </a:r>
                    </a:p>
                  </a:txBody>
                  <a:tcPr marL="78714" marR="78714" marT="39357" marB="39357" anchor="ctr">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4F4F4"/>
                    </a:solidFill>
                  </a:tcPr>
                </a:tc>
                <a:extLst>
                  <a:ext uri="{0D108BD9-81ED-4DB2-BD59-A6C34878D82A}">
                    <a16:rowId xmlns:a16="http://schemas.microsoft.com/office/drawing/2014/main" val="1041210727"/>
                  </a:ext>
                </a:extLst>
              </a:tr>
              <a:tr h="523274">
                <a:tc>
                  <a:txBody>
                    <a:bodyPr/>
                    <a:lstStyle/>
                    <a:p>
                      <a:pPr algn="l" fontAlgn="ctr"/>
                      <a:r>
                        <a:rPr lang="en-US" sz="1500">
                          <a:solidFill>
                            <a:srgbClr val="525252"/>
                          </a:solidFill>
                          <a:effectLst/>
                          <a:latin typeface="inherit"/>
                        </a:rPr>
                        <a:t>\"</a:t>
                      </a:r>
                    </a:p>
                  </a:txBody>
                  <a:tcPr marL="78714" marR="78714" marT="39357" marB="39357" anchor="ctr">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4F4F4"/>
                    </a:solidFill>
                  </a:tcPr>
                </a:tc>
                <a:tc>
                  <a:txBody>
                    <a:bodyPr/>
                    <a:lstStyle/>
                    <a:p>
                      <a:pPr algn="l" fontAlgn="ctr"/>
                      <a:r>
                        <a:rPr lang="en-US" sz="1500">
                          <a:solidFill>
                            <a:srgbClr val="525252"/>
                          </a:solidFill>
                          <a:effectLst/>
                          <a:latin typeface="inherit"/>
                        </a:rPr>
                        <a:t>Double quotation mark</a:t>
                      </a:r>
                    </a:p>
                  </a:txBody>
                  <a:tcPr marL="78714" marR="78714" marT="39357" marB="39357" anchor="ctr">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4F4F4"/>
                    </a:solidFill>
                  </a:tcPr>
                </a:tc>
                <a:extLst>
                  <a:ext uri="{0D108BD9-81ED-4DB2-BD59-A6C34878D82A}">
                    <a16:rowId xmlns:a16="http://schemas.microsoft.com/office/drawing/2014/main" val="1958382123"/>
                  </a:ext>
                </a:extLst>
              </a:tr>
              <a:tr h="523274">
                <a:tc>
                  <a:txBody>
                    <a:bodyPr/>
                    <a:lstStyle/>
                    <a:p>
                      <a:pPr algn="l" fontAlgn="ctr"/>
                      <a:r>
                        <a:rPr lang="en-US" sz="1500">
                          <a:solidFill>
                            <a:srgbClr val="525252"/>
                          </a:solidFill>
                          <a:effectLst/>
                          <a:latin typeface="inherit"/>
                        </a:rPr>
                        <a:t>\?</a:t>
                      </a:r>
                    </a:p>
                  </a:txBody>
                  <a:tcPr marL="78714" marR="78714" marT="39357" marB="39357" anchor="ctr">
                    <a:lnL>
                      <a:noFill/>
                    </a:lnL>
                    <a:lnR>
                      <a:noFill/>
                    </a:lnR>
                    <a:lnT w="9525" cap="flat" cmpd="sng" algn="ctr">
                      <a:solidFill>
                        <a:srgbClr val="F4F4F4"/>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4F4F4"/>
                    </a:solidFill>
                  </a:tcPr>
                </a:tc>
                <a:tc>
                  <a:txBody>
                    <a:bodyPr/>
                    <a:lstStyle/>
                    <a:p>
                      <a:pPr algn="l" fontAlgn="ctr"/>
                      <a:r>
                        <a:rPr lang="en-US" sz="1500">
                          <a:solidFill>
                            <a:srgbClr val="525252"/>
                          </a:solidFill>
                          <a:effectLst/>
                          <a:latin typeface="inherit"/>
                        </a:rPr>
                        <a:t>Question mark</a:t>
                      </a:r>
                    </a:p>
                  </a:txBody>
                  <a:tcPr marL="78714" marR="78714" marT="39357" marB="39357" anchor="ctr">
                    <a:lnL>
                      <a:noFill/>
                    </a:lnL>
                    <a:lnR>
                      <a:noFill/>
                    </a:lnR>
                    <a:lnT w="9525" cap="flat" cmpd="sng" algn="ctr">
                      <a:solidFill>
                        <a:srgbClr val="F4F4F4"/>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4F4F4"/>
                    </a:solidFill>
                  </a:tcPr>
                </a:tc>
                <a:extLst>
                  <a:ext uri="{0D108BD9-81ED-4DB2-BD59-A6C34878D82A}">
                    <a16:rowId xmlns:a16="http://schemas.microsoft.com/office/drawing/2014/main" val="4724716"/>
                  </a:ext>
                </a:extLst>
              </a:tr>
              <a:tr h="523274">
                <a:tc>
                  <a:txBody>
                    <a:bodyPr/>
                    <a:lstStyle/>
                    <a:p>
                      <a:pPr algn="l" fontAlgn="ctr"/>
                      <a:r>
                        <a:rPr lang="en-US" sz="1500">
                          <a:solidFill>
                            <a:srgbClr val="161616"/>
                          </a:solidFill>
                          <a:effectLst/>
                          <a:latin typeface="inherit"/>
                        </a:rPr>
                        <a:t>\\</a:t>
                      </a:r>
                    </a:p>
                  </a:txBody>
                  <a:tcPr marL="78714" marR="78714" marT="39357" marB="39357"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E5E5E5"/>
                    </a:solidFill>
                  </a:tcPr>
                </a:tc>
                <a:tc>
                  <a:txBody>
                    <a:bodyPr/>
                    <a:lstStyle/>
                    <a:p>
                      <a:pPr algn="l" fontAlgn="ctr"/>
                      <a:r>
                        <a:rPr lang="en-US" sz="1500" dirty="0">
                          <a:solidFill>
                            <a:srgbClr val="161616"/>
                          </a:solidFill>
                          <a:effectLst/>
                          <a:latin typeface="inherit"/>
                        </a:rPr>
                        <a:t>Backslash</a:t>
                      </a:r>
                    </a:p>
                  </a:txBody>
                  <a:tcPr marL="78714" marR="78714" marT="39357" marB="39357"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E5E5E5"/>
                    </a:solidFill>
                  </a:tcPr>
                </a:tc>
                <a:extLst>
                  <a:ext uri="{0D108BD9-81ED-4DB2-BD59-A6C34878D82A}">
                    <a16:rowId xmlns:a16="http://schemas.microsoft.com/office/drawing/2014/main" val="3062891901"/>
                  </a:ext>
                </a:extLst>
              </a:tr>
            </a:tbl>
          </a:graphicData>
        </a:graphic>
      </p:graphicFrame>
      <p:sp>
        <p:nvSpPr>
          <p:cNvPr id="3" name="Slide Number Placeholder 2">
            <a:extLst>
              <a:ext uri="{FF2B5EF4-FFF2-40B4-BE49-F238E27FC236}">
                <a16:creationId xmlns:a16="http://schemas.microsoft.com/office/drawing/2014/main" id="{B9DEF41A-0011-49AA-B249-B9C94F5351CB}"/>
              </a:ext>
            </a:extLst>
          </p:cNvPr>
          <p:cNvSpPr>
            <a:spLocks noGrp="1"/>
          </p:cNvSpPr>
          <p:nvPr>
            <p:ph type="sldNum" sz="quarter" idx="12"/>
          </p:nvPr>
        </p:nvSpPr>
        <p:spPr/>
        <p:txBody>
          <a:bodyPr/>
          <a:lstStyle/>
          <a:p>
            <a:fld id="{A037933A-F97C-4918-9917-0BEF3D551A6D}" type="slidenum">
              <a:rPr lang="en-US" smtClean="0"/>
              <a:t>17</a:t>
            </a:fld>
            <a:endParaRPr lang="en-US"/>
          </a:p>
        </p:txBody>
      </p:sp>
    </p:spTree>
    <p:extLst>
      <p:ext uri="{BB962C8B-B14F-4D97-AF65-F5344CB8AC3E}">
        <p14:creationId xmlns:p14="http://schemas.microsoft.com/office/powerpoint/2010/main" val="1463369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972F8-8EDD-48C9-8C08-B0BE3BD1AA03}"/>
              </a:ext>
            </a:extLst>
          </p:cNvPr>
          <p:cNvSpPr>
            <a:spLocks noGrp="1"/>
          </p:cNvSpPr>
          <p:nvPr>
            <p:ph type="title"/>
          </p:nvPr>
        </p:nvSpPr>
        <p:spPr/>
        <p:txBody>
          <a:bodyPr/>
          <a:lstStyle/>
          <a:p>
            <a:r>
              <a:rPr lang="en-US" dirty="0"/>
              <a:t>C++ Comments</a:t>
            </a:r>
            <a:br>
              <a:rPr lang="en-US" dirty="0"/>
            </a:br>
            <a:endParaRPr lang="en-US" dirty="0"/>
          </a:p>
        </p:txBody>
      </p:sp>
      <p:sp>
        <p:nvSpPr>
          <p:cNvPr id="3" name="Content Placeholder 2">
            <a:extLst>
              <a:ext uri="{FF2B5EF4-FFF2-40B4-BE49-F238E27FC236}">
                <a16:creationId xmlns:a16="http://schemas.microsoft.com/office/drawing/2014/main" id="{9AE83033-6885-4364-BB56-22C42DCC18E3}"/>
              </a:ext>
            </a:extLst>
          </p:cNvPr>
          <p:cNvSpPr>
            <a:spLocks noGrp="1"/>
          </p:cNvSpPr>
          <p:nvPr>
            <p:ph idx="1"/>
          </p:nvPr>
        </p:nvSpPr>
        <p:spPr/>
        <p:txBody>
          <a:bodyPr/>
          <a:lstStyle/>
          <a:p>
            <a:r>
              <a:rPr lang="en-US" dirty="0"/>
              <a:t>Comments can be used to explain C++ code, and to make it more readable. It can also be used to prevent execution when testing alternative code. Comments can be singled-lined or multi-lined.</a:t>
            </a:r>
          </a:p>
          <a:p>
            <a:r>
              <a:rPr lang="en-US" altLang="en-US" dirty="0">
                <a:solidFill>
                  <a:srgbClr val="000000"/>
                </a:solidFill>
                <a:latin typeface="Verdana" panose="020B0604030504040204" pitchFamily="34" charset="0"/>
              </a:rPr>
              <a:t>Single-line comments start with two forward slashes (</a:t>
            </a:r>
            <a:r>
              <a:rPr lang="en-US" altLang="en-US" dirty="0">
                <a:solidFill>
                  <a:srgbClr val="DC143C"/>
                </a:solidFill>
                <a:latin typeface="Consolas" panose="020B0609020204030204" pitchFamily="49" charset="0"/>
              </a:rPr>
              <a:t>//</a:t>
            </a:r>
            <a:r>
              <a:rPr lang="en-US" altLang="en-US" dirty="0">
                <a:solidFill>
                  <a:srgbClr val="000000"/>
                </a:solidFill>
                <a:latin typeface="Verdana" panose="020B0604030504040204" pitchFamily="34" charset="0"/>
              </a:rPr>
              <a:t>).</a:t>
            </a:r>
            <a:r>
              <a:rPr lang="en-US" altLang="en-US" dirty="0">
                <a:solidFill>
                  <a:schemeClr val="tx1"/>
                </a:solidFill>
              </a:rPr>
              <a:t> </a:t>
            </a:r>
            <a:endParaRPr lang="en-US" altLang="en-US" sz="3200" dirty="0">
              <a:solidFill>
                <a:schemeClr val="tx1"/>
              </a:solidFill>
              <a:latin typeface="Arial" panose="020B0604020202020204" pitchFamily="34" charset="0"/>
            </a:endParaRPr>
          </a:p>
          <a:p>
            <a:r>
              <a:rPr lang="en-US" dirty="0"/>
              <a:t>// This is a comment</a:t>
            </a:r>
            <a:br>
              <a:rPr lang="en-US" dirty="0"/>
            </a:br>
            <a:r>
              <a:rPr lang="en-US" dirty="0" err="1"/>
              <a:t>cout</a:t>
            </a:r>
            <a:r>
              <a:rPr lang="en-US" dirty="0"/>
              <a:t> &lt;&lt; "Hello World!";</a:t>
            </a:r>
          </a:p>
          <a:p>
            <a:r>
              <a:rPr lang="en-US" dirty="0"/>
              <a:t>---------------------</a:t>
            </a:r>
          </a:p>
          <a:p>
            <a:r>
              <a:rPr lang="en-US" dirty="0"/>
              <a:t>/* The code below will print the words Hello World!</a:t>
            </a:r>
            <a:br>
              <a:rPr lang="en-US" dirty="0"/>
            </a:br>
            <a:r>
              <a:rPr lang="en-US" dirty="0"/>
              <a:t>to the screen, and it is amazing */</a:t>
            </a:r>
            <a:br>
              <a:rPr lang="en-US" dirty="0"/>
            </a:br>
            <a:r>
              <a:rPr lang="en-US" dirty="0" err="1"/>
              <a:t>cout</a:t>
            </a:r>
            <a:r>
              <a:rPr lang="en-US" dirty="0"/>
              <a:t> &lt;&lt; "Hello World!";</a:t>
            </a:r>
            <a:br>
              <a:rPr lang="en-US" dirty="0"/>
            </a:br>
            <a:endParaRPr lang="en-US" dirty="0"/>
          </a:p>
        </p:txBody>
      </p:sp>
      <p:sp>
        <p:nvSpPr>
          <p:cNvPr id="5" name="Slide Number Placeholder 4">
            <a:extLst>
              <a:ext uri="{FF2B5EF4-FFF2-40B4-BE49-F238E27FC236}">
                <a16:creationId xmlns:a16="http://schemas.microsoft.com/office/drawing/2014/main" id="{B25D4FF0-23A1-420F-BA71-6A9DD42FCAF3}"/>
              </a:ext>
            </a:extLst>
          </p:cNvPr>
          <p:cNvSpPr>
            <a:spLocks noGrp="1"/>
          </p:cNvSpPr>
          <p:nvPr>
            <p:ph type="sldNum" sz="quarter" idx="12"/>
          </p:nvPr>
        </p:nvSpPr>
        <p:spPr/>
        <p:txBody>
          <a:bodyPr/>
          <a:lstStyle/>
          <a:p>
            <a:fld id="{A037933A-F97C-4918-9917-0BEF3D551A6D}" type="slidenum">
              <a:rPr lang="en-US" smtClean="0"/>
              <a:t>18</a:t>
            </a:fld>
            <a:endParaRPr lang="en-US"/>
          </a:p>
        </p:txBody>
      </p:sp>
    </p:spTree>
    <p:extLst>
      <p:ext uri="{BB962C8B-B14F-4D97-AF65-F5344CB8AC3E}">
        <p14:creationId xmlns:p14="http://schemas.microsoft.com/office/powerpoint/2010/main" val="2140573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40172-52BC-408F-8E1B-9E60C9911372}"/>
              </a:ext>
            </a:extLst>
          </p:cNvPr>
          <p:cNvSpPr>
            <a:spLocks noGrp="1"/>
          </p:cNvSpPr>
          <p:nvPr>
            <p:ph type="title"/>
          </p:nvPr>
        </p:nvSpPr>
        <p:spPr/>
        <p:txBody>
          <a:bodyPr/>
          <a:lstStyle/>
          <a:p>
            <a:r>
              <a:rPr lang="en-US" dirty="0"/>
              <a:t>C++ Variables</a:t>
            </a:r>
            <a:br>
              <a:rPr lang="en-US" dirty="0"/>
            </a:br>
            <a:endParaRPr lang="en-US" dirty="0"/>
          </a:p>
        </p:txBody>
      </p:sp>
      <p:sp>
        <p:nvSpPr>
          <p:cNvPr id="3" name="Content Placeholder 2">
            <a:extLst>
              <a:ext uri="{FF2B5EF4-FFF2-40B4-BE49-F238E27FC236}">
                <a16:creationId xmlns:a16="http://schemas.microsoft.com/office/drawing/2014/main" id="{8A5A9BF8-3B3C-4638-9636-100D2604298B}"/>
              </a:ext>
            </a:extLst>
          </p:cNvPr>
          <p:cNvSpPr>
            <a:spLocks noGrp="1"/>
          </p:cNvSpPr>
          <p:nvPr>
            <p:ph idx="1"/>
          </p:nvPr>
        </p:nvSpPr>
        <p:spPr>
          <a:xfrm>
            <a:off x="677334" y="1268361"/>
            <a:ext cx="10827278" cy="4642861"/>
          </a:xfrm>
        </p:spPr>
        <p:txBody>
          <a:bodyPr/>
          <a:lstStyle/>
          <a:p>
            <a:r>
              <a:rPr lang="en-US" dirty="0"/>
              <a:t>imagine that I ask you to remember the number 5, and then I ask you to also memorize the number 2 at the same time. </a:t>
            </a:r>
          </a:p>
          <a:p>
            <a:r>
              <a:rPr lang="en-US" dirty="0"/>
              <a:t>You have just stored two different values in your memory (5 and 2). </a:t>
            </a:r>
          </a:p>
          <a:p>
            <a:r>
              <a:rPr lang="en-US" dirty="0"/>
              <a:t>Now, if I ask you to add 1 to the first number I said, you should be retaining the numbers 6 (that is 5+1) and 2 in your memory. </a:t>
            </a:r>
          </a:p>
          <a:p>
            <a:r>
              <a:rPr lang="en-US" dirty="0"/>
              <a:t>Then we could, for example, subtract these values and obtain 4 as result.</a:t>
            </a:r>
          </a:p>
          <a:p>
            <a:r>
              <a:rPr lang="en-US" dirty="0"/>
              <a:t>The whole process described above is a simile of what a computer can do with two variables. The same process can be expressed in C++ with the following set of statements:</a:t>
            </a:r>
          </a:p>
          <a:p>
            <a:endParaRPr lang="en-US" dirty="0"/>
          </a:p>
        </p:txBody>
      </p:sp>
      <p:graphicFrame>
        <p:nvGraphicFramePr>
          <p:cNvPr id="4" name="Table 3">
            <a:extLst>
              <a:ext uri="{FF2B5EF4-FFF2-40B4-BE49-F238E27FC236}">
                <a16:creationId xmlns:a16="http://schemas.microsoft.com/office/drawing/2014/main" id="{590F3E05-4719-43AE-A912-6AEA8FD48E1C}"/>
              </a:ext>
            </a:extLst>
          </p:cNvPr>
          <p:cNvGraphicFramePr>
            <a:graphicFrameLocks noGrp="1"/>
          </p:cNvGraphicFramePr>
          <p:nvPr>
            <p:extLst>
              <p:ext uri="{D42A27DB-BD31-4B8C-83A1-F6EECF244321}">
                <p14:modId xmlns:p14="http://schemas.microsoft.com/office/powerpoint/2010/main" val="1209686559"/>
              </p:ext>
            </p:extLst>
          </p:nvPr>
        </p:nvGraphicFramePr>
        <p:xfrm>
          <a:off x="2589213" y="4645742"/>
          <a:ext cx="3506787" cy="1588148"/>
        </p:xfrm>
        <a:graphic>
          <a:graphicData uri="http://schemas.openxmlformats.org/drawingml/2006/table">
            <a:tbl>
              <a:tblPr/>
              <a:tblGrid>
                <a:gridCol w="3506787">
                  <a:extLst>
                    <a:ext uri="{9D8B030D-6E8A-4147-A177-3AD203B41FA5}">
                      <a16:colId xmlns:a16="http://schemas.microsoft.com/office/drawing/2014/main" val="2694748922"/>
                    </a:ext>
                  </a:extLst>
                </a:gridCol>
              </a:tblGrid>
              <a:tr h="1588148">
                <a:tc>
                  <a:txBody>
                    <a:bodyPr/>
                    <a:lstStyle/>
                    <a:p>
                      <a:pPr algn="l" fontAlgn="t"/>
                      <a:r>
                        <a:rPr lang="pt-BR" b="0" i="0" dirty="0">
                          <a:solidFill>
                            <a:srgbClr val="000000"/>
                          </a:solidFill>
                          <a:effectLst/>
                          <a:latin typeface="Roboto"/>
                        </a:rPr>
                        <a:t>a = 5; </a:t>
                      </a:r>
                    </a:p>
                    <a:p>
                      <a:pPr algn="l" fontAlgn="t"/>
                      <a:r>
                        <a:rPr lang="pt-BR" b="0" i="0" dirty="0">
                          <a:solidFill>
                            <a:srgbClr val="000000"/>
                          </a:solidFill>
                          <a:effectLst/>
                          <a:latin typeface="Roboto"/>
                        </a:rPr>
                        <a:t>b = 2; </a:t>
                      </a:r>
                    </a:p>
                    <a:p>
                      <a:pPr algn="l" fontAlgn="t"/>
                      <a:r>
                        <a:rPr lang="pt-BR" b="0" i="0" dirty="0">
                          <a:solidFill>
                            <a:srgbClr val="000000"/>
                          </a:solidFill>
                          <a:effectLst/>
                          <a:latin typeface="Roboto"/>
                        </a:rPr>
                        <a:t>a = a + 1;</a:t>
                      </a:r>
                    </a:p>
                    <a:p>
                      <a:pPr algn="l" fontAlgn="t"/>
                      <a:r>
                        <a:rPr lang="pt-BR" b="0" i="0" dirty="0">
                          <a:solidFill>
                            <a:srgbClr val="000000"/>
                          </a:solidFill>
                          <a:effectLst/>
                          <a:latin typeface="Roboto"/>
                        </a:rPr>
                        <a:t> result = a - b;</a:t>
                      </a:r>
                    </a:p>
                  </a:txBody>
                  <a:tcPr>
                    <a:lnL w="9525" cap="flat" cmpd="sng" algn="ctr">
                      <a:solidFill>
                        <a:srgbClr val="C0C0D0"/>
                      </a:solidFill>
                      <a:prstDash val="solid"/>
                      <a:round/>
                      <a:headEnd type="none" w="med" len="med"/>
                      <a:tailEnd type="none" w="med" len="med"/>
                    </a:lnL>
                    <a:lnR w="9525" cap="flat" cmpd="sng" algn="ctr">
                      <a:solidFill>
                        <a:srgbClr val="C0C0D0"/>
                      </a:solidFill>
                      <a:prstDash val="solid"/>
                      <a:round/>
                      <a:headEnd type="none" w="med" len="med"/>
                      <a:tailEnd type="none" w="med" len="med"/>
                    </a:lnR>
                    <a:lnT w="9525" cap="flat" cmpd="sng" algn="ctr">
                      <a:solidFill>
                        <a:srgbClr val="C0C0D0"/>
                      </a:solidFill>
                      <a:prstDash val="solid"/>
                      <a:round/>
                      <a:headEnd type="none" w="med" len="med"/>
                      <a:tailEnd type="none" w="med" len="med"/>
                    </a:lnT>
                    <a:lnB w="9525" cap="flat" cmpd="sng" algn="ctr">
                      <a:solidFill>
                        <a:srgbClr val="C0C0D0"/>
                      </a:solidFill>
                      <a:prstDash val="solid"/>
                      <a:round/>
                      <a:headEnd type="none" w="med" len="med"/>
                      <a:tailEnd type="none" w="med" len="med"/>
                    </a:lnB>
                    <a:solidFill>
                      <a:srgbClr val="EFEFFF"/>
                    </a:solidFill>
                  </a:tcPr>
                </a:tc>
                <a:extLst>
                  <a:ext uri="{0D108BD9-81ED-4DB2-BD59-A6C34878D82A}">
                    <a16:rowId xmlns:a16="http://schemas.microsoft.com/office/drawing/2014/main" val="2528055339"/>
                  </a:ext>
                </a:extLst>
              </a:tr>
            </a:tbl>
          </a:graphicData>
        </a:graphic>
      </p:graphicFrame>
      <p:sp>
        <p:nvSpPr>
          <p:cNvPr id="6" name="Slide Number Placeholder 5">
            <a:extLst>
              <a:ext uri="{FF2B5EF4-FFF2-40B4-BE49-F238E27FC236}">
                <a16:creationId xmlns:a16="http://schemas.microsoft.com/office/drawing/2014/main" id="{6B09C8D5-8442-4228-8DF8-2BD44E76129D}"/>
              </a:ext>
            </a:extLst>
          </p:cNvPr>
          <p:cNvSpPr>
            <a:spLocks noGrp="1"/>
          </p:cNvSpPr>
          <p:nvPr>
            <p:ph type="sldNum" sz="quarter" idx="12"/>
          </p:nvPr>
        </p:nvSpPr>
        <p:spPr/>
        <p:txBody>
          <a:bodyPr/>
          <a:lstStyle/>
          <a:p>
            <a:fld id="{A037933A-F97C-4918-9917-0BEF3D551A6D}" type="slidenum">
              <a:rPr lang="en-US" smtClean="0"/>
              <a:t>19</a:t>
            </a:fld>
            <a:endParaRPr lang="en-US"/>
          </a:p>
        </p:txBody>
      </p:sp>
    </p:spTree>
    <p:extLst>
      <p:ext uri="{BB962C8B-B14F-4D97-AF65-F5344CB8AC3E}">
        <p14:creationId xmlns:p14="http://schemas.microsoft.com/office/powerpoint/2010/main" val="2693680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1000"/>
                                        <p:tgtEl>
                                          <p:spTgt spid="4"/>
                                        </p:tgtEl>
                                      </p:cBhvr>
                                    </p:animEffect>
                                    <p:anim calcmode="lin" valueType="num">
                                      <p:cBhvr>
                                        <p:cTn id="33" dur="1000" fill="hold"/>
                                        <p:tgtEl>
                                          <p:spTgt spid="4"/>
                                        </p:tgtEl>
                                        <p:attrNameLst>
                                          <p:attrName>ppt_x</p:attrName>
                                        </p:attrNameLst>
                                      </p:cBhvr>
                                      <p:tavLst>
                                        <p:tav tm="0">
                                          <p:val>
                                            <p:strVal val="#ppt_x"/>
                                          </p:val>
                                        </p:tav>
                                        <p:tav tm="100000">
                                          <p:val>
                                            <p:strVal val="#ppt_x"/>
                                          </p:val>
                                        </p:tav>
                                      </p:tavLst>
                                    </p:anim>
                                    <p:anim calcmode="lin" valueType="num">
                                      <p:cBhvr>
                                        <p:cTn id="3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4F572A-808E-4C70-BF99-209A00420BC4}"/>
              </a:ext>
            </a:extLst>
          </p:cNvPr>
          <p:cNvSpPr>
            <a:spLocks noGrp="1"/>
          </p:cNvSpPr>
          <p:nvPr>
            <p:ph idx="1"/>
          </p:nvPr>
        </p:nvSpPr>
        <p:spPr>
          <a:xfrm>
            <a:off x="1828800" y="191729"/>
            <a:ext cx="9321851" cy="5586758"/>
          </a:xfrm>
        </p:spPr>
        <p:txBody>
          <a:bodyPr/>
          <a:lstStyle/>
          <a:p>
            <a:r>
              <a:rPr lang="en-US" sz="2400" dirty="0"/>
              <a:t>C++ is a compiled language. That means that to get a program to run, you must first translate it from the human-readable form to something a machine can “understand.” </a:t>
            </a:r>
            <a:r>
              <a:rPr lang="en-US" sz="2400" b="1" u="sng" dirty="0"/>
              <a:t>That translation is done by a program called a compiler.</a:t>
            </a:r>
          </a:p>
          <a:p>
            <a:endParaRPr lang="en-US" dirty="0"/>
          </a:p>
        </p:txBody>
      </p:sp>
      <p:pic>
        <p:nvPicPr>
          <p:cNvPr id="7" name="Picture 6">
            <a:extLst>
              <a:ext uri="{FF2B5EF4-FFF2-40B4-BE49-F238E27FC236}">
                <a16:creationId xmlns:a16="http://schemas.microsoft.com/office/drawing/2014/main" id="{80C45923-C9E0-4779-92AF-4CE7548D802D}"/>
              </a:ext>
            </a:extLst>
          </p:cNvPr>
          <p:cNvPicPr>
            <a:picLocks noChangeAspect="1"/>
          </p:cNvPicPr>
          <p:nvPr/>
        </p:nvPicPr>
        <p:blipFill rotWithShape="1">
          <a:blip r:embed="rId2"/>
          <a:srcRect l="17177" t="32895" r="47863" b="21707"/>
          <a:stretch/>
        </p:blipFill>
        <p:spPr>
          <a:xfrm>
            <a:off x="4424515" y="3121980"/>
            <a:ext cx="4262285" cy="3111910"/>
          </a:xfrm>
          <a:prstGeom prst="rect">
            <a:avLst/>
          </a:prstGeom>
        </p:spPr>
      </p:pic>
      <p:sp>
        <p:nvSpPr>
          <p:cNvPr id="4" name="Slide Number Placeholder 3">
            <a:extLst>
              <a:ext uri="{FF2B5EF4-FFF2-40B4-BE49-F238E27FC236}">
                <a16:creationId xmlns:a16="http://schemas.microsoft.com/office/drawing/2014/main" id="{43D9C2A5-84B5-49DC-95A8-6E2E5A18348E}"/>
              </a:ext>
            </a:extLst>
          </p:cNvPr>
          <p:cNvSpPr>
            <a:spLocks noGrp="1"/>
          </p:cNvSpPr>
          <p:nvPr>
            <p:ph type="sldNum" sz="quarter" idx="12"/>
          </p:nvPr>
        </p:nvSpPr>
        <p:spPr/>
        <p:txBody>
          <a:bodyPr/>
          <a:lstStyle/>
          <a:p>
            <a:fld id="{A037933A-F97C-4918-9917-0BEF3D551A6D}" type="slidenum">
              <a:rPr lang="en-US" smtClean="0"/>
              <a:t>2</a:t>
            </a:fld>
            <a:endParaRPr lang="en-US"/>
          </a:p>
        </p:txBody>
      </p:sp>
    </p:spTree>
    <p:extLst>
      <p:ext uri="{BB962C8B-B14F-4D97-AF65-F5344CB8AC3E}">
        <p14:creationId xmlns:p14="http://schemas.microsoft.com/office/powerpoint/2010/main" val="3400649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5E451-8EB8-49CE-B7C4-90CA8051B8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DB6FDB-4C9C-4CA0-BF45-8E09F38DE82C}"/>
              </a:ext>
            </a:extLst>
          </p:cNvPr>
          <p:cNvSpPr>
            <a:spLocks noGrp="1"/>
          </p:cNvSpPr>
          <p:nvPr>
            <p:ph idx="1"/>
          </p:nvPr>
        </p:nvSpPr>
        <p:spPr/>
        <p:txBody>
          <a:bodyPr/>
          <a:lstStyle/>
          <a:p>
            <a:r>
              <a:rPr lang="en-US" dirty="0"/>
              <a:t>We can now define </a:t>
            </a:r>
            <a:r>
              <a:rPr lang="en-US" i="1" dirty="0"/>
              <a:t>variable</a:t>
            </a:r>
            <a:r>
              <a:rPr lang="en-US" dirty="0"/>
              <a:t> as a portion of memory to store a value.</a:t>
            </a:r>
          </a:p>
          <a:p>
            <a:r>
              <a:rPr lang="en-US" altLang="en-US" dirty="0">
                <a:solidFill>
                  <a:schemeClr val="tx1"/>
                </a:solidFill>
                <a:latin typeface="Arial" panose="020B0604020202020204" pitchFamily="34" charset="0"/>
              </a:rPr>
              <a:t>Each variable needs a name that identifies it and distinguishes it from the others. </a:t>
            </a:r>
          </a:p>
          <a:p>
            <a:endParaRPr lang="en-US" altLang="en-US" dirty="0">
              <a:solidFill>
                <a:schemeClr val="tx1"/>
              </a:solidFill>
              <a:latin typeface="Arial" panose="020B0604020202020204" pitchFamily="34" charset="0"/>
            </a:endParaRPr>
          </a:p>
          <a:p>
            <a:r>
              <a:rPr lang="en-US" altLang="en-US" dirty="0">
                <a:solidFill>
                  <a:schemeClr val="tx1"/>
                </a:solidFill>
                <a:latin typeface="Arial" panose="020B0604020202020204" pitchFamily="34" charset="0"/>
              </a:rPr>
              <a:t>For example, in the previous code the variable names were </a:t>
            </a:r>
            <a:r>
              <a:rPr lang="en-US" altLang="en-US" sz="1200" dirty="0">
                <a:solidFill>
                  <a:schemeClr val="tx1"/>
                </a:solidFill>
                <a:latin typeface="Inconsolata"/>
              </a:rPr>
              <a:t>a</a:t>
            </a:r>
            <a:r>
              <a:rPr lang="en-US" altLang="en-US" sz="1100" dirty="0">
                <a:solidFill>
                  <a:schemeClr val="tx1"/>
                </a:solidFill>
              </a:rPr>
              <a:t>,</a:t>
            </a:r>
            <a:r>
              <a:rPr lang="en-US" altLang="en-US" dirty="0">
                <a:solidFill>
                  <a:schemeClr val="tx1"/>
                </a:solidFill>
                <a:latin typeface="Arial" panose="020B0604020202020204" pitchFamily="34" charset="0"/>
              </a:rPr>
              <a:t> </a:t>
            </a:r>
            <a:r>
              <a:rPr lang="en-US" altLang="en-US" sz="1200" dirty="0">
                <a:solidFill>
                  <a:schemeClr val="tx1"/>
                </a:solidFill>
                <a:latin typeface="Inconsolata"/>
              </a:rPr>
              <a:t>b</a:t>
            </a:r>
            <a:r>
              <a:rPr lang="en-US" altLang="en-US" sz="1100" dirty="0">
                <a:solidFill>
                  <a:schemeClr val="tx1"/>
                </a:solidFill>
              </a:rPr>
              <a:t>, and</a:t>
            </a:r>
            <a:r>
              <a:rPr lang="en-US" altLang="en-US" dirty="0">
                <a:solidFill>
                  <a:schemeClr val="tx1"/>
                </a:solidFill>
                <a:latin typeface="Arial" panose="020B0604020202020204" pitchFamily="34" charset="0"/>
              </a:rPr>
              <a:t> </a:t>
            </a:r>
            <a:r>
              <a:rPr lang="en-US" altLang="en-US" sz="1200" dirty="0">
                <a:solidFill>
                  <a:schemeClr val="tx1"/>
                </a:solidFill>
                <a:latin typeface="Inconsolata"/>
              </a:rPr>
              <a:t>result</a:t>
            </a:r>
            <a:r>
              <a:rPr lang="en-US" altLang="en-US" sz="1100" dirty="0">
                <a:solidFill>
                  <a:schemeClr val="tx1"/>
                </a:solidFill>
              </a:rPr>
              <a:t>, but we could </a:t>
            </a:r>
            <a:r>
              <a:rPr lang="en-US" altLang="en-US" dirty="0">
                <a:solidFill>
                  <a:schemeClr val="tx1"/>
                </a:solidFill>
                <a:latin typeface="Arial" panose="020B0604020202020204" pitchFamily="34" charset="0"/>
              </a:rPr>
              <a:t>have called the variables any names we could have come up with, as long as they were valid C++ identifiers.</a:t>
            </a:r>
            <a:br>
              <a:rPr lang="en-US" altLang="en-US" dirty="0">
                <a:solidFill>
                  <a:schemeClr val="tx1"/>
                </a:solidFill>
                <a:latin typeface="Arial" panose="020B0604020202020204" pitchFamily="34" charset="0"/>
              </a:rPr>
            </a:br>
            <a:br>
              <a:rPr lang="en-US" altLang="en-US" dirty="0">
                <a:solidFill>
                  <a:schemeClr val="tx1"/>
                </a:solidFill>
                <a:latin typeface="Arial" panose="020B0604020202020204" pitchFamily="34" charset="0"/>
              </a:rPr>
            </a:br>
            <a:endParaRPr lang="en-US" altLang="en-US" dirty="0">
              <a:solidFill>
                <a:schemeClr val="tx1"/>
              </a:solidFill>
              <a:latin typeface="Arial" panose="020B0604020202020204" pitchFamily="34" charset="0"/>
            </a:endParaRPr>
          </a:p>
          <a:p>
            <a:endParaRPr lang="en-US" dirty="0"/>
          </a:p>
          <a:p>
            <a:endParaRPr lang="en-US" dirty="0"/>
          </a:p>
        </p:txBody>
      </p:sp>
      <mc:AlternateContent xmlns:mc="http://schemas.openxmlformats.org/markup-compatibility/2006" xmlns:pslz="http://schemas.microsoft.com/office/powerpoint/2016/slidezoom">
        <mc:Choice Requires="pslz">
          <p:graphicFrame>
            <p:nvGraphicFramePr>
              <p:cNvPr id="6" name="Slide Zoom 5">
                <a:extLst>
                  <a:ext uri="{FF2B5EF4-FFF2-40B4-BE49-F238E27FC236}">
                    <a16:creationId xmlns:a16="http://schemas.microsoft.com/office/drawing/2014/main" id="{72E63162-09EE-4B8D-B525-AFC54A79E9D4}"/>
                  </a:ext>
                </a:extLst>
              </p:cNvPr>
              <p:cNvGraphicFramePr>
                <a:graphicFrameLocks noChangeAspect="1"/>
              </p:cNvGraphicFramePr>
              <p:nvPr>
                <p:extLst>
                  <p:ext uri="{D42A27DB-BD31-4B8C-83A1-F6EECF244321}">
                    <p14:modId xmlns:p14="http://schemas.microsoft.com/office/powerpoint/2010/main" val="2102997198"/>
                  </p:ext>
                </p:extLst>
              </p:nvPr>
            </p:nvGraphicFramePr>
            <p:xfrm>
              <a:off x="-2585456" y="4053963"/>
              <a:ext cx="3048000" cy="1714500"/>
            </p:xfrm>
            <a:graphic>
              <a:graphicData uri="http://schemas.microsoft.com/office/powerpoint/2016/slidezoom">
                <pslz:sldZm>
                  <pslz:sldZmObj sldId="277" cId="2670105363">
                    <pslz:zmPr id="{A3878DE4-902D-43B4-B5D9-3B64E1D3813E}"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6" name="Slide Zoom 5">
                <a:extLst>
                  <a:ext uri="{FF2B5EF4-FFF2-40B4-BE49-F238E27FC236}">
                    <a16:creationId xmlns:a16="http://schemas.microsoft.com/office/drawing/2014/main" id="{72E63162-09EE-4B8D-B525-AFC54A79E9D4}"/>
                  </a:ext>
                </a:extLst>
              </p:cNvPr>
              <p:cNvPicPr>
                <a:picLocks noGrp="1" noRot="1" noChangeAspect="1" noMove="1" noResize="1" noEditPoints="1" noAdjustHandles="1" noChangeArrowheads="1" noChangeShapeType="1"/>
              </p:cNvPicPr>
              <p:nvPr/>
            </p:nvPicPr>
            <p:blipFill>
              <a:blip r:embed="rId3"/>
              <a:stretch>
                <a:fillRect/>
              </a:stretch>
            </p:blipFill>
            <p:spPr>
              <a:xfrm>
                <a:off x="-2585456" y="4053963"/>
                <a:ext cx="3048000" cy="1714500"/>
              </a:xfrm>
              <a:prstGeom prst="rect">
                <a:avLst/>
              </a:prstGeom>
              <a:ln w="3175">
                <a:solidFill>
                  <a:prstClr val="ltGray"/>
                </a:solidFill>
              </a:ln>
            </p:spPr>
          </p:pic>
        </mc:Fallback>
      </mc:AlternateContent>
      <p:sp>
        <p:nvSpPr>
          <p:cNvPr id="5" name="Slide Number Placeholder 4">
            <a:extLst>
              <a:ext uri="{FF2B5EF4-FFF2-40B4-BE49-F238E27FC236}">
                <a16:creationId xmlns:a16="http://schemas.microsoft.com/office/drawing/2014/main" id="{EFE6D933-CE7D-46BC-ABB9-3A1908B55844}"/>
              </a:ext>
            </a:extLst>
          </p:cNvPr>
          <p:cNvSpPr>
            <a:spLocks noGrp="1"/>
          </p:cNvSpPr>
          <p:nvPr>
            <p:ph type="sldNum" sz="quarter" idx="12"/>
          </p:nvPr>
        </p:nvSpPr>
        <p:spPr/>
        <p:txBody>
          <a:bodyPr/>
          <a:lstStyle/>
          <a:p>
            <a:fld id="{A037933A-F97C-4918-9917-0BEF3D551A6D}" type="slidenum">
              <a:rPr lang="en-US" smtClean="0"/>
              <a:t>20</a:t>
            </a:fld>
            <a:endParaRPr lang="en-US"/>
          </a:p>
        </p:txBody>
      </p:sp>
    </p:spTree>
    <p:extLst>
      <p:ext uri="{BB962C8B-B14F-4D97-AF65-F5344CB8AC3E}">
        <p14:creationId xmlns:p14="http://schemas.microsoft.com/office/powerpoint/2010/main" val="2929886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BF889E-C2CD-44E9-9B6F-0570A6DFB4CA}"/>
              </a:ext>
            </a:extLst>
          </p:cNvPr>
          <p:cNvSpPr>
            <a:spLocks noGrp="1"/>
          </p:cNvSpPr>
          <p:nvPr>
            <p:ph idx="1"/>
          </p:nvPr>
        </p:nvSpPr>
        <p:spPr>
          <a:xfrm>
            <a:off x="677333" y="294969"/>
            <a:ext cx="10265969" cy="6356554"/>
          </a:xfrm>
        </p:spPr>
        <p:txBody>
          <a:bodyPr>
            <a:noAutofit/>
          </a:bodyPr>
          <a:lstStyle/>
          <a:p>
            <a:pPr marL="0" lvl="0" indent="0" defTabSz="914400" eaLnBrk="0" fontAlgn="base" hangingPunct="0">
              <a:spcBef>
                <a:spcPct val="0"/>
              </a:spcBef>
              <a:spcAft>
                <a:spcPct val="0"/>
              </a:spcAft>
              <a:buClrTx/>
              <a:buSzTx/>
              <a:buNone/>
            </a:pPr>
            <a:r>
              <a:rPr lang="en-US" altLang="en-US" sz="2600" dirty="0">
                <a:solidFill>
                  <a:srgbClr val="000000"/>
                </a:solidFill>
                <a:latin typeface="Segoe UI" panose="020B0502040204020203" pitchFamily="34" charset="0"/>
                <a:cs typeface="Segoe UI" panose="020B0502040204020203" pitchFamily="34" charset="0"/>
              </a:rPr>
              <a:t>C++ Variables</a:t>
            </a:r>
          </a:p>
          <a:p>
            <a:pPr marL="0" lvl="0" indent="0" defTabSz="914400" eaLnBrk="0" fontAlgn="base" hangingPunct="0">
              <a:spcBef>
                <a:spcPct val="0"/>
              </a:spcBef>
              <a:spcAft>
                <a:spcPct val="0"/>
              </a:spcAft>
              <a:buClrTx/>
              <a:buSzTx/>
              <a:buNone/>
            </a:pPr>
            <a:r>
              <a:rPr lang="en-US" altLang="en-US" sz="2600" dirty="0">
                <a:solidFill>
                  <a:srgbClr val="000000"/>
                </a:solidFill>
                <a:latin typeface="Verdana" panose="020B0604030504040204" pitchFamily="34" charset="0"/>
              </a:rPr>
              <a:t>Variables are containers for storing data values.</a:t>
            </a:r>
            <a:endParaRPr lang="en-US" altLang="en-US" sz="2600" dirty="0">
              <a:solidFill>
                <a:schemeClr val="tx1"/>
              </a:solidFill>
            </a:endParaRPr>
          </a:p>
          <a:p>
            <a:pPr marL="0" lvl="0" indent="0" defTabSz="914400" eaLnBrk="0" fontAlgn="base" hangingPunct="0">
              <a:spcBef>
                <a:spcPct val="0"/>
              </a:spcBef>
              <a:spcAft>
                <a:spcPct val="0"/>
              </a:spcAft>
              <a:buClrTx/>
              <a:buSzTx/>
              <a:buNone/>
            </a:pPr>
            <a:r>
              <a:rPr lang="en-US" altLang="en-US" sz="2600" dirty="0">
                <a:solidFill>
                  <a:srgbClr val="000000"/>
                </a:solidFill>
                <a:latin typeface="Verdana" panose="020B0604030504040204" pitchFamily="34" charset="0"/>
              </a:rPr>
              <a:t>In C++, there are different </a:t>
            </a:r>
            <a:r>
              <a:rPr lang="en-US" altLang="en-US" sz="2600" b="1" dirty="0">
                <a:solidFill>
                  <a:srgbClr val="000000"/>
                </a:solidFill>
                <a:latin typeface="Verdana" panose="020B0604030504040204" pitchFamily="34" charset="0"/>
              </a:rPr>
              <a:t>types</a:t>
            </a:r>
            <a:r>
              <a:rPr lang="en-US" altLang="en-US" sz="2600" dirty="0">
                <a:solidFill>
                  <a:srgbClr val="000000"/>
                </a:solidFill>
                <a:latin typeface="Verdana" panose="020B0604030504040204" pitchFamily="34" charset="0"/>
              </a:rPr>
              <a:t> of variables (defined with different keywords), for example:</a:t>
            </a:r>
            <a:endParaRPr lang="en-US" altLang="en-US" sz="2600" dirty="0">
              <a:solidFill>
                <a:schemeClr val="tx1"/>
              </a:solidFill>
            </a:endParaRPr>
          </a:p>
          <a:p>
            <a:pPr marL="0" lvl="0" indent="0" defTabSz="914400" eaLnBrk="0" fontAlgn="base" hangingPunct="0">
              <a:spcBef>
                <a:spcPct val="0"/>
              </a:spcBef>
              <a:spcAft>
                <a:spcPct val="0"/>
              </a:spcAft>
              <a:buClrTx/>
              <a:buSzTx/>
              <a:buFontTx/>
              <a:buChar char="•"/>
            </a:pPr>
            <a:r>
              <a:rPr lang="en-US" altLang="en-US" sz="2600" dirty="0">
                <a:solidFill>
                  <a:srgbClr val="DC143C"/>
                </a:solidFill>
                <a:latin typeface="Consolas" panose="020B0609020204030204" pitchFamily="49" charset="0"/>
              </a:rPr>
              <a:t>int</a:t>
            </a:r>
            <a:r>
              <a:rPr lang="en-US" altLang="en-US" sz="2600" dirty="0">
                <a:solidFill>
                  <a:srgbClr val="000000"/>
                </a:solidFill>
                <a:latin typeface="Verdana" panose="020B0604030504040204" pitchFamily="34" charset="0"/>
              </a:rPr>
              <a:t> - stores integers (whole numbers), without decimals, such as 123 or -123</a:t>
            </a:r>
          </a:p>
          <a:p>
            <a:pPr marL="0" lvl="0" indent="0" defTabSz="914400" eaLnBrk="0" fontAlgn="base" hangingPunct="0">
              <a:spcBef>
                <a:spcPct val="0"/>
              </a:spcBef>
              <a:spcAft>
                <a:spcPct val="0"/>
              </a:spcAft>
              <a:buClrTx/>
              <a:buSzTx/>
              <a:buFontTx/>
              <a:buChar char="•"/>
            </a:pPr>
            <a:endParaRPr lang="en-US" altLang="en-US" sz="2600" dirty="0">
              <a:solidFill>
                <a:srgbClr val="000000"/>
              </a:solidFill>
              <a:latin typeface="Verdana" panose="020B0604030504040204" pitchFamily="34" charset="0"/>
            </a:endParaRPr>
          </a:p>
          <a:p>
            <a:pPr marL="0" lvl="0" indent="0" defTabSz="914400" eaLnBrk="0" fontAlgn="base" hangingPunct="0">
              <a:spcBef>
                <a:spcPct val="0"/>
              </a:spcBef>
              <a:spcAft>
                <a:spcPct val="0"/>
              </a:spcAft>
              <a:buClrTx/>
              <a:buSzTx/>
              <a:buFontTx/>
              <a:buChar char="•"/>
            </a:pPr>
            <a:r>
              <a:rPr lang="en-US" altLang="en-US" sz="2600" dirty="0">
                <a:solidFill>
                  <a:srgbClr val="DC143C"/>
                </a:solidFill>
                <a:latin typeface="Consolas" panose="020B0609020204030204" pitchFamily="49" charset="0"/>
              </a:rPr>
              <a:t>double</a:t>
            </a:r>
            <a:r>
              <a:rPr lang="en-US" altLang="en-US" sz="2600" dirty="0">
                <a:solidFill>
                  <a:srgbClr val="000000"/>
                </a:solidFill>
                <a:latin typeface="Verdana" panose="020B0604030504040204" pitchFamily="34" charset="0"/>
              </a:rPr>
              <a:t> - stores floating point numbers, with decimals, such as 19.99 or -19.99</a:t>
            </a:r>
          </a:p>
          <a:p>
            <a:pPr marL="0" lvl="0" indent="0" defTabSz="914400" eaLnBrk="0" fontAlgn="base" hangingPunct="0">
              <a:spcBef>
                <a:spcPct val="0"/>
              </a:spcBef>
              <a:spcAft>
                <a:spcPct val="0"/>
              </a:spcAft>
              <a:buClrTx/>
              <a:buSzTx/>
              <a:buFontTx/>
              <a:buChar char="•"/>
            </a:pPr>
            <a:endParaRPr lang="en-US" altLang="en-US" sz="2600" dirty="0">
              <a:solidFill>
                <a:srgbClr val="000000"/>
              </a:solidFill>
              <a:latin typeface="Verdana" panose="020B0604030504040204" pitchFamily="34" charset="0"/>
            </a:endParaRPr>
          </a:p>
          <a:p>
            <a:pPr marL="0" lvl="0" indent="0" defTabSz="914400" eaLnBrk="0" fontAlgn="base" hangingPunct="0">
              <a:spcBef>
                <a:spcPct val="0"/>
              </a:spcBef>
              <a:spcAft>
                <a:spcPct val="0"/>
              </a:spcAft>
              <a:buClrTx/>
              <a:buSzTx/>
              <a:buFontTx/>
              <a:buChar char="•"/>
            </a:pPr>
            <a:r>
              <a:rPr lang="en-US" altLang="en-US" sz="2600" dirty="0">
                <a:solidFill>
                  <a:srgbClr val="DC143C"/>
                </a:solidFill>
                <a:latin typeface="Consolas" panose="020B0609020204030204" pitchFamily="49" charset="0"/>
              </a:rPr>
              <a:t>char</a:t>
            </a:r>
            <a:r>
              <a:rPr lang="en-US" altLang="en-US" sz="2600" dirty="0">
                <a:solidFill>
                  <a:srgbClr val="000000"/>
                </a:solidFill>
                <a:latin typeface="Verdana" panose="020B0604030504040204" pitchFamily="34" charset="0"/>
              </a:rPr>
              <a:t> - stores single characters, such as 'a' or 'B'. Char values are surrounded by single quotes</a:t>
            </a:r>
          </a:p>
          <a:p>
            <a:pPr marL="0" lvl="0" indent="0" defTabSz="914400" eaLnBrk="0" fontAlgn="base" hangingPunct="0">
              <a:spcBef>
                <a:spcPct val="0"/>
              </a:spcBef>
              <a:spcAft>
                <a:spcPct val="0"/>
              </a:spcAft>
              <a:buClrTx/>
              <a:buSzTx/>
              <a:buFontTx/>
              <a:buChar char="•"/>
            </a:pPr>
            <a:endParaRPr lang="en-US" altLang="en-US" sz="2600" dirty="0">
              <a:solidFill>
                <a:srgbClr val="000000"/>
              </a:solidFill>
              <a:latin typeface="Verdana" panose="020B0604030504040204" pitchFamily="34" charset="0"/>
            </a:endParaRPr>
          </a:p>
          <a:p>
            <a:pPr marL="0" lvl="0" indent="0" defTabSz="914400" eaLnBrk="0" fontAlgn="base" hangingPunct="0">
              <a:spcBef>
                <a:spcPct val="0"/>
              </a:spcBef>
              <a:spcAft>
                <a:spcPct val="0"/>
              </a:spcAft>
              <a:buClrTx/>
              <a:buSzTx/>
              <a:buFontTx/>
              <a:buChar char="•"/>
            </a:pPr>
            <a:r>
              <a:rPr lang="en-US" altLang="en-US" sz="2600" dirty="0">
                <a:solidFill>
                  <a:srgbClr val="DC143C"/>
                </a:solidFill>
                <a:latin typeface="Consolas" panose="020B0609020204030204" pitchFamily="49" charset="0"/>
              </a:rPr>
              <a:t>string</a:t>
            </a:r>
            <a:r>
              <a:rPr lang="en-US" altLang="en-US" sz="2600" dirty="0">
                <a:solidFill>
                  <a:srgbClr val="000000"/>
                </a:solidFill>
                <a:latin typeface="Verdana" panose="020B0604030504040204" pitchFamily="34" charset="0"/>
              </a:rPr>
              <a:t> - stores text, such as "Hello World". String values are surrounded by double quotes</a:t>
            </a:r>
          </a:p>
          <a:p>
            <a:pPr marL="0" lvl="0" indent="0" defTabSz="914400" eaLnBrk="0" fontAlgn="base" hangingPunct="0">
              <a:spcBef>
                <a:spcPct val="0"/>
              </a:spcBef>
              <a:spcAft>
                <a:spcPct val="0"/>
              </a:spcAft>
              <a:buClrTx/>
              <a:buSzTx/>
              <a:buFontTx/>
              <a:buChar char="•"/>
            </a:pPr>
            <a:r>
              <a:rPr lang="en-US" altLang="en-US" sz="2600" dirty="0">
                <a:solidFill>
                  <a:srgbClr val="DC143C"/>
                </a:solidFill>
                <a:latin typeface="Consolas" panose="020B0609020204030204" pitchFamily="49" charset="0"/>
              </a:rPr>
              <a:t>bool</a:t>
            </a:r>
            <a:r>
              <a:rPr lang="en-US" altLang="en-US" sz="2600" dirty="0">
                <a:solidFill>
                  <a:srgbClr val="000000"/>
                </a:solidFill>
                <a:latin typeface="Verdana" panose="020B0604030504040204" pitchFamily="34" charset="0"/>
              </a:rPr>
              <a:t> - stores values with two states: true or false</a:t>
            </a:r>
          </a:p>
          <a:p>
            <a:pPr marL="0" lvl="0" indent="0" defTabSz="914400" eaLnBrk="0" fontAlgn="base" hangingPunct="0">
              <a:spcBef>
                <a:spcPct val="0"/>
              </a:spcBef>
              <a:spcAft>
                <a:spcPct val="0"/>
              </a:spcAft>
              <a:buClrTx/>
              <a:buSzTx/>
              <a:buNone/>
            </a:pPr>
            <a:br>
              <a:rPr lang="en-US" altLang="en-US" sz="2600" dirty="0">
                <a:solidFill>
                  <a:schemeClr val="tx1"/>
                </a:solidFill>
              </a:rPr>
            </a:br>
            <a:endParaRPr lang="en-US" altLang="en-US" sz="2600" dirty="0">
              <a:solidFill>
                <a:schemeClr val="tx1"/>
              </a:solidFill>
              <a:latin typeface="Arial" panose="020B0604020202020204" pitchFamily="34" charset="0"/>
            </a:endParaRPr>
          </a:p>
          <a:p>
            <a:endParaRPr lang="en-US" sz="2600" dirty="0"/>
          </a:p>
        </p:txBody>
      </p:sp>
      <p:sp>
        <p:nvSpPr>
          <p:cNvPr id="4" name="Slide Number Placeholder 3">
            <a:extLst>
              <a:ext uri="{FF2B5EF4-FFF2-40B4-BE49-F238E27FC236}">
                <a16:creationId xmlns:a16="http://schemas.microsoft.com/office/drawing/2014/main" id="{1D7C2A72-B56D-4D68-9E2B-5370DEEDBCE3}"/>
              </a:ext>
            </a:extLst>
          </p:cNvPr>
          <p:cNvSpPr>
            <a:spLocks noGrp="1"/>
          </p:cNvSpPr>
          <p:nvPr>
            <p:ph type="sldNum" sz="quarter" idx="12"/>
          </p:nvPr>
        </p:nvSpPr>
        <p:spPr/>
        <p:txBody>
          <a:bodyPr/>
          <a:lstStyle/>
          <a:p>
            <a:fld id="{A037933A-F97C-4918-9917-0BEF3D551A6D}" type="slidenum">
              <a:rPr lang="en-US" smtClean="0"/>
              <a:t>21</a:t>
            </a:fld>
            <a:endParaRPr lang="en-US"/>
          </a:p>
        </p:txBody>
      </p:sp>
    </p:spTree>
    <p:extLst>
      <p:ext uri="{BB962C8B-B14F-4D97-AF65-F5344CB8AC3E}">
        <p14:creationId xmlns:p14="http://schemas.microsoft.com/office/powerpoint/2010/main" val="385906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1000"/>
                                        <p:tgtEl>
                                          <p:spTgt spid="3">
                                            <p:txEl>
                                              <p:pRg st="9" end="9"/>
                                            </p:txEl>
                                          </p:spTgt>
                                        </p:tgtEl>
                                      </p:cBhvr>
                                    </p:animEffect>
                                    <p:anim calcmode="lin" valueType="num">
                                      <p:cBhvr>
                                        <p:cTn id="5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1000"/>
                                        <p:tgtEl>
                                          <p:spTgt spid="3">
                                            <p:txEl>
                                              <p:pRg st="10" end="10"/>
                                            </p:txEl>
                                          </p:spTgt>
                                        </p:tgtEl>
                                      </p:cBhvr>
                                    </p:animEffect>
                                    <p:anim calcmode="lin" valueType="num">
                                      <p:cBhvr>
                                        <p:cTn id="57"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animEffect transition="in" filter="fade">
                                      <p:cBhvr>
                                        <p:cTn id="63" dur="1000"/>
                                        <p:tgtEl>
                                          <p:spTgt spid="3">
                                            <p:txEl>
                                              <p:pRg st="11" end="11"/>
                                            </p:txEl>
                                          </p:spTgt>
                                        </p:tgtEl>
                                      </p:cBhvr>
                                    </p:animEffect>
                                    <p:anim calcmode="lin" valueType="num">
                                      <p:cBhvr>
                                        <p:cTn id="64"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6498B-E621-41CD-A5E2-977935CB41A2}"/>
              </a:ext>
            </a:extLst>
          </p:cNvPr>
          <p:cNvSpPr>
            <a:spLocks noGrp="1"/>
          </p:cNvSpPr>
          <p:nvPr>
            <p:ph type="title"/>
          </p:nvPr>
        </p:nvSpPr>
        <p:spPr/>
        <p:txBody>
          <a:bodyPr/>
          <a:lstStyle/>
          <a:p>
            <a:r>
              <a:rPr lang="en-US" dirty="0"/>
              <a:t>Declaring (Creating) Variables</a:t>
            </a:r>
            <a:br>
              <a:rPr lang="en-US" dirty="0"/>
            </a:br>
            <a:endParaRPr lang="en-US" dirty="0"/>
          </a:p>
        </p:txBody>
      </p:sp>
      <p:sp>
        <p:nvSpPr>
          <p:cNvPr id="3" name="Content Placeholder 2">
            <a:extLst>
              <a:ext uri="{FF2B5EF4-FFF2-40B4-BE49-F238E27FC236}">
                <a16:creationId xmlns:a16="http://schemas.microsoft.com/office/drawing/2014/main" id="{41B9959E-709D-4FC2-A04B-EBCB3686E57B}"/>
              </a:ext>
            </a:extLst>
          </p:cNvPr>
          <p:cNvSpPr>
            <a:spLocks noGrp="1"/>
          </p:cNvSpPr>
          <p:nvPr>
            <p:ph idx="1"/>
          </p:nvPr>
        </p:nvSpPr>
        <p:spPr>
          <a:xfrm>
            <a:off x="677334" y="1297859"/>
            <a:ext cx="8596668" cy="4743504"/>
          </a:xfrm>
        </p:spPr>
        <p:txBody>
          <a:bodyPr>
            <a:normAutofit/>
          </a:bodyPr>
          <a:lstStyle/>
          <a:p>
            <a:r>
              <a:rPr lang="en-US" dirty="0"/>
              <a:t>Syntax</a:t>
            </a:r>
          </a:p>
          <a:p>
            <a:r>
              <a:rPr lang="en-US" i="1" dirty="0"/>
              <a:t>type</a:t>
            </a:r>
            <a:r>
              <a:rPr lang="en-US" dirty="0"/>
              <a:t> </a:t>
            </a:r>
            <a:r>
              <a:rPr lang="en-US" i="1" dirty="0" err="1"/>
              <a:t>variableName</a:t>
            </a:r>
            <a:r>
              <a:rPr lang="en-US" dirty="0"/>
              <a:t> = </a:t>
            </a:r>
            <a:r>
              <a:rPr lang="en-US" i="1" dirty="0"/>
              <a:t>value</a:t>
            </a:r>
            <a:r>
              <a:rPr lang="en-US" dirty="0"/>
              <a:t>;</a:t>
            </a:r>
          </a:p>
          <a:p>
            <a:endParaRPr lang="en-US" dirty="0"/>
          </a:p>
          <a:p>
            <a:r>
              <a:rPr lang="en-US" dirty="0"/>
              <a:t>Example </a:t>
            </a:r>
          </a:p>
          <a:p>
            <a:endParaRPr lang="en-US" dirty="0"/>
          </a:p>
          <a:p>
            <a:r>
              <a:rPr lang="en-US" dirty="0"/>
              <a:t>int </a:t>
            </a:r>
            <a:r>
              <a:rPr lang="en-US" dirty="0" err="1"/>
              <a:t>myNum</a:t>
            </a:r>
            <a:r>
              <a:rPr lang="en-US" dirty="0"/>
              <a:t> = 15;</a:t>
            </a:r>
            <a:br>
              <a:rPr lang="en-US" dirty="0"/>
            </a:br>
            <a:r>
              <a:rPr lang="en-US" dirty="0" err="1"/>
              <a:t>cout</a:t>
            </a:r>
            <a:r>
              <a:rPr lang="en-US" dirty="0"/>
              <a:t> &lt;&lt; </a:t>
            </a:r>
            <a:r>
              <a:rPr lang="en-US" dirty="0" err="1"/>
              <a:t>myNum</a:t>
            </a:r>
            <a:r>
              <a:rPr lang="en-US" dirty="0"/>
              <a:t>; or </a:t>
            </a:r>
          </a:p>
          <a:p>
            <a:endParaRPr lang="en-US" dirty="0"/>
          </a:p>
          <a:p>
            <a:r>
              <a:rPr lang="en-US" dirty="0"/>
              <a:t>int </a:t>
            </a:r>
            <a:r>
              <a:rPr lang="en-US" dirty="0" err="1"/>
              <a:t>myNum</a:t>
            </a:r>
            <a:r>
              <a:rPr lang="en-US" dirty="0"/>
              <a:t>;</a:t>
            </a:r>
            <a:br>
              <a:rPr lang="en-US" dirty="0"/>
            </a:br>
            <a:r>
              <a:rPr lang="en-US" dirty="0" err="1"/>
              <a:t>myNum</a:t>
            </a:r>
            <a:r>
              <a:rPr lang="en-US" dirty="0"/>
              <a:t> = 15;</a:t>
            </a:r>
            <a:br>
              <a:rPr lang="en-US" dirty="0"/>
            </a:br>
            <a:r>
              <a:rPr lang="en-US" dirty="0" err="1"/>
              <a:t>cout</a:t>
            </a:r>
            <a:r>
              <a:rPr lang="en-US" dirty="0"/>
              <a:t> &lt;&lt; </a:t>
            </a:r>
            <a:r>
              <a:rPr lang="en-US" dirty="0" err="1"/>
              <a:t>myNum</a:t>
            </a:r>
            <a:r>
              <a:rPr lang="en-US" dirty="0"/>
              <a:t>;</a:t>
            </a:r>
          </a:p>
        </p:txBody>
      </p:sp>
      <p:sp>
        <p:nvSpPr>
          <p:cNvPr id="5" name="Slide Number Placeholder 4">
            <a:extLst>
              <a:ext uri="{FF2B5EF4-FFF2-40B4-BE49-F238E27FC236}">
                <a16:creationId xmlns:a16="http://schemas.microsoft.com/office/drawing/2014/main" id="{BBA7CE9C-059C-494A-9C87-E8918B685A29}"/>
              </a:ext>
            </a:extLst>
          </p:cNvPr>
          <p:cNvSpPr>
            <a:spLocks noGrp="1"/>
          </p:cNvSpPr>
          <p:nvPr>
            <p:ph type="sldNum" sz="quarter" idx="12"/>
          </p:nvPr>
        </p:nvSpPr>
        <p:spPr/>
        <p:txBody>
          <a:bodyPr/>
          <a:lstStyle/>
          <a:p>
            <a:fld id="{A037933A-F97C-4918-9917-0BEF3D551A6D}" type="slidenum">
              <a:rPr lang="en-US" smtClean="0"/>
              <a:t>22</a:t>
            </a:fld>
            <a:endParaRPr lang="en-US"/>
          </a:p>
        </p:txBody>
      </p:sp>
    </p:spTree>
    <p:extLst>
      <p:ext uri="{BB962C8B-B14F-4D97-AF65-F5344CB8AC3E}">
        <p14:creationId xmlns:p14="http://schemas.microsoft.com/office/powerpoint/2010/main" val="904029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BC43B-D839-4C0C-8345-EC17EECAC2D6}"/>
              </a:ext>
            </a:extLst>
          </p:cNvPr>
          <p:cNvSpPr>
            <a:spLocks noGrp="1"/>
          </p:cNvSpPr>
          <p:nvPr>
            <p:ph type="title"/>
          </p:nvPr>
        </p:nvSpPr>
        <p:spPr/>
        <p:txBody>
          <a:bodyPr>
            <a:normAutofit fontScale="90000"/>
          </a:bodyPr>
          <a:lstStyle/>
          <a:p>
            <a:r>
              <a:rPr lang="en-US" dirty="0"/>
              <a:t>Note that if you assign a new value to an existing variable, it will overwrite the previous value:</a:t>
            </a:r>
          </a:p>
        </p:txBody>
      </p:sp>
      <p:sp>
        <p:nvSpPr>
          <p:cNvPr id="3" name="Content Placeholder 2">
            <a:extLst>
              <a:ext uri="{FF2B5EF4-FFF2-40B4-BE49-F238E27FC236}">
                <a16:creationId xmlns:a16="http://schemas.microsoft.com/office/drawing/2014/main" id="{599D1A5D-4D88-49EF-A8C9-E0F6E113BDE9}"/>
              </a:ext>
            </a:extLst>
          </p:cNvPr>
          <p:cNvSpPr>
            <a:spLocks noGrp="1"/>
          </p:cNvSpPr>
          <p:nvPr>
            <p:ph idx="1"/>
          </p:nvPr>
        </p:nvSpPr>
        <p:spPr/>
        <p:txBody>
          <a:bodyPr/>
          <a:lstStyle/>
          <a:p>
            <a:r>
              <a:rPr lang="en-US" dirty="0"/>
              <a:t>int </a:t>
            </a:r>
            <a:r>
              <a:rPr lang="en-US" dirty="0" err="1"/>
              <a:t>myNum</a:t>
            </a:r>
            <a:r>
              <a:rPr lang="en-US" dirty="0"/>
              <a:t> = 15;  // </a:t>
            </a:r>
            <a:r>
              <a:rPr lang="en-US" dirty="0" err="1"/>
              <a:t>myNum</a:t>
            </a:r>
            <a:r>
              <a:rPr lang="en-US" dirty="0"/>
              <a:t> is 15</a:t>
            </a:r>
            <a:br>
              <a:rPr lang="en-US" dirty="0"/>
            </a:br>
            <a:r>
              <a:rPr lang="en-US" dirty="0" err="1"/>
              <a:t>myNum</a:t>
            </a:r>
            <a:r>
              <a:rPr lang="en-US" dirty="0"/>
              <a:t> = 10;  // Now </a:t>
            </a:r>
            <a:r>
              <a:rPr lang="en-US" dirty="0" err="1"/>
              <a:t>myNum</a:t>
            </a:r>
            <a:r>
              <a:rPr lang="en-US" dirty="0"/>
              <a:t> is 10</a:t>
            </a:r>
            <a:br>
              <a:rPr lang="en-US" dirty="0"/>
            </a:br>
            <a:r>
              <a:rPr lang="en-US" dirty="0" err="1"/>
              <a:t>cout</a:t>
            </a:r>
            <a:r>
              <a:rPr lang="en-US" dirty="0"/>
              <a:t> &lt;&lt; </a:t>
            </a:r>
            <a:r>
              <a:rPr lang="en-US" dirty="0" err="1"/>
              <a:t>myNum</a:t>
            </a:r>
            <a:r>
              <a:rPr lang="en-US" dirty="0"/>
              <a:t>;  // Outputs 10</a:t>
            </a:r>
          </a:p>
          <a:p>
            <a:endParaRPr lang="en-US" dirty="0"/>
          </a:p>
          <a:p>
            <a:endParaRPr lang="en-US" dirty="0"/>
          </a:p>
          <a:p>
            <a:r>
              <a:rPr lang="en-US" dirty="0"/>
              <a:t>int </a:t>
            </a:r>
            <a:r>
              <a:rPr lang="en-US" dirty="0" err="1"/>
              <a:t>myNum</a:t>
            </a:r>
            <a:r>
              <a:rPr lang="en-US" dirty="0"/>
              <a:t> = 5;               // Integer (whole number without decimals)</a:t>
            </a:r>
            <a:br>
              <a:rPr lang="en-US" dirty="0"/>
            </a:br>
            <a:r>
              <a:rPr lang="en-US" dirty="0"/>
              <a:t>double </a:t>
            </a:r>
            <a:r>
              <a:rPr lang="en-US" dirty="0" err="1"/>
              <a:t>myFloatNum</a:t>
            </a:r>
            <a:r>
              <a:rPr lang="en-US" dirty="0"/>
              <a:t> = 5.99;    // Floating point number (with decimals)</a:t>
            </a:r>
            <a:br>
              <a:rPr lang="en-US" dirty="0"/>
            </a:br>
            <a:r>
              <a:rPr lang="en-US" dirty="0"/>
              <a:t>char </a:t>
            </a:r>
            <a:r>
              <a:rPr lang="en-US" dirty="0" err="1"/>
              <a:t>myLetter</a:t>
            </a:r>
            <a:r>
              <a:rPr lang="en-US" dirty="0"/>
              <a:t> = 'D';         // Character</a:t>
            </a:r>
            <a:br>
              <a:rPr lang="en-US" dirty="0"/>
            </a:br>
            <a:r>
              <a:rPr lang="en-US" dirty="0"/>
              <a:t>string </a:t>
            </a:r>
            <a:r>
              <a:rPr lang="en-US" dirty="0" err="1"/>
              <a:t>myText</a:t>
            </a:r>
            <a:r>
              <a:rPr lang="en-US" dirty="0"/>
              <a:t> = "Hello";     // String (text)</a:t>
            </a:r>
            <a:br>
              <a:rPr lang="en-US" dirty="0"/>
            </a:br>
            <a:r>
              <a:rPr lang="en-US" dirty="0"/>
              <a:t>bool </a:t>
            </a:r>
            <a:r>
              <a:rPr lang="en-US" dirty="0" err="1"/>
              <a:t>myBoolean</a:t>
            </a:r>
            <a:r>
              <a:rPr lang="en-US" dirty="0"/>
              <a:t> = true;       // Boolean (true or false)</a:t>
            </a:r>
          </a:p>
        </p:txBody>
      </p:sp>
      <p:sp>
        <p:nvSpPr>
          <p:cNvPr id="5" name="Slide Number Placeholder 4">
            <a:extLst>
              <a:ext uri="{FF2B5EF4-FFF2-40B4-BE49-F238E27FC236}">
                <a16:creationId xmlns:a16="http://schemas.microsoft.com/office/drawing/2014/main" id="{56DDDC7D-9FC1-4DE8-8016-EBA80DCB9E73}"/>
              </a:ext>
            </a:extLst>
          </p:cNvPr>
          <p:cNvSpPr>
            <a:spLocks noGrp="1"/>
          </p:cNvSpPr>
          <p:nvPr>
            <p:ph type="sldNum" sz="quarter" idx="12"/>
          </p:nvPr>
        </p:nvSpPr>
        <p:spPr/>
        <p:txBody>
          <a:bodyPr/>
          <a:lstStyle/>
          <a:p>
            <a:fld id="{A037933A-F97C-4918-9917-0BEF3D551A6D}" type="slidenum">
              <a:rPr lang="en-US" smtClean="0"/>
              <a:t>23</a:t>
            </a:fld>
            <a:endParaRPr lang="en-US"/>
          </a:p>
        </p:txBody>
      </p:sp>
    </p:spTree>
    <p:extLst>
      <p:ext uri="{BB962C8B-B14F-4D97-AF65-F5344CB8AC3E}">
        <p14:creationId xmlns:p14="http://schemas.microsoft.com/office/powerpoint/2010/main" val="1714302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48F0-F571-4811-B188-0D1F660BA033}"/>
              </a:ext>
            </a:extLst>
          </p:cNvPr>
          <p:cNvSpPr>
            <a:spLocks noGrp="1"/>
          </p:cNvSpPr>
          <p:nvPr>
            <p:ph type="title"/>
          </p:nvPr>
        </p:nvSpPr>
        <p:spPr/>
        <p:txBody>
          <a:bodyPr/>
          <a:lstStyle/>
          <a:p>
            <a:r>
              <a:rPr lang="en-US" dirty="0"/>
              <a:t>Basic Data Types</a:t>
            </a:r>
            <a:br>
              <a:rPr lang="en-US" dirty="0"/>
            </a:br>
            <a:endParaRPr lang="en-US" dirty="0"/>
          </a:p>
        </p:txBody>
      </p:sp>
      <p:graphicFrame>
        <p:nvGraphicFramePr>
          <p:cNvPr id="4" name="Content Placeholder 3">
            <a:extLst>
              <a:ext uri="{FF2B5EF4-FFF2-40B4-BE49-F238E27FC236}">
                <a16:creationId xmlns:a16="http://schemas.microsoft.com/office/drawing/2014/main" id="{494B6E44-64FC-4B81-938A-55366E4352B7}"/>
              </a:ext>
            </a:extLst>
          </p:cNvPr>
          <p:cNvGraphicFramePr>
            <a:graphicFrameLocks noGrp="1"/>
          </p:cNvGraphicFramePr>
          <p:nvPr>
            <p:ph idx="1"/>
          </p:nvPr>
        </p:nvGraphicFramePr>
        <p:xfrm>
          <a:off x="804888" y="2272506"/>
          <a:ext cx="8342261" cy="3657600"/>
        </p:xfrm>
        <a:graphic>
          <a:graphicData uri="http://schemas.openxmlformats.org/drawingml/2006/table">
            <a:tbl>
              <a:tblPr/>
              <a:tblGrid>
                <a:gridCol w="1251288">
                  <a:extLst>
                    <a:ext uri="{9D8B030D-6E8A-4147-A177-3AD203B41FA5}">
                      <a16:colId xmlns:a16="http://schemas.microsoft.com/office/drawing/2014/main" val="2163800330"/>
                    </a:ext>
                  </a:extLst>
                </a:gridCol>
                <a:gridCol w="1251288">
                  <a:extLst>
                    <a:ext uri="{9D8B030D-6E8A-4147-A177-3AD203B41FA5}">
                      <a16:colId xmlns:a16="http://schemas.microsoft.com/office/drawing/2014/main" val="2027839097"/>
                    </a:ext>
                  </a:extLst>
                </a:gridCol>
                <a:gridCol w="5839685">
                  <a:extLst>
                    <a:ext uri="{9D8B030D-6E8A-4147-A177-3AD203B41FA5}">
                      <a16:colId xmlns:a16="http://schemas.microsoft.com/office/drawing/2014/main" val="3106659757"/>
                    </a:ext>
                  </a:extLst>
                </a:gridCol>
              </a:tblGrid>
              <a:tr h="0">
                <a:tc>
                  <a:txBody>
                    <a:bodyPr/>
                    <a:lstStyle/>
                    <a:p>
                      <a:pPr algn="l" fontAlgn="t"/>
                      <a:r>
                        <a:rPr lang="en-US">
                          <a:effectLst/>
                        </a:rPr>
                        <a:t>Data Type</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Size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1918614"/>
                  </a:ext>
                </a:extLst>
              </a:tr>
              <a:tr h="0">
                <a:tc>
                  <a:txBody>
                    <a:bodyPr/>
                    <a:lstStyle/>
                    <a:p>
                      <a:pPr algn="l" fontAlgn="t"/>
                      <a:r>
                        <a:rPr lang="en-US">
                          <a:effectLst/>
                        </a:rPr>
                        <a:t>boolean</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1 byte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Stores true or false values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37114272"/>
                  </a:ext>
                </a:extLst>
              </a:tr>
              <a:tr h="0">
                <a:tc>
                  <a:txBody>
                    <a:bodyPr/>
                    <a:lstStyle/>
                    <a:p>
                      <a:pPr algn="l" fontAlgn="t"/>
                      <a:r>
                        <a:rPr lang="en-US">
                          <a:effectLst/>
                        </a:rPr>
                        <a:t>char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1 byte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Stores a single character/letter/number, or ASCII values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656997706"/>
                  </a:ext>
                </a:extLst>
              </a:tr>
              <a:tr h="0">
                <a:tc>
                  <a:txBody>
                    <a:bodyPr/>
                    <a:lstStyle/>
                    <a:p>
                      <a:pPr algn="l" fontAlgn="t"/>
                      <a:r>
                        <a:rPr lang="en-US">
                          <a:effectLst/>
                        </a:rPr>
                        <a:t>int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2 or 4 bytes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Stores whole numbers, without decimals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541802805"/>
                  </a:ext>
                </a:extLst>
              </a:tr>
              <a:tr h="0">
                <a:tc>
                  <a:txBody>
                    <a:bodyPr/>
                    <a:lstStyle/>
                    <a:p>
                      <a:pPr algn="l" fontAlgn="t"/>
                      <a:r>
                        <a:rPr lang="en-US">
                          <a:effectLst/>
                        </a:rPr>
                        <a:t>float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4 bytes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Stores fractional numbers, containing one or more decimals. Sufficient for storing 6-7 decimal digits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82531132"/>
                  </a:ext>
                </a:extLst>
              </a:tr>
              <a:tr h="0">
                <a:tc>
                  <a:txBody>
                    <a:bodyPr/>
                    <a:lstStyle/>
                    <a:p>
                      <a:pPr algn="l" fontAlgn="t"/>
                      <a:r>
                        <a:rPr lang="en-US">
                          <a:effectLst/>
                        </a:rPr>
                        <a:t>double</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a:effectLst/>
                        </a:rPr>
                        <a:t>8 bytes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dirty="0">
                          <a:effectLst/>
                        </a:rPr>
                        <a:t>Stores fractional numbers, containing one or more decimals. Sufficient for storing 15 decimal digits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2169108640"/>
                  </a:ext>
                </a:extLst>
              </a:tr>
            </a:tbl>
          </a:graphicData>
        </a:graphic>
      </p:graphicFrame>
      <p:sp>
        <p:nvSpPr>
          <p:cNvPr id="5" name="Slide Number Placeholder 4">
            <a:extLst>
              <a:ext uri="{FF2B5EF4-FFF2-40B4-BE49-F238E27FC236}">
                <a16:creationId xmlns:a16="http://schemas.microsoft.com/office/drawing/2014/main" id="{A890ACD5-E758-4F93-BC5C-9FA36B87AF71}"/>
              </a:ext>
            </a:extLst>
          </p:cNvPr>
          <p:cNvSpPr>
            <a:spLocks noGrp="1"/>
          </p:cNvSpPr>
          <p:nvPr>
            <p:ph type="sldNum" sz="quarter" idx="12"/>
          </p:nvPr>
        </p:nvSpPr>
        <p:spPr/>
        <p:txBody>
          <a:bodyPr/>
          <a:lstStyle/>
          <a:p>
            <a:fld id="{A037933A-F97C-4918-9917-0BEF3D551A6D}" type="slidenum">
              <a:rPr lang="en-US" smtClean="0"/>
              <a:t>24</a:t>
            </a:fld>
            <a:endParaRPr lang="en-US"/>
          </a:p>
        </p:txBody>
      </p:sp>
    </p:spTree>
    <p:extLst>
      <p:ext uri="{BB962C8B-B14F-4D97-AF65-F5344CB8AC3E}">
        <p14:creationId xmlns:p14="http://schemas.microsoft.com/office/powerpoint/2010/main" val="3898749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89397-6256-4F36-8F7D-333F2CC539A8}"/>
              </a:ext>
            </a:extLst>
          </p:cNvPr>
          <p:cNvSpPr>
            <a:spLocks noGrp="1"/>
          </p:cNvSpPr>
          <p:nvPr>
            <p:ph type="title"/>
          </p:nvPr>
        </p:nvSpPr>
        <p:spPr>
          <a:xfrm>
            <a:off x="677334" y="0"/>
            <a:ext cx="8596668" cy="1320800"/>
          </a:xfrm>
        </p:spPr>
        <p:txBody>
          <a:bodyPr/>
          <a:lstStyle/>
          <a:p>
            <a:r>
              <a:rPr lang="en-US" dirty="0" err="1"/>
              <a:t>e.g.s</a:t>
            </a:r>
            <a:r>
              <a:rPr lang="en-US" dirty="0"/>
              <a:t> </a:t>
            </a:r>
          </a:p>
        </p:txBody>
      </p:sp>
      <p:sp>
        <p:nvSpPr>
          <p:cNvPr id="3" name="Content Placeholder 2">
            <a:extLst>
              <a:ext uri="{FF2B5EF4-FFF2-40B4-BE49-F238E27FC236}">
                <a16:creationId xmlns:a16="http://schemas.microsoft.com/office/drawing/2014/main" id="{4E6B5BBA-6236-46CC-B0DB-89129AEB49F9}"/>
              </a:ext>
            </a:extLst>
          </p:cNvPr>
          <p:cNvSpPr>
            <a:spLocks noGrp="1"/>
          </p:cNvSpPr>
          <p:nvPr>
            <p:ph idx="1"/>
          </p:nvPr>
        </p:nvSpPr>
        <p:spPr>
          <a:xfrm>
            <a:off x="677334" y="663677"/>
            <a:ext cx="11514666" cy="5377686"/>
          </a:xfrm>
        </p:spPr>
        <p:txBody>
          <a:bodyPr>
            <a:noAutofit/>
          </a:bodyPr>
          <a:lstStyle/>
          <a:p>
            <a:r>
              <a:rPr lang="en-US" sz="2400" dirty="0"/>
              <a:t>int </a:t>
            </a:r>
            <a:r>
              <a:rPr lang="en-US" sz="2400" dirty="0" err="1"/>
              <a:t>myNum</a:t>
            </a:r>
            <a:r>
              <a:rPr lang="en-US" sz="2400" dirty="0"/>
              <a:t> = 1000;</a:t>
            </a:r>
            <a:br>
              <a:rPr lang="en-US" sz="2400" dirty="0"/>
            </a:br>
            <a:r>
              <a:rPr lang="en-US" sz="2400" dirty="0" err="1"/>
              <a:t>cout</a:t>
            </a:r>
            <a:r>
              <a:rPr lang="en-US" sz="2400" dirty="0"/>
              <a:t> &lt;&lt; </a:t>
            </a:r>
            <a:r>
              <a:rPr lang="en-US" sz="2400" dirty="0" err="1"/>
              <a:t>myNum</a:t>
            </a:r>
            <a:r>
              <a:rPr lang="en-US" sz="2400" dirty="0"/>
              <a:t>;</a:t>
            </a:r>
          </a:p>
          <a:p>
            <a:r>
              <a:rPr lang="en-US" sz="2400" dirty="0"/>
              <a:t>---------------------------------------</a:t>
            </a:r>
          </a:p>
          <a:p>
            <a:r>
              <a:rPr lang="en-US" sz="2400" dirty="0"/>
              <a:t>float </a:t>
            </a:r>
            <a:r>
              <a:rPr lang="en-US" sz="2400" dirty="0" err="1"/>
              <a:t>myNum</a:t>
            </a:r>
            <a:r>
              <a:rPr lang="en-US" sz="2400" dirty="0"/>
              <a:t> = 5.75;</a:t>
            </a:r>
            <a:br>
              <a:rPr lang="en-US" sz="2400" dirty="0"/>
            </a:br>
            <a:r>
              <a:rPr lang="en-US" sz="2400" dirty="0" err="1"/>
              <a:t>cout</a:t>
            </a:r>
            <a:r>
              <a:rPr lang="en-US" sz="2400" dirty="0"/>
              <a:t> &lt;&lt; </a:t>
            </a:r>
            <a:r>
              <a:rPr lang="en-US" sz="2400" dirty="0" err="1"/>
              <a:t>myNum</a:t>
            </a:r>
            <a:r>
              <a:rPr lang="en-US" sz="2400" dirty="0"/>
              <a:t>;</a:t>
            </a:r>
          </a:p>
          <a:p>
            <a:r>
              <a:rPr lang="en-US" sz="2400" dirty="0"/>
              <a:t>--------------------</a:t>
            </a:r>
          </a:p>
          <a:p>
            <a:r>
              <a:rPr lang="fr-FR" sz="2400" dirty="0"/>
              <a:t>double </a:t>
            </a:r>
            <a:r>
              <a:rPr lang="fr-FR" sz="2400" dirty="0" err="1"/>
              <a:t>myNum</a:t>
            </a:r>
            <a:r>
              <a:rPr lang="fr-FR" sz="2400" dirty="0"/>
              <a:t> = 19.99;</a:t>
            </a:r>
            <a:br>
              <a:rPr lang="fr-FR" sz="2400" dirty="0"/>
            </a:br>
            <a:r>
              <a:rPr lang="fr-FR" sz="2400" dirty="0"/>
              <a:t>cout &lt;&lt; </a:t>
            </a:r>
            <a:r>
              <a:rPr lang="fr-FR" sz="2400" dirty="0" err="1"/>
              <a:t>myNum</a:t>
            </a:r>
            <a:r>
              <a:rPr lang="fr-FR" sz="2400" dirty="0"/>
              <a:t>;</a:t>
            </a:r>
          </a:p>
          <a:p>
            <a:r>
              <a:rPr lang="fr-FR" sz="2400" dirty="0"/>
              <a:t>------------------------</a:t>
            </a:r>
          </a:p>
          <a:p>
            <a:r>
              <a:rPr lang="fr-FR" sz="2400" dirty="0"/>
              <a:t>Note:</a:t>
            </a:r>
          </a:p>
          <a:p>
            <a:pPr marL="0" lvl="0" indent="0" defTabSz="914400" eaLnBrk="0" fontAlgn="base" hangingPunct="0">
              <a:spcBef>
                <a:spcPct val="0"/>
              </a:spcBef>
              <a:spcAft>
                <a:spcPct val="0"/>
              </a:spcAft>
              <a:buClrTx/>
              <a:buSzTx/>
              <a:buNone/>
            </a:pPr>
            <a:r>
              <a:rPr lang="en-US" altLang="en-US" sz="2400" dirty="0">
                <a:solidFill>
                  <a:srgbClr val="DC143C"/>
                </a:solidFill>
                <a:latin typeface="Consolas" panose="020B0609020204030204" pitchFamily="49" charset="0"/>
              </a:rPr>
              <a:t>float</a:t>
            </a:r>
            <a:r>
              <a:rPr lang="en-US" altLang="en-US" sz="2400" dirty="0">
                <a:solidFill>
                  <a:srgbClr val="000000"/>
                </a:solidFill>
                <a:latin typeface="Verdana" panose="020B0604030504040204" pitchFamily="34" charset="0"/>
              </a:rPr>
              <a:t> vs. </a:t>
            </a:r>
            <a:r>
              <a:rPr lang="en-US" altLang="en-US" sz="2400" dirty="0">
                <a:solidFill>
                  <a:srgbClr val="DC143C"/>
                </a:solidFill>
                <a:latin typeface="Consolas" panose="020B0609020204030204" pitchFamily="49" charset="0"/>
              </a:rPr>
              <a:t>double</a:t>
            </a:r>
            <a:endParaRPr lang="en-US" altLang="en-US" sz="2400" dirty="0">
              <a:solidFill>
                <a:schemeClr val="tx1"/>
              </a:solidFill>
            </a:endParaRPr>
          </a:p>
          <a:p>
            <a:pPr marL="0" lvl="0" indent="0" defTabSz="914400" eaLnBrk="0" fontAlgn="base" hangingPunct="0">
              <a:spcBef>
                <a:spcPct val="0"/>
              </a:spcBef>
              <a:spcAft>
                <a:spcPct val="0"/>
              </a:spcAft>
              <a:buClrTx/>
              <a:buSzTx/>
              <a:buNone/>
            </a:pPr>
            <a:r>
              <a:rPr lang="en-US" altLang="en-US" sz="2400" dirty="0">
                <a:solidFill>
                  <a:srgbClr val="000000"/>
                </a:solidFill>
                <a:latin typeface="Verdana" panose="020B0604030504040204" pitchFamily="34" charset="0"/>
              </a:rPr>
              <a:t>The </a:t>
            </a:r>
            <a:r>
              <a:rPr lang="en-US" altLang="en-US" sz="2400" b="1" dirty="0">
                <a:solidFill>
                  <a:srgbClr val="000000"/>
                </a:solidFill>
                <a:latin typeface="Verdana" panose="020B0604030504040204" pitchFamily="34" charset="0"/>
              </a:rPr>
              <a:t>precision</a:t>
            </a:r>
            <a:r>
              <a:rPr lang="en-US" altLang="en-US" sz="2400" dirty="0">
                <a:solidFill>
                  <a:srgbClr val="000000"/>
                </a:solidFill>
                <a:latin typeface="Verdana" panose="020B0604030504040204" pitchFamily="34" charset="0"/>
              </a:rPr>
              <a:t> of a floating point value indicates how many digits the value can have after the decimal point. The precision of </a:t>
            </a:r>
            <a:r>
              <a:rPr lang="en-US" altLang="en-US" sz="2400" dirty="0">
                <a:solidFill>
                  <a:srgbClr val="DC143C"/>
                </a:solidFill>
                <a:latin typeface="Consolas" panose="020B0609020204030204" pitchFamily="49" charset="0"/>
              </a:rPr>
              <a:t>float</a:t>
            </a:r>
            <a:r>
              <a:rPr lang="en-US" altLang="en-US" sz="2400" dirty="0">
                <a:solidFill>
                  <a:srgbClr val="000000"/>
                </a:solidFill>
                <a:latin typeface="Verdana" panose="020B0604030504040204" pitchFamily="34" charset="0"/>
              </a:rPr>
              <a:t> is only six or seven decimal digits, while </a:t>
            </a:r>
            <a:r>
              <a:rPr lang="en-US" altLang="en-US" sz="2400" dirty="0">
                <a:solidFill>
                  <a:srgbClr val="DC143C"/>
                </a:solidFill>
                <a:latin typeface="Consolas" panose="020B0609020204030204" pitchFamily="49" charset="0"/>
              </a:rPr>
              <a:t>double</a:t>
            </a:r>
            <a:r>
              <a:rPr lang="en-US" altLang="en-US" sz="2400" dirty="0">
                <a:solidFill>
                  <a:srgbClr val="000000"/>
                </a:solidFill>
                <a:latin typeface="Verdana" panose="020B0604030504040204" pitchFamily="34" charset="0"/>
              </a:rPr>
              <a:t> variables have a precision of about 15 digits. Therefore it is safer to use </a:t>
            </a:r>
            <a:r>
              <a:rPr lang="en-US" altLang="en-US" sz="2400" dirty="0">
                <a:solidFill>
                  <a:srgbClr val="DC143C"/>
                </a:solidFill>
                <a:latin typeface="Consolas" panose="020B0609020204030204" pitchFamily="49" charset="0"/>
              </a:rPr>
              <a:t>double</a:t>
            </a:r>
            <a:r>
              <a:rPr lang="en-US" altLang="en-US" sz="2400" dirty="0">
                <a:solidFill>
                  <a:srgbClr val="000000"/>
                </a:solidFill>
                <a:latin typeface="Verdana" panose="020B0604030504040204" pitchFamily="34" charset="0"/>
              </a:rPr>
              <a:t> for most calculations.</a:t>
            </a:r>
            <a:endParaRPr lang="en-US" altLang="en-US" sz="2400" dirty="0">
              <a:solidFill>
                <a:schemeClr val="tx1"/>
              </a:solidFill>
              <a:latin typeface="Arial" panose="020B0604020202020204" pitchFamily="34" charset="0"/>
            </a:endParaRPr>
          </a:p>
          <a:p>
            <a:r>
              <a:rPr lang="fr-FR" sz="2400" dirty="0"/>
              <a:t> </a:t>
            </a:r>
            <a:endParaRPr lang="en-US" sz="2400" dirty="0"/>
          </a:p>
        </p:txBody>
      </p:sp>
      <p:sp>
        <p:nvSpPr>
          <p:cNvPr id="5" name="Slide Number Placeholder 4">
            <a:extLst>
              <a:ext uri="{FF2B5EF4-FFF2-40B4-BE49-F238E27FC236}">
                <a16:creationId xmlns:a16="http://schemas.microsoft.com/office/drawing/2014/main" id="{DD3A3F68-B9C5-416C-A3D1-30BEE370EA65}"/>
              </a:ext>
            </a:extLst>
          </p:cNvPr>
          <p:cNvSpPr>
            <a:spLocks noGrp="1"/>
          </p:cNvSpPr>
          <p:nvPr>
            <p:ph type="sldNum" sz="quarter" idx="12"/>
          </p:nvPr>
        </p:nvSpPr>
        <p:spPr/>
        <p:txBody>
          <a:bodyPr/>
          <a:lstStyle/>
          <a:p>
            <a:fld id="{A037933A-F97C-4918-9917-0BEF3D551A6D}" type="slidenum">
              <a:rPr lang="en-US" smtClean="0"/>
              <a:t>25</a:t>
            </a:fld>
            <a:endParaRPr lang="en-US"/>
          </a:p>
        </p:txBody>
      </p:sp>
    </p:spTree>
    <p:extLst>
      <p:ext uri="{BB962C8B-B14F-4D97-AF65-F5344CB8AC3E}">
        <p14:creationId xmlns:p14="http://schemas.microsoft.com/office/powerpoint/2010/main" val="107838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6585F-D785-4FCF-8F44-66F6B4753452}"/>
              </a:ext>
            </a:extLst>
          </p:cNvPr>
          <p:cNvSpPr>
            <a:spLocks noGrp="1"/>
          </p:cNvSpPr>
          <p:nvPr>
            <p:ph type="title"/>
          </p:nvPr>
        </p:nvSpPr>
        <p:spPr/>
        <p:txBody>
          <a:bodyPr/>
          <a:lstStyle/>
          <a:p>
            <a:r>
              <a:rPr lang="en-US" dirty="0"/>
              <a:t>Scientific Numbers</a:t>
            </a:r>
            <a:br>
              <a:rPr lang="en-US" dirty="0"/>
            </a:br>
            <a:endParaRPr lang="en-US" dirty="0"/>
          </a:p>
        </p:txBody>
      </p:sp>
      <p:sp>
        <p:nvSpPr>
          <p:cNvPr id="3" name="Content Placeholder 2">
            <a:extLst>
              <a:ext uri="{FF2B5EF4-FFF2-40B4-BE49-F238E27FC236}">
                <a16:creationId xmlns:a16="http://schemas.microsoft.com/office/drawing/2014/main" id="{32FD0044-83CE-4C18-B082-C28D2E6791C9}"/>
              </a:ext>
            </a:extLst>
          </p:cNvPr>
          <p:cNvSpPr>
            <a:spLocks noGrp="1"/>
          </p:cNvSpPr>
          <p:nvPr>
            <p:ph idx="1"/>
          </p:nvPr>
        </p:nvSpPr>
        <p:spPr>
          <a:xfrm>
            <a:off x="677334" y="1415845"/>
            <a:ext cx="8596668" cy="4625517"/>
          </a:xfrm>
        </p:spPr>
        <p:txBody>
          <a:bodyPr>
            <a:normAutofit/>
          </a:bodyPr>
          <a:lstStyle/>
          <a:p>
            <a:r>
              <a:rPr lang="en-US" sz="3200" dirty="0"/>
              <a:t>A floating point number can also be a scientific number with an "e" to indicate the power of 10:</a:t>
            </a:r>
          </a:p>
          <a:p>
            <a:r>
              <a:rPr lang="en-US" sz="3200" dirty="0"/>
              <a:t>float f1 = 35e3;</a:t>
            </a:r>
            <a:br>
              <a:rPr lang="en-US" sz="3200" dirty="0"/>
            </a:br>
            <a:r>
              <a:rPr lang="en-US" sz="3200" dirty="0"/>
              <a:t>double d1 = 12E4;</a:t>
            </a:r>
            <a:br>
              <a:rPr lang="en-US" sz="3200" dirty="0"/>
            </a:br>
            <a:r>
              <a:rPr lang="en-US" sz="3200" dirty="0" err="1"/>
              <a:t>cout</a:t>
            </a:r>
            <a:r>
              <a:rPr lang="en-US" sz="3200" dirty="0"/>
              <a:t> &lt;&lt; f1;</a:t>
            </a:r>
            <a:br>
              <a:rPr lang="en-US" sz="3200" dirty="0"/>
            </a:br>
            <a:r>
              <a:rPr lang="en-US" sz="3200" dirty="0" err="1"/>
              <a:t>cout</a:t>
            </a:r>
            <a:r>
              <a:rPr lang="en-US" sz="3200" dirty="0"/>
              <a:t> &lt;&lt; d1;</a:t>
            </a:r>
          </a:p>
        </p:txBody>
      </p:sp>
      <p:sp>
        <p:nvSpPr>
          <p:cNvPr id="5" name="Slide Number Placeholder 4">
            <a:extLst>
              <a:ext uri="{FF2B5EF4-FFF2-40B4-BE49-F238E27FC236}">
                <a16:creationId xmlns:a16="http://schemas.microsoft.com/office/drawing/2014/main" id="{D05C14E4-4EF2-4420-85A5-A37E720A1A65}"/>
              </a:ext>
            </a:extLst>
          </p:cNvPr>
          <p:cNvSpPr>
            <a:spLocks noGrp="1"/>
          </p:cNvSpPr>
          <p:nvPr>
            <p:ph type="sldNum" sz="quarter" idx="12"/>
          </p:nvPr>
        </p:nvSpPr>
        <p:spPr/>
        <p:txBody>
          <a:bodyPr/>
          <a:lstStyle/>
          <a:p>
            <a:fld id="{A037933A-F97C-4918-9917-0BEF3D551A6D}" type="slidenum">
              <a:rPr lang="en-US" smtClean="0"/>
              <a:t>26</a:t>
            </a:fld>
            <a:endParaRPr lang="en-US"/>
          </a:p>
        </p:txBody>
      </p:sp>
    </p:spTree>
    <p:extLst>
      <p:ext uri="{BB962C8B-B14F-4D97-AF65-F5344CB8AC3E}">
        <p14:creationId xmlns:p14="http://schemas.microsoft.com/office/powerpoint/2010/main" val="2067511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02C6B-BD89-4AB2-8D0C-5161B1D96509}"/>
              </a:ext>
            </a:extLst>
          </p:cNvPr>
          <p:cNvSpPr>
            <a:spLocks noGrp="1"/>
          </p:cNvSpPr>
          <p:nvPr>
            <p:ph type="title"/>
          </p:nvPr>
        </p:nvSpPr>
        <p:spPr/>
        <p:txBody>
          <a:bodyPr/>
          <a:lstStyle/>
          <a:p>
            <a:r>
              <a:rPr lang="en-US" dirty="0"/>
              <a:t>C++ Boolean Data Types</a:t>
            </a:r>
            <a:br>
              <a:rPr lang="en-US" dirty="0"/>
            </a:br>
            <a:endParaRPr lang="en-US" dirty="0"/>
          </a:p>
        </p:txBody>
      </p:sp>
      <p:sp>
        <p:nvSpPr>
          <p:cNvPr id="4" name="Rectangle 1">
            <a:extLst>
              <a:ext uri="{FF2B5EF4-FFF2-40B4-BE49-F238E27FC236}">
                <a16:creationId xmlns:a16="http://schemas.microsoft.com/office/drawing/2014/main" id="{0409A364-3972-44AB-BA2B-D3CD0F1D8E19}"/>
              </a:ext>
            </a:extLst>
          </p:cNvPr>
          <p:cNvSpPr>
            <a:spLocks noGrp="1" noChangeArrowheads="1"/>
          </p:cNvSpPr>
          <p:nvPr>
            <p:ph idx="1"/>
          </p:nvPr>
        </p:nvSpPr>
        <p:spPr bwMode="auto">
          <a:xfrm>
            <a:off x="677335" y="2115817"/>
            <a:ext cx="10217974"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defTabSz="914400">
              <a:buClrTx/>
              <a:buSzTx/>
              <a:buNone/>
            </a:pPr>
            <a:r>
              <a:rPr lang="en-US" altLang="en-US" sz="2400" dirty="0">
                <a:solidFill>
                  <a:srgbClr val="000000"/>
                </a:solidFill>
                <a:latin typeface="Verdana" panose="020B0604030504040204" pitchFamily="34" charset="0"/>
              </a:rPr>
              <a:t>A </a:t>
            </a:r>
            <a:r>
              <a:rPr lang="en-US" altLang="en-US" sz="2400" dirty="0" err="1">
                <a:solidFill>
                  <a:srgbClr val="000000"/>
                </a:solidFill>
                <a:latin typeface="Verdana" panose="020B0604030504040204" pitchFamily="34" charset="0"/>
              </a:rPr>
              <a:t>boolean</a:t>
            </a:r>
            <a:r>
              <a:rPr lang="en-US" altLang="en-US" sz="2400" dirty="0">
                <a:solidFill>
                  <a:srgbClr val="000000"/>
                </a:solidFill>
                <a:latin typeface="Verdana" panose="020B0604030504040204" pitchFamily="34" charset="0"/>
              </a:rPr>
              <a:t> data type is declared with the </a:t>
            </a:r>
            <a:r>
              <a:rPr lang="en-US" altLang="en-US" sz="2400" dirty="0">
                <a:solidFill>
                  <a:srgbClr val="DC143C"/>
                </a:solidFill>
                <a:latin typeface="Consolas" panose="020B0609020204030204" pitchFamily="49" charset="0"/>
              </a:rPr>
              <a:t>bool</a:t>
            </a:r>
            <a:r>
              <a:rPr lang="en-US" altLang="en-US" sz="2400" dirty="0">
                <a:solidFill>
                  <a:srgbClr val="000000"/>
                </a:solidFill>
                <a:latin typeface="Verdana" panose="020B0604030504040204" pitchFamily="34" charset="0"/>
              </a:rPr>
              <a:t> keyword and can only take the values </a:t>
            </a:r>
            <a:r>
              <a:rPr lang="en-US" altLang="en-US" sz="2400" dirty="0">
                <a:solidFill>
                  <a:srgbClr val="DC143C"/>
                </a:solidFill>
                <a:latin typeface="Consolas" panose="020B0609020204030204" pitchFamily="49" charset="0"/>
              </a:rPr>
              <a:t>true</a:t>
            </a:r>
            <a:r>
              <a:rPr lang="en-US" altLang="en-US" sz="2400" dirty="0">
                <a:solidFill>
                  <a:srgbClr val="000000"/>
                </a:solidFill>
                <a:latin typeface="Verdana" panose="020B0604030504040204" pitchFamily="34" charset="0"/>
              </a:rPr>
              <a:t> or </a:t>
            </a:r>
            <a:r>
              <a:rPr lang="en-US" altLang="en-US" sz="2400" dirty="0">
                <a:solidFill>
                  <a:srgbClr val="DC143C"/>
                </a:solidFill>
                <a:latin typeface="Consolas" panose="020B0609020204030204" pitchFamily="49" charset="0"/>
              </a:rPr>
              <a:t>false</a:t>
            </a:r>
            <a:r>
              <a:rPr lang="en-US" altLang="en-US" sz="2400" dirty="0">
                <a:solidFill>
                  <a:srgbClr val="000000"/>
                </a:solidFill>
                <a:latin typeface="Verdana" panose="020B0604030504040204" pitchFamily="34" charset="0"/>
              </a:rPr>
              <a:t>.</a:t>
            </a:r>
            <a:endParaRPr lang="en-US" altLang="en-US" sz="2400" dirty="0"/>
          </a:p>
          <a:p>
            <a:pPr marL="0" lvl="0" indent="0" defTabSz="914400">
              <a:buClrTx/>
              <a:buSzTx/>
              <a:buNone/>
            </a:pPr>
            <a:r>
              <a:rPr lang="en-US" altLang="en-US" sz="2400" dirty="0">
                <a:solidFill>
                  <a:srgbClr val="000000"/>
                </a:solidFill>
                <a:latin typeface="Verdana" panose="020B0604030504040204" pitchFamily="34" charset="0"/>
              </a:rPr>
              <a:t>When the value is returned, </a:t>
            </a:r>
            <a:r>
              <a:rPr lang="en-US" altLang="en-US" sz="2400" dirty="0">
                <a:solidFill>
                  <a:srgbClr val="DC143C"/>
                </a:solidFill>
                <a:latin typeface="Consolas" panose="020B0609020204030204" pitchFamily="49" charset="0"/>
              </a:rPr>
              <a:t>true</a:t>
            </a:r>
            <a:r>
              <a:rPr lang="en-US" altLang="en-US" sz="2400" dirty="0">
                <a:solidFill>
                  <a:srgbClr val="000000"/>
                </a:solidFill>
                <a:latin typeface="Verdana" panose="020B0604030504040204" pitchFamily="34" charset="0"/>
              </a:rPr>
              <a:t> = </a:t>
            </a:r>
            <a:r>
              <a:rPr lang="en-US" altLang="en-US" sz="2400" dirty="0">
                <a:solidFill>
                  <a:srgbClr val="DC143C"/>
                </a:solidFill>
                <a:latin typeface="Consolas" panose="020B0609020204030204" pitchFamily="49" charset="0"/>
              </a:rPr>
              <a:t>1</a:t>
            </a:r>
            <a:r>
              <a:rPr lang="en-US" altLang="en-US" sz="2400" dirty="0">
                <a:solidFill>
                  <a:srgbClr val="000000"/>
                </a:solidFill>
                <a:latin typeface="Verdana" panose="020B0604030504040204" pitchFamily="34" charset="0"/>
              </a:rPr>
              <a:t> and </a:t>
            </a:r>
            <a:r>
              <a:rPr lang="en-US" altLang="en-US" sz="2400" dirty="0">
                <a:solidFill>
                  <a:srgbClr val="DC143C"/>
                </a:solidFill>
                <a:latin typeface="Consolas" panose="020B0609020204030204" pitchFamily="49" charset="0"/>
              </a:rPr>
              <a:t>false</a:t>
            </a:r>
            <a:r>
              <a:rPr lang="en-US" altLang="en-US" sz="2400" dirty="0">
                <a:solidFill>
                  <a:srgbClr val="000000"/>
                </a:solidFill>
                <a:latin typeface="Verdana" panose="020B0604030504040204" pitchFamily="34" charset="0"/>
              </a:rPr>
              <a:t> = </a:t>
            </a:r>
            <a:r>
              <a:rPr lang="en-US" altLang="en-US" sz="2400" dirty="0">
                <a:solidFill>
                  <a:srgbClr val="DC143C"/>
                </a:solidFill>
                <a:latin typeface="Consolas" panose="020B0609020204030204" pitchFamily="49" charset="0"/>
              </a:rPr>
              <a:t>0</a:t>
            </a:r>
            <a:r>
              <a:rPr lang="en-US" altLang="en-US" sz="2400" dirty="0">
                <a:solidFill>
                  <a:srgbClr val="000000"/>
                </a:solidFill>
                <a:latin typeface="Verdana" panose="020B0604030504040204" pitchFamily="34" charset="0"/>
              </a:rPr>
              <a:t>.</a:t>
            </a:r>
          </a:p>
          <a:p>
            <a:pPr marL="0" lvl="0" indent="0" defTabSz="914400">
              <a:buClrTx/>
              <a:buSzTx/>
              <a:buNone/>
            </a:pPr>
            <a:endParaRPr lang="en-US" altLang="en-US" sz="2400" dirty="0">
              <a:solidFill>
                <a:srgbClr val="000000"/>
              </a:solidFill>
              <a:latin typeface="Verdana" panose="020B0604030504040204" pitchFamily="34" charset="0"/>
            </a:endParaRPr>
          </a:p>
          <a:p>
            <a:pPr marL="0" lvl="0" indent="0" defTabSz="914400">
              <a:buClrTx/>
              <a:buSzTx/>
              <a:buNone/>
            </a:pPr>
            <a:r>
              <a:rPr lang="en-US" dirty="0"/>
              <a:t>bool </a:t>
            </a:r>
            <a:r>
              <a:rPr lang="en-US" dirty="0" err="1"/>
              <a:t>isMeSmart</a:t>
            </a:r>
            <a:r>
              <a:rPr lang="en-US" dirty="0"/>
              <a:t> = true;</a:t>
            </a:r>
            <a:br>
              <a:rPr lang="en-US" sz="2400" dirty="0"/>
            </a:br>
            <a:r>
              <a:rPr lang="en-US" dirty="0"/>
              <a:t>bool </a:t>
            </a:r>
            <a:r>
              <a:rPr lang="en-US" dirty="0" err="1"/>
              <a:t>isMeFool</a:t>
            </a:r>
            <a:r>
              <a:rPr lang="en-US" dirty="0"/>
              <a:t> = false;</a:t>
            </a:r>
          </a:p>
          <a:p>
            <a:pPr marL="0" lvl="0" indent="0" defTabSz="914400">
              <a:buClrTx/>
              <a:buSzTx/>
              <a:buNone/>
            </a:pPr>
            <a:br>
              <a:rPr lang="en-US" sz="2400" dirty="0"/>
            </a:br>
            <a:r>
              <a:rPr lang="en-US" dirty="0" err="1"/>
              <a:t>cout</a:t>
            </a:r>
            <a:r>
              <a:rPr lang="en-US" dirty="0"/>
              <a:t> &lt;&lt; </a:t>
            </a:r>
            <a:r>
              <a:rPr lang="en-US" dirty="0" err="1"/>
              <a:t>isMeSmart</a:t>
            </a:r>
            <a:r>
              <a:rPr lang="en-US" dirty="0"/>
              <a:t>;  // Outputs 1 (true)</a:t>
            </a:r>
            <a:br>
              <a:rPr lang="en-US" dirty="0"/>
            </a:br>
            <a:r>
              <a:rPr lang="en-US" dirty="0" err="1"/>
              <a:t>cout</a:t>
            </a:r>
            <a:r>
              <a:rPr lang="en-US" dirty="0"/>
              <a:t> &lt;&lt; </a:t>
            </a:r>
            <a:r>
              <a:rPr lang="en-US" dirty="0" err="1"/>
              <a:t>isMeFool</a:t>
            </a:r>
            <a:r>
              <a:rPr lang="en-US" dirty="0"/>
              <a:t>;  // Outputs 0 (false)</a:t>
            </a:r>
          </a:p>
          <a:p>
            <a:pPr marL="0" lvl="0" indent="0" defTabSz="914400">
              <a:buClrTx/>
              <a:buSzTx/>
              <a:buNone/>
            </a:pPr>
            <a:endParaRPr lang="en-US" dirty="0"/>
          </a:p>
          <a:p>
            <a:pPr marL="0" lvl="0" indent="0" defTabSz="914400">
              <a:buClrTx/>
              <a:buSzTx/>
              <a:buNone/>
            </a:pPr>
            <a:r>
              <a:rPr lang="en-US" dirty="0"/>
              <a:t>Boolean values are mostly used for conditional testing</a:t>
            </a:r>
            <a:endParaRPr lang="en-US" altLang="en-US" sz="2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p:txBody>
      </p:sp>
      <p:sp>
        <p:nvSpPr>
          <p:cNvPr id="5" name="Slide Number Placeholder 4">
            <a:extLst>
              <a:ext uri="{FF2B5EF4-FFF2-40B4-BE49-F238E27FC236}">
                <a16:creationId xmlns:a16="http://schemas.microsoft.com/office/drawing/2014/main" id="{79EA5786-1342-46DC-A159-3103B53E13F7}"/>
              </a:ext>
            </a:extLst>
          </p:cNvPr>
          <p:cNvSpPr>
            <a:spLocks noGrp="1"/>
          </p:cNvSpPr>
          <p:nvPr>
            <p:ph type="sldNum" sz="quarter" idx="12"/>
          </p:nvPr>
        </p:nvSpPr>
        <p:spPr/>
        <p:txBody>
          <a:bodyPr/>
          <a:lstStyle/>
          <a:p>
            <a:fld id="{A037933A-F97C-4918-9917-0BEF3D551A6D}" type="slidenum">
              <a:rPr lang="en-US" smtClean="0"/>
              <a:t>27</a:t>
            </a:fld>
            <a:endParaRPr lang="en-US"/>
          </a:p>
        </p:txBody>
      </p:sp>
    </p:spTree>
    <p:extLst>
      <p:ext uri="{BB962C8B-B14F-4D97-AF65-F5344CB8AC3E}">
        <p14:creationId xmlns:p14="http://schemas.microsoft.com/office/powerpoint/2010/main" val="30355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1000"/>
                                        <p:tgtEl>
                                          <p:spTgt spid="4">
                                            <p:txEl>
                                              <p:pRg st="3" end="3"/>
                                            </p:txEl>
                                          </p:spTgt>
                                        </p:tgtEl>
                                      </p:cBhvr>
                                    </p:animEffect>
                                    <p:anim calcmode="lin" valueType="num">
                                      <p:cBhvr>
                                        <p:cTn id="1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1000"/>
                                        <p:tgtEl>
                                          <p:spTgt spid="4">
                                            <p:txEl>
                                              <p:pRg st="4" end="4"/>
                                            </p:txEl>
                                          </p:spTgt>
                                        </p:tgtEl>
                                      </p:cBhvr>
                                    </p:animEffect>
                                    <p:anim calcmode="lin" valueType="num">
                                      <p:cBhvr>
                                        <p:cTn id="2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1000"/>
                                        <p:tgtEl>
                                          <p:spTgt spid="4">
                                            <p:txEl>
                                              <p:pRg st="6" end="6"/>
                                            </p:txEl>
                                          </p:spTgt>
                                        </p:tgtEl>
                                      </p:cBhvr>
                                    </p:animEffect>
                                    <p:anim calcmode="lin" valueType="num">
                                      <p:cBhvr>
                                        <p:cTn id="28"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67842-48E2-4B8E-819F-67527C65C6A6}"/>
              </a:ext>
            </a:extLst>
          </p:cNvPr>
          <p:cNvSpPr>
            <a:spLocks noGrp="1"/>
          </p:cNvSpPr>
          <p:nvPr>
            <p:ph type="title"/>
          </p:nvPr>
        </p:nvSpPr>
        <p:spPr/>
        <p:txBody>
          <a:bodyPr/>
          <a:lstStyle/>
          <a:p>
            <a:r>
              <a:rPr lang="en-US" dirty="0"/>
              <a:t>C++ Character Data Types</a:t>
            </a:r>
            <a:br>
              <a:rPr lang="en-US" dirty="0"/>
            </a:br>
            <a:endParaRPr lang="en-US" dirty="0"/>
          </a:p>
        </p:txBody>
      </p:sp>
      <p:sp>
        <p:nvSpPr>
          <p:cNvPr id="4" name="Rectangle 1">
            <a:extLst>
              <a:ext uri="{FF2B5EF4-FFF2-40B4-BE49-F238E27FC236}">
                <a16:creationId xmlns:a16="http://schemas.microsoft.com/office/drawing/2014/main" id="{2AC1CFAB-5324-4ABF-9717-59CCFA5A0480}"/>
              </a:ext>
            </a:extLst>
          </p:cNvPr>
          <p:cNvSpPr>
            <a:spLocks noGrp="1" noChangeArrowheads="1"/>
          </p:cNvSpPr>
          <p:nvPr>
            <p:ph idx="1"/>
          </p:nvPr>
        </p:nvSpPr>
        <p:spPr bwMode="auto">
          <a:xfrm>
            <a:off x="677334" y="2977592"/>
            <a:ext cx="11464420"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defTabSz="914400">
              <a:buClrTx/>
              <a:buSzTx/>
              <a:buNone/>
            </a:pPr>
            <a:r>
              <a:rPr lang="en-US" altLang="en-US" sz="2600" dirty="0">
                <a:solidFill>
                  <a:srgbClr val="000000"/>
                </a:solidFill>
                <a:latin typeface="Verdana" panose="020B0604030504040204" pitchFamily="34" charset="0"/>
              </a:rPr>
              <a:t>The </a:t>
            </a:r>
            <a:r>
              <a:rPr lang="en-US" altLang="en-US" sz="2600" dirty="0">
                <a:solidFill>
                  <a:srgbClr val="DC143C"/>
                </a:solidFill>
                <a:latin typeface="Consolas" panose="020B0609020204030204" pitchFamily="49" charset="0"/>
              </a:rPr>
              <a:t>char</a:t>
            </a:r>
            <a:r>
              <a:rPr lang="en-US" altLang="en-US" sz="2600" dirty="0">
                <a:solidFill>
                  <a:srgbClr val="000000"/>
                </a:solidFill>
                <a:latin typeface="Verdana" panose="020B0604030504040204" pitchFamily="34" charset="0"/>
              </a:rPr>
              <a:t> data type is used to store a </a:t>
            </a:r>
            <a:r>
              <a:rPr lang="en-US" altLang="en-US" sz="2600" b="1" dirty="0">
                <a:solidFill>
                  <a:srgbClr val="000000"/>
                </a:solidFill>
                <a:latin typeface="Verdana" panose="020B0604030504040204" pitchFamily="34" charset="0"/>
              </a:rPr>
              <a:t>single</a:t>
            </a:r>
            <a:r>
              <a:rPr lang="en-US" altLang="en-US" sz="2600" dirty="0">
                <a:solidFill>
                  <a:srgbClr val="000000"/>
                </a:solidFill>
                <a:latin typeface="Verdana" panose="020B0604030504040204" pitchFamily="34" charset="0"/>
              </a:rPr>
              <a:t> character.</a:t>
            </a:r>
          </a:p>
          <a:p>
            <a:pPr marL="0" indent="0" defTabSz="914400">
              <a:buClrTx/>
              <a:buSzTx/>
              <a:buNone/>
            </a:pPr>
            <a:r>
              <a:rPr lang="en-US" altLang="en-US" sz="2600" dirty="0">
                <a:solidFill>
                  <a:srgbClr val="000000"/>
                </a:solidFill>
                <a:latin typeface="Verdana" panose="020B0604030504040204" pitchFamily="34" charset="0"/>
              </a:rPr>
              <a:t> The character must be surrounded by single quotes, like 'A' or 'c’:</a:t>
            </a:r>
            <a:r>
              <a:rPr lang="en-US" altLang="en-US" sz="2600" dirty="0"/>
              <a:t> </a:t>
            </a:r>
          </a:p>
          <a:p>
            <a:pPr marL="0" indent="0" defTabSz="914400">
              <a:buClrTx/>
              <a:buSzTx/>
              <a:buNone/>
            </a:pPr>
            <a:endParaRPr lang="en-US" altLang="en-US" sz="2600" dirty="0"/>
          </a:p>
          <a:p>
            <a:pPr marL="0" indent="0" defTabSz="914400">
              <a:buClrTx/>
              <a:buSzTx/>
              <a:buNone/>
            </a:pPr>
            <a:r>
              <a:rPr lang="sv-SE" dirty="0"/>
              <a:t>char myGrade = 'B';</a:t>
            </a:r>
            <a:br>
              <a:rPr lang="sv-SE" sz="2800" dirty="0"/>
            </a:br>
            <a:r>
              <a:rPr lang="sv-SE" dirty="0"/>
              <a:t>cout &lt;&lt; myGrade;</a:t>
            </a:r>
            <a:endParaRPr lang="en-US" altLang="en-US" sz="26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dirty="0">
              <a:ln>
                <a:noFill/>
              </a:ln>
              <a:solidFill>
                <a:schemeClr val="tx1"/>
              </a:solidFill>
              <a:effectLst/>
              <a:latin typeface="Arial" panose="020B0604020202020204" pitchFamily="34" charset="0"/>
            </a:endParaRPr>
          </a:p>
        </p:txBody>
      </p:sp>
      <p:sp>
        <p:nvSpPr>
          <p:cNvPr id="5" name="Slide Number Placeholder 4">
            <a:extLst>
              <a:ext uri="{FF2B5EF4-FFF2-40B4-BE49-F238E27FC236}">
                <a16:creationId xmlns:a16="http://schemas.microsoft.com/office/drawing/2014/main" id="{418D6CAF-68BD-4E4E-A906-1608DE22F935}"/>
              </a:ext>
            </a:extLst>
          </p:cNvPr>
          <p:cNvSpPr>
            <a:spLocks noGrp="1"/>
          </p:cNvSpPr>
          <p:nvPr>
            <p:ph type="sldNum" sz="quarter" idx="12"/>
          </p:nvPr>
        </p:nvSpPr>
        <p:spPr/>
        <p:txBody>
          <a:bodyPr/>
          <a:lstStyle/>
          <a:p>
            <a:fld id="{A037933A-F97C-4918-9917-0BEF3D551A6D}" type="slidenum">
              <a:rPr lang="en-US" smtClean="0"/>
              <a:t>28</a:t>
            </a:fld>
            <a:endParaRPr lang="en-US"/>
          </a:p>
        </p:txBody>
      </p:sp>
    </p:spTree>
    <p:extLst>
      <p:ext uri="{BB962C8B-B14F-4D97-AF65-F5344CB8AC3E}">
        <p14:creationId xmlns:p14="http://schemas.microsoft.com/office/powerpoint/2010/main" val="3749620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AF7FD-7B70-43CB-A23D-A51D9B37D027}"/>
              </a:ext>
            </a:extLst>
          </p:cNvPr>
          <p:cNvSpPr>
            <a:spLocks noGrp="1"/>
          </p:cNvSpPr>
          <p:nvPr>
            <p:ph type="title"/>
          </p:nvPr>
        </p:nvSpPr>
        <p:spPr>
          <a:xfrm>
            <a:off x="485605" y="0"/>
            <a:ext cx="8596668" cy="530942"/>
          </a:xfrm>
        </p:spPr>
        <p:txBody>
          <a:bodyPr>
            <a:normAutofit fontScale="90000"/>
          </a:bodyPr>
          <a:lstStyle/>
          <a:p>
            <a:r>
              <a:rPr lang="en-US" dirty="0"/>
              <a:t>C++ String Data Types</a:t>
            </a:r>
            <a:br>
              <a:rPr lang="en-US" dirty="0"/>
            </a:br>
            <a:endParaRPr lang="en-US" dirty="0"/>
          </a:p>
        </p:txBody>
      </p:sp>
      <p:sp>
        <p:nvSpPr>
          <p:cNvPr id="4" name="Rectangle 1">
            <a:extLst>
              <a:ext uri="{FF2B5EF4-FFF2-40B4-BE49-F238E27FC236}">
                <a16:creationId xmlns:a16="http://schemas.microsoft.com/office/drawing/2014/main" id="{30BCCA25-AD87-4264-BC54-8A73CCC64CE1}"/>
              </a:ext>
            </a:extLst>
          </p:cNvPr>
          <p:cNvSpPr>
            <a:spLocks noGrp="1" noChangeArrowheads="1"/>
          </p:cNvSpPr>
          <p:nvPr>
            <p:ph idx="1"/>
          </p:nvPr>
        </p:nvSpPr>
        <p:spPr bwMode="auto">
          <a:xfrm>
            <a:off x="184732" y="792383"/>
            <a:ext cx="14303820" cy="6617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defTabSz="914400">
              <a:buClrTx/>
              <a:buSzTx/>
              <a:buNone/>
            </a:pPr>
            <a:r>
              <a:rPr lang="en-US" altLang="en-US" sz="2800" dirty="0">
                <a:solidFill>
                  <a:srgbClr val="000000"/>
                </a:solidFill>
                <a:latin typeface="Verdana" panose="020B0604030504040204" pitchFamily="34" charset="0"/>
              </a:rPr>
              <a:t>The </a:t>
            </a:r>
            <a:r>
              <a:rPr lang="en-US" altLang="en-US" sz="2800" dirty="0">
                <a:solidFill>
                  <a:srgbClr val="DC143C"/>
                </a:solidFill>
                <a:latin typeface="Consolas" panose="020B0609020204030204" pitchFamily="49" charset="0"/>
              </a:rPr>
              <a:t>string</a:t>
            </a:r>
            <a:r>
              <a:rPr lang="en-US" altLang="en-US" sz="2800" dirty="0">
                <a:solidFill>
                  <a:srgbClr val="000000"/>
                </a:solidFill>
                <a:latin typeface="Verdana" panose="020B0604030504040204" pitchFamily="34" charset="0"/>
              </a:rPr>
              <a:t> type is used to store a sequence of characters (text). </a:t>
            </a:r>
          </a:p>
          <a:p>
            <a:pPr marL="0" indent="0" defTabSz="914400">
              <a:buClrTx/>
              <a:buSzTx/>
              <a:buNone/>
            </a:pPr>
            <a:r>
              <a:rPr lang="en-US" altLang="en-US" sz="2800" dirty="0">
                <a:solidFill>
                  <a:srgbClr val="000000"/>
                </a:solidFill>
                <a:latin typeface="Verdana" panose="020B0604030504040204" pitchFamily="34" charset="0"/>
              </a:rPr>
              <a:t>`This is not a built-in type, but it behaves like one in its most basic usage. </a:t>
            </a:r>
          </a:p>
          <a:p>
            <a:pPr marL="0" indent="0" defTabSz="914400">
              <a:buClrTx/>
              <a:buSzTx/>
              <a:buNone/>
            </a:pPr>
            <a:r>
              <a:rPr lang="en-US" altLang="en-US" sz="2800" dirty="0">
                <a:solidFill>
                  <a:srgbClr val="000000"/>
                </a:solidFill>
                <a:latin typeface="Verdana" panose="020B0604030504040204" pitchFamily="34" charset="0"/>
              </a:rPr>
              <a:t>String values must be surrounded by double quotes:</a:t>
            </a:r>
            <a:r>
              <a:rPr lang="en-US" altLang="en-US" sz="2800" dirty="0"/>
              <a:t> </a:t>
            </a:r>
          </a:p>
          <a:p>
            <a:pPr marL="0" indent="0" defTabSz="914400">
              <a:buClrTx/>
              <a:buSzTx/>
              <a:buNone/>
            </a:pPr>
            <a:r>
              <a:rPr lang="en-US" b="1" dirty="0"/>
              <a:t>string greeting = "Hello";</a:t>
            </a:r>
            <a:br>
              <a:rPr lang="en-US" sz="2800" b="1" dirty="0"/>
            </a:br>
            <a:r>
              <a:rPr lang="en-US" b="1" dirty="0" err="1"/>
              <a:t>cout</a:t>
            </a:r>
            <a:r>
              <a:rPr lang="en-US" b="1" dirty="0"/>
              <a:t> &lt;&lt; greeting;</a:t>
            </a:r>
          </a:p>
          <a:p>
            <a:pPr marL="0" indent="0" defTabSz="914400">
              <a:buClrTx/>
              <a:buSzTx/>
              <a:buNone/>
            </a:pPr>
            <a:r>
              <a:rPr lang="en-US" altLang="en-US" sz="2800" dirty="0">
                <a:solidFill>
                  <a:srgbClr val="000000"/>
                </a:solidFill>
                <a:latin typeface="Verdana" panose="020B0604030504040204" pitchFamily="34" charset="0"/>
              </a:rPr>
              <a:t>To use strings, </a:t>
            </a:r>
          </a:p>
          <a:p>
            <a:pPr marL="0" indent="0" defTabSz="914400">
              <a:buClrTx/>
              <a:buSzTx/>
              <a:buNone/>
            </a:pPr>
            <a:r>
              <a:rPr lang="en-US" altLang="en-US" sz="2800" dirty="0">
                <a:solidFill>
                  <a:srgbClr val="000000"/>
                </a:solidFill>
                <a:latin typeface="Verdana" panose="020B0604030504040204" pitchFamily="34" charset="0"/>
              </a:rPr>
              <a:t>you must include an additional header file in the source code, </a:t>
            </a:r>
          </a:p>
          <a:p>
            <a:pPr marL="0" indent="0" defTabSz="914400">
              <a:buClrTx/>
              <a:buSzTx/>
              <a:buNone/>
            </a:pPr>
            <a:r>
              <a:rPr lang="en-US" altLang="en-US" sz="2800" dirty="0">
                <a:solidFill>
                  <a:srgbClr val="000000"/>
                </a:solidFill>
                <a:latin typeface="Verdana" panose="020B0604030504040204" pitchFamily="34" charset="0"/>
              </a:rPr>
              <a:t>the </a:t>
            </a:r>
            <a:r>
              <a:rPr lang="en-US" altLang="en-US" sz="2800" dirty="0">
                <a:solidFill>
                  <a:srgbClr val="DC143C"/>
                </a:solidFill>
                <a:latin typeface="Consolas" panose="020B0609020204030204" pitchFamily="49" charset="0"/>
              </a:rPr>
              <a:t>&lt;string&gt;</a:t>
            </a:r>
            <a:r>
              <a:rPr lang="en-US" altLang="en-US" sz="2800" dirty="0">
                <a:solidFill>
                  <a:srgbClr val="000000"/>
                </a:solidFill>
                <a:latin typeface="Verdana" panose="020B0604030504040204" pitchFamily="34" charset="0"/>
              </a:rPr>
              <a:t> library:</a:t>
            </a:r>
            <a:r>
              <a:rPr lang="en-US" altLang="en-US" sz="2800" dirty="0"/>
              <a:t> </a:t>
            </a:r>
            <a:endParaRPr lang="en-US" altLang="en-US" sz="4400" dirty="0"/>
          </a:p>
          <a:p>
            <a:pPr marL="0" indent="0" defTabSz="914400">
              <a:buClrTx/>
              <a:buSzTx/>
              <a:buNone/>
            </a:pPr>
            <a:r>
              <a:rPr lang="en-US" sz="2400" dirty="0"/>
              <a:t>// Include the string library</a:t>
            </a:r>
            <a:br>
              <a:rPr lang="en-US" sz="2400" dirty="0"/>
            </a:br>
            <a:r>
              <a:rPr lang="en-US" sz="2400" dirty="0"/>
              <a:t>#include &lt;string&gt;</a:t>
            </a:r>
            <a:br>
              <a:rPr lang="en-US" sz="2400" dirty="0"/>
            </a:br>
            <a:br>
              <a:rPr lang="en-US" sz="2400" dirty="0"/>
            </a:br>
            <a:r>
              <a:rPr lang="en-US" sz="2400" dirty="0"/>
              <a:t>// Create a string variable</a:t>
            </a:r>
            <a:br>
              <a:rPr lang="en-US" sz="2400" dirty="0"/>
            </a:br>
            <a:r>
              <a:rPr lang="en-US" sz="2400" dirty="0"/>
              <a:t>string greeting = "Hello";</a:t>
            </a:r>
            <a:br>
              <a:rPr lang="en-US" sz="2400" dirty="0"/>
            </a:br>
            <a:br>
              <a:rPr lang="en-US" sz="2400" dirty="0"/>
            </a:br>
            <a:r>
              <a:rPr lang="en-US" sz="2400" dirty="0"/>
              <a:t>// Output string value</a:t>
            </a:r>
            <a:br>
              <a:rPr lang="en-US" sz="2400" dirty="0"/>
            </a:br>
            <a:r>
              <a:rPr lang="en-US" sz="2400" dirty="0" err="1"/>
              <a:t>cout</a:t>
            </a:r>
            <a:r>
              <a:rPr lang="en-US" sz="2400" dirty="0"/>
              <a:t> &lt;&lt; greeting;</a:t>
            </a:r>
            <a:endParaRPr lang="en-US" altLang="en-US" sz="2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p:txBody>
      </p:sp>
      <p:sp>
        <p:nvSpPr>
          <p:cNvPr id="5" name="Slide Number Placeholder 4">
            <a:extLst>
              <a:ext uri="{FF2B5EF4-FFF2-40B4-BE49-F238E27FC236}">
                <a16:creationId xmlns:a16="http://schemas.microsoft.com/office/drawing/2014/main" id="{0D970245-36B6-4782-8C1E-B136CB148343}"/>
              </a:ext>
            </a:extLst>
          </p:cNvPr>
          <p:cNvSpPr>
            <a:spLocks noGrp="1"/>
          </p:cNvSpPr>
          <p:nvPr>
            <p:ph type="sldNum" sz="quarter" idx="12"/>
          </p:nvPr>
        </p:nvSpPr>
        <p:spPr/>
        <p:txBody>
          <a:bodyPr/>
          <a:lstStyle/>
          <a:p>
            <a:fld id="{A037933A-F97C-4918-9917-0BEF3D551A6D}" type="slidenum">
              <a:rPr lang="en-US" smtClean="0"/>
              <a:t>29</a:t>
            </a:fld>
            <a:endParaRPr lang="en-US"/>
          </a:p>
        </p:txBody>
      </p:sp>
    </p:spTree>
    <p:extLst>
      <p:ext uri="{BB962C8B-B14F-4D97-AF65-F5344CB8AC3E}">
        <p14:creationId xmlns:p14="http://schemas.microsoft.com/office/powerpoint/2010/main" val="317507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animEffect transition="in" filter="fade">
                                      <p:cBhvr>
                                        <p:cTn id="56" dur="1000"/>
                                        <p:tgtEl>
                                          <p:spTgt spid="4">
                                            <p:txEl>
                                              <p:pRg st="7" end="7"/>
                                            </p:txEl>
                                          </p:spTgt>
                                        </p:tgtEl>
                                      </p:cBhvr>
                                    </p:animEffect>
                                    <p:anim calcmode="lin" valueType="num">
                                      <p:cBhvr>
                                        <p:cTn id="5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78F4B8-FA56-4720-9C5A-41B2370AF27C}"/>
              </a:ext>
            </a:extLst>
          </p:cNvPr>
          <p:cNvSpPr>
            <a:spLocks noGrp="1"/>
          </p:cNvSpPr>
          <p:nvPr>
            <p:ph idx="1"/>
          </p:nvPr>
        </p:nvSpPr>
        <p:spPr>
          <a:xfrm>
            <a:off x="1932039" y="294967"/>
            <a:ext cx="9999406" cy="6371303"/>
          </a:xfrm>
        </p:spPr>
        <p:txBody>
          <a:bodyPr>
            <a:noAutofit/>
          </a:bodyPr>
          <a:lstStyle/>
          <a:p>
            <a:r>
              <a:rPr lang="en-US" sz="2400" dirty="0"/>
              <a:t> it is important to know how to compile C++ program codes and how to execute them. When we write code, we write it in a high-level language that machines can't understand, known as source code. The code that machines can understand &amp; execute is in binary form (0's and 1's) and is known as machine code, object code, or executable code.</a:t>
            </a:r>
          </a:p>
          <a:p>
            <a:r>
              <a:rPr lang="en-US" sz="2400" dirty="0"/>
              <a:t>Translating source code (high-level language code) into machine-readable code consists of the following four processes that we will learn in detail as we move through the course of this article:</a:t>
            </a:r>
          </a:p>
          <a:p>
            <a:r>
              <a:rPr lang="en-US" sz="2400" dirty="0"/>
              <a:t>Pre-processing the source code</a:t>
            </a:r>
          </a:p>
          <a:p>
            <a:r>
              <a:rPr lang="en-US" sz="2400" dirty="0"/>
              <a:t>Compiling the source code</a:t>
            </a:r>
          </a:p>
          <a:p>
            <a:r>
              <a:rPr lang="en-US" sz="2400" dirty="0"/>
              <a:t>Assembling the compiled file</a:t>
            </a:r>
          </a:p>
          <a:p>
            <a:r>
              <a:rPr lang="en-US" sz="2400" dirty="0"/>
              <a:t>Linking the object code file to create an executable file</a:t>
            </a:r>
          </a:p>
          <a:p>
            <a:endParaRPr lang="en-US" sz="2400" dirty="0"/>
          </a:p>
        </p:txBody>
      </p:sp>
      <p:sp>
        <p:nvSpPr>
          <p:cNvPr id="4" name="Slide Number Placeholder 3">
            <a:extLst>
              <a:ext uri="{FF2B5EF4-FFF2-40B4-BE49-F238E27FC236}">
                <a16:creationId xmlns:a16="http://schemas.microsoft.com/office/drawing/2014/main" id="{11DEAFEB-7DE5-406E-AD85-19B4E83DC153}"/>
              </a:ext>
            </a:extLst>
          </p:cNvPr>
          <p:cNvSpPr>
            <a:spLocks noGrp="1"/>
          </p:cNvSpPr>
          <p:nvPr>
            <p:ph type="sldNum" sz="quarter" idx="12"/>
          </p:nvPr>
        </p:nvSpPr>
        <p:spPr/>
        <p:txBody>
          <a:bodyPr/>
          <a:lstStyle/>
          <a:p>
            <a:fld id="{A037933A-F97C-4918-9917-0BEF3D551A6D}" type="slidenum">
              <a:rPr lang="en-US" smtClean="0"/>
              <a:t>3</a:t>
            </a:fld>
            <a:endParaRPr lang="en-US"/>
          </a:p>
        </p:txBody>
      </p:sp>
    </p:spTree>
    <p:extLst>
      <p:ext uri="{BB962C8B-B14F-4D97-AF65-F5344CB8AC3E}">
        <p14:creationId xmlns:p14="http://schemas.microsoft.com/office/powerpoint/2010/main" val="106023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C1DB7-44CA-4E33-BC42-721B75E2C0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58968C-9085-4EFB-8DE5-637467C54CE4}"/>
              </a:ext>
            </a:extLst>
          </p:cNvPr>
          <p:cNvSpPr>
            <a:spLocks noGrp="1"/>
          </p:cNvSpPr>
          <p:nvPr>
            <p:ph idx="1"/>
          </p:nvPr>
        </p:nvSpPr>
        <p:spPr/>
        <p:txBody>
          <a:bodyPr>
            <a:normAutofit/>
          </a:bodyPr>
          <a:lstStyle/>
          <a:p>
            <a:r>
              <a:rPr lang="en-US" sz="2400" b="1" dirty="0"/>
              <a:t>int </a:t>
            </a:r>
            <a:r>
              <a:rPr lang="en-US" sz="2400" b="1" dirty="0" err="1"/>
              <a:t>myAge</a:t>
            </a:r>
            <a:r>
              <a:rPr lang="en-US" sz="2400" b="1" dirty="0"/>
              <a:t> = 35;</a:t>
            </a:r>
            <a:br>
              <a:rPr lang="en-US" sz="2400" b="1" dirty="0"/>
            </a:br>
            <a:r>
              <a:rPr lang="en-US" sz="2400" b="1" dirty="0" err="1"/>
              <a:t>cout</a:t>
            </a:r>
            <a:r>
              <a:rPr lang="en-US" sz="2400" b="1" dirty="0"/>
              <a:t> &lt;&lt; "I am " &lt;&lt; </a:t>
            </a:r>
            <a:r>
              <a:rPr lang="en-US" sz="2400" b="1" dirty="0" err="1"/>
              <a:t>myAge</a:t>
            </a:r>
            <a:r>
              <a:rPr lang="en-US" sz="2400" b="1" dirty="0"/>
              <a:t> &lt;&lt; " years old.";</a:t>
            </a:r>
          </a:p>
          <a:p>
            <a:endParaRPr lang="en-US" sz="2400" b="1" dirty="0"/>
          </a:p>
          <a:p>
            <a:r>
              <a:rPr lang="fr-FR" dirty="0" err="1"/>
              <a:t>int</a:t>
            </a:r>
            <a:r>
              <a:rPr lang="fr-FR" dirty="0"/>
              <a:t> x = 5;</a:t>
            </a:r>
            <a:br>
              <a:rPr lang="fr-FR" sz="2400" dirty="0"/>
            </a:br>
            <a:r>
              <a:rPr lang="fr-FR" dirty="0" err="1"/>
              <a:t>int</a:t>
            </a:r>
            <a:r>
              <a:rPr lang="fr-FR" dirty="0"/>
              <a:t> y = 6;</a:t>
            </a:r>
            <a:br>
              <a:rPr lang="fr-FR" sz="2400" dirty="0"/>
            </a:br>
            <a:r>
              <a:rPr lang="fr-FR" dirty="0" err="1"/>
              <a:t>int</a:t>
            </a:r>
            <a:r>
              <a:rPr lang="fr-FR" dirty="0"/>
              <a:t> </a:t>
            </a:r>
            <a:r>
              <a:rPr lang="fr-FR" dirty="0" err="1"/>
              <a:t>sum</a:t>
            </a:r>
            <a:r>
              <a:rPr lang="fr-FR" dirty="0"/>
              <a:t> = x + y;</a:t>
            </a:r>
            <a:br>
              <a:rPr lang="fr-FR" sz="2400" dirty="0"/>
            </a:br>
            <a:r>
              <a:rPr lang="fr-FR" dirty="0"/>
              <a:t>cout &lt;&lt; </a:t>
            </a:r>
            <a:r>
              <a:rPr lang="fr-FR" dirty="0" err="1"/>
              <a:t>sum</a:t>
            </a:r>
            <a:r>
              <a:rPr lang="fr-FR" dirty="0"/>
              <a:t>;</a:t>
            </a:r>
            <a:r>
              <a:rPr lang="en-US" sz="2400" b="1" dirty="0"/>
              <a:t> </a:t>
            </a:r>
          </a:p>
        </p:txBody>
      </p:sp>
      <p:sp>
        <p:nvSpPr>
          <p:cNvPr id="5" name="Slide Number Placeholder 4">
            <a:extLst>
              <a:ext uri="{FF2B5EF4-FFF2-40B4-BE49-F238E27FC236}">
                <a16:creationId xmlns:a16="http://schemas.microsoft.com/office/drawing/2014/main" id="{F878126E-304B-4C38-A816-96CC0B6FD4EE}"/>
              </a:ext>
            </a:extLst>
          </p:cNvPr>
          <p:cNvSpPr>
            <a:spLocks noGrp="1"/>
          </p:cNvSpPr>
          <p:nvPr>
            <p:ph type="sldNum" sz="quarter" idx="12"/>
          </p:nvPr>
        </p:nvSpPr>
        <p:spPr/>
        <p:txBody>
          <a:bodyPr/>
          <a:lstStyle/>
          <a:p>
            <a:fld id="{A037933A-F97C-4918-9917-0BEF3D551A6D}" type="slidenum">
              <a:rPr lang="en-US" smtClean="0"/>
              <a:t>30</a:t>
            </a:fld>
            <a:endParaRPr lang="en-US"/>
          </a:p>
        </p:txBody>
      </p:sp>
    </p:spTree>
    <p:extLst>
      <p:ext uri="{BB962C8B-B14F-4D97-AF65-F5344CB8AC3E}">
        <p14:creationId xmlns:p14="http://schemas.microsoft.com/office/powerpoint/2010/main" val="22981822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FCAA4-BF2B-4484-9BA4-7382D616D40F}"/>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5875EAD2-122E-4FD1-AE2A-D64C1608BECA}"/>
              </a:ext>
            </a:extLst>
          </p:cNvPr>
          <p:cNvSpPr>
            <a:spLocks noGrp="1" noChangeArrowheads="1"/>
          </p:cNvSpPr>
          <p:nvPr>
            <p:ph idx="1"/>
          </p:nvPr>
        </p:nvSpPr>
        <p:spPr bwMode="auto">
          <a:xfrm>
            <a:off x="677334" y="3670089"/>
            <a:ext cx="1246847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defTabSz="914400">
              <a:buClrTx/>
              <a:buSzTx/>
              <a:buNone/>
            </a:pPr>
            <a:r>
              <a:rPr lang="en-US" altLang="en-US" sz="3200" dirty="0">
                <a:solidFill>
                  <a:srgbClr val="000000"/>
                </a:solidFill>
                <a:latin typeface="Verdana" panose="020B0604030504040204" pitchFamily="34" charset="0"/>
              </a:rPr>
              <a:t>Create a variable named </a:t>
            </a:r>
            <a:r>
              <a:rPr lang="en-US" altLang="en-US" sz="3200" dirty="0">
                <a:solidFill>
                  <a:srgbClr val="000000"/>
                </a:solidFill>
                <a:highlight>
                  <a:srgbClr val="FF00FF"/>
                </a:highlight>
                <a:latin typeface="Verdana" panose="020B0604030504040204" pitchFamily="34" charset="0"/>
              </a:rPr>
              <a:t>gg</a:t>
            </a:r>
            <a:r>
              <a:rPr lang="en-US" altLang="en-US" sz="3200" dirty="0">
                <a:solidFill>
                  <a:srgbClr val="000000"/>
                </a:solidFill>
                <a:latin typeface="Verdana" panose="020B0604030504040204" pitchFamily="34" charset="0"/>
              </a:rPr>
              <a:t> and assign the value </a:t>
            </a:r>
            <a:r>
              <a:rPr lang="en-US" altLang="en-US" sz="3200" dirty="0">
                <a:solidFill>
                  <a:srgbClr val="DC143C"/>
                </a:solidFill>
                <a:latin typeface="Consolas" panose="020B0609020204030204" pitchFamily="49" charset="0"/>
              </a:rPr>
              <a:t>3567</a:t>
            </a:r>
            <a:r>
              <a:rPr lang="en-US" altLang="en-US" sz="3200" dirty="0">
                <a:solidFill>
                  <a:srgbClr val="000000"/>
                </a:solidFill>
                <a:latin typeface="Verdana" panose="020B0604030504040204" pitchFamily="34" charset="0"/>
              </a:rPr>
              <a:t>to it.</a:t>
            </a:r>
            <a:r>
              <a:rPr lang="en-US" altLang="en-US" sz="3200" dirty="0"/>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Slide Number Placeholder 4">
            <a:extLst>
              <a:ext uri="{FF2B5EF4-FFF2-40B4-BE49-F238E27FC236}">
                <a16:creationId xmlns:a16="http://schemas.microsoft.com/office/drawing/2014/main" id="{1BDB3A53-4286-41AB-8225-3BE0BD602D48}"/>
              </a:ext>
            </a:extLst>
          </p:cNvPr>
          <p:cNvSpPr>
            <a:spLocks noGrp="1"/>
          </p:cNvSpPr>
          <p:nvPr>
            <p:ph type="sldNum" sz="quarter" idx="12"/>
          </p:nvPr>
        </p:nvSpPr>
        <p:spPr/>
        <p:txBody>
          <a:bodyPr/>
          <a:lstStyle/>
          <a:p>
            <a:fld id="{A037933A-F97C-4918-9917-0BEF3D551A6D}" type="slidenum">
              <a:rPr lang="en-US" smtClean="0"/>
              <a:t>31</a:t>
            </a:fld>
            <a:endParaRPr lang="en-US"/>
          </a:p>
        </p:txBody>
      </p:sp>
    </p:spTree>
    <p:extLst>
      <p:ext uri="{BB962C8B-B14F-4D97-AF65-F5344CB8AC3E}">
        <p14:creationId xmlns:p14="http://schemas.microsoft.com/office/powerpoint/2010/main" val="14196633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534CA-8831-4266-BB42-EBE103C64EB6}"/>
              </a:ext>
            </a:extLst>
          </p:cNvPr>
          <p:cNvSpPr>
            <a:spLocks noGrp="1"/>
          </p:cNvSpPr>
          <p:nvPr>
            <p:ph type="title"/>
          </p:nvPr>
        </p:nvSpPr>
        <p:spPr/>
        <p:txBody>
          <a:bodyPr/>
          <a:lstStyle/>
          <a:p>
            <a:r>
              <a:rPr lang="en-US" dirty="0"/>
              <a:t>C++ Declare Multiple Variables</a:t>
            </a:r>
            <a:br>
              <a:rPr lang="en-US" dirty="0"/>
            </a:br>
            <a:endParaRPr lang="en-US" dirty="0"/>
          </a:p>
        </p:txBody>
      </p:sp>
      <p:sp>
        <p:nvSpPr>
          <p:cNvPr id="3" name="Content Placeholder 2">
            <a:extLst>
              <a:ext uri="{FF2B5EF4-FFF2-40B4-BE49-F238E27FC236}">
                <a16:creationId xmlns:a16="http://schemas.microsoft.com/office/drawing/2014/main" id="{3E9016B5-9C07-4141-8543-464BBF772770}"/>
              </a:ext>
            </a:extLst>
          </p:cNvPr>
          <p:cNvSpPr>
            <a:spLocks noGrp="1"/>
          </p:cNvSpPr>
          <p:nvPr>
            <p:ph idx="1"/>
          </p:nvPr>
        </p:nvSpPr>
        <p:spPr/>
        <p:txBody>
          <a:bodyPr>
            <a:normAutofit/>
          </a:bodyPr>
          <a:lstStyle/>
          <a:p>
            <a:r>
              <a:rPr lang="en-US" sz="2400" dirty="0"/>
              <a:t>To declare more than one variable of the </a:t>
            </a:r>
            <a:r>
              <a:rPr lang="en-US" sz="2400" b="1" dirty="0"/>
              <a:t>same type</a:t>
            </a:r>
            <a:r>
              <a:rPr lang="en-US" sz="2400" dirty="0"/>
              <a:t>, use a comma-separated list</a:t>
            </a:r>
          </a:p>
          <a:p>
            <a:r>
              <a:rPr lang="fr-FR" sz="2400" dirty="0" err="1"/>
              <a:t>int</a:t>
            </a:r>
            <a:r>
              <a:rPr lang="fr-FR" sz="2400" dirty="0"/>
              <a:t> x = 5, y = 6, z = 50;</a:t>
            </a:r>
            <a:br>
              <a:rPr lang="fr-FR" sz="2400" dirty="0"/>
            </a:br>
            <a:r>
              <a:rPr lang="fr-FR" sz="2400" dirty="0"/>
              <a:t>cout &lt;&lt; x + y + z;</a:t>
            </a:r>
            <a:endParaRPr lang="en-US" sz="2400" dirty="0"/>
          </a:p>
          <a:p>
            <a:r>
              <a:rPr lang="en-US" sz="3600" dirty="0">
                <a:solidFill>
                  <a:schemeClr val="accent1"/>
                </a:solidFill>
                <a:latin typeface="+mj-lt"/>
                <a:ea typeface="+mj-ea"/>
                <a:cs typeface="+mj-cs"/>
              </a:rPr>
              <a:t>One Value to Multiple Variables</a:t>
            </a:r>
          </a:p>
          <a:p>
            <a:r>
              <a:rPr lang="en-US" sz="2400" dirty="0"/>
              <a:t>int x, y, z;</a:t>
            </a:r>
            <a:br>
              <a:rPr lang="en-US" sz="2400" dirty="0"/>
            </a:br>
            <a:r>
              <a:rPr lang="en-US" sz="2400" dirty="0"/>
              <a:t>x = y = z = 50;</a:t>
            </a:r>
            <a:br>
              <a:rPr lang="en-US" sz="2400" dirty="0"/>
            </a:br>
            <a:r>
              <a:rPr lang="en-US" sz="2400" dirty="0" err="1"/>
              <a:t>cout</a:t>
            </a:r>
            <a:r>
              <a:rPr lang="en-US" sz="2400" dirty="0"/>
              <a:t> &lt;&lt; x + y + z;</a:t>
            </a:r>
          </a:p>
          <a:p>
            <a:endParaRPr lang="en-US" sz="2400" dirty="0"/>
          </a:p>
        </p:txBody>
      </p:sp>
      <p:sp>
        <p:nvSpPr>
          <p:cNvPr id="5" name="Slide Number Placeholder 4">
            <a:extLst>
              <a:ext uri="{FF2B5EF4-FFF2-40B4-BE49-F238E27FC236}">
                <a16:creationId xmlns:a16="http://schemas.microsoft.com/office/drawing/2014/main" id="{D826409F-CEA4-4AFC-971D-D718AFE8802E}"/>
              </a:ext>
            </a:extLst>
          </p:cNvPr>
          <p:cNvSpPr>
            <a:spLocks noGrp="1"/>
          </p:cNvSpPr>
          <p:nvPr>
            <p:ph type="sldNum" sz="quarter" idx="12"/>
          </p:nvPr>
        </p:nvSpPr>
        <p:spPr/>
        <p:txBody>
          <a:bodyPr/>
          <a:lstStyle/>
          <a:p>
            <a:fld id="{A037933A-F97C-4918-9917-0BEF3D551A6D}" type="slidenum">
              <a:rPr lang="en-US" smtClean="0"/>
              <a:t>32</a:t>
            </a:fld>
            <a:endParaRPr lang="en-US"/>
          </a:p>
        </p:txBody>
      </p:sp>
    </p:spTree>
    <p:extLst>
      <p:ext uri="{BB962C8B-B14F-4D97-AF65-F5344CB8AC3E}">
        <p14:creationId xmlns:p14="http://schemas.microsoft.com/office/powerpoint/2010/main" val="1988625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C3998-D1DD-4E18-89D9-B9FFDA8C3C88}"/>
              </a:ext>
            </a:extLst>
          </p:cNvPr>
          <p:cNvSpPr>
            <a:spLocks noGrp="1"/>
          </p:cNvSpPr>
          <p:nvPr>
            <p:ph type="title"/>
          </p:nvPr>
        </p:nvSpPr>
        <p:spPr/>
        <p:txBody>
          <a:bodyPr/>
          <a:lstStyle/>
          <a:p>
            <a:r>
              <a:rPr lang="en-US" b="1" dirty="0"/>
              <a:t>Identifiers</a:t>
            </a:r>
            <a:endParaRPr lang="en-US" dirty="0"/>
          </a:p>
        </p:txBody>
      </p:sp>
      <p:sp>
        <p:nvSpPr>
          <p:cNvPr id="3" name="Content Placeholder 2">
            <a:extLst>
              <a:ext uri="{FF2B5EF4-FFF2-40B4-BE49-F238E27FC236}">
                <a16:creationId xmlns:a16="http://schemas.microsoft.com/office/drawing/2014/main" id="{14640B44-FE58-4F83-BCBE-2527AC414EC1}"/>
              </a:ext>
            </a:extLst>
          </p:cNvPr>
          <p:cNvSpPr>
            <a:spLocks noGrp="1"/>
          </p:cNvSpPr>
          <p:nvPr>
            <p:ph idx="1"/>
          </p:nvPr>
        </p:nvSpPr>
        <p:spPr>
          <a:xfrm>
            <a:off x="677334" y="1533831"/>
            <a:ext cx="10827278" cy="5058697"/>
          </a:xfrm>
        </p:spPr>
        <p:txBody>
          <a:bodyPr>
            <a:normAutofit lnSpcReduction="10000"/>
          </a:bodyPr>
          <a:lstStyle/>
          <a:p>
            <a:r>
              <a:rPr lang="en-US" dirty="0"/>
              <a:t>All C++ </a:t>
            </a:r>
            <a:r>
              <a:rPr lang="en-US" b="1" dirty="0"/>
              <a:t>variables</a:t>
            </a:r>
            <a:r>
              <a:rPr lang="en-US" dirty="0"/>
              <a:t> must be </a:t>
            </a:r>
            <a:r>
              <a:rPr lang="en-US" b="1" dirty="0"/>
              <a:t>identified</a:t>
            </a:r>
            <a:r>
              <a:rPr lang="en-US" dirty="0"/>
              <a:t> with </a:t>
            </a:r>
            <a:r>
              <a:rPr lang="en-US" b="1" dirty="0"/>
              <a:t>unique names</a:t>
            </a:r>
            <a:r>
              <a:rPr lang="en-US" dirty="0"/>
              <a:t>.</a:t>
            </a:r>
          </a:p>
          <a:p>
            <a:r>
              <a:rPr lang="en-US" dirty="0"/>
              <a:t>These unique names are called </a:t>
            </a:r>
            <a:r>
              <a:rPr lang="en-US" b="1" dirty="0"/>
              <a:t>identifiers</a:t>
            </a:r>
            <a:r>
              <a:rPr lang="en-US" dirty="0"/>
              <a:t>.</a:t>
            </a:r>
          </a:p>
          <a:p>
            <a:r>
              <a:rPr lang="en-US" altLang="en-US" sz="3200" dirty="0">
                <a:solidFill>
                  <a:srgbClr val="000000"/>
                </a:solidFill>
                <a:latin typeface="Roboto"/>
              </a:rPr>
              <a:t>A </a:t>
            </a:r>
            <a:r>
              <a:rPr lang="en-US" altLang="en-US" sz="3200" i="1" dirty="0">
                <a:solidFill>
                  <a:srgbClr val="000000"/>
                </a:solidFill>
                <a:latin typeface="Inconsolata"/>
              </a:rPr>
              <a:t>valid identifier</a:t>
            </a:r>
            <a:r>
              <a:rPr lang="en-US" altLang="en-US" sz="3200" dirty="0">
                <a:solidFill>
                  <a:srgbClr val="000000"/>
                </a:solidFill>
                <a:latin typeface="Roboto"/>
              </a:rPr>
              <a:t> </a:t>
            </a:r>
            <a:r>
              <a:rPr lang="en-US" altLang="en-US" dirty="0">
                <a:solidFill>
                  <a:srgbClr val="000000"/>
                </a:solidFill>
                <a:latin typeface="Roboto"/>
              </a:rPr>
              <a:t>is a sequence of one or more letters, digits, or underscore characters (_). </a:t>
            </a:r>
          </a:p>
          <a:p>
            <a:r>
              <a:rPr lang="en-US" altLang="en-US" dirty="0">
                <a:solidFill>
                  <a:srgbClr val="000000"/>
                </a:solidFill>
                <a:latin typeface="Roboto"/>
              </a:rPr>
              <a:t>Spaces, punctuation marks, and symbols cannot be part of an identifier. In addition, identifiers shall always begin with a letter.</a:t>
            </a:r>
          </a:p>
          <a:p>
            <a:r>
              <a:rPr lang="en-US" altLang="en-US" dirty="0">
                <a:solidFill>
                  <a:srgbClr val="000000"/>
                </a:solidFill>
                <a:latin typeface="Roboto"/>
              </a:rPr>
              <a:t> They can also begin with an underline character (</a:t>
            </a:r>
            <a:r>
              <a:rPr lang="en-US" altLang="en-US" sz="1400" dirty="0">
                <a:solidFill>
                  <a:srgbClr val="000000"/>
                </a:solidFill>
                <a:latin typeface="Inconsolata"/>
              </a:rPr>
              <a:t>_</a:t>
            </a:r>
            <a:r>
              <a:rPr lang="en-US" altLang="en-US" dirty="0">
                <a:solidFill>
                  <a:srgbClr val="000000"/>
                </a:solidFill>
                <a:latin typeface="Roboto"/>
              </a:rPr>
              <a:t>), but such identifiers are -on most cases- considered reserved for compiler-specific keywords or external identifiers, as well as identifiers containing two successive underscore characters anywhere. </a:t>
            </a:r>
          </a:p>
          <a:p>
            <a:endParaRPr lang="en-US" altLang="en-US" dirty="0">
              <a:solidFill>
                <a:srgbClr val="000000"/>
              </a:solidFill>
              <a:latin typeface="Roboto"/>
            </a:endParaRPr>
          </a:p>
          <a:p>
            <a:r>
              <a:rPr lang="en-US" altLang="en-US" dirty="0">
                <a:solidFill>
                  <a:srgbClr val="000000"/>
                </a:solidFill>
                <a:latin typeface="Roboto"/>
              </a:rPr>
              <a:t>In no case can they begin with a digit.</a:t>
            </a:r>
          </a:p>
          <a:p>
            <a:r>
              <a:rPr lang="en-US" dirty="0"/>
              <a:t>C++ uses a number of keywords to identify operations and data descriptions; therefore, identifiers created by a programmer cannot match these keywords. </a:t>
            </a:r>
          </a:p>
          <a:p>
            <a:r>
              <a:rPr lang="en-US" dirty="0"/>
              <a:t>The standard reserved keywords that cannot be used for programmer created identifiers are:</a:t>
            </a:r>
            <a:br>
              <a:rPr lang="en-US" altLang="en-US" sz="3200" dirty="0">
                <a:solidFill>
                  <a:schemeClr val="tx1"/>
                </a:solidFill>
              </a:rPr>
            </a:br>
            <a:endParaRPr lang="en-US" altLang="en-US" sz="3200" dirty="0">
              <a:solidFill>
                <a:schemeClr val="tx1"/>
              </a:solidFill>
              <a:latin typeface="Arial" panose="020B0604020202020204" pitchFamily="34" charset="0"/>
            </a:endParaRPr>
          </a:p>
          <a:p>
            <a:endParaRPr lang="en-US" dirty="0"/>
          </a:p>
        </p:txBody>
      </p:sp>
      <p:sp>
        <p:nvSpPr>
          <p:cNvPr id="5" name="Slide Number Placeholder 4">
            <a:extLst>
              <a:ext uri="{FF2B5EF4-FFF2-40B4-BE49-F238E27FC236}">
                <a16:creationId xmlns:a16="http://schemas.microsoft.com/office/drawing/2014/main" id="{980C3105-3428-4CAE-BAA7-5963090A5802}"/>
              </a:ext>
            </a:extLst>
          </p:cNvPr>
          <p:cNvSpPr>
            <a:spLocks noGrp="1"/>
          </p:cNvSpPr>
          <p:nvPr>
            <p:ph type="sldNum" sz="quarter" idx="12"/>
          </p:nvPr>
        </p:nvSpPr>
        <p:spPr/>
        <p:txBody>
          <a:bodyPr/>
          <a:lstStyle/>
          <a:p>
            <a:fld id="{A037933A-F97C-4918-9917-0BEF3D551A6D}" type="slidenum">
              <a:rPr lang="en-US" sz="2000" b="1" smtClean="0"/>
              <a:t>33</a:t>
            </a:fld>
            <a:endParaRPr lang="en-US" sz="2000" b="1" dirty="0"/>
          </a:p>
        </p:txBody>
      </p:sp>
    </p:spTree>
    <p:extLst>
      <p:ext uri="{BB962C8B-B14F-4D97-AF65-F5344CB8AC3E}">
        <p14:creationId xmlns:p14="http://schemas.microsoft.com/office/powerpoint/2010/main" val="2403307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4AAA37-C3A6-4726-AA70-45975AF7869C}"/>
              </a:ext>
            </a:extLst>
          </p:cNvPr>
          <p:cNvSpPr>
            <a:spLocks noGrp="1"/>
          </p:cNvSpPr>
          <p:nvPr>
            <p:ph idx="1"/>
          </p:nvPr>
        </p:nvSpPr>
        <p:spPr>
          <a:xfrm>
            <a:off x="677334" y="324465"/>
            <a:ext cx="8596668" cy="5716897"/>
          </a:xfrm>
        </p:spPr>
        <p:txBody>
          <a:bodyPr>
            <a:normAutofit lnSpcReduction="10000"/>
          </a:bodyPr>
          <a:lstStyle/>
          <a:p>
            <a:pPr lvl="0" defTabSz="914400" eaLnBrk="0" fontAlgn="base" hangingPunct="0">
              <a:spcBef>
                <a:spcPct val="0"/>
              </a:spcBef>
              <a:spcAft>
                <a:spcPct val="0"/>
              </a:spcAft>
            </a:pPr>
            <a:r>
              <a:rPr lang="en-US" altLang="en-US" dirty="0" err="1">
                <a:latin typeface="Inconsolata"/>
              </a:rPr>
              <a:t>alignas</a:t>
            </a:r>
            <a:r>
              <a:rPr lang="en-US" altLang="en-US" dirty="0">
                <a:latin typeface="Inconsolata"/>
              </a:rPr>
              <a:t>, </a:t>
            </a:r>
            <a:r>
              <a:rPr lang="en-US" altLang="en-US" dirty="0" err="1">
                <a:latin typeface="Inconsolata"/>
              </a:rPr>
              <a:t>alignof</a:t>
            </a:r>
            <a:r>
              <a:rPr lang="en-US" altLang="en-US" dirty="0">
                <a:latin typeface="Inconsolata"/>
              </a:rPr>
              <a:t>, and, </a:t>
            </a:r>
            <a:r>
              <a:rPr lang="en-US" altLang="en-US" dirty="0" err="1">
                <a:latin typeface="Inconsolata"/>
              </a:rPr>
              <a:t>and_eq</a:t>
            </a:r>
            <a:r>
              <a:rPr lang="en-US" altLang="en-US" dirty="0">
                <a:latin typeface="Inconsolata"/>
              </a:rPr>
              <a:t>, </a:t>
            </a:r>
            <a:r>
              <a:rPr lang="en-US" altLang="en-US" dirty="0" err="1">
                <a:latin typeface="Inconsolata"/>
              </a:rPr>
              <a:t>asm</a:t>
            </a:r>
            <a:r>
              <a:rPr lang="en-US" altLang="en-US" dirty="0">
                <a:latin typeface="Inconsolata"/>
              </a:rPr>
              <a:t>, auto, </a:t>
            </a:r>
            <a:r>
              <a:rPr lang="en-US" altLang="en-US" dirty="0" err="1">
                <a:latin typeface="Inconsolata"/>
              </a:rPr>
              <a:t>bitand</a:t>
            </a:r>
            <a:r>
              <a:rPr lang="en-US" altLang="en-US" dirty="0">
                <a:latin typeface="Inconsolata"/>
              </a:rPr>
              <a:t>, </a:t>
            </a:r>
            <a:r>
              <a:rPr lang="en-US" altLang="en-US" dirty="0" err="1">
                <a:latin typeface="Inconsolata"/>
              </a:rPr>
              <a:t>bitor</a:t>
            </a:r>
            <a:r>
              <a:rPr lang="en-US" altLang="en-US" dirty="0">
                <a:latin typeface="Inconsolata"/>
              </a:rPr>
              <a:t>, bool, break, case, catch, char, char16_t, char32_t, class, </a:t>
            </a:r>
            <a:r>
              <a:rPr lang="en-US" altLang="en-US" dirty="0" err="1">
                <a:latin typeface="Inconsolata"/>
              </a:rPr>
              <a:t>compl</a:t>
            </a:r>
            <a:r>
              <a:rPr lang="en-US" altLang="en-US" dirty="0">
                <a:latin typeface="Inconsolata"/>
              </a:rPr>
              <a:t>, const, </a:t>
            </a:r>
            <a:r>
              <a:rPr lang="en-US" altLang="en-US" dirty="0" err="1">
                <a:latin typeface="Inconsolata"/>
              </a:rPr>
              <a:t>constexpr</a:t>
            </a:r>
            <a:r>
              <a:rPr lang="en-US" altLang="en-US" dirty="0">
                <a:latin typeface="Inconsolata"/>
              </a:rPr>
              <a:t>, </a:t>
            </a:r>
            <a:r>
              <a:rPr lang="en-US" altLang="en-US" dirty="0" err="1">
                <a:latin typeface="Inconsolata"/>
              </a:rPr>
              <a:t>const_cast</a:t>
            </a:r>
            <a:r>
              <a:rPr lang="en-US" altLang="en-US" dirty="0">
                <a:latin typeface="Inconsolata"/>
              </a:rPr>
              <a:t>, continue, </a:t>
            </a:r>
            <a:r>
              <a:rPr lang="en-US" altLang="en-US" dirty="0" err="1">
                <a:latin typeface="Inconsolata"/>
              </a:rPr>
              <a:t>decltype</a:t>
            </a:r>
            <a:r>
              <a:rPr lang="en-US" altLang="en-US" dirty="0">
                <a:latin typeface="Inconsolata"/>
              </a:rPr>
              <a:t>, default, delete, do, double, </a:t>
            </a:r>
            <a:r>
              <a:rPr lang="en-US" altLang="en-US" dirty="0" err="1">
                <a:latin typeface="Inconsolata"/>
              </a:rPr>
              <a:t>dynamic_cast</a:t>
            </a:r>
            <a:r>
              <a:rPr lang="en-US" altLang="en-US" dirty="0">
                <a:latin typeface="Inconsolata"/>
              </a:rPr>
              <a:t>, else, </a:t>
            </a:r>
            <a:r>
              <a:rPr lang="en-US" altLang="en-US" dirty="0" err="1">
                <a:latin typeface="Inconsolata"/>
              </a:rPr>
              <a:t>enum</a:t>
            </a:r>
            <a:r>
              <a:rPr lang="en-US" altLang="en-US" dirty="0">
                <a:latin typeface="Inconsolata"/>
              </a:rPr>
              <a:t>, explicit, export, extern, false, float, for, friend, </a:t>
            </a:r>
            <a:r>
              <a:rPr lang="en-US" altLang="en-US" dirty="0" err="1">
                <a:latin typeface="Inconsolata"/>
              </a:rPr>
              <a:t>goto</a:t>
            </a:r>
            <a:r>
              <a:rPr lang="en-US" altLang="en-US" dirty="0">
                <a:latin typeface="Inconsolata"/>
              </a:rPr>
              <a:t>, if, inline, int, long, mutable, namespace, new, </a:t>
            </a:r>
            <a:r>
              <a:rPr lang="en-US" altLang="en-US" dirty="0" err="1">
                <a:latin typeface="Inconsolata"/>
              </a:rPr>
              <a:t>noexcept</a:t>
            </a:r>
            <a:r>
              <a:rPr lang="en-US" altLang="en-US" dirty="0">
                <a:latin typeface="Inconsolata"/>
              </a:rPr>
              <a:t>, not, </a:t>
            </a:r>
            <a:r>
              <a:rPr lang="en-US" altLang="en-US" dirty="0" err="1">
                <a:latin typeface="Inconsolata"/>
              </a:rPr>
              <a:t>not_eq</a:t>
            </a:r>
            <a:r>
              <a:rPr lang="en-US" altLang="en-US" dirty="0">
                <a:latin typeface="Inconsolata"/>
              </a:rPr>
              <a:t>, </a:t>
            </a:r>
            <a:r>
              <a:rPr lang="en-US" altLang="en-US" dirty="0" err="1">
                <a:latin typeface="Inconsolata"/>
              </a:rPr>
              <a:t>nullptr</a:t>
            </a:r>
            <a:r>
              <a:rPr lang="en-US" altLang="en-US" dirty="0">
                <a:latin typeface="Inconsolata"/>
              </a:rPr>
              <a:t>, operator, or, </a:t>
            </a:r>
            <a:r>
              <a:rPr lang="en-US" altLang="en-US" dirty="0" err="1">
                <a:latin typeface="Inconsolata"/>
              </a:rPr>
              <a:t>or_eq</a:t>
            </a:r>
            <a:r>
              <a:rPr lang="en-US" altLang="en-US" dirty="0">
                <a:latin typeface="Inconsolata"/>
              </a:rPr>
              <a:t>, private, protected, public, register, </a:t>
            </a:r>
            <a:r>
              <a:rPr lang="en-US" altLang="en-US" dirty="0" err="1">
                <a:latin typeface="Inconsolata"/>
              </a:rPr>
              <a:t>reinterpret_cast</a:t>
            </a:r>
            <a:r>
              <a:rPr lang="en-US" altLang="en-US" dirty="0">
                <a:latin typeface="Inconsolata"/>
              </a:rPr>
              <a:t>, return, short, signed, </a:t>
            </a:r>
            <a:r>
              <a:rPr lang="en-US" altLang="en-US" dirty="0" err="1">
                <a:latin typeface="Inconsolata"/>
              </a:rPr>
              <a:t>sizeof</a:t>
            </a:r>
            <a:r>
              <a:rPr lang="en-US" altLang="en-US" dirty="0">
                <a:latin typeface="Inconsolata"/>
              </a:rPr>
              <a:t>, static, </a:t>
            </a:r>
            <a:r>
              <a:rPr lang="en-US" altLang="en-US" dirty="0" err="1">
                <a:latin typeface="Inconsolata"/>
              </a:rPr>
              <a:t>static_assert</a:t>
            </a:r>
            <a:r>
              <a:rPr lang="en-US" altLang="en-US" dirty="0">
                <a:latin typeface="Inconsolata"/>
              </a:rPr>
              <a:t>, </a:t>
            </a:r>
            <a:r>
              <a:rPr lang="en-US" altLang="en-US" dirty="0" err="1">
                <a:latin typeface="Inconsolata"/>
              </a:rPr>
              <a:t>static_cast</a:t>
            </a:r>
            <a:r>
              <a:rPr lang="en-US" altLang="en-US" dirty="0">
                <a:latin typeface="Inconsolata"/>
              </a:rPr>
              <a:t>, struct, switch, template, this, </a:t>
            </a:r>
            <a:r>
              <a:rPr lang="en-US" altLang="en-US" dirty="0" err="1">
                <a:latin typeface="Inconsolata"/>
              </a:rPr>
              <a:t>thread_local</a:t>
            </a:r>
            <a:r>
              <a:rPr lang="en-US" altLang="en-US" dirty="0">
                <a:latin typeface="Inconsolata"/>
              </a:rPr>
              <a:t>, throw, true, try, typedef, </a:t>
            </a:r>
            <a:r>
              <a:rPr lang="en-US" altLang="en-US" dirty="0" err="1">
                <a:latin typeface="Inconsolata"/>
              </a:rPr>
              <a:t>typeid</a:t>
            </a:r>
            <a:r>
              <a:rPr lang="en-US" altLang="en-US" dirty="0">
                <a:latin typeface="Inconsolata"/>
              </a:rPr>
              <a:t>, </a:t>
            </a:r>
            <a:r>
              <a:rPr lang="en-US" altLang="en-US" dirty="0" err="1">
                <a:latin typeface="Inconsolata"/>
              </a:rPr>
              <a:t>typename</a:t>
            </a:r>
            <a:r>
              <a:rPr lang="en-US" altLang="en-US" dirty="0">
                <a:latin typeface="Inconsolata"/>
              </a:rPr>
              <a:t>, union, unsigned, using, virtual, void, volatile, </a:t>
            </a:r>
            <a:r>
              <a:rPr lang="en-US" altLang="en-US" dirty="0" err="1">
                <a:latin typeface="Inconsolata"/>
              </a:rPr>
              <a:t>wchar_t</a:t>
            </a:r>
            <a:r>
              <a:rPr lang="en-US" altLang="en-US" dirty="0">
                <a:latin typeface="Inconsolata"/>
              </a:rPr>
              <a:t>, while, </a:t>
            </a:r>
            <a:r>
              <a:rPr lang="en-US" altLang="en-US" dirty="0" err="1">
                <a:latin typeface="Inconsolata"/>
              </a:rPr>
              <a:t>xor</a:t>
            </a:r>
            <a:r>
              <a:rPr lang="en-US" altLang="en-US" dirty="0">
                <a:latin typeface="Inconsolata"/>
              </a:rPr>
              <a:t>, </a:t>
            </a:r>
            <a:r>
              <a:rPr lang="en-US" altLang="en-US" dirty="0" err="1">
                <a:latin typeface="Inconsolata"/>
              </a:rPr>
              <a:t>xor_eq</a:t>
            </a:r>
            <a:br>
              <a:rPr lang="en-US" altLang="en-US" dirty="0">
                <a:latin typeface="Inconsolata"/>
              </a:rPr>
            </a:br>
            <a:endParaRPr lang="en-US" altLang="en-US" sz="1600" dirty="0">
              <a:latin typeface="Inconsolata"/>
            </a:endParaRPr>
          </a:p>
          <a:p>
            <a:pPr lvl="0" defTabSz="914400" eaLnBrk="0" fontAlgn="base" hangingPunct="0">
              <a:spcBef>
                <a:spcPct val="0"/>
              </a:spcBef>
              <a:spcAft>
                <a:spcPct val="0"/>
              </a:spcAft>
            </a:pPr>
            <a:endParaRPr lang="en-US" altLang="en-US" sz="1600" dirty="0"/>
          </a:p>
          <a:p>
            <a:pPr lvl="0" defTabSz="914400" eaLnBrk="0" fontAlgn="base" hangingPunct="0">
              <a:spcBef>
                <a:spcPct val="0"/>
              </a:spcBef>
              <a:spcAft>
                <a:spcPct val="0"/>
              </a:spcAft>
            </a:pPr>
            <a:endParaRPr lang="en-US" altLang="en-US" sz="1600" dirty="0"/>
          </a:p>
          <a:p>
            <a:pPr lvl="0" defTabSz="914400" eaLnBrk="0" fontAlgn="base" hangingPunct="0">
              <a:spcBef>
                <a:spcPct val="0"/>
              </a:spcBef>
              <a:spcAft>
                <a:spcPct val="0"/>
              </a:spcAft>
            </a:pPr>
            <a:r>
              <a:rPr lang="en-US" altLang="en-US" sz="1600" dirty="0"/>
              <a:t>Specific compilers may also have additional specific reserved keywords.</a:t>
            </a:r>
            <a:br>
              <a:rPr lang="en-US" altLang="en-US" sz="2800" dirty="0">
                <a:latin typeface="Arial" panose="020B0604020202020204" pitchFamily="34" charset="0"/>
              </a:rPr>
            </a:br>
            <a:br>
              <a:rPr lang="en-US" altLang="en-US" sz="2800" dirty="0">
                <a:latin typeface="Arial" panose="020B0604020202020204" pitchFamily="34" charset="0"/>
              </a:rPr>
            </a:br>
            <a:r>
              <a:rPr lang="en-US" altLang="en-US" sz="1600" dirty="0"/>
              <a:t>Very important: The C++ language is a "case sensitive" language</a:t>
            </a:r>
          </a:p>
          <a:p>
            <a:pPr lvl="0" defTabSz="914400" eaLnBrk="0" fontAlgn="base" hangingPunct="0">
              <a:spcBef>
                <a:spcPct val="0"/>
              </a:spcBef>
              <a:spcAft>
                <a:spcPct val="0"/>
              </a:spcAft>
            </a:pPr>
            <a:endParaRPr lang="en-US" altLang="en-US" sz="1600" dirty="0"/>
          </a:p>
          <a:p>
            <a:pPr lvl="0" defTabSz="914400" eaLnBrk="0" fontAlgn="base" hangingPunct="0">
              <a:spcBef>
                <a:spcPct val="0"/>
              </a:spcBef>
              <a:spcAft>
                <a:spcPct val="0"/>
              </a:spcAft>
            </a:pPr>
            <a:r>
              <a:rPr lang="en-US" altLang="en-US" sz="1600" dirty="0"/>
              <a:t>. That means that an identifier written in capital letters is not equivalent to another one with the same name but written in small letters. T</a:t>
            </a:r>
          </a:p>
          <a:p>
            <a:pPr lvl="0" defTabSz="914400" eaLnBrk="0" fontAlgn="base" hangingPunct="0">
              <a:spcBef>
                <a:spcPct val="0"/>
              </a:spcBef>
              <a:spcAft>
                <a:spcPct val="0"/>
              </a:spcAft>
            </a:pPr>
            <a:endParaRPr lang="en-US" altLang="en-US" sz="1600" dirty="0"/>
          </a:p>
          <a:p>
            <a:pPr lvl="0" defTabSz="914400" eaLnBrk="0" fontAlgn="base" hangingPunct="0">
              <a:spcBef>
                <a:spcPct val="0"/>
              </a:spcBef>
              <a:spcAft>
                <a:spcPct val="0"/>
              </a:spcAft>
            </a:pPr>
            <a:r>
              <a:rPr lang="en-US" altLang="en-US" sz="1600" dirty="0" err="1"/>
              <a:t>hus</a:t>
            </a:r>
            <a:r>
              <a:rPr lang="en-US" altLang="en-US" sz="1600" dirty="0"/>
              <a:t>, for example, the RESULT variable is not the same as the result variable or the Result variable. These are three different identifiers </a:t>
            </a:r>
            <a:r>
              <a:rPr lang="en-US" altLang="en-US" sz="1600" dirty="0" err="1"/>
              <a:t>identifiying</a:t>
            </a:r>
            <a:r>
              <a:rPr lang="en-US" altLang="en-US" sz="1600" dirty="0"/>
              <a:t> three different variables.</a:t>
            </a:r>
            <a:br>
              <a:rPr lang="en-US" altLang="en-US" sz="1600" dirty="0"/>
            </a:br>
            <a:endParaRPr lang="en-US" dirty="0"/>
          </a:p>
        </p:txBody>
      </p:sp>
      <p:sp>
        <p:nvSpPr>
          <p:cNvPr id="5" name="Slide Number Placeholder 4">
            <a:extLst>
              <a:ext uri="{FF2B5EF4-FFF2-40B4-BE49-F238E27FC236}">
                <a16:creationId xmlns:a16="http://schemas.microsoft.com/office/drawing/2014/main" id="{33020E35-E030-4BF3-A7DC-997D2F300217}"/>
              </a:ext>
            </a:extLst>
          </p:cNvPr>
          <p:cNvSpPr>
            <a:spLocks noGrp="1"/>
          </p:cNvSpPr>
          <p:nvPr>
            <p:ph type="sldNum" sz="quarter" idx="12"/>
          </p:nvPr>
        </p:nvSpPr>
        <p:spPr/>
        <p:txBody>
          <a:bodyPr/>
          <a:lstStyle/>
          <a:p>
            <a:fld id="{A037933A-F97C-4918-9917-0BEF3D551A6D}" type="slidenum">
              <a:rPr lang="en-US" smtClean="0"/>
              <a:t>34</a:t>
            </a:fld>
            <a:endParaRPr lang="en-US"/>
          </a:p>
        </p:txBody>
      </p:sp>
    </p:spTree>
    <p:extLst>
      <p:ext uri="{BB962C8B-B14F-4D97-AF65-F5344CB8AC3E}">
        <p14:creationId xmlns:p14="http://schemas.microsoft.com/office/powerpoint/2010/main" val="2008520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arn(inVertic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arn(inVertical)">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0B0CF-CC14-4658-BC73-C32518185CBA}"/>
              </a:ext>
            </a:extLst>
          </p:cNvPr>
          <p:cNvSpPr>
            <a:spLocks noGrp="1"/>
          </p:cNvSpPr>
          <p:nvPr>
            <p:ph type="title"/>
          </p:nvPr>
        </p:nvSpPr>
        <p:spPr/>
        <p:txBody>
          <a:bodyPr/>
          <a:lstStyle/>
          <a:p>
            <a:r>
              <a:rPr lang="en-US" dirty="0"/>
              <a:t>The general rules for naming variables </a:t>
            </a:r>
            <a:r>
              <a:rPr lang="en-US" dirty="0" err="1"/>
              <a:t>are:or</a:t>
            </a:r>
            <a:r>
              <a:rPr lang="en-US" dirty="0"/>
              <a:t> variable naming </a:t>
            </a:r>
            <a:r>
              <a:rPr lang="en-US" dirty="0" err="1"/>
              <a:t>convension</a:t>
            </a:r>
            <a:endParaRPr lang="en-US" dirty="0"/>
          </a:p>
        </p:txBody>
      </p:sp>
      <p:sp>
        <p:nvSpPr>
          <p:cNvPr id="5" name="Slide Number Placeholder 4">
            <a:extLst>
              <a:ext uri="{FF2B5EF4-FFF2-40B4-BE49-F238E27FC236}">
                <a16:creationId xmlns:a16="http://schemas.microsoft.com/office/drawing/2014/main" id="{A711FE98-9CF4-4F9A-A987-0E78192361FF}"/>
              </a:ext>
            </a:extLst>
          </p:cNvPr>
          <p:cNvSpPr>
            <a:spLocks noGrp="1"/>
          </p:cNvSpPr>
          <p:nvPr>
            <p:ph type="sldNum" sz="quarter" idx="12"/>
          </p:nvPr>
        </p:nvSpPr>
        <p:spPr/>
        <p:txBody>
          <a:bodyPr/>
          <a:lstStyle/>
          <a:p>
            <a:fld id="{A037933A-F97C-4918-9917-0BEF3D551A6D}" type="slidenum">
              <a:rPr lang="en-US" smtClean="0"/>
              <a:t>35</a:t>
            </a:fld>
            <a:endParaRPr lang="en-US"/>
          </a:p>
        </p:txBody>
      </p:sp>
      <p:sp>
        <p:nvSpPr>
          <p:cNvPr id="7" name="Rectangle 1">
            <a:extLst>
              <a:ext uri="{FF2B5EF4-FFF2-40B4-BE49-F238E27FC236}">
                <a16:creationId xmlns:a16="http://schemas.microsoft.com/office/drawing/2014/main" id="{94CBFFF3-5423-480C-8169-A886AC23C7D8}"/>
              </a:ext>
            </a:extLst>
          </p:cNvPr>
          <p:cNvSpPr>
            <a:spLocks noGrp="1" noChangeArrowheads="1"/>
          </p:cNvSpPr>
          <p:nvPr>
            <p:ph idx="1"/>
          </p:nvPr>
        </p:nvSpPr>
        <p:spPr bwMode="auto">
          <a:xfrm>
            <a:off x="677334" y="2223540"/>
            <a:ext cx="10167463" cy="37548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The general rules for naming variables are: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Verdana" panose="020B0604030504040204" pitchFamily="34" charset="0"/>
              </a:rPr>
              <a:t>Names can contain letters, digits and underscores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Verdana" panose="020B0604030504040204" pitchFamily="34" charset="0"/>
              </a:rPr>
              <a:t>Names must begin with a letter or an underscore (_)</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Verdana" panose="020B0604030504040204" pitchFamily="34" charset="0"/>
              </a:rPr>
              <a:t>Names are case sensitive (</a:t>
            </a:r>
            <a:r>
              <a:rPr kumimoji="0" lang="en-US" altLang="en-US" sz="2000" b="0" i="0" u="none" strike="noStrike" cap="none" normalizeH="0" baseline="0" dirty="0" err="1">
                <a:ln>
                  <a:noFill/>
                </a:ln>
                <a:solidFill>
                  <a:srgbClr val="DC143C"/>
                </a:solidFill>
                <a:effectLst/>
                <a:latin typeface="Consolas" panose="020B0609020204030204" pitchFamily="49" charset="0"/>
              </a:rPr>
              <a:t>myVar</a:t>
            </a:r>
            <a:r>
              <a:rPr kumimoji="0" lang="en-US" altLang="en-US" sz="2000" b="0" i="0" u="none" strike="noStrike" cap="none" normalizeH="0" baseline="0" dirty="0">
                <a:ln>
                  <a:noFill/>
                </a:ln>
                <a:solidFill>
                  <a:srgbClr val="000000"/>
                </a:solidFill>
                <a:effectLst/>
                <a:latin typeface="Verdana" panose="020B0604030504040204" pitchFamily="34" charset="0"/>
              </a:rPr>
              <a:t> and </a:t>
            </a:r>
            <a:r>
              <a:rPr kumimoji="0" lang="en-US" altLang="en-US" sz="2000" b="0" i="0" u="none" strike="noStrike" cap="none" normalizeH="0" baseline="0" dirty="0" err="1">
                <a:ln>
                  <a:noFill/>
                </a:ln>
                <a:solidFill>
                  <a:srgbClr val="DC143C"/>
                </a:solidFill>
                <a:effectLst/>
                <a:latin typeface="Consolas" panose="020B0609020204030204" pitchFamily="49" charset="0"/>
              </a:rPr>
              <a:t>myvar</a:t>
            </a:r>
            <a:r>
              <a:rPr kumimoji="0" lang="en-US" altLang="en-US" sz="2000" b="0" i="0" u="none" strike="noStrike" cap="none" normalizeH="0" baseline="0" dirty="0">
                <a:ln>
                  <a:noFill/>
                </a:ln>
                <a:solidFill>
                  <a:srgbClr val="000000"/>
                </a:solidFill>
                <a:effectLst/>
                <a:latin typeface="Verdana" panose="020B0604030504040204" pitchFamily="34" charset="0"/>
              </a:rPr>
              <a:t> are different variables)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Verdana" panose="020B0604030504040204" pitchFamily="34" charset="0"/>
              </a:rPr>
              <a:t>Names cannot contain whitespaces or special characters like !, #, %,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Verdana" panose="020B0604030504040204" pitchFamily="34" charset="0"/>
              </a:rPr>
              <a:t>Reserved words (like C++ keywords, such as </a:t>
            </a:r>
            <a:r>
              <a:rPr kumimoji="0" lang="en-US" altLang="en-US" sz="2000" b="0" i="0" u="none" strike="noStrike" cap="none" normalizeH="0" baseline="0" dirty="0">
                <a:ln>
                  <a:noFill/>
                </a:ln>
                <a:solidFill>
                  <a:srgbClr val="DC143C"/>
                </a:solidFill>
                <a:effectLst/>
                <a:latin typeface="Consolas" panose="020B0609020204030204" pitchFamily="49" charset="0"/>
              </a:rPr>
              <a:t>int</a:t>
            </a:r>
            <a:r>
              <a:rPr kumimoji="0" lang="en-US" altLang="en-US" sz="2000" b="0" i="0" u="none" strike="noStrike" cap="none" normalizeH="0" baseline="0" dirty="0">
                <a:ln>
                  <a:noFill/>
                </a:ln>
                <a:solidFill>
                  <a:srgbClr val="000000"/>
                </a:solidFill>
                <a:effectLst/>
                <a:latin typeface="Verdana" panose="020B0604030504040204" pitchFamily="34" charset="0"/>
              </a:rPr>
              <a:t>) cannot be used as names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1940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circle(in)">
                                      <p:cBhvr>
                                        <p:cTn id="7" dur="20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circle(in)">
                                      <p:cBhvr>
                                        <p:cTn id="12" dur="20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circle(in)">
                                      <p:cBhvr>
                                        <p:cTn id="17" dur="20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circle(in)">
                                      <p:cBhvr>
                                        <p:cTn id="22" dur="20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circle(in)">
                                      <p:cBhvr>
                                        <p:cTn id="27" dur="2000"/>
                                        <p:tgtEl>
                                          <p:spTgt spid="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7">
                                            <p:txEl>
                                              <p:pRg st="8" end="8"/>
                                            </p:txEl>
                                          </p:spTgt>
                                        </p:tgtEl>
                                        <p:attrNameLst>
                                          <p:attrName>style.visibility</p:attrName>
                                        </p:attrNameLst>
                                      </p:cBhvr>
                                      <p:to>
                                        <p:strVal val="visible"/>
                                      </p:to>
                                    </p:set>
                                    <p:animEffect transition="in" filter="circle(in)">
                                      <p:cBhvr>
                                        <p:cTn id="32" dur="2000"/>
                                        <p:tgtEl>
                                          <p:spTgt spid="7">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animEffect transition="in" filter="circle(in)">
                                      <p:cBhvr>
                                        <p:cTn id="37" dur="20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019D7-4D98-4997-80FE-332ACF44FDB2}"/>
              </a:ext>
            </a:extLst>
          </p:cNvPr>
          <p:cNvSpPr>
            <a:spLocks noGrp="1"/>
          </p:cNvSpPr>
          <p:nvPr>
            <p:ph type="title"/>
          </p:nvPr>
        </p:nvSpPr>
        <p:spPr>
          <a:xfrm>
            <a:off x="677334" y="0"/>
            <a:ext cx="8596668" cy="1320800"/>
          </a:xfrm>
        </p:spPr>
        <p:txBody>
          <a:bodyPr>
            <a:normAutofit fontScale="90000"/>
          </a:bodyPr>
          <a:lstStyle/>
          <a:p>
            <a:r>
              <a:rPr lang="en-US" dirty="0"/>
              <a:t>C++ Constants</a:t>
            </a:r>
            <a:br>
              <a:rPr lang="en-US" dirty="0"/>
            </a:br>
            <a:r>
              <a:rPr lang="en-US" altLang="en-US" dirty="0">
                <a:solidFill>
                  <a:srgbClr val="000000"/>
                </a:solidFill>
                <a:latin typeface="Verdana" panose="020B0604030504040204" pitchFamily="34" charset="0"/>
              </a:rPr>
              <a:t> use the </a:t>
            </a:r>
            <a:r>
              <a:rPr lang="en-US" altLang="en-US" dirty="0">
                <a:solidFill>
                  <a:srgbClr val="DC143C"/>
                </a:solidFill>
                <a:latin typeface="Consolas" panose="020B0609020204030204" pitchFamily="49" charset="0"/>
              </a:rPr>
              <a:t>const</a:t>
            </a:r>
            <a:r>
              <a:rPr lang="en-US" altLang="en-US" dirty="0">
                <a:solidFill>
                  <a:srgbClr val="000000"/>
                </a:solidFill>
                <a:latin typeface="Verdana" panose="020B0604030504040204" pitchFamily="34" charset="0"/>
              </a:rPr>
              <a:t> keyword (this will declare the variable as "constant", which means </a:t>
            </a:r>
            <a:r>
              <a:rPr lang="en-US" altLang="en-US" b="1" dirty="0">
                <a:solidFill>
                  <a:srgbClr val="000000"/>
                </a:solidFill>
                <a:latin typeface="Verdana" panose="020B0604030504040204" pitchFamily="34" charset="0"/>
              </a:rPr>
              <a:t>unchangeable and read-only</a:t>
            </a:r>
            <a:r>
              <a:rPr lang="en-US" altLang="en-US" dirty="0">
                <a:solidFill>
                  <a:srgbClr val="000000"/>
                </a:solidFill>
                <a:latin typeface="Verdana" panose="020B0604030504040204" pitchFamily="34" charset="0"/>
              </a:rPr>
              <a:t>):</a:t>
            </a:r>
            <a:r>
              <a:rPr lang="en-US" altLang="en-US" dirty="0">
                <a:solidFill>
                  <a:schemeClr val="tx1"/>
                </a:solidFill>
              </a:rPr>
              <a:t> </a:t>
            </a:r>
            <a:br>
              <a:rPr lang="en-US" altLang="en-US" sz="5400" dirty="0">
                <a:solidFill>
                  <a:schemeClr val="tx1"/>
                </a:solidFill>
                <a:latin typeface="Arial" panose="020B0604020202020204" pitchFamily="34" charset="0"/>
              </a:rPr>
            </a:br>
            <a:br>
              <a:rPr lang="en-US" dirty="0"/>
            </a:br>
            <a:endParaRPr lang="en-US" dirty="0"/>
          </a:p>
        </p:txBody>
      </p:sp>
      <p:sp>
        <p:nvSpPr>
          <p:cNvPr id="3" name="Content Placeholder 2">
            <a:extLst>
              <a:ext uri="{FF2B5EF4-FFF2-40B4-BE49-F238E27FC236}">
                <a16:creationId xmlns:a16="http://schemas.microsoft.com/office/drawing/2014/main" id="{EE592C6C-0AC8-4A0E-BE27-E9946A5984CC}"/>
              </a:ext>
            </a:extLst>
          </p:cNvPr>
          <p:cNvSpPr>
            <a:spLocks noGrp="1"/>
          </p:cNvSpPr>
          <p:nvPr>
            <p:ph idx="1"/>
          </p:nvPr>
        </p:nvSpPr>
        <p:spPr/>
        <p:txBody>
          <a:bodyPr>
            <a:normAutofit/>
          </a:bodyPr>
          <a:lstStyle/>
          <a:p>
            <a:r>
              <a:rPr lang="en-US" sz="2800" b="1" dirty="0"/>
              <a:t>const</a:t>
            </a:r>
            <a:r>
              <a:rPr lang="en-US" sz="2800" dirty="0"/>
              <a:t> int </a:t>
            </a:r>
            <a:r>
              <a:rPr lang="en-US" sz="2800" dirty="0" err="1"/>
              <a:t>myNum</a:t>
            </a:r>
            <a:r>
              <a:rPr lang="en-US" sz="2800" dirty="0"/>
              <a:t> = 15;  // </a:t>
            </a:r>
            <a:r>
              <a:rPr lang="en-US" sz="2800" dirty="0" err="1"/>
              <a:t>myNum</a:t>
            </a:r>
            <a:r>
              <a:rPr lang="en-US" sz="2800" dirty="0"/>
              <a:t> will always be 15</a:t>
            </a:r>
            <a:br>
              <a:rPr lang="en-US" sz="2800" dirty="0"/>
            </a:br>
            <a:r>
              <a:rPr lang="en-US" sz="2800" dirty="0" err="1"/>
              <a:t>myNum</a:t>
            </a:r>
            <a:r>
              <a:rPr lang="en-US" sz="2800" dirty="0"/>
              <a:t> = 10;  // error: assignment of read-only variable '</a:t>
            </a:r>
            <a:r>
              <a:rPr lang="en-US" sz="2800" dirty="0" err="1"/>
              <a:t>myNum</a:t>
            </a:r>
            <a:r>
              <a:rPr lang="en-US" sz="2800" dirty="0"/>
              <a:t>'</a:t>
            </a:r>
          </a:p>
        </p:txBody>
      </p:sp>
      <p:sp>
        <p:nvSpPr>
          <p:cNvPr id="5" name="Slide Number Placeholder 4">
            <a:extLst>
              <a:ext uri="{FF2B5EF4-FFF2-40B4-BE49-F238E27FC236}">
                <a16:creationId xmlns:a16="http://schemas.microsoft.com/office/drawing/2014/main" id="{919FA45C-7E7D-4CE5-B6E3-A45CE68B50B1}"/>
              </a:ext>
            </a:extLst>
          </p:cNvPr>
          <p:cNvSpPr>
            <a:spLocks noGrp="1"/>
          </p:cNvSpPr>
          <p:nvPr>
            <p:ph type="sldNum" sz="quarter" idx="12"/>
          </p:nvPr>
        </p:nvSpPr>
        <p:spPr/>
        <p:txBody>
          <a:bodyPr/>
          <a:lstStyle/>
          <a:p>
            <a:fld id="{A037933A-F97C-4918-9917-0BEF3D551A6D}" type="slidenum">
              <a:rPr lang="en-US" smtClean="0"/>
              <a:t>36</a:t>
            </a:fld>
            <a:endParaRPr lang="en-US"/>
          </a:p>
        </p:txBody>
      </p:sp>
      <p:sp>
        <p:nvSpPr>
          <p:cNvPr id="7" name="Rectangle 1">
            <a:extLst>
              <a:ext uri="{FF2B5EF4-FFF2-40B4-BE49-F238E27FC236}">
                <a16:creationId xmlns:a16="http://schemas.microsoft.com/office/drawing/2014/main" id="{DE770AEA-723B-4B5D-BCEE-A5E7E59B55AF}"/>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57877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CC0CD-B5AA-48A2-9D34-E8C4B11ADEB6}"/>
              </a:ext>
            </a:extLst>
          </p:cNvPr>
          <p:cNvSpPr>
            <a:spLocks noGrp="1"/>
          </p:cNvSpPr>
          <p:nvPr>
            <p:ph type="title"/>
          </p:nvPr>
        </p:nvSpPr>
        <p:spPr/>
        <p:txBody>
          <a:bodyPr/>
          <a:lstStyle/>
          <a:p>
            <a:r>
              <a:rPr lang="en-US" dirty="0"/>
              <a:t>Important note </a:t>
            </a:r>
          </a:p>
        </p:txBody>
      </p:sp>
      <p:sp>
        <p:nvSpPr>
          <p:cNvPr id="3" name="Content Placeholder 2">
            <a:extLst>
              <a:ext uri="{FF2B5EF4-FFF2-40B4-BE49-F238E27FC236}">
                <a16:creationId xmlns:a16="http://schemas.microsoft.com/office/drawing/2014/main" id="{F9A1522A-F995-42A8-BD77-AD01860A18E4}"/>
              </a:ext>
            </a:extLst>
          </p:cNvPr>
          <p:cNvSpPr>
            <a:spLocks noGrp="1"/>
          </p:cNvSpPr>
          <p:nvPr>
            <p:ph idx="1"/>
          </p:nvPr>
        </p:nvSpPr>
        <p:spPr>
          <a:xfrm>
            <a:off x="677334" y="1332855"/>
            <a:ext cx="8596668" cy="4708508"/>
          </a:xfrm>
        </p:spPr>
        <p:txBody>
          <a:bodyPr>
            <a:normAutofit/>
          </a:bodyPr>
          <a:lstStyle/>
          <a:p>
            <a:r>
              <a:rPr lang="en-US" sz="2400" dirty="0"/>
              <a:t>When you declare a constant variable, it must be assigned with a value:</a:t>
            </a:r>
          </a:p>
          <a:p>
            <a:r>
              <a:rPr lang="en-US" b="1" dirty="0"/>
              <a:t>Literals</a:t>
            </a:r>
          </a:p>
          <a:p>
            <a:r>
              <a:rPr lang="en-US" dirty="0"/>
              <a:t>Literals are the most obvious kind of constants. They are used to express particular values within the source code of a program.</a:t>
            </a:r>
          </a:p>
          <a:p>
            <a:endParaRPr lang="en-US" sz="2400" dirty="0"/>
          </a:p>
        </p:txBody>
      </p:sp>
      <p:sp>
        <p:nvSpPr>
          <p:cNvPr id="5" name="Slide Number Placeholder 4">
            <a:extLst>
              <a:ext uri="{FF2B5EF4-FFF2-40B4-BE49-F238E27FC236}">
                <a16:creationId xmlns:a16="http://schemas.microsoft.com/office/drawing/2014/main" id="{24CCC7D1-18BE-49D8-A444-2FC43537AE2B}"/>
              </a:ext>
            </a:extLst>
          </p:cNvPr>
          <p:cNvSpPr>
            <a:spLocks noGrp="1"/>
          </p:cNvSpPr>
          <p:nvPr>
            <p:ph type="sldNum" sz="quarter" idx="12"/>
          </p:nvPr>
        </p:nvSpPr>
        <p:spPr/>
        <p:txBody>
          <a:bodyPr/>
          <a:lstStyle/>
          <a:p>
            <a:fld id="{A037933A-F97C-4918-9917-0BEF3D551A6D}" type="slidenum">
              <a:rPr lang="en-US" smtClean="0"/>
              <a:t>37</a:t>
            </a:fld>
            <a:endParaRPr lang="en-US"/>
          </a:p>
        </p:txBody>
      </p:sp>
      <p:graphicFrame>
        <p:nvGraphicFramePr>
          <p:cNvPr id="7" name="Table 6">
            <a:extLst>
              <a:ext uri="{FF2B5EF4-FFF2-40B4-BE49-F238E27FC236}">
                <a16:creationId xmlns:a16="http://schemas.microsoft.com/office/drawing/2014/main" id="{ECC98E03-E578-4C44-8463-4E301AFC5F4B}"/>
              </a:ext>
            </a:extLst>
          </p:cNvPr>
          <p:cNvGraphicFramePr>
            <a:graphicFrameLocks noGrp="1"/>
          </p:cNvGraphicFramePr>
          <p:nvPr>
            <p:extLst>
              <p:ext uri="{D42A27DB-BD31-4B8C-83A1-F6EECF244321}">
                <p14:modId xmlns:p14="http://schemas.microsoft.com/office/powerpoint/2010/main" val="3335592763"/>
              </p:ext>
            </p:extLst>
          </p:nvPr>
        </p:nvGraphicFramePr>
        <p:xfrm>
          <a:off x="786351" y="4943447"/>
          <a:ext cx="8596312" cy="1463040"/>
        </p:xfrm>
        <a:graphic>
          <a:graphicData uri="http://schemas.openxmlformats.org/drawingml/2006/table">
            <a:tbl>
              <a:tblPr/>
              <a:tblGrid>
                <a:gridCol w="4298156">
                  <a:extLst>
                    <a:ext uri="{9D8B030D-6E8A-4147-A177-3AD203B41FA5}">
                      <a16:colId xmlns:a16="http://schemas.microsoft.com/office/drawing/2014/main" val="1111571717"/>
                    </a:ext>
                  </a:extLst>
                </a:gridCol>
                <a:gridCol w="4298156">
                  <a:extLst>
                    <a:ext uri="{9D8B030D-6E8A-4147-A177-3AD203B41FA5}">
                      <a16:colId xmlns:a16="http://schemas.microsoft.com/office/drawing/2014/main" val="2124749471"/>
                    </a:ext>
                  </a:extLst>
                </a:gridCol>
              </a:tblGrid>
              <a:tr h="0">
                <a:tc>
                  <a:txBody>
                    <a:bodyPr/>
                    <a:lstStyle/>
                    <a:p>
                      <a:pPr algn="l" fontAlgn="ctr"/>
                      <a:r>
                        <a:rPr lang="en-US">
                          <a:effectLst/>
                        </a:rPr>
                        <a:t>Suffix</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0E0E0"/>
                    </a:solidFill>
                  </a:tcPr>
                </a:tc>
                <a:tc>
                  <a:txBody>
                    <a:bodyPr/>
                    <a:lstStyle/>
                    <a:p>
                      <a:pPr algn="l" fontAlgn="ctr"/>
                      <a:r>
                        <a:rPr lang="en-US">
                          <a:effectLst/>
                        </a:rPr>
                        <a:t>Type modifier</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0E0E0"/>
                    </a:solidFill>
                  </a:tcPr>
                </a:tc>
                <a:extLst>
                  <a:ext uri="{0D108BD9-81ED-4DB2-BD59-A6C34878D82A}">
                    <a16:rowId xmlns:a16="http://schemas.microsoft.com/office/drawing/2014/main" val="647692413"/>
                  </a:ext>
                </a:extLst>
              </a:tr>
              <a:tr h="0">
                <a:tc>
                  <a:txBody>
                    <a:bodyPr/>
                    <a:lstStyle/>
                    <a:p>
                      <a:pPr algn="l" fontAlgn="ctr"/>
                      <a:r>
                        <a:rPr lang="en-US">
                          <a:effectLst/>
                        </a:rPr>
                        <a:t>u </a:t>
                      </a:r>
                      <a:r>
                        <a:rPr lang="en-US" i="1">
                          <a:effectLst/>
                        </a:rPr>
                        <a:t>or</a:t>
                      </a:r>
                      <a:r>
                        <a:rPr lang="en-US">
                          <a:effectLst/>
                        </a:rPr>
                        <a:t> U</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unsigned</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31305182"/>
                  </a:ext>
                </a:extLst>
              </a:tr>
              <a:tr h="0">
                <a:tc>
                  <a:txBody>
                    <a:bodyPr/>
                    <a:lstStyle/>
                    <a:p>
                      <a:pPr algn="l" fontAlgn="ctr"/>
                      <a:r>
                        <a:rPr lang="en-US">
                          <a:effectLst/>
                        </a:rPr>
                        <a:t>l </a:t>
                      </a:r>
                      <a:r>
                        <a:rPr lang="en-US" i="1">
                          <a:effectLst/>
                        </a:rPr>
                        <a:t>or</a:t>
                      </a:r>
                      <a:r>
                        <a:rPr lang="en-US">
                          <a:effectLst/>
                        </a:rPr>
                        <a:t> L</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long</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82704196"/>
                  </a:ext>
                </a:extLst>
              </a:tr>
              <a:tr h="0">
                <a:tc>
                  <a:txBody>
                    <a:bodyPr/>
                    <a:lstStyle/>
                    <a:p>
                      <a:pPr algn="l" fontAlgn="ctr"/>
                      <a:r>
                        <a:rPr lang="en-US" dirty="0" err="1">
                          <a:effectLst/>
                        </a:rPr>
                        <a:t>ll</a:t>
                      </a:r>
                      <a:r>
                        <a:rPr lang="en-US" dirty="0">
                          <a:effectLst/>
                        </a:rPr>
                        <a:t> </a:t>
                      </a:r>
                      <a:r>
                        <a:rPr lang="en-US" i="1" dirty="0">
                          <a:effectLst/>
                        </a:rPr>
                        <a:t>or</a:t>
                      </a:r>
                      <a:r>
                        <a:rPr lang="en-US" dirty="0">
                          <a:effectLst/>
                        </a:rPr>
                        <a:t> LL</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dirty="0">
                          <a:effectLst/>
                        </a:rPr>
                        <a:t>long </a:t>
                      </a:r>
                      <a:r>
                        <a:rPr lang="en-US" dirty="0" err="1">
                          <a:effectLst/>
                        </a:rPr>
                        <a:t>long</a:t>
                      </a:r>
                      <a:endParaRPr lang="en-US" dirty="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37921385"/>
                  </a:ext>
                </a:extLst>
              </a:tr>
            </a:tbl>
          </a:graphicData>
        </a:graphic>
      </p:graphicFrame>
      <p:sp>
        <p:nvSpPr>
          <p:cNvPr id="8" name="Rectangle 1">
            <a:extLst>
              <a:ext uri="{FF2B5EF4-FFF2-40B4-BE49-F238E27FC236}">
                <a16:creationId xmlns:a16="http://schemas.microsoft.com/office/drawing/2014/main" id="{75B86791-EFB3-4F9B-9ADE-4B9C2D066962}"/>
              </a:ext>
            </a:extLst>
          </p:cNvPr>
          <p:cNvSpPr>
            <a:spLocks noChangeArrowheads="1"/>
          </p:cNvSpPr>
          <p:nvPr/>
        </p:nvSpPr>
        <p:spPr bwMode="auto">
          <a:xfrm>
            <a:off x="360519" y="3402232"/>
            <a:ext cx="11470961" cy="14157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Roboto"/>
              </a:rPr>
              <a:t>These literal constants have a type, just like variables. By default, integer literals are of type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Roboto"/>
              </a:rPr>
              <a:t> </a:t>
            </a:r>
            <a:r>
              <a:rPr kumimoji="0" lang="en-US" altLang="en-US" sz="2000" b="0" i="0" u="none" strike="noStrike" cap="none" normalizeH="0" baseline="0" dirty="0">
                <a:ln>
                  <a:noFill/>
                </a:ln>
                <a:solidFill>
                  <a:srgbClr val="000000"/>
                </a:solidFill>
                <a:effectLst/>
                <a:latin typeface="Inconsolata"/>
              </a:rPr>
              <a:t>int</a:t>
            </a:r>
            <a:r>
              <a:rPr kumimoji="0" lang="en-US" altLang="en-US" sz="2000" b="0" i="0" u="none" strike="noStrike" cap="none" normalizeH="0" baseline="0" dirty="0">
                <a:ln>
                  <a:noFill/>
                </a:ln>
                <a:solidFill>
                  <a:srgbClr val="000000"/>
                </a:solidFill>
                <a:effectLst/>
                <a:latin typeface="Roboto"/>
              </a:rPr>
              <a:t>. However, certain suffixes may be appended to an integer literal to specify a different integer type:</a:t>
            </a:r>
            <a:br>
              <a:rPr kumimoji="0" lang="en-US" altLang="en-US" sz="1800" b="0" i="0" u="none" strike="noStrike" cap="none" normalizeH="0" baseline="0" dirty="0">
                <a:ln>
                  <a:noFill/>
                </a:ln>
                <a:solidFill>
                  <a:schemeClr val="tx1"/>
                </a:solidFill>
                <a:effectLst/>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rgbClr val="000000"/>
                </a:solidFill>
                <a:effectLst/>
                <a:latin typeface="Roboto"/>
              </a:rPr>
              <a:t>Unsigned may be combined with any of the other two in any order to form </a:t>
            </a:r>
            <a:r>
              <a:rPr kumimoji="0" lang="en-US" altLang="en-US" b="0" i="0" u="none" strike="noStrike" cap="none" normalizeH="0" baseline="0" dirty="0">
                <a:ln>
                  <a:noFill/>
                </a:ln>
                <a:solidFill>
                  <a:srgbClr val="000000"/>
                </a:solidFill>
                <a:effectLst/>
                <a:latin typeface="Inconsolata"/>
              </a:rPr>
              <a:t>unsigned long</a:t>
            </a:r>
            <a:r>
              <a:rPr kumimoji="0" lang="en-US" altLang="en-US" b="0" i="0" u="none" strike="noStrike" cap="none" normalizeH="0" baseline="0" dirty="0">
                <a:ln>
                  <a:noFill/>
                </a:ln>
                <a:solidFill>
                  <a:srgbClr val="000000"/>
                </a:solidFill>
                <a:effectLst/>
                <a:latin typeface="Roboto"/>
              </a:rPr>
              <a:t> or </a:t>
            </a:r>
            <a:r>
              <a:rPr kumimoji="0" lang="en-US" altLang="en-US" b="0" i="0" u="none" strike="noStrike" cap="none" normalizeH="0" baseline="0" dirty="0">
                <a:ln>
                  <a:noFill/>
                </a:ln>
                <a:solidFill>
                  <a:srgbClr val="000000"/>
                </a:solidFill>
                <a:effectLst/>
                <a:latin typeface="Inconsolata"/>
              </a:rPr>
              <a:t>unsigned long </a:t>
            </a:r>
            <a:r>
              <a:rPr kumimoji="0" lang="en-US" altLang="en-US" b="0" i="0" u="none" strike="noStrike" cap="none" normalizeH="0" baseline="0" dirty="0" err="1">
                <a:ln>
                  <a:noFill/>
                </a:ln>
                <a:solidFill>
                  <a:srgbClr val="000000"/>
                </a:solidFill>
                <a:effectLst/>
                <a:latin typeface="Inconsolata"/>
              </a:rPr>
              <a:t>long</a:t>
            </a:r>
            <a:r>
              <a:rPr kumimoji="0" lang="en-US" altLang="en-US" b="0" i="0" u="none" strike="noStrike" cap="none" normalizeH="0" baseline="0" dirty="0">
                <a:ln>
                  <a:noFill/>
                </a:ln>
                <a:solidFill>
                  <a:srgbClr val="000000"/>
                </a:solidFill>
                <a:effectLst/>
                <a:latin typeface="Roboto"/>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827959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2519A-FF22-4790-A659-97F8F00EDA20}"/>
              </a:ext>
            </a:extLst>
          </p:cNvPr>
          <p:cNvSpPr>
            <a:spLocks noGrp="1"/>
          </p:cNvSpPr>
          <p:nvPr>
            <p:ph type="title"/>
          </p:nvPr>
        </p:nvSpPr>
        <p:spPr/>
        <p:txBody>
          <a:bodyPr/>
          <a:lstStyle/>
          <a:p>
            <a:r>
              <a:rPr lang="en-US" b="1" dirty="0"/>
              <a:t>Preprocessor definitions (#define)</a:t>
            </a:r>
            <a:br>
              <a:rPr lang="en-US" b="1" dirty="0"/>
            </a:br>
            <a:endParaRPr lang="en-US" dirty="0"/>
          </a:p>
        </p:txBody>
      </p:sp>
      <p:sp>
        <p:nvSpPr>
          <p:cNvPr id="5" name="Slide Number Placeholder 4">
            <a:extLst>
              <a:ext uri="{FF2B5EF4-FFF2-40B4-BE49-F238E27FC236}">
                <a16:creationId xmlns:a16="http://schemas.microsoft.com/office/drawing/2014/main" id="{DB4E3F05-0DE3-4D36-ADBC-980B1AF2B819}"/>
              </a:ext>
            </a:extLst>
          </p:cNvPr>
          <p:cNvSpPr>
            <a:spLocks noGrp="1"/>
          </p:cNvSpPr>
          <p:nvPr>
            <p:ph type="sldNum" sz="quarter" idx="12"/>
          </p:nvPr>
        </p:nvSpPr>
        <p:spPr/>
        <p:txBody>
          <a:bodyPr/>
          <a:lstStyle/>
          <a:p>
            <a:fld id="{A037933A-F97C-4918-9917-0BEF3D551A6D}" type="slidenum">
              <a:rPr lang="en-US" smtClean="0"/>
              <a:t>38</a:t>
            </a:fld>
            <a:endParaRPr lang="en-US"/>
          </a:p>
        </p:txBody>
      </p:sp>
      <p:sp>
        <p:nvSpPr>
          <p:cNvPr id="7" name="Rectangle 1">
            <a:extLst>
              <a:ext uri="{FF2B5EF4-FFF2-40B4-BE49-F238E27FC236}">
                <a16:creationId xmlns:a16="http://schemas.microsoft.com/office/drawing/2014/main" id="{8ED6BB42-14A2-4EE8-A7AA-A1EB1A0E9289}"/>
              </a:ext>
            </a:extLst>
          </p:cNvPr>
          <p:cNvSpPr>
            <a:spLocks noGrp="1" noChangeArrowheads="1"/>
          </p:cNvSpPr>
          <p:nvPr>
            <p:ph idx="1"/>
          </p:nvPr>
        </p:nvSpPr>
        <p:spPr bwMode="auto">
          <a:xfrm>
            <a:off x="677334" y="1884984"/>
            <a:ext cx="11998285" cy="44319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Roboto"/>
              </a:rPr>
              <a:t>Another mechanism to name constant values is the use of preprocessor definitions.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Roboto"/>
              </a:rPr>
              <a:t> They have the following form:</a:t>
            </a:r>
            <a:br>
              <a:rPr kumimoji="0" lang="en-US" altLang="en-US" sz="2400" b="0" i="0" u="none" strike="noStrike" cap="none" normalizeH="0" baseline="0" dirty="0">
                <a:ln>
                  <a:noFill/>
                </a:ln>
                <a:solidFill>
                  <a:schemeClr val="tx1"/>
                </a:solidFill>
                <a:effectLst/>
              </a:rPr>
            </a:b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rgbClr val="000000"/>
                </a:solidFill>
                <a:effectLst/>
                <a:latin typeface="Inconsolata"/>
              </a:rPr>
              <a:t>#define identifier replacement</a:t>
            </a:r>
            <a:br>
              <a:rPr kumimoji="0" lang="en-US" altLang="en-US" sz="2400" b="0" i="0" u="none" strike="noStrike" cap="none" normalizeH="0" baseline="0" dirty="0">
                <a:ln>
                  <a:noFill/>
                </a:ln>
                <a:solidFill>
                  <a:schemeClr val="tx1"/>
                </a:solidFill>
                <a:effectLst/>
              </a:rPr>
            </a:b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rgbClr val="000000"/>
                </a:solidFill>
                <a:effectLst/>
                <a:latin typeface="Roboto"/>
              </a:rPr>
              <a:t>After this directive, any occurrence of </a:t>
            </a:r>
            <a:r>
              <a:rPr kumimoji="0" lang="en-US" altLang="en-US" sz="2400" b="0" i="0" u="none" strike="noStrike" cap="none" normalizeH="0" baseline="0" dirty="0">
                <a:ln>
                  <a:noFill/>
                </a:ln>
                <a:solidFill>
                  <a:srgbClr val="000000"/>
                </a:solidFill>
                <a:effectLst/>
                <a:latin typeface="Inconsolata"/>
              </a:rPr>
              <a:t>identifier</a:t>
            </a:r>
            <a:r>
              <a:rPr kumimoji="0" lang="en-US" altLang="en-US" sz="2400" b="0" i="0" u="none" strike="noStrike" cap="none" normalizeH="0" baseline="0" dirty="0">
                <a:ln>
                  <a:noFill/>
                </a:ln>
                <a:solidFill>
                  <a:srgbClr val="000000"/>
                </a:solidFill>
                <a:effectLst/>
                <a:latin typeface="Roboto"/>
              </a:rPr>
              <a:t> in the code is interpreted as </a:t>
            </a:r>
            <a:r>
              <a:rPr kumimoji="0" lang="en-US" altLang="en-US" sz="2400" b="0" i="0" u="none" strike="noStrike" cap="none" normalizeH="0" baseline="0" dirty="0">
                <a:ln>
                  <a:noFill/>
                </a:ln>
                <a:solidFill>
                  <a:srgbClr val="000000"/>
                </a:solidFill>
                <a:effectLst/>
                <a:latin typeface="Inconsolata"/>
              </a:rPr>
              <a:t>replacement</a:t>
            </a:r>
            <a:r>
              <a:rPr kumimoji="0" lang="en-US" altLang="en-US" sz="2400" b="0" i="0" u="none" strike="noStrike" cap="none" normalizeH="0" baseline="0" dirty="0">
                <a:ln>
                  <a:noFill/>
                </a:ln>
                <a:solidFill>
                  <a:srgbClr val="000000"/>
                </a:solidFill>
                <a:effectLst/>
                <a:latin typeface="Robot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Roboto"/>
              </a:rPr>
              <a:t>where replacement is any sequence of characters (until the end of the line).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Roboto"/>
              </a:rPr>
              <a:t> This replacement is performed by the preprocessor, 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Roboto"/>
              </a:rPr>
              <a:t>happens before the program is compiled,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Roboto"/>
              </a:rPr>
              <a:t>thus causing a sort of blind replacement: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Roboto"/>
              </a:rPr>
              <a:t>the validity of the types or syntax involved is not checked in any way.</a:t>
            </a:r>
            <a:br>
              <a:rPr kumimoji="0" lang="en-US" altLang="en-US" sz="2400" b="0" i="0" u="none" strike="noStrike" cap="none" normalizeH="0" baseline="0" dirty="0">
                <a:ln>
                  <a:noFill/>
                </a:ln>
                <a:solidFill>
                  <a:schemeClr val="tx1"/>
                </a:solidFill>
                <a:effectLst/>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94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barn(inVertical)">
                                      <p:cBhvr>
                                        <p:cTn id="7" dur="5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arn(inVertic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arn(inVertical)">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arn(inVertical)">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barn(inVertical)">
                                      <p:cBhvr>
                                        <p:cTn id="27" dur="500"/>
                                        <p:tgtEl>
                                          <p:spTgt spid="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barn(inVertical)">
                                      <p:cBhvr>
                                        <p:cTn id="32" dur="500"/>
                                        <p:tgtEl>
                                          <p:spTgt spid="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Effect transition="in" filter="barn(inVertical)">
                                      <p:cBhvr>
                                        <p:cTn id="37" dur="500"/>
                                        <p:tgtEl>
                                          <p:spTgt spid="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7">
                                            <p:txEl>
                                              <p:pRg st="6" end="6"/>
                                            </p:txEl>
                                          </p:spTgt>
                                        </p:tgtEl>
                                        <p:attrNameLst>
                                          <p:attrName>style.visibility</p:attrName>
                                        </p:attrNameLst>
                                      </p:cBhvr>
                                      <p:to>
                                        <p:strVal val="visible"/>
                                      </p:to>
                                    </p:set>
                                    <p:animEffect transition="in" filter="barn(inVertical)">
                                      <p:cBhvr>
                                        <p:cTn id="4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9D0F577A-0BB5-45F6-B481-48CA29A9B493}"/>
              </a:ext>
            </a:extLst>
          </p:cNvPr>
          <p:cNvPicPr>
            <a:picLocks noGrp="1" noChangeAspect="1"/>
          </p:cNvPicPr>
          <p:nvPr>
            <p:ph idx="1"/>
          </p:nvPr>
        </p:nvPicPr>
        <p:blipFill rotWithShape="1">
          <a:blip r:embed="rId2"/>
          <a:srcRect l="21503" t="26029" r="47948" b="24575"/>
          <a:stretch/>
        </p:blipFill>
        <p:spPr>
          <a:xfrm>
            <a:off x="-57519" y="383458"/>
            <a:ext cx="9702964" cy="6890179"/>
          </a:xfrm>
          <a:prstGeom prst="rect">
            <a:avLst/>
          </a:prstGeom>
        </p:spPr>
      </p:pic>
      <p:sp>
        <p:nvSpPr>
          <p:cNvPr id="5" name="Slide Number Placeholder 4">
            <a:extLst>
              <a:ext uri="{FF2B5EF4-FFF2-40B4-BE49-F238E27FC236}">
                <a16:creationId xmlns:a16="http://schemas.microsoft.com/office/drawing/2014/main" id="{3BEC28DD-5D5C-40EA-9644-764FB0EE1F45}"/>
              </a:ext>
            </a:extLst>
          </p:cNvPr>
          <p:cNvSpPr>
            <a:spLocks noGrp="1"/>
          </p:cNvSpPr>
          <p:nvPr>
            <p:ph type="sldNum" sz="quarter" idx="12"/>
          </p:nvPr>
        </p:nvSpPr>
        <p:spPr/>
        <p:txBody>
          <a:bodyPr/>
          <a:lstStyle/>
          <a:p>
            <a:fld id="{A037933A-F97C-4918-9917-0BEF3D551A6D}" type="slidenum">
              <a:rPr lang="en-US" smtClean="0"/>
              <a:t>39</a:t>
            </a:fld>
            <a:endParaRPr lang="en-US"/>
          </a:p>
        </p:txBody>
      </p:sp>
    </p:spTree>
    <p:extLst>
      <p:ext uri="{BB962C8B-B14F-4D97-AF65-F5344CB8AC3E}">
        <p14:creationId xmlns:p14="http://schemas.microsoft.com/office/powerpoint/2010/main" val="1288877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8C195-BE43-4173-B5BD-C0DA5ED52D0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68F7F3-480C-4725-A97C-0C7EAB0FAC1D}"/>
              </a:ext>
            </a:extLst>
          </p:cNvPr>
          <p:cNvSpPr>
            <a:spLocks noGrp="1"/>
          </p:cNvSpPr>
          <p:nvPr>
            <p:ph idx="1"/>
          </p:nvPr>
        </p:nvSpPr>
        <p:spPr/>
        <p:txBody>
          <a:bodyPr>
            <a:normAutofit/>
          </a:bodyPr>
          <a:lstStyle/>
          <a:p>
            <a:r>
              <a:rPr lang="en-US" dirty="0"/>
              <a:t>What is C++?</a:t>
            </a:r>
          </a:p>
          <a:p>
            <a:r>
              <a:rPr lang="en-US" dirty="0"/>
              <a:t>C++ is a cross-platform language that can be used to create high-performance applications.</a:t>
            </a:r>
          </a:p>
          <a:p>
            <a:r>
              <a:rPr lang="en-US" dirty="0"/>
              <a:t>C++ was developed by Bjarne </a:t>
            </a:r>
            <a:r>
              <a:rPr lang="en-US" dirty="0" err="1"/>
              <a:t>Stroustrup</a:t>
            </a:r>
            <a:r>
              <a:rPr lang="en-US" dirty="0"/>
              <a:t>, as an extension to the </a:t>
            </a:r>
            <a:r>
              <a:rPr lang="en-US" dirty="0">
                <a:hlinkClick r:id="rId2"/>
              </a:rPr>
              <a:t>C language</a:t>
            </a:r>
            <a:r>
              <a:rPr lang="en-US" dirty="0"/>
              <a:t>.</a:t>
            </a:r>
          </a:p>
          <a:p>
            <a:r>
              <a:rPr lang="en-US" dirty="0"/>
              <a:t>C++ gives programmers a high level of control over system resources and memory.</a:t>
            </a:r>
          </a:p>
          <a:p>
            <a:r>
              <a:rPr lang="en-US" dirty="0"/>
              <a:t>The language was updated 4 major times in 2011, 2014, 2017, and 2020 to C++11, C++14, C++17, C++20.</a:t>
            </a:r>
          </a:p>
          <a:p>
            <a:endParaRPr lang="en-US" dirty="0"/>
          </a:p>
        </p:txBody>
      </p:sp>
      <p:sp>
        <p:nvSpPr>
          <p:cNvPr id="5" name="Slide Number Placeholder 4">
            <a:extLst>
              <a:ext uri="{FF2B5EF4-FFF2-40B4-BE49-F238E27FC236}">
                <a16:creationId xmlns:a16="http://schemas.microsoft.com/office/drawing/2014/main" id="{7E88D803-F1E6-448E-AB8A-BE0863392574}"/>
              </a:ext>
            </a:extLst>
          </p:cNvPr>
          <p:cNvSpPr>
            <a:spLocks noGrp="1"/>
          </p:cNvSpPr>
          <p:nvPr>
            <p:ph type="sldNum" sz="quarter" idx="12"/>
          </p:nvPr>
        </p:nvSpPr>
        <p:spPr/>
        <p:txBody>
          <a:bodyPr/>
          <a:lstStyle/>
          <a:p>
            <a:fld id="{A037933A-F97C-4918-9917-0BEF3D551A6D}" type="slidenum">
              <a:rPr lang="en-US" smtClean="0"/>
              <a:t>4</a:t>
            </a:fld>
            <a:endParaRPr lang="en-US"/>
          </a:p>
        </p:txBody>
      </p:sp>
    </p:spTree>
    <p:extLst>
      <p:ext uri="{BB962C8B-B14F-4D97-AF65-F5344CB8AC3E}">
        <p14:creationId xmlns:p14="http://schemas.microsoft.com/office/powerpoint/2010/main" val="1080506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FA71-FDA8-4332-A011-8FEAB0AF5E9E}"/>
              </a:ext>
            </a:extLst>
          </p:cNvPr>
          <p:cNvSpPr>
            <a:spLocks noGrp="1"/>
          </p:cNvSpPr>
          <p:nvPr>
            <p:ph type="title"/>
          </p:nvPr>
        </p:nvSpPr>
        <p:spPr/>
        <p:txBody>
          <a:bodyPr>
            <a:normAutofit fontScale="90000"/>
          </a:bodyPr>
          <a:lstStyle/>
          <a:p>
            <a:r>
              <a:rPr lang="en-US" b="1" dirty="0"/>
              <a:t>What is your observation in preprocessor </a:t>
            </a:r>
            <a:r>
              <a:rPr lang="en-US" b="1" dirty="0" err="1"/>
              <a:t>definitons</a:t>
            </a:r>
            <a:r>
              <a:rPr lang="en-US" b="1" dirty="0"/>
              <a:t> ? </a:t>
            </a:r>
            <a:br>
              <a:rPr lang="en-US" b="1" dirty="0"/>
            </a:br>
            <a:r>
              <a:rPr lang="en-US" b="1" dirty="0"/>
              <a:t> </a:t>
            </a:r>
            <a:endParaRPr lang="en-US" dirty="0"/>
          </a:p>
        </p:txBody>
      </p:sp>
      <p:sp>
        <p:nvSpPr>
          <p:cNvPr id="3" name="Content Placeholder 2">
            <a:extLst>
              <a:ext uri="{FF2B5EF4-FFF2-40B4-BE49-F238E27FC236}">
                <a16:creationId xmlns:a16="http://schemas.microsoft.com/office/drawing/2014/main" id="{305CF987-CBD1-490C-A8A4-CDB7495268C0}"/>
              </a:ext>
            </a:extLst>
          </p:cNvPr>
          <p:cNvSpPr>
            <a:spLocks noGrp="1"/>
          </p:cNvSpPr>
          <p:nvPr>
            <p:ph idx="1"/>
          </p:nvPr>
        </p:nvSpPr>
        <p:spPr/>
        <p:txBody>
          <a:bodyPr/>
          <a:lstStyle/>
          <a:p>
            <a:endParaRPr lang="en-US" dirty="0"/>
          </a:p>
        </p:txBody>
      </p:sp>
      <p:sp>
        <p:nvSpPr>
          <p:cNvPr id="5" name="Slide Number Placeholder 4">
            <a:extLst>
              <a:ext uri="{FF2B5EF4-FFF2-40B4-BE49-F238E27FC236}">
                <a16:creationId xmlns:a16="http://schemas.microsoft.com/office/drawing/2014/main" id="{C5905C0A-1F97-4C33-86BB-D2AB2FFAD842}"/>
              </a:ext>
            </a:extLst>
          </p:cNvPr>
          <p:cNvSpPr>
            <a:spLocks noGrp="1"/>
          </p:cNvSpPr>
          <p:nvPr>
            <p:ph type="sldNum" sz="quarter" idx="12"/>
          </p:nvPr>
        </p:nvSpPr>
        <p:spPr/>
        <p:txBody>
          <a:bodyPr/>
          <a:lstStyle/>
          <a:p>
            <a:fld id="{A037933A-F97C-4918-9917-0BEF3D551A6D}" type="slidenum">
              <a:rPr lang="en-US" smtClean="0"/>
              <a:t>40</a:t>
            </a:fld>
            <a:endParaRPr lang="en-US"/>
          </a:p>
        </p:txBody>
      </p:sp>
    </p:spTree>
    <p:extLst>
      <p:ext uri="{BB962C8B-B14F-4D97-AF65-F5344CB8AC3E}">
        <p14:creationId xmlns:p14="http://schemas.microsoft.com/office/powerpoint/2010/main" val="63582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81024-47D0-4A31-8299-6B8EC445FADA}"/>
              </a:ext>
            </a:extLst>
          </p:cNvPr>
          <p:cNvSpPr>
            <a:spLocks noGrp="1"/>
          </p:cNvSpPr>
          <p:nvPr>
            <p:ph type="title"/>
          </p:nvPr>
        </p:nvSpPr>
        <p:spPr/>
        <p:txBody>
          <a:bodyPr/>
          <a:lstStyle/>
          <a:p>
            <a:r>
              <a:rPr lang="en-US" dirty="0"/>
              <a:t>Ans is …</a:t>
            </a:r>
          </a:p>
        </p:txBody>
      </p:sp>
      <p:sp>
        <p:nvSpPr>
          <p:cNvPr id="5" name="Slide Number Placeholder 4">
            <a:extLst>
              <a:ext uri="{FF2B5EF4-FFF2-40B4-BE49-F238E27FC236}">
                <a16:creationId xmlns:a16="http://schemas.microsoft.com/office/drawing/2014/main" id="{56538CDE-6D4B-4ED1-A10F-8424CB20847E}"/>
              </a:ext>
            </a:extLst>
          </p:cNvPr>
          <p:cNvSpPr>
            <a:spLocks noGrp="1"/>
          </p:cNvSpPr>
          <p:nvPr>
            <p:ph type="sldNum" sz="quarter" idx="12"/>
          </p:nvPr>
        </p:nvSpPr>
        <p:spPr/>
        <p:txBody>
          <a:bodyPr/>
          <a:lstStyle/>
          <a:p>
            <a:fld id="{A037933A-F97C-4918-9917-0BEF3D551A6D}" type="slidenum">
              <a:rPr lang="en-US" smtClean="0"/>
              <a:t>41</a:t>
            </a:fld>
            <a:endParaRPr lang="en-US"/>
          </a:p>
        </p:txBody>
      </p:sp>
      <p:sp>
        <p:nvSpPr>
          <p:cNvPr id="7" name="Rectangle 1">
            <a:extLst>
              <a:ext uri="{FF2B5EF4-FFF2-40B4-BE49-F238E27FC236}">
                <a16:creationId xmlns:a16="http://schemas.microsoft.com/office/drawing/2014/main" id="{3518AAA2-916C-4C95-B06B-93EB1BA2F9F3}"/>
              </a:ext>
            </a:extLst>
          </p:cNvPr>
          <p:cNvSpPr>
            <a:spLocks noGrp="1" noChangeArrowheads="1"/>
          </p:cNvSpPr>
          <p:nvPr>
            <p:ph idx="1"/>
          </p:nvPr>
        </p:nvSpPr>
        <p:spPr bwMode="auto">
          <a:xfrm>
            <a:off x="650930" y="1388574"/>
            <a:ext cx="11127782" cy="541686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Roboto"/>
              </a:rPr>
              <a:t>Note that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Roboto"/>
              </a:rPr>
              <a:t>the </a:t>
            </a:r>
            <a:r>
              <a:rPr kumimoji="0" lang="en-US" altLang="en-US" sz="3200" b="0" i="0" u="none" strike="noStrike" cap="none" normalizeH="0" baseline="0" dirty="0">
                <a:ln>
                  <a:noFill/>
                </a:ln>
                <a:solidFill>
                  <a:srgbClr val="000000"/>
                </a:solidFill>
                <a:effectLst/>
                <a:latin typeface="Inconsolata"/>
              </a:rPr>
              <a:t>#define</a:t>
            </a:r>
            <a:r>
              <a:rPr kumimoji="0" lang="en-US" altLang="en-US" sz="3200" b="0" i="0" u="none" strike="noStrike" cap="none" normalizeH="0" baseline="0" dirty="0">
                <a:ln>
                  <a:noFill/>
                </a:ln>
                <a:solidFill>
                  <a:srgbClr val="000000"/>
                </a:solidFill>
                <a:effectLst/>
                <a:latin typeface="Roboto"/>
              </a:rPr>
              <a:t> lines are preprocessor directives,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Roboto"/>
              </a:rPr>
              <a:t>and as such are single-line instructions that -unlike C++ statements-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Roboto"/>
              </a:rPr>
              <a:t>do not require semicolons (;) at the end;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Roboto"/>
              </a:rPr>
              <a:t>the directive extends automatically until the end of the line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Roboto"/>
              </a:rPr>
              <a:t>. If a semicolon is included in the line,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Roboto"/>
              </a:rPr>
              <a:t>it is part of the replacement sequence 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Roboto"/>
              </a:rPr>
              <a:t>is also included in all replaced occurrences.</a:t>
            </a:r>
            <a:r>
              <a:rPr kumimoji="0" lang="en-US" altLang="en-US" sz="32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788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6E409-6A11-4228-A9FB-FC9B563C2B94}"/>
              </a:ext>
            </a:extLst>
          </p:cNvPr>
          <p:cNvSpPr>
            <a:spLocks noGrp="1"/>
          </p:cNvSpPr>
          <p:nvPr>
            <p:ph type="title"/>
          </p:nvPr>
        </p:nvSpPr>
        <p:spPr/>
        <p:txBody>
          <a:bodyPr/>
          <a:lstStyle/>
          <a:p>
            <a:r>
              <a:rPr lang="en-US" b="1" dirty="0"/>
              <a:t>Operators</a:t>
            </a:r>
            <a:br>
              <a:rPr lang="en-US" b="1" dirty="0"/>
            </a:br>
            <a:endParaRPr lang="en-US" dirty="0"/>
          </a:p>
        </p:txBody>
      </p:sp>
      <p:sp>
        <p:nvSpPr>
          <p:cNvPr id="3" name="Content Placeholder 2">
            <a:extLst>
              <a:ext uri="{FF2B5EF4-FFF2-40B4-BE49-F238E27FC236}">
                <a16:creationId xmlns:a16="http://schemas.microsoft.com/office/drawing/2014/main" id="{925C92F0-9F7B-4CBB-AABF-4F1134AF3F2E}"/>
              </a:ext>
            </a:extLst>
          </p:cNvPr>
          <p:cNvSpPr>
            <a:spLocks noGrp="1"/>
          </p:cNvSpPr>
          <p:nvPr>
            <p:ph idx="1"/>
          </p:nvPr>
        </p:nvSpPr>
        <p:spPr>
          <a:xfrm>
            <a:off x="677334" y="1445343"/>
            <a:ext cx="8596668" cy="4596020"/>
          </a:xfrm>
        </p:spPr>
        <p:txBody>
          <a:bodyPr>
            <a:normAutofit fontScale="62500" lnSpcReduction="20000"/>
          </a:bodyPr>
          <a:lstStyle/>
          <a:p>
            <a:r>
              <a:rPr lang="en-US" sz="4400" dirty="0">
                <a:solidFill>
                  <a:srgbClr val="000000"/>
                </a:solidFill>
                <a:latin typeface="Roboto"/>
              </a:rPr>
              <a:t>Assignment operator (=)</a:t>
            </a:r>
          </a:p>
          <a:p>
            <a:r>
              <a:rPr lang="en-US" sz="4400" dirty="0">
                <a:solidFill>
                  <a:srgbClr val="000000"/>
                </a:solidFill>
                <a:latin typeface="Roboto"/>
              </a:rPr>
              <a:t>The assignment operator assigns a value to a variable.</a:t>
            </a:r>
          </a:p>
          <a:p>
            <a:r>
              <a:rPr lang="en-US" altLang="en-US" sz="4400" dirty="0">
                <a:solidFill>
                  <a:srgbClr val="000000"/>
                </a:solidFill>
                <a:latin typeface="Roboto"/>
              </a:rPr>
              <a:t>x = 5; </a:t>
            </a:r>
          </a:p>
          <a:p>
            <a:r>
              <a:rPr lang="en-US" altLang="en-US" sz="4400" dirty="0">
                <a:solidFill>
                  <a:srgbClr val="000000"/>
                </a:solidFill>
                <a:latin typeface="Roboto"/>
              </a:rPr>
              <a:t>This statement assigns the integer value 5 to the variable x. The assignment operation always takes place from right to left, and never the other way around:</a:t>
            </a:r>
          </a:p>
          <a:p>
            <a:r>
              <a:rPr lang="en-US" sz="4400" dirty="0">
                <a:solidFill>
                  <a:srgbClr val="000000"/>
                </a:solidFill>
                <a:latin typeface="Roboto"/>
              </a:rPr>
              <a:t>x = y</a:t>
            </a:r>
          </a:p>
          <a:p>
            <a:r>
              <a:rPr lang="en-US" altLang="en-US" sz="4400" dirty="0">
                <a:solidFill>
                  <a:srgbClr val="000000"/>
                </a:solidFill>
                <a:latin typeface="Roboto"/>
              </a:rPr>
              <a:t> This statement assigns to variable x the value contained in variable y </a:t>
            </a:r>
          </a:p>
          <a:p>
            <a:endParaRPr lang="en-US" altLang="en-US" sz="4400" dirty="0">
              <a:solidFill>
                <a:srgbClr val="000000"/>
              </a:solidFill>
              <a:latin typeface="Roboto"/>
            </a:endParaRPr>
          </a:p>
          <a:p>
            <a:endParaRPr lang="en-US" altLang="en-US" sz="2800" dirty="0">
              <a:solidFill>
                <a:schemeClr val="tx1"/>
              </a:solidFill>
              <a:latin typeface="Arial" panose="020B0604020202020204" pitchFamily="34" charset="0"/>
            </a:endParaRPr>
          </a:p>
          <a:p>
            <a:endParaRPr lang="en-US" dirty="0"/>
          </a:p>
          <a:p>
            <a:endParaRPr lang="en-US" dirty="0"/>
          </a:p>
        </p:txBody>
      </p:sp>
      <p:sp>
        <p:nvSpPr>
          <p:cNvPr id="5" name="Slide Number Placeholder 4">
            <a:extLst>
              <a:ext uri="{FF2B5EF4-FFF2-40B4-BE49-F238E27FC236}">
                <a16:creationId xmlns:a16="http://schemas.microsoft.com/office/drawing/2014/main" id="{659525FD-6D32-4F8E-A687-744388BB0F70}"/>
              </a:ext>
            </a:extLst>
          </p:cNvPr>
          <p:cNvSpPr>
            <a:spLocks noGrp="1"/>
          </p:cNvSpPr>
          <p:nvPr>
            <p:ph type="sldNum" sz="quarter" idx="12"/>
          </p:nvPr>
        </p:nvSpPr>
        <p:spPr/>
        <p:txBody>
          <a:bodyPr/>
          <a:lstStyle/>
          <a:p>
            <a:fld id="{A037933A-F97C-4918-9917-0BEF3D551A6D}" type="slidenum">
              <a:rPr lang="en-US" smtClean="0"/>
              <a:t>42</a:t>
            </a:fld>
            <a:endParaRPr lang="en-US"/>
          </a:p>
        </p:txBody>
      </p:sp>
      <p:sp>
        <p:nvSpPr>
          <p:cNvPr id="10" name="Rectangle 3">
            <a:extLst>
              <a:ext uri="{FF2B5EF4-FFF2-40B4-BE49-F238E27FC236}">
                <a16:creationId xmlns:a16="http://schemas.microsoft.com/office/drawing/2014/main" id="{78F38EB6-0597-417D-81EE-6E6AB15B3148}"/>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4">
            <a:extLst>
              <a:ext uri="{FF2B5EF4-FFF2-40B4-BE49-F238E27FC236}">
                <a16:creationId xmlns:a16="http://schemas.microsoft.com/office/drawing/2014/main" id="{32FFE26E-42E1-488D-9BDB-E21AB8DB6F7A}"/>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906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FCB3A-D211-4012-A611-A3A6B08154D6}"/>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561CB992-9517-49C3-A100-4C71FC12F0B0}"/>
              </a:ext>
            </a:extLst>
          </p:cNvPr>
          <p:cNvPicPr>
            <a:picLocks noGrp="1" noChangeAspect="1"/>
          </p:cNvPicPr>
          <p:nvPr>
            <p:ph idx="1"/>
          </p:nvPr>
        </p:nvPicPr>
        <p:blipFill rotWithShape="1">
          <a:blip r:embed="rId2"/>
          <a:srcRect l="23853" t="38948" r="54571" b="20395"/>
          <a:stretch/>
        </p:blipFill>
        <p:spPr>
          <a:xfrm>
            <a:off x="516194" y="324466"/>
            <a:ext cx="7506929" cy="6325042"/>
          </a:xfrm>
          <a:prstGeom prst="rect">
            <a:avLst/>
          </a:prstGeom>
        </p:spPr>
      </p:pic>
      <p:sp>
        <p:nvSpPr>
          <p:cNvPr id="5" name="Slide Number Placeholder 4">
            <a:extLst>
              <a:ext uri="{FF2B5EF4-FFF2-40B4-BE49-F238E27FC236}">
                <a16:creationId xmlns:a16="http://schemas.microsoft.com/office/drawing/2014/main" id="{067A9553-93B1-4D87-8EF5-CB54925E6D06}"/>
              </a:ext>
            </a:extLst>
          </p:cNvPr>
          <p:cNvSpPr>
            <a:spLocks noGrp="1"/>
          </p:cNvSpPr>
          <p:nvPr>
            <p:ph type="sldNum" sz="quarter" idx="12"/>
          </p:nvPr>
        </p:nvSpPr>
        <p:spPr/>
        <p:txBody>
          <a:bodyPr/>
          <a:lstStyle/>
          <a:p>
            <a:fld id="{A037933A-F97C-4918-9917-0BEF3D551A6D}" type="slidenum">
              <a:rPr lang="en-US" smtClean="0"/>
              <a:t>43</a:t>
            </a:fld>
            <a:endParaRPr lang="en-US"/>
          </a:p>
        </p:txBody>
      </p:sp>
    </p:spTree>
    <p:extLst>
      <p:ext uri="{BB962C8B-B14F-4D97-AF65-F5344CB8AC3E}">
        <p14:creationId xmlns:p14="http://schemas.microsoft.com/office/powerpoint/2010/main" val="16195025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BC24-7EA9-42F4-B132-068F86A4179F}"/>
              </a:ext>
            </a:extLst>
          </p:cNvPr>
          <p:cNvSpPr>
            <a:spLocks noGrp="1"/>
          </p:cNvSpPr>
          <p:nvPr>
            <p:ph type="title"/>
          </p:nvPr>
        </p:nvSpPr>
        <p:spPr/>
        <p:txBody>
          <a:bodyPr/>
          <a:lstStyle/>
          <a:p>
            <a:endParaRPr lang="en-US"/>
          </a:p>
        </p:txBody>
      </p:sp>
      <p:sp>
        <p:nvSpPr>
          <p:cNvPr id="5" name="Slide Number Placeholder 4">
            <a:extLst>
              <a:ext uri="{FF2B5EF4-FFF2-40B4-BE49-F238E27FC236}">
                <a16:creationId xmlns:a16="http://schemas.microsoft.com/office/drawing/2014/main" id="{B28D0D0D-95B4-4BF5-91EF-E024F8C81E74}"/>
              </a:ext>
            </a:extLst>
          </p:cNvPr>
          <p:cNvSpPr>
            <a:spLocks noGrp="1"/>
          </p:cNvSpPr>
          <p:nvPr>
            <p:ph type="sldNum" sz="quarter" idx="12"/>
          </p:nvPr>
        </p:nvSpPr>
        <p:spPr/>
        <p:txBody>
          <a:bodyPr/>
          <a:lstStyle/>
          <a:p>
            <a:fld id="{A037933A-F97C-4918-9917-0BEF3D551A6D}" type="slidenum">
              <a:rPr lang="en-US" smtClean="0"/>
              <a:t>44</a:t>
            </a:fld>
            <a:endParaRPr lang="en-US"/>
          </a:p>
        </p:txBody>
      </p:sp>
      <p:sp>
        <p:nvSpPr>
          <p:cNvPr id="7" name="Rectangle 1">
            <a:extLst>
              <a:ext uri="{FF2B5EF4-FFF2-40B4-BE49-F238E27FC236}">
                <a16:creationId xmlns:a16="http://schemas.microsoft.com/office/drawing/2014/main" id="{FBAD31A3-CE5E-4ADB-AE7F-DC99AA1118BB}"/>
              </a:ext>
            </a:extLst>
          </p:cNvPr>
          <p:cNvSpPr>
            <a:spLocks noGrp="1" noChangeArrowheads="1"/>
          </p:cNvSpPr>
          <p:nvPr>
            <p:ph idx="1"/>
          </p:nvPr>
        </p:nvSpPr>
        <p:spPr bwMode="auto">
          <a:xfrm>
            <a:off x="677334" y="-1575024"/>
            <a:ext cx="9874498" cy="7694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indent="0" defTabSz="914400" eaLnBrk="0" fontAlgn="base" hangingPunct="0">
              <a:spcBef>
                <a:spcPct val="0"/>
              </a:spcBef>
              <a:spcAft>
                <a:spcPct val="0"/>
              </a:spcAft>
              <a:buClrTx/>
              <a:buSzTx/>
              <a:buNone/>
            </a:pPr>
            <a:endParaRPr kumimoji="0" lang="en-US" altLang="en-US" sz="2800" b="0" i="0" u="none" strike="noStrike" cap="none" normalizeH="0" baseline="0" dirty="0">
              <a:ln>
                <a:noFill/>
              </a:ln>
              <a:solidFill>
                <a:srgbClr val="000000"/>
              </a:solidFill>
              <a:effectLst/>
              <a:latin typeface="Inconsolata"/>
            </a:endParaRPr>
          </a:p>
          <a:p>
            <a:pPr marL="0" indent="0" defTabSz="914400" eaLnBrk="0" fontAlgn="base" hangingPunct="0">
              <a:spcBef>
                <a:spcPct val="0"/>
              </a:spcBef>
              <a:spcAft>
                <a:spcPct val="0"/>
              </a:spcAft>
              <a:buClrTx/>
              <a:buSzTx/>
              <a:buNone/>
            </a:pPr>
            <a:endParaRPr lang="en-US" altLang="en-US" sz="2800" dirty="0">
              <a:solidFill>
                <a:srgbClr val="000000"/>
              </a:solidFill>
              <a:latin typeface="Inconsolata"/>
            </a:endParaRPr>
          </a:p>
          <a:p>
            <a:pPr marL="0" indent="0" defTabSz="914400" eaLnBrk="0" fontAlgn="base" hangingPunct="0">
              <a:spcBef>
                <a:spcPct val="0"/>
              </a:spcBef>
              <a:spcAft>
                <a:spcPct val="0"/>
              </a:spcAft>
              <a:buClrTx/>
              <a:buSzTx/>
              <a:buNone/>
            </a:pPr>
            <a:endParaRPr kumimoji="0" lang="en-US" altLang="en-US" sz="2800" b="0" i="0" u="none" strike="noStrike" cap="none" normalizeH="0" baseline="0" dirty="0">
              <a:ln>
                <a:noFill/>
              </a:ln>
              <a:solidFill>
                <a:srgbClr val="000000"/>
              </a:solidFill>
              <a:effectLst/>
              <a:latin typeface="Inconsolata"/>
            </a:endParaRPr>
          </a:p>
          <a:p>
            <a:pPr marL="0" indent="0" defTabSz="914400" eaLnBrk="0" fontAlgn="base" hangingPunct="0">
              <a:spcBef>
                <a:spcPct val="0"/>
              </a:spcBef>
              <a:spcAft>
                <a:spcPct val="0"/>
              </a:spcAft>
              <a:buClrTx/>
              <a:buSzTx/>
              <a:buNone/>
            </a:pPr>
            <a:endParaRPr lang="en-US" altLang="en-US" sz="2800" dirty="0">
              <a:solidFill>
                <a:srgbClr val="000000"/>
              </a:solidFill>
              <a:latin typeface="Inconsolata"/>
            </a:endParaRPr>
          </a:p>
          <a:p>
            <a:pPr marL="0" indent="0" defTabSz="914400" eaLnBrk="0" fontAlgn="base" hangingPunct="0">
              <a:spcBef>
                <a:spcPct val="0"/>
              </a:spcBef>
              <a:spcAft>
                <a:spcPct val="0"/>
              </a:spcAft>
              <a:buClrTx/>
              <a:buSzTx/>
              <a:buNone/>
            </a:pPr>
            <a:endParaRPr kumimoji="0" lang="en-US" altLang="en-US" sz="2800" b="0" i="0" u="none" strike="noStrike" cap="none" normalizeH="0" baseline="0" dirty="0">
              <a:ln>
                <a:noFill/>
              </a:ln>
              <a:solidFill>
                <a:srgbClr val="000000"/>
              </a:solidFill>
              <a:effectLst/>
              <a:latin typeface="Inconsolata"/>
            </a:endParaRPr>
          </a:p>
          <a:p>
            <a:pPr marL="0" indent="0" defTabSz="914400" eaLnBrk="0" fontAlgn="base" hangingPunct="0">
              <a:spcBef>
                <a:spcPct val="0"/>
              </a:spcBef>
              <a:spcAft>
                <a:spcPct val="0"/>
              </a:spcAft>
              <a:buClrTx/>
              <a:buSzTx/>
              <a:buNone/>
            </a:pPr>
            <a:endParaRPr lang="en-US" altLang="en-US" sz="2800" dirty="0">
              <a:solidFill>
                <a:srgbClr val="000000"/>
              </a:solidFill>
              <a:latin typeface="Inconsolata"/>
            </a:endParaRPr>
          </a:p>
          <a:p>
            <a:pPr marL="0" indent="0" defTabSz="914400" eaLnBrk="0" fontAlgn="base" hangingPunct="0">
              <a:spcBef>
                <a:spcPct val="0"/>
              </a:spcBef>
              <a:spcAft>
                <a:spcPct val="0"/>
              </a:spcAft>
              <a:buClrTx/>
              <a:buSzTx/>
              <a:buNone/>
            </a:pPr>
            <a:r>
              <a:rPr kumimoji="0" lang="en-US" altLang="en-US" sz="2800" b="0" i="0" u="none" strike="noStrike" cap="none" normalizeH="0" baseline="0" dirty="0">
                <a:ln>
                  <a:noFill/>
                </a:ln>
                <a:solidFill>
                  <a:srgbClr val="000000"/>
                </a:solidFill>
                <a:effectLst/>
                <a:latin typeface="Inconsolata"/>
              </a:rPr>
              <a:t>y = 2 + (x = 5);</a:t>
            </a:r>
            <a:r>
              <a:rPr lang="en-US" altLang="en-US" sz="2800" dirty="0">
                <a:solidFill>
                  <a:srgbClr val="000000"/>
                </a:solidFill>
                <a:latin typeface="Inconsolata"/>
              </a:rPr>
              <a:t> </a:t>
            </a:r>
          </a:p>
          <a:p>
            <a:pPr marL="0" indent="0" defTabSz="914400" eaLnBrk="0" fontAlgn="base" hangingPunct="0">
              <a:spcBef>
                <a:spcPct val="0"/>
              </a:spcBef>
              <a:spcAft>
                <a:spcPct val="0"/>
              </a:spcAft>
              <a:buClrTx/>
              <a:buSzTx/>
              <a:buNone/>
            </a:pPr>
            <a:r>
              <a:rPr lang="en-US" altLang="en-US" sz="2800" dirty="0">
                <a:solidFill>
                  <a:srgbClr val="000000"/>
                </a:solidFill>
                <a:latin typeface="Inconsolata"/>
              </a:rPr>
              <a:t>Or</a:t>
            </a:r>
          </a:p>
          <a:p>
            <a:pPr marL="0" indent="0" defTabSz="914400" eaLnBrk="0" fontAlgn="base" hangingPunct="0">
              <a:spcBef>
                <a:spcPct val="0"/>
              </a:spcBef>
              <a:spcAft>
                <a:spcPct val="0"/>
              </a:spcAft>
              <a:buClrTx/>
              <a:buSzTx/>
              <a:buNone/>
            </a:pPr>
            <a:endParaRPr lang="en-US" altLang="en-US" sz="2800" dirty="0">
              <a:solidFill>
                <a:srgbClr val="000000"/>
              </a:solidFill>
              <a:latin typeface="Inconsolata"/>
            </a:endParaRPr>
          </a:p>
          <a:p>
            <a:pPr marL="0" indent="0" defTabSz="914400" eaLnBrk="0" fontAlgn="base" hangingPunct="0">
              <a:spcBef>
                <a:spcPct val="0"/>
              </a:spcBef>
              <a:spcAft>
                <a:spcPct val="0"/>
              </a:spcAft>
              <a:buClrTx/>
              <a:buSzTx/>
              <a:buNone/>
            </a:pPr>
            <a:r>
              <a:rPr lang="en-US" altLang="en-US" sz="2800" dirty="0">
                <a:solidFill>
                  <a:srgbClr val="000000"/>
                </a:solidFill>
                <a:latin typeface="Inconsolata"/>
              </a:rPr>
              <a:t>x = 5; y = 2 + x;</a:t>
            </a:r>
            <a:r>
              <a:rPr lang="en-US" altLang="en-US" sz="2400" dirty="0">
                <a:solidFill>
                  <a:schemeClr val="tx1"/>
                </a:solidFill>
              </a:rPr>
              <a:t> </a:t>
            </a:r>
            <a:endParaRPr lang="en-US" altLang="en-US" sz="40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0000"/>
              </a:solidFill>
              <a:effectLst/>
              <a:latin typeface="Inconsolata"/>
            </a:endParaRPr>
          </a:p>
          <a:p>
            <a:pPr marL="0" indent="0" defTabSz="914400" eaLnBrk="0" fontAlgn="base" hangingPunct="0">
              <a:spcBef>
                <a:spcPct val="0"/>
              </a:spcBef>
              <a:spcAft>
                <a:spcPct val="0"/>
              </a:spcAft>
              <a:buClrTx/>
              <a:buSzTx/>
              <a:buNone/>
            </a:pPr>
            <a:r>
              <a:rPr kumimoji="0" lang="en-US" altLang="en-US" sz="2800" b="0" i="0" u="none" strike="noStrike" cap="none" normalizeH="0" baseline="0" dirty="0">
                <a:ln>
                  <a:noFill/>
                </a:ln>
                <a:solidFill>
                  <a:schemeClr val="tx1"/>
                </a:solidFill>
                <a:effectLst/>
              </a:rPr>
              <a:t> </a:t>
            </a:r>
            <a:r>
              <a:rPr lang="en-US" altLang="en-US" sz="2800" dirty="0">
                <a:solidFill>
                  <a:srgbClr val="000000"/>
                </a:solidFill>
                <a:latin typeface="Inconsolata"/>
              </a:rPr>
              <a:t>x = y = z = 5;</a:t>
            </a:r>
            <a:r>
              <a:rPr lang="en-US" altLang="en-US" sz="2400" dirty="0">
                <a:solidFill>
                  <a:schemeClr val="tx1"/>
                </a:solidFill>
              </a:rPr>
              <a:t>  is this valid ?</a:t>
            </a:r>
          </a:p>
          <a:p>
            <a:pPr marL="0" indent="0" defTabSz="914400" eaLnBrk="0" fontAlgn="base" hangingPunct="0">
              <a:spcBef>
                <a:spcPct val="0"/>
              </a:spcBef>
              <a:spcAft>
                <a:spcPct val="0"/>
              </a:spcAft>
              <a:buClrTx/>
              <a:buSzTx/>
              <a:buNone/>
            </a:pPr>
            <a:endParaRPr lang="en-US" altLang="en-US" sz="2400" dirty="0">
              <a:solidFill>
                <a:srgbClr val="000000"/>
              </a:solidFill>
              <a:latin typeface="Roboto"/>
            </a:endParaRPr>
          </a:p>
          <a:p>
            <a:pPr marL="0" indent="0" defTabSz="914400" eaLnBrk="0" fontAlgn="base" hangingPunct="0">
              <a:spcBef>
                <a:spcPct val="0"/>
              </a:spcBef>
              <a:spcAft>
                <a:spcPct val="0"/>
              </a:spcAft>
              <a:buClrTx/>
              <a:buSzTx/>
              <a:buNone/>
            </a:pPr>
            <a:r>
              <a:rPr lang="en-US" altLang="en-US" sz="2400" dirty="0">
                <a:solidFill>
                  <a:srgbClr val="000000"/>
                </a:solidFill>
                <a:latin typeface="Roboto"/>
              </a:rPr>
              <a:t>It assigns 5 to the all three variables: x, y</a:t>
            </a:r>
            <a:r>
              <a:rPr lang="en-US" altLang="en-US" sz="1400" dirty="0">
                <a:solidFill>
                  <a:srgbClr val="000000"/>
                </a:solidFill>
                <a:latin typeface="Roboto"/>
              </a:rPr>
              <a:t> </a:t>
            </a:r>
            <a:r>
              <a:rPr lang="en-US" altLang="en-US" sz="2400" dirty="0">
                <a:solidFill>
                  <a:srgbClr val="000000"/>
                </a:solidFill>
                <a:latin typeface="Roboto"/>
              </a:rPr>
              <a:t>and z; always from right-to-left</a:t>
            </a:r>
            <a:r>
              <a:rPr lang="en-US" altLang="en-US" sz="1400" dirty="0">
                <a:solidFill>
                  <a:srgbClr val="000000"/>
                </a:solidFill>
                <a:latin typeface="Roboto"/>
              </a:rPr>
              <a:t>.</a:t>
            </a:r>
            <a:r>
              <a:rPr lang="en-US" altLang="en-US" sz="2400" dirty="0">
                <a:solidFill>
                  <a:schemeClr val="tx1"/>
                </a:solidFill>
              </a:rPr>
              <a:t> </a:t>
            </a:r>
            <a:endParaRPr lang="en-US" altLang="en-US" sz="2400" dirty="0">
              <a:solidFill>
                <a:schemeClr val="tx1"/>
              </a:solidFill>
              <a:latin typeface="Arial" panose="020B0604020202020204" pitchFamily="34" charset="0"/>
            </a:endParaRPr>
          </a:p>
          <a:p>
            <a:pPr marL="0" indent="0" defTabSz="914400" eaLnBrk="0" fontAlgn="base" hangingPunct="0">
              <a:spcBef>
                <a:spcPct val="0"/>
              </a:spcBef>
              <a:spcAft>
                <a:spcPct val="0"/>
              </a:spcAft>
              <a:buClrTx/>
              <a:buSzTx/>
              <a:buNone/>
            </a:pPr>
            <a:r>
              <a:rPr lang="en-US" altLang="en-US" sz="2400" dirty="0">
                <a:solidFill>
                  <a:schemeClr val="tx1"/>
                </a:solidFill>
              </a:rPr>
              <a:t> </a:t>
            </a:r>
          </a:p>
          <a:p>
            <a:pPr marL="0" indent="0" defTabSz="914400" eaLnBrk="0" fontAlgn="base" hangingPunct="0">
              <a:spcBef>
                <a:spcPct val="0"/>
              </a:spcBef>
              <a:spcAft>
                <a:spcPct val="0"/>
              </a:spcAft>
              <a:buClrTx/>
              <a:buSzTx/>
              <a:buNone/>
            </a:pPr>
            <a:endParaRPr lang="en-US" altLang="en-US" sz="2400" dirty="0">
              <a:solidFill>
                <a:schemeClr val="tx1"/>
              </a:solidFill>
              <a:latin typeface="Arial" panose="020B0604020202020204" pitchFamily="34" charset="0"/>
            </a:endParaRPr>
          </a:p>
          <a:p>
            <a:pPr marL="0" indent="0" defTabSz="914400" eaLnBrk="0" fontAlgn="base" hangingPunct="0">
              <a:spcBef>
                <a:spcPct val="0"/>
              </a:spcBef>
              <a:spcAft>
                <a:spcPct val="0"/>
              </a:spcAft>
              <a:buClrTx/>
              <a:buSzTx/>
              <a:buNone/>
            </a:pPr>
            <a:endParaRPr lang="en-US" altLang="en-US" sz="40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1D85649F-2744-4A18-9438-F94A0FFE0746}"/>
              </a:ext>
            </a:extLst>
          </p:cNvPr>
          <p:cNvSpPr>
            <a:spLocks noChangeArrowheads="1"/>
          </p:cNvSpPr>
          <p:nvPr/>
        </p:nvSpPr>
        <p:spPr bwMode="auto">
          <a:xfrm>
            <a:off x="427703" y="185965"/>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1989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fade">
                                      <p:cBhvr>
                                        <p:cTn id="7" dur="2000"/>
                                        <p:tgtEl>
                                          <p:spTgt spid="7">
                                            <p:txEl>
                                              <p:pRg st="6" end="6"/>
                                            </p:txEl>
                                          </p:spTgt>
                                        </p:tgtEl>
                                      </p:cBhvr>
                                    </p:animEffect>
                                    <p:anim calcmode="lin" valueType="num">
                                      <p:cBhvr>
                                        <p:cTn id="8" dur="2000" fill="hold"/>
                                        <p:tgtEl>
                                          <p:spTgt spid="7">
                                            <p:txEl>
                                              <p:pRg st="6" end="6"/>
                                            </p:txEl>
                                          </p:spTgt>
                                        </p:tgtEl>
                                        <p:attrNameLst>
                                          <p:attrName>ppt_w</p:attrName>
                                        </p:attrNameLst>
                                      </p:cBhvr>
                                      <p:tavLst>
                                        <p:tav tm="0" fmla="#ppt_w*sin(2.5*pi*$)">
                                          <p:val>
                                            <p:fltVal val="0"/>
                                          </p:val>
                                        </p:tav>
                                        <p:tav tm="100000">
                                          <p:val>
                                            <p:fltVal val="1"/>
                                          </p:val>
                                        </p:tav>
                                      </p:tavLst>
                                    </p:anim>
                                    <p:anim calcmode="lin" valueType="num">
                                      <p:cBhvr>
                                        <p:cTn id="9" dur="2000" fill="hold"/>
                                        <p:tgtEl>
                                          <p:spTgt spid="7">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7">
                                            <p:txEl>
                                              <p:pRg st="7" end="7"/>
                                            </p:txEl>
                                          </p:spTgt>
                                        </p:tgtEl>
                                        <p:attrNameLst>
                                          <p:attrName>style.visibility</p:attrName>
                                        </p:attrNameLst>
                                      </p:cBhvr>
                                      <p:to>
                                        <p:strVal val="visible"/>
                                      </p:to>
                                    </p:set>
                                    <p:animEffect transition="in" filter="fade">
                                      <p:cBhvr>
                                        <p:cTn id="14" dur="2000"/>
                                        <p:tgtEl>
                                          <p:spTgt spid="7">
                                            <p:txEl>
                                              <p:pRg st="7" end="7"/>
                                            </p:txEl>
                                          </p:spTgt>
                                        </p:tgtEl>
                                      </p:cBhvr>
                                    </p:animEffect>
                                    <p:anim calcmode="lin" valueType="num">
                                      <p:cBhvr>
                                        <p:cTn id="15" dur="2000" fill="hold"/>
                                        <p:tgtEl>
                                          <p:spTgt spid="7">
                                            <p:txEl>
                                              <p:pRg st="7" end="7"/>
                                            </p:txEl>
                                          </p:spTgt>
                                        </p:tgtEl>
                                        <p:attrNameLst>
                                          <p:attrName>ppt_w</p:attrName>
                                        </p:attrNameLst>
                                      </p:cBhvr>
                                      <p:tavLst>
                                        <p:tav tm="0" fmla="#ppt_w*sin(2.5*pi*$)">
                                          <p:val>
                                            <p:fltVal val="0"/>
                                          </p:val>
                                        </p:tav>
                                        <p:tav tm="100000">
                                          <p:val>
                                            <p:fltVal val="1"/>
                                          </p:val>
                                        </p:tav>
                                      </p:tavLst>
                                    </p:anim>
                                    <p:anim calcmode="lin" valueType="num">
                                      <p:cBhvr>
                                        <p:cTn id="16" dur="2000" fill="hold"/>
                                        <p:tgtEl>
                                          <p:spTgt spid="7">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grpId="0" nodeType="clickEffect">
                                  <p:stCondLst>
                                    <p:cond delay="0"/>
                                  </p:stCondLst>
                                  <p:childTnLst>
                                    <p:set>
                                      <p:cBhvr>
                                        <p:cTn id="20" dur="1" fill="hold">
                                          <p:stCondLst>
                                            <p:cond delay="0"/>
                                          </p:stCondLst>
                                        </p:cTn>
                                        <p:tgtEl>
                                          <p:spTgt spid="7">
                                            <p:txEl>
                                              <p:pRg st="9" end="9"/>
                                            </p:txEl>
                                          </p:spTgt>
                                        </p:tgtEl>
                                        <p:attrNameLst>
                                          <p:attrName>style.visibility</p:attrName>
                                        </p:attrNameLst>
                                      </p:cBhvr>
                                      <p:to>
                                        <p:strVal val="visible"/>
                                      </p:to>
                                    </p:set>
                                    <p:animEffect transition="in" filter="fade">
                                      <p:cBhvr>
                                        <p:cTn id="21" dur="2000"/>
                                        <p:tgtEl>
                                          <p:spTgt spid="7">
                                            <p:txEl>
                                              <p:pRg st="9" end="9"/>
                                            </p:txEl>
                                          </p:spTgt>
                                        </p:tgtEl>
                                      </p:cBhvr>
                                    </p:animEffect>
                                    <p:anim calcmode="lin" valueType="num">
                                      <p:cBhvr>
                                        <p:cTn id="22" dur="2000" fill="hold"/>
                                        <p:tgtEl>
                                          <p:spTgt spid="7">
                                            <p:txEl>
                                              <p:pRg st="9" end="9"/>
                                            </p:txEl>
                                          </p:spTgt>
                                        </p:tgtEl>
                                        <p:attrNameLst>
                                          <p:attrName>ppt_w</p:attrName>
                                        </p:attrNameLst>
                                      </p:cBhvr>
                                      <p:tavLst>
                                        <p:tav tm="0" fmla="#ppt_w*sin(2.5*pi*$)">
                                          <p:val>
                                            <p:fltVal val="0"/>
                                          </p:val>
                                        </p:tav>
                                        <p:tav tm="100000">
                                          <p:val>
                                            <p:fltVal val="1"/>
                                          </p:val>
                                        </p:tav>
                                      </p:tavLst>
                                    </p:anim>
                                    <p:anim calcmode="lin" valueType="num">
                                      <p:cBhvr>
                                        <p:cTn id="23" dur="2000" fill="hold"/>
                                        <p:tgtEl>
                                          <p:spTgt spid="7">
                                            <p:txEl>
                                              <p:pRg st="9" end="9"/>
                                            </p:txEl>
                                          </p:spTgt>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grpId="0" nodeType="clickEffect">
                                  <p:stCondLst>
                                    <p:cond delay="0"/>
                                  </p:stCondLst>
                                  <p:childTnLst>
                                    <p:set>
                                      <p:cBhvr>
                                        <p:cTn id="27" dur="1" fill="hold">
                                          <p:stCondLst>
                                            <p:cond delay="0"/>
                                          </p:stCondLst>
                                        </p:cTn>
                                        <p:tgtEl>
                                          <p:spTgt spid="7">
                                            <p:txEl>
                                              <p:pRg st="11" end="11"/>
                                            </p:txEl>
                                          </p:spTgt>
                                        </p:tgtEl>
                                        <p:attrNameLst>
                                          <p:attrName>style.visibility</p:attrName>
                                        </p:attrNameLst>
                                      </p:cBhvr>
                                      <p:to>
                                        <p:strVal val="visible"/>
                                      </p:to>
                                    </p:set>
                                    <p:animEffect transition="in" filter="fade">
                                      <p:cBhvr>
                                        <p:cTn id="28" dur="2000"/>
                                        <p:tgtEl>
                                          <p:spTgt spid="7">
                                            <p:txEl>
                                              <p:pRg st="11" end="11"/>
                                            </p:txEl>
                                          </p:spTgt>
                                        </p:tgtEl>
                                      </p:cBhvr>
                                    </p:animEffect>
                                    <p:anim calcmode="lin" valueType="num">
                                      <p:cBhvr>
                                        <p:cTn id="29" dur="2000" fill="hold"/>
                                        <p:tgtEl>
                                          <p:spTgt spid="7">
                                            <p:txEl>
                                              <p:pRg st="11" end="11"/>
                                            </p:txEl>
                                          </p:spTgt>
                                        </p:tgtEl>
                                        <p:attrNameLst>
                                          <p:attrName>ppt_w</p:attrName>
                                        </p:attrNameLst>
                                      </p:cBhvr>
                                      <p:tavLst>
                                        <p:tav tm="0" fmla="#ppt_w*sin(2.5*pi*$)">
                                          <p:val>
                                            <p:fltVal val="0"/>
                                          </p:val>
                                        </p:tav>
                                        <p:tav tm="100000">
                                          <p:val>
                                            <p:fltVal val="1"/>
                                          </p:val>
                                        </p:tav>
                                      </p:tavLst>
                                    </p:anim>
                                    <p:anim calcmode="lin" valueType="num">
                                      <p:cBhvr>
                                        <p:cTn id="30" dur="2000" fill="hold"/>
                                        <p:tgtEl>
                                          <p:spTgt spid="7">
                                            <p:txEl>
                                              <p:pRg st="11" end="11"/>
                                            </p:txEl>
                                          </p:spTgt>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45" presetClass="entr" presetSubtype="0" fill="hold" grpId="0" nodeType="clickEffect">
                                  <p:stCondLst>
                                    <p:cond delay="0"/>
                                  </p:stCondLst>
                                  <p:childTnLst>
                                    <p:set>
                                      <p:cBhvr>
                                        <p:cTn id="34" dur="1" fill="hold">
                                          <p:stCondLst>
                                            <p:cond delay="0"/>
                                          </p:stCondLst>
                                        </p:cTn>
                                        <p:tgtEl>
                                          <p:spTgt spid="7">
                                            <p:txEl>
                                              <p:pRg st="13" end="13"/>
                                            </p:txEl>
                                          </p:spTgt>
                                        </p:tgtEl>
                                        <p:attrNameLst>
                                          <p:attrName>style.visibility</p:attrName>
                                        </p:attrNameLst>
                                      </p:cBhvr>
                                      <p:to>
                                        <p:strVal val="visible"/>
                                      </p:to>
                                    </p:set>
                                    <p:animEffect transition="in" filter="fade">
                                      <p:cBhvr>
                                        <p:cTn id="35" dur="2000"/>
                                        <p:tgtEl>
                                          <p:spTgt spid="7">
                                            <p:txEl>
                                              <p:pRg st="13" end="13"/>
                                            </p:txEl>
                                          </p:spTgt>
                                        </p:tgtEl>
                                      </p:cBhvr>
                                    </p:animEffect>
                                    <p:anim calcmode="lin" valueType="num">
                                      <p:cBhvr>
                                        <p:cTn id="36" dur="2000" fill="hold"/>
                                        <p:tgtEl>
                                          <p:spTgt spid="7">
                                            <p:txEl>
                                              <p:pRg st="13" end="13"/>
                                            </p:txEl>
                                          </p:spTgt>
                                        </p:tgtEl>
                                        <p:attrNameLst>
                                          <p:attrName>ppt_w</p:attrName>
                                        </p:attrNameLst>
                                      </p:cBhvr>
                                      <p:tavLst>
                                        <p:tav tm="0" fmla="#ppt_w*sin(2.5*pi*$)">
                                          <p:val>
                                            <p:fltVal val="0"/>
                                          </p:val>
                                        </p:tav>
                                        <p:tav tm="100000">
                                          <p:val>
                                            <p:fltVal val="1"/>
                                          </p:val>
                                        </p:tav>
                                      </p:tavLst>
                                    </p:anim>
                                    <p:anim calcmode="lin" valueType="num">
                                      <p:cBhvr>
                                        <p:cTn id="37" dur="2000" fill="hold"/>
                                        <p:tgtEl>
                                          <p:spTgt spid="7">
                                            <p:txEl>
                                              <p:pRg st="13" end="13"/>
                                            </p:txEl>
                                          </p:spTgt>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45" presetClass="entr" presetSubtype="0" fill="hold" grpId="0" nodeType="clickEffect">
                                  <p:stCondLst>
                                    <p:cond delay="0"/>
                                  </p:stCondLst>
                                  <p:childTnLst>
                                    <p:set>
                                      <p:cBhvr>
                                        <p:cTn id="41" dur="1" fill="hold">
                                          <p:stCondLst>
                                            <p:cond delay="0"/>
                                          </p:stCondLst>
                                        </p:cTn>
                                        <p:tgtEl>
                                          <p:spTgt spid="7">
                                            <p:txEl>
                                              <p:pRg st="14" end="14"/>
                                            </p:txEl>
                                          </p:spTgt>
                                        </p:tgtEl>
                                        <p:attrNameLst>
                                          <p:attrName>style.visibility</p:attrName>
                                        </p:attrNameLst>
                                      </p:cBhvr>
                                      <p:to>
                                        <p:strVal val="visible"/>
                                      </p:to>
                                    </p:set>
                                    <p:animEffect transition="in" filter="fade">
                                      <p:cBhvr>
                                        <p:cTn id="42" dur="2000"/>
                                        <p:tgtEl>
                                          <p:spTgt spid="7">
                                            <p:txEl>
                                              <p:pRg st="14" end="14"/>
                                            </p:txEl>
                                          </p:spTgt>
                                        </p:tgtEl>
                                      </p:cBhvr>
                                    </p:animEffect>
                                    <p:anim calcmode="lin" valueType="num">
                                      <p:cBhvr>
                                        <p:cTn id="43" dur="2000" fill="hold"/>
                                        <p:tgtEl>
                                          <p:spTgt spid="7">
                                            <p:txEl>
                                              <p:pRg st="14" end="14"/>
                                            </p:txEl>
                                          </p:spTgt>
                                        </p:tgtEl>
                                        <p:attrNameLst>
                                          <p:attrName>ppt_w</p:attrName>
                                        </p:attrNameLst>
                                      </p:cBhvr>
                                      <p:tavLst>
                                        <p:tav tm="0" fmla="#ppt_w*sin(2.5*pi*$)">
                                          <p:val>
                                            <p:fltVal val="0"/>
                                          </p:val>
                                        </p:tav>
                                        <p:tav tm="100000">
                                          <p:val>
                                            <p:fltVal val="1"/>
                                          </p:val>
                                        </p:tav>
                                      </p:tavLst>
                                    </p:anim>
                                    <p:anim calcmode="lin" valueType="num">
                                      <p:cBhvr>
                                        <p:cTn id="44" dur="2000" fill="hold"/>
                                        <p:tgtEl>
                                          <p:spTgt spid="7">
                                            <p:txEl>
                                              <p:pRg st="14" end="1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90487-EE1B-4CCF-A7CA-6720735802D0}"/>
              </a:ext>
            </a:extLst>
          </p:cNvPr>
          <p:cNvSpPr>
            <a:spLocks noGrp="1"/>
          </p:cNvSpPr>
          <p:nvPr>
            <p:ph type="title"/>
          </p:nvPr>
        </p:nvSpPr>
        <p:spPr/>
        <p:txBody>
          <a:bodyPr/>
          <a:lstStyle/>
          <a:p>
            <a:r>
              <a:rPr lang="en-US" b="1" dirty="0"/>
              <a:t>Arithmetic operators ( +, -, *, /, % )</a:t>
            </a:r>
            <a:br>
              <a:rPr lang="en-US" b="1" dirty="0"/>
            </a:br>
            <a:endParaRPr lang="en-US" dirty="0"/>
          </a:p>
        </p:txBody>
      </p:sp>
      <p:graphicFrame>
        <p:nvGraphicFramePr>
          <p:cNvPr id="7" name="Content Placeholder 6">
            <a:extLst>
              <a:ext uri="{FF2B5EF4-FFF2-40B4-BE49-F238E27FC236}">
                <a16:creationId xmlns:a16="http://schemas.microsoft.com/office/drawing/2014/main" id="{6F4C4360-C09F-45E1-B09D-395BADF01981}"/>
              </a:ext>
            </a:extLst>
          </p:cNvPr>
          <p:cNvGraphicFramePr>
            <a:graphicFrameLocks noGrp="1"/>
          </p:cNvGraphicFramePr>
          <p:nvPr>
            <p:ph idx="1"/>
          </p:nvPr>
        </p:nvGraphicFramePr>
        <p:xfrm>
          <a:off x="677863" y="3004026"/>
          <a:ext cx="8596312" cy="2194560"/>
        </p:xfrm>
        <a:graphic>
          <a:graphicData uri="http://schemas.openxmlformats.org/drawingml/2006/table">
            <a:tbl>
              <a:tblPr/>
              <a:tblGrid>
                <a:gridCol w="4298156">
                  <a:extLst>
                    <a:ext uri="{9D8B030D-6E8A-4147-A177-3AD203B41FA5}">
                      <a16:colId xmlns:a16="http://schemas.microsoft.com/office/drawing/2014/main" val="3624248856"/>
                    </a:ext>
                  </a:extLst>
                </a:gridCol>
                <a:gridCol w="4298156">
                  <a:extLst>
                    <a:ext uri="{9D8B030D-6E8A-4147-A177-3AD203B41FA5}">
                      <a16:colId xmlns:a16="http://schemas.microsoft.com/office/drawing/2014/main" val="4067163410"/>
                    </a:ext>
                  </a:extLst>
                </a:gridCol>
              </a:tblGrid>
              <a:tr h="0">
                <a:tc>
                  <a:txBody>
                    <a:bodyPr/>
                    <a:lstStyle/>
                    <a:p>
                      <a:pPr algn="l" fontAlgn="ctr"/>
                      <a:r>
                        <a:rPr lang="en-US">
                          <a:effectLst/>
                        </a:rPr>
                        <a:t>operator</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0E0E0"/>
                    </a:solidFill>
                  </a:tcPr>
                </a:tc>
                <a:tc>
                  <a:txBody>
                    <a:bodyPr/>
                    <a:lstStyle/>
                    <a:p>
                      <a:pPr algn="l" fontAlgn="ctr"/>
                      <a:r>
                        <a:rPr lang="en-US">
                          <a:effectLst/>
                        </a:rPr>
                        <a:t>description</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0E0E0"/>
                    </a:solidFill>
                  </a:tcPr>
                </a:tc>
                <a:extLst>
                  <a:ext uri="{0D108BD9-81ED-4DB2-BD59-A6C34878D82A}">
                    <a16:rowId xmlns:a16="http://schemas.microsoft.com/office/drawing/2014/main" val="2108446703"/>
                  </a:ext>
                </a:extLst>
              </a:tr>
              <a:tr h="0">
                <a:tc>
                  <a:txBody>
                    <a:bodyPr/>
                    <a:lstStyle/>
                    <a:p>
                      <a:pPr algn="l" fontAlgn="ctr"/>
                      <a:r>
                        <a:rPr lang="en-US">
                          <a:effectLst/>
                        </a:rPr>
                        <a: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addition</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58249237"/>
                  </a:ext>
                </a:extLst>
              </a:tr>
              <a:tr h="0">
                <a:tc>
                  <a:txBody>
                    <a:bodyPr/>
                    <a:lstStyle/>
                    <a:p>
                      <a:pPr algn="l" fontAlgn="ctr"/>
                      <a:r>
                        <a:rPr lang="en-US">
                          <a:effectLst/>
                        </a:rPr>
                        <a: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subtraction</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97376038"/>
                  </a:ext>
                </a:extLst>
              </a:tr>
              <a:tr h="0">
                <a:tc>
                  <a:txBody>
                    <a:bodyPr/>
                    <a:lstStyle/>
                    <a:p>
                      <a:pPr algn="l" fontAlgn="ctr"/>
                      <a:r>
                        <a:rPr lang="en-US">
                          <a:effectLst/>
                        </a:rPr>
                        <a: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multiplication</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90676216"/>
                  </a:ext>
                </a:extLst>
              </a:tr>
              <a:tr h="0">
                <a:tc>
                  <a:txBody>
                    <a:bodyPr/>
                    <a:lstStyle/>
                    <a:p>
                      <a:pPr algn="l" fontAlgn="ctr"/>
                      <a:r>
                        <a:rPr lang="en-US">
                          <a:effectLst/>
                        </a:rPr>
                        <a: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division</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22646295"/>
                  </a:ext>
                </a:extLst>
              </a:tr>
              <a:tr h="0">
                <a:tc>
                  <a:txBody>
                    <a:bodyPr/>
                    <a:lstStyle/>
                    <a:p>
                      <a:pPr algn="l" fontAlgn="ctr"/>
                      <a:r>
                        <a:rPr lang="en-US">
                          <a:effectLst/>
                        </a:rPr>
                        <a: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dirty="0">
                          <a:effectLst/>
                        </a:rPr>
                        <a:t>modulo</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09481720"/>
                  </a:ext>
                </a:extLst>
              </a:tr>
            </a:tbl>
          </a:graphicData>
        </a:graphic>
      </p:graphicFrame>
      <p:sp>
        <p:nvSpPr>
          <p:cNvPr id="5" name="Slide Number Placeholder 4">
            <a:extLst>
              <a:ext uri="{FF2B5EF4-FFF2-40B4-BE49-F238E27FC236}">
                <a16:creationId xmlns:a16="http://schemas.microsoft.com/office/drawing/2014/main" id="{20A041CD-30A4-4FF1-8946-1CED1D4E6E94}"/>
              </a:ext>
            </a:extLst>
          </p:cNvPr>
          <p:cNvSpPr>
            <a:spLocks noGrp="1"/>
          </p:cNvSpPr>
          <p:nvPr>
            <p:ph type="sldNum" sz="quarter" idx="12"/>
          </p:nvPr>
        </p:nvSpPr>
        <p:spPr/>
        <p:txBody>
          <a:bodyPr/>
          <a:lstStyle/>
          <a:p>
            <a:fld id="{A037933A-F97C-4918-9917-0BEF3D551A6D}" type="slidenum">
              <a:rPr lang="en-US" smtClean="0"/>
              <a:t>45</a:t>
            </a:fld>
            <a:endParaRPr lang="en-US"/>
          </a:p>
        </p:txBody>
      </p:sp>
    </p:spTree>
    <p:extLst>
      <p:ext uri="{BB962C8B-B14F-4D97-AF65-F5344CB8AC3E}">
        <p14:creationId xmlns:p14="http://schemas.microsoft.com/office/powerpoint/2010/main" val="19518487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032CF-49F7-4396-94C2-70C16AC48947}"/>
              </a:ext>
            </a:extLst>
          </p:cNvPr>
          <p:cNvSpPr>
            <a:spLocks noGrp="1"/>
          </p:cNvSpPr>
          <p:nvPr>
            <p:ph type="title"/>
          </p:nvPr>
        </p:nvSpPr>
        <p:spPr/>
        <p:txBody>
          <a:bodyPr/>
          <a:lstStyle/>
          <a:p>
            <a:endParaRPr lang="en-US"/>
          </a:p>
        </p:txBody>
      </p:sp>
      <p:sp>
        <p:nvSpPr>
          <p:cNvPr id="5" name="Slide Number Placeholder 4">
            <a:extLst>
              <a:ext uri="{FF2B5EF4-FFF2-40B4-BE49-F238E27FC236}">
                <a16:creationId xmlns:a16="http://schemas.microsoft.com/office/drawing/2014/main" id="{0008E76A-4685-4B5D-B159-29A5BCEFC5E7}"/>
              </a:ext>
            </a:extLst>
          </p:cNvPr>
          <p:cNvSpPr>
            <a:spLocks noGrp="1"/>
          </p:cNvSpPr>
          <p:nvPr>
            <p:ph type="sldNum" sz="quarter" idx="12"/>
          </p:nvPr>
        </p:nvSpPr>
        <p:spPr/>
        <p:txBody>
          <a:bodyPr/>
          <a:lstStyle/>
          <a:p>
            <a:fld id="{A037933A-F97C-4918-9917-0BEF3D551A6D}" type="slidenum">
              <a:rPr lang="en-US" smtClean="0"/>
              <a:t>46</a:t>
            </a:fld>
            <a:endParaRPr lang="en-US"/>
          </a:p>
        </p:txBody>
      </p:sp>
      <p:sp>
        <p:nvSpPr>
          <p:cNvPr id="7" name="Rectangle 1">
            <a:extLst>
              <a:ext uri="{FF2B5EF4-FFF2-40B4-BE49-F238E27FC236}">
                <a16:creationId xmlns:a16="http://schemas.microsoft.com/office/drawing/2014/main" id="{C457E467-A87B-4643-B360-D81494EED61B}"/>
              </a:ext>
            </a:extLst>
          </p:cNvPr>
          <p:cNvSpPr>
            <a:spLocks noGrp="1" noChangeArrowheads="1"/>
          </p:cNvSpPr>
          <p:nvPr>
            <p:ph idx="1"/>
          </p:nvPr>
        </p:nvSpPr>
        <p:spPr bwMode="auto">
          <a:xfrm>
            <a:off x="677334" y="1361541"/>
            <a:ext cx="6427704"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Roboto"/>
              </a:rPr>
              <a:t>Operations of addition, subtraction, multiplication and division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Roboto"/>
              </a:rPr>
              <a:t> correspond literally to their respective mathematical operators.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Roboto"/>
              </a:rPr>
              <a:t> The last one, </a:t>
            </a:r>
            <a:r>
              <a:rPr kumimoji="0" lang="en-US" altLang="en-US" sz="1800" b="0" i="1" u="none" strike="noStrike" cap="none" normalizeH="0" baseline="0" dirty="0">
                <a:ln>
                  <a:noFill/>
                </a:ln>
                <a:solidFill>
                  <a:srgbClr val="000000"/>
                </a:solidFill>
                <a:effectLst/>
                <a:latin typeface="Roboto"/>
              </a:rPr>
              <a:t>modulo operator</a:t>
            </a:r>
            <a:r>
              <a:rPr kumimoji="0" lang="en-US" altLang="en-US" sz="1800" b="0" i="0" u="none" strike="noStrike" cap="none" normalizeH="0" baseline="0" dirty="0">
                <a:ln>
                  <a:noFill/>
                </a:ln>
                <a:solidFill>
                  <a:srgbClr val="000000"/>
                </a:solidFill>
                <a:effectLst/>
                <a:latin typeface="Roboto"/>
              </a:rPr>
              <a:t>, represented by a percentage sign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Roboto"/>
              </a:rPr>
              <a:t>(</a:t>
            </a:r>
            <a:r>
              <a:rPr kumimoji="0" lang="en-US" altLang="en-US" b="0" i="0" u="none" strike="noStrike" cap="none" normalizeH="0" baseline="0" dirty="0">
                <a:ln>
                  <a:noFill/>
                </a:ln>
                <a:solidFill>
                  <a:srgbClr val="000000"/>
                </a:solidFill>
                <a:effectLst/>
                <a:latin typeface="Inconsolata"/>
              </a:rPr>
              <a:t>%</a:t>
            </a:r>
            <a:r>
              <a:rPr kumimoji="0" lang="en-US" altLang="en-US" b="0" i="0" u="none" strike="noStrike" cap="none" normalizeH="0" baseline="0" dirty="0">
                <a:ln>
                  <a:noFill/>
                </a:ln>
                <a:solidFill>
                  <a:srgbClr val="000000"/>
                </a:solidFill>
                <a:effectLst/>
                <a:latin typeface="Roboto"/>
              </a:rPr>
              <a:t>), gives the remainder of a division of two values. For example:</a:t>
            </a:r>
            <a:r>
              <a:rPr kumimoji="0" lang="en-US" alt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66300E44-DF94-443B-AA09-0F02A1D66F57}"/>
              </a:ext>
            </a:extLst>
          </p:cNvPr>
          <p:cNvGraphicFramePr>
            <a:graphicFrameLocks noGrp="1"/>
          </p:cNvGraphicFramePr>
          <p:nvPr>
            <p:extLst>
              <p:ext uri="{D42A27DB-BD31-4B8C-83A1-F6EECF244321}">
                <p14:modId xmlns:p14="http://schemas.microsoft.com/office/powerpoint/2010/main" val="2205368625"/>
              </p:ext>
            </p:extLst>
          </p:nvPr>
        </p:nvGraphicFramePr>
        <p:xfrm>
          <a:off x="677863" y="3918426"/>
          <a:ext cx="8596312" cy="1463040"/>
        </p:xfrm>
        <a:graphic>
          <a:graphicData uri="http://schemas.openxmlformats.org/drawingml/2006/table">
            <a:tbl>
              <a:tblPr/>
              <a:tblGrid>
                <a:gridCol w="8596312">
                  <a:extLst>
                    <a:ext uri="{9D8B030D-6E8A-4147-A177-3AD203B41FA5}">
                      <a16:colId xmlns:a16="http://schemas.microsoft.com/office/drawing/2014/main" val="861895258"/>
                    </a:ext>
                  </a:extLst>
                </a:gridCol>
              </a:tblGrid>
              <a:tr h="0">
                <a:tc>
                  <a:txBody>
                    <a:bodyPr/>
                    <a:lstStyle/>
                    <a:p>
                      <a:pPr algn="l" fontAlgn="t"/>
                      <a:r>
                        <a:rPr lang="en-US" dirty="0">
                          <a:effectLst/>
                        </a:rPr>
                        <a:t>x = 11 % 3;</a:t>
                      </a:r>
                    </a:p>
                    <a:p>
                      <a:pPr algn="l" fontAlgn="t"/>
                      <a:r>
                        <a:rPr lang="en-US" dirty="0"/>
                        <a:t>results in variable x containing the value 2, since dividing 11 by 3 results in 3, with a remainder of 2.</a:t>
                      </a:r>
                      <a:br>
                        <a:rPr lang="en-US" dirty="0"/>
                      </a:br>
                      <a:br>
                        <a:rPr lang="en-US" dirty="0"/>
                      </a:br>
                      <a:endParaRPr lang="en-US" dirty="0">
                        <a:effectLst/>
                      </a:endParaRPr>
                    </a:p>
                  </a:txBody>
                  <a:tcPr>
                    <a:lnL w="9525" cap="flat" cmpd="sng" algn="ctr">
                      <a:solidFill>
                        <a:srgbClr val="C0C0D0"/>
                      </a:solidFill>
                      <a:prstDash val="solid"/>
                      <a:round/>
                      <a:headEnd type="none" w="med" len="med"/>
                      <a:tailEnd type="none" w="med" len="med"/>
                    </a:lnL>
                    <a:lnR w="9525" cap="flat" cmpd="sng" algn="ctr">
                      <a:solidFill>
                        <a:srgbClr val="C0C0D0"/>
                      </a:solidFill>
                      <a:prstDash val="solid"/>
                      <a:round/>
                      <a:headEnd type="none" w="med" len="med"/>
                      <a:tailEnd type="none" w="med" len="med"/>
                    </a:lnR>
                    <a:lnT w="9525" cap="flat" cmpd="sng" algn="ctr">
                      <a:solidFill>
                        <a:srgbClr val="C0C0D0"/>
                      </a:solidFill>
                      <a:prstDash val="solid"/>
                      <a:round/>
                      <a:headEnd type="none" w="med" len="med"/>
                      <a:tailEnd type="none" w="med" len="med"/>
                    </a:lnT>
                    <a:lnB w="9525" cap="flat" cmpd="sng" algn="ctr">
                      <a:solidFill>
                        <a:srgbClr val="C0C0D0"/>
                      </a:solidFill>
                      <a:prstDash val="solid"/>
                      <a:round/>
                      <a:headEnd type="none" w="med" len="med"/>
                      <a:tailEnd type="none" w="med" len="med"/>
                    </a:lnB>
                    <a:solidFill>
                      <a:srgbClr val="EFEFFF"/>
                    </a:solidFill>
                  </a:tcPr>
                </a:tc>
                <a:extLst>
                  <a:ext uri="{0D108BD9-81ED-4DB2-BD59-A6C34878D82A}">
                    <a16:rowId xmlns:a16="http://schemas.microsoft.com/office/drawing/2014/main" val="2462915103"/>
                  </a:ext>
                </a:extLst>
              </a:tr>
            </a:tbl>
          </a:graphicData>
        </a:graphic>
      </p:graphicFrame>
      <p:sp>
        <p:nvSpPr>
          <p:cNvPr id="9" name="Rectangle 2">
            <a:extLst>
              <a:ext uri="{FF2B5EF4-FFF2-40B4-BE49-F238E27FC236}">
                <a16:creationId xmlns:a16="http://schemas.microsoft.com/office/drawing/2014/main" id="{C534131F-BABE-42A9-878C-DED8A8BFA7C2}"/>
              </a:ext>
            </a:extLst>
          </p:cNvPr>
          <p:cNvSpPr>
            <a:spLocks noChangeArrowheads="1"/>
          </p:cNvSpPr>
          <p:nvPr/>
        </p:nvSpPr>
        <p:spPr bwMode="auto">
          <a:xfrm>
            <a:off x="677863" y="39179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8973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 calcmode="lin" valueType="num">
                                      <p:cBhvr additive="base">
                                        <p:cTn id="7" dur="500" fill="hold"/>
                                        <p:tgtEl>
                                          <p:spTgt spid="7">
                                            <p:bg/>
                                          </p:spTgt>
                                        </p:tgtEl>
                                        <p:attrNameLst>
                                          <p:attrName>ppt_x</p:attrName>
                                        </p:attrNameLst>
                                      </p:cBhvr>
                                      <p:tavLst>
                                        <p:tav tm="0">
                                          <p:val>
                                            <p:strVal val="#ppt_x"/>
                                          </p:val>
                                        </p:tav>
                                        <p:tav tm="100000">
                                          <p:val>
                                            <p:strVal val="#ppt_x"/>
                                          </p:val>
                                        </p:tav>
                                      </p:tavLst>
                                    </p:anim>
                                    <p:anim calcmode="lin" valueType="num">
                                      <p:cBhvr additive="base">
                                        <p:cTn id="8" dur="500" fill="hold"/>
                                        <p:tgtEl>
                                          <p:spTgt spid="7">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 calcmode="lin" valueType="num">
                                      <p:cBhvr additive="base">
                                        <p:cTn id="31"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13AB0-8395-4998-9753-93C105669A74}"/>
              </a:ext>
            </a:extLst>
          </p:cNvPr>
          <p:cNvSpPr>
            <a:spLocks noGrp="1"/>
          </p:cNvSpPr>
          <p:nvPr>
            <p:ph type="title"/>
          </p:nvPr>
        </p:nvSpPr>
        <p:spPr/>
        <p:txBody>
          <a:bodyPr>
            <a:normAutofit fontScale="90000"/>
          </a:bodyPr>
          <a:lstStyle/>
          <a:p>
            <a:r>
              <a:rPr lang="en-US" b="1" dirty="0"/>
              <a:t>Compound assignment (+=, -=, *=, /=, %=, &gt;&gt;=, &lt;&lt;=, &amp;=, ^=, |=)</a:t>
            </a:r>
            <a:br>
              <a:rPr lang="en-US" b="1" dirty="0"/>
            </a:br>
            <a:endParaRPr lang="en-US" dirty="0"/>
          </a:p>
        </p:txBody>
      </p:sp>
      <p:graphicFrame>
        <p:nvGraphicFramePr>
          <p:cNvPr id="4" name="Content Placeholder 3">
            <a:extLst>
              <a:ext uri="{FF2B5EF4-FFF2-40B4-BE49-F238E27FC236}">
                <a16:creationId xmlns:a16="http://schemas.microsoft.com/office/drawing/2014/main" id="{B23E0430-4477-471D-A9A2-E188A80D5367}"/>
              </a:ext>
            </a:extLst>
          </p:cNvPr>
          <p:cNvGraphicFramePr>
            <a:graphicFrameLocks noGrp="1"/>
          </p:cNvGraphicFramePr>
          <p:nvPr>
            <p:ph idx="1"/>
          </p:nvPr>
        </p:nvGraphicFramePr>
        <p:xfrm>
          <a:off x="677863" y="3186906"/>
          <a:ext cx="8596312" cy="1828800"/>
        </p:xfrm>
        <a:graphic>
          <a:graphicData uri="http://schemas.openxmlformats.org/drawingml/2006/table">
            <a:tbl>
              <a:tblPr/>
              <a:tblGrid>
                <a:gridCol w="4298156">
                  <a:extLst>
                    <a:ext uri="{9D8B030D-6E8A-4147-A177-3AD203B41FA5}">
                      <a16:colId xmlns:a16="http://schemas.microsoft.com/office/drawing/2014/main" val="856256727"/>
                    </a:ext>
                  </a:extLst>
                </a:gridCol>
                <a:gridCol w="4298156">
                  <a:extLst>
                    <a:ext uri="{9D8B030D-6E8A-4147-A177-3AD203B41FA5}">
                      <a16:colId xmlns:a16="http://schemas.microsoft.com/office/drawing/2014/main" val="1785716841"/>
                    </a:ext>
                  </a:extLst>
                </a:gridCol>
              </a:tblGrid>
              <a:tr h="0">
                <a:tc>
                  <a:txBody>
                    <a:bodyPr/>
                    <a:lstStyle/>
                    <a:p>
                      <a:pPr algn="l" fontAlgn="ctr"/>
                      <a:r>
                        <a:rPr lang="en-US">
                          <a:effectLst/>
                        </a:rPr>
                        <a:t>xpression</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0E0E0"/>
                    </a:solidFill>
                  </a:tcPr>
                </a:tc>
                <a:tc>
                  <a:txBody>
                    <a:bodyPr/>
                    <a:lstStyle/>
                    <a:p>
                      <a:pPr algn="l" fontAlgn="ctr"/>
                      <a:r>
                        <a:rPr lang="en-US">
                          <a:effectLst/>
                        </a:rPr>
                        <a:t>equivalent to...</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0E0E0"/>
                    </a:solidFill>
                  </a:tcPr>
                </a:tc>
                <a:extLst>
                  <a:ext uri="{0D108BD9-81ED-4DB2-BD59-A6C34878D82A}">
                    <a16:rowId xmlns:a16="http://schemas.microsoft.com/office/drawing/2014/main" val="330103910"/>
                  </a:ext>
                </a:extLst>
              </a:tr>
              <a:tr h="0">
                <a:tc>
                  <a:txBody>
                    <a:bodyPr/>
                    <a:lstStyle/>
                    <a:p>
                      <a:pPr algn="l" fontAlgn="ctr"/>
                      <a:r>
                        <a:rPr lang="en-US">
                          <a:effectLst/>
                        </a:rPr>
                        <a:t>y += x;</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y = y + x;</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66366108"/>
                  </a:ext>
                </a:extLst>
              </a:tr>
              <a:tr h="0">
                <a:tc>
                  <a:txBody>
                    <a:bodyPr/>
                    <a:lstStyle/>
                    <a:p>
                      <a:pPr algn="l" fontAlgn="ctr"/>
                      <a:r>
                        <a:rPr lang="en-US">
                          <a:effectLst/>
                        </a:rPr>
                        <a:t>x -= 5;</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x = x - 5;</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33380488"/>
                  </a:ext>
                </a:extLst>
              </a:tr>
              <a:tr h="0">
                <a:tc>
                  <a:txBody>
                    <a:bodyPr/>
                    <a:lstStyle/>
                    <a:p>
                      <a:pPr algn="l" fontAlgn="ctr"/>
                      <a:r>
                        <a:rPr lang="en-US">
                          <a:effectLst/>
                        </a:rPr>
                        <a:t>x /= y;</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x = x / y;</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57690173"/>
                  </a:ext>
                </a:extLst>
              </a:tr>
              <a:tr h="0">
                <a:tc>
                  <a:txBody>
                    <a:bodyPr/>
                    <a:lstStyle/>
                    <a:p>
                      <a:pPr algn="l" fontAlgn="ctr"/>
                      <a:r>
                        <a:rPr lang="en-US">
                          <a:effectLst/>
                        </a:rPr>
                        <a:t>price *= units + 1;</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dirty="0">
                          <a:effectLst/>
                        </a:rPr>
                        <a:t>price = price * (units+1);</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21174872"/>
                  </a:ext>
                </a:extLst>
              </a:tr>
            </a:tbl>
          </a:graphicData>
        </a:graphic>
      </p:graphicFrame>
      <p:sp>
        <p:nvSpPr>
          <p:cNvPr id="5" name="Slide Number Placeholder 4">
            <a:extLst>
              <a:ext uri="{FF2B5EF4-FFF2-40B4-BE49-F238E27FC236}">
                <a16:creationId xmlns:a16="http://schemas.microsoft.com/office/drawing/2014/main" id="{2A74642D-8CCF-4D10-A9AF-48E1CD48F2E9}"/>
              </a:ext>
            </a:extLst>
          </p:cNvPr>
          <p:cNvSpPr>
            <a:spLocks noGrp="1"/>
          </p:cNvSpPr>
          <p:nvPr>
            <p:ph type="sldNum" sz="quarter" idx="12"/>
          </p:nvPr>
        </p:nvSpPr>
        <p:spPr/>
        <p:txBody>
          <a:bodyPr/>
          <a:lstStyle/>
          <a:p>
            <a:fld id="{A037933A-F97C-4918-9917-0BEF3D551A6D}" type="slidenum">
              <a:rPr lang="en-US" smtClean="0"/>
              <a:t>47</a:t>
            </a:fld>
            <a:endParaRPr lang="en-US"/>
          </a:p>
        </p:txBody>
      </p:sp>
      <p:sp>
        <p:nvSpPr>
          <p:cNvPr id="6" name="Rectangle 1">
            <a:extLst>
              <a:ext uri="{FF2B5EF4-FFF2-40B4-BE49-F238E27FC236}">
                <a16:creationId xmlns:a16="http://schemas.microsoft.com/office/drawing/2014/main" id="{ABAC8A62-DA5A-4C99-90B5-6EAD227FFE1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23542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A5E90-BEE6-472A-A8E6-385D59769B2A}"/>
              </a:ext>
            </a:extLst>
          </p:cNvPr>
          <p:cNvSpPr>
            <a:spLocks noGrp="1"/>
          </p:cNvSpPr>
          <p:nvPr>
            <p:ph type="title"/>
          </p:nvPr>
        </p:nvSpPr>
        <p:spPr/>
        <p:txBody>
          <a:bodyPr/>
          <a:lstStyle/>
          <a:p>
            <a:endParaRPr lang="en-US"/>
          </a:p>
        </p:txBody>
      </p:sp>
      <p:graphicFrame>
        <p:nvGraphicFramePr>
          <p:cNvPr id="6" name="Content Placeholder 5">
            <a:extLst>
              <a:ext uri="{FF2B5EF4-FFF2-40B4-BE49-F238E27FC236}">
                <a16:creationId xmlns:a16="http://schemas.microsoft.com/office/drawing/2014/main" id="{759262C4-5616-48D9-9F8B-2F0442249C07}"/>
              </a:ext>
            </a:extLst>
          </p:cNvPr>
          <p:cNvGraphicFramePr>
            <a:graphicFrameLocks noGrp="1"/>
          </p:cNvGraphicFramePr>
          <p:nvPr>
            <p:ph idx="1"/>
            <p:extLst>
              <p:ext uri="{D42A27DB-BD31-4B8C-83A1-F6EECF244321}">
                <p14:modId xmlns:p14="http://schemas.microsoft.com/office/powerpoint/2010/main" val="1115204703"/>
              </p:ext>
            </p:extLst>
          </p:nvPr>
        </p:nvGraphicFramePr>
        <p:xfrm>
          <a:off x="677863" y="609600"/>
          <a:ext cx="8596312" cy="6071419"/>
        </p:xfrm>
        <a:graphic>
          <a:graphicData uri="http://schemas.openxmlformats.org/drawingml/2006/table">
            <a:tbl>
              <a:tblPr/>
              <a:tblGrid>
                <a:gridCol w="2404550">
                  <a:extLst>
                    <a:ext uri="{9D8B030D-6E8A-4147-A177-3AD203B41FA5}">
                      <a16:colId xmlns:a16="http://schemas.microsoft.com/office/drawing/2014/main" val="3714872723"/>
                    </a:ext>
                  </a:extLst>
                </a:gridCol>
                <a:gridCol w="6191762">
                  <a:extLst>
                    <a:ext uri="{9D8B030D-6E8A-4147-A177-3AD203B41FA5}">
                      <a16:colId xmlns:a16="http://schemas.microsoft.com/office/drawing/2014/main" val="2066166023"/>
                    </a:ext>
                  </a:extLst>
                </a:gridCol>
              </a:tblGrid>
              <a:tr h="6071419">
                <a:tc>
                  <a:txBody>
                    <a:bodyPr/>
                    <a:lstStyle/>
                    <a:p>
                      <a:pPr algn="r" fontAlgn="t"/>
                      <a:r>
                        <a:rPr lang="en-US" sz="1700" dirty="0">
                          <a:solidFill>
                            <a:srgbClr val="A0A0A0"/>
                          </a:solidFill>
                          <a:effectLst/>
                        </a:rPr>
                        <a:t>1</a:t>
                      </a:r>
                      <a:br>
                        <a:rPr lang="en-US" sz="1700" dirty="0">
                          <a:solidFill>
                            <a:srgbClr val="A0A0A0"/>
                          </a:solidFill>
                          <a:effectLst/>
                        </a:rPr>
                      </a:br>
                      <a:r>
                        <a:rPr lang="en-US" sz="1700" dirty="0">
                          <a:solidFill>
                            <a:srgbClr val="A0A0A0"/>
                          </a:solidFill>
                          <a:effectLst/>
                        </a:rPr>
                        <a:t>2</a:t>
                      </a:r>
                      <a:br>
                        <a:rPr lang="en-US" sz="1700" dirty="0">
                          <a:solidFill>
                            <a:srgbClr val="A0A0A0"/>
                          </a:solidFill>
                          <a:effectLst/>
                        </a:rPr>
                      </a:br>
                      <a:r>
                        <a:rPr lang="en-US" sz="1700" dirty="0">
                          <a:solidFill>
                            <a:srgbClr val="A0A0A0"/>
                          </a:solidFill>
                          <a:effectLst/>
                        </a:rPr>
                        <a:t>3</a:t>
                      </a:r>
                      <a:br>
                        <a:rPr lang="en-US" sz="1700" dirty="0">
                          <a:solidFill>
                            <a:srgbClr val="A0A0A0"/>
                          </a:solidFill>
                          <a:effectLst/>
                        </a:rPr>
                      </a:br>
                      <a:r>
                        <a:rPr lang="en-US" sz="1700" dirty="0">
                          <a:solidFill>
                            <a:srgbClr val="A0A0A0"/>
                          </a:solidFill>
                          <a:effectLst/>
                        </a:rPr>
                        <a:t>4</a:t>
                      </a:r>
                      <a:br>
                        <a:rPr lang="en-US" sz="1700" dirty="0">
                          <a:solidFill>
                            <a:srgbClr val="A0A0A0"/>
                          </a:solidFill>
                          <a:effectLst/>
                        </a:rPr>
                      </a:br>
                      <a:r>
                        <a:rPr lang="en-US" sz="1700" dirty="0">
                          <a:solidFill>
                            <a:srgbClr val="A0A0A0"/>
                          </a:solidFill>
                          <a:effectLst/>
                        </a:rPr>
                        <a:t>5</a:t>
                      </a:r>
                      <a:br>
                        <a:rPr lang="en-US" sz="1700" dirty="0">
                          <a:solidFill>
                            <a:srgbClr val="A0A0A0"/>
                          </a:solidFill>
                          <a:effectLst/>
                        </a:rPr>
                      </a:br>
                      <a:r>
                        <a:rPr lang="en-US" sz="1700" dirty="0">
                          <a:solidFill>
                            <a:srgbClr val="A0A0A0"/>
                          </a:solidFill>
                          <a:effectLst/>
                        </a:rPr>
                        <a:t>6</a:t>
                      </a:r>
                      <a:br>
                        <a:rPr lang="en-US" sz="1700" dirty="0">
                          <a:solidFill>
                            <a:srgbClr val="A0A0A0"/>
                          </a:solidFill>
                          <a:effectLst/>
                        </a:rPr>
                      </a:br>
                      <a:r>
                        <a:rPr lang="en-US" sz="1700" dirty="0">
                          <a:solidFill>
                            <a:srgbClr val="A0A0A0"/>
                          </a:solidFill>
                          <a:effectLst/>
                        </a:rPr>
                        <a:t>7</a:t>
                      </a:r>
                      <a:br>
                        <a:rPr lang="en-US" sz="1700" dirty="0">
                          <a:solidFill>
                            <a:srgbClr val="A0A0A0"/>
                          </a:solidFill>
                          <a:effectLst/>
                        </a:rPr>
                      </a:br>
                      <a:r>
                        <a:rPr lang="en-US" sz="1700" dirty="0">
                          <a:solidFill>
                            <a:srgbClr val="A0A0A0"/>
                          </a:solidFill>
                          <a:effectLst/>
                        </a:rPr>
                        <a:t>8</a:t>
                      </a:r>
                      <a:br>
                        <a:rPr lang="en-US" sz="1700" dirty="0">
                          <a:solidFill>
                            <a:srgbClr val="A0A0A0"/>
                          </a:solidFill>
                          <a:effectLst/>
                        </a:rPr>
                      </a:br>
                      <a:r>
                        <a:rPr lang="en-US" sz="1700" dirty="0">
                          <a:solidFill>
                            <a:srgbClr val="A0A0A0"/>
                          </a:solidFill>
                          <a:effectLst/>
                        </a:rPr>
                        <a:t>9</a:t>
                      </a:r>
                      <a:br>
                        <a:rPr lang="en-US" sz="1700" dirty="0">
                          <a:solidFill>
                            <a:srgbClr val="A0A0A0"/>
                          </a:solidFill>
                          <a:effectLst/>
                        </a:rPr>
                      </a:br>
                      <a:r>
                        <a:rPr lang="en-US" sz="1700" dirty="0">
                          <a:solidFill>
                            <a:srgbClr val="A0A0A0"/>
                          </a:solidFill>
                          <a:effectLst/>
                        </a:rPr>
                        <a:t>10</a:t>
                      </a:r>
                      <a:br>
                        <a:rPr lang="en-US" sz="1700" dirty="0">
                          <a:solidFill>
                            <a:srgbClr val="A0A0A0"/>
                          </a:solidFill>
                          <a:effectLst/>
                        </a:rPr>
                      </a:br>
                      <a:r>
                        <a:rPr lang="en-US" sz="1700" dirty="0">
                          <a:solidFill>
                            <a:srgbClr val="A0A0A0"/>
                          </a:solidFill>
                          <a:effectLst/>
                        </a:rPr>
                        <a:t>11</a:t>
                      </a:r>
                      <a:br>
                        <a:rPr lang="en-US" sz="1700" dirty="0">
                          <a:solidFill>
                            <a:srgbClr val="A0A0A0"/>
                          </a:solidFill>
                          <a:effectLst/>
                        </a:rPr>
                      </a:br>
                      <a:endParaRPr lang="en-US" sz="1700" dirty="0">
                        <a:solidFill>
                          <a:srgbClr val="A0A0A0"/>
                        </a:solidFill>
                        <a:effectLst/>
                      </a:endParaRPr>
                    </a:p>
                  </a:txBody>
                  <a:tcPr marL="87043" marR="36268" marT="43521" marB="43521">
                    <a:lnL>
                      <a:noFill/>
                    </a:lnL>
                    <a:lnR w="9525" cap="flat" cmpd="sng" algn="ctr">
                      <a:solidFill>
                        <a:srgbClr val="C0C0D0"/>
                      </a:solidFill>
                      <a:prstDash val="solid"/>
                      <a:round/>
                      <a:headEnd type="none" w="med" len="med"/>
                      <a:tailEnd type="none" w="med" len="med"/>
                    </a:lnR>
                    <a:lnT>
                      <a:noFill/>
                    </a:lnT>
                    <a:lnB>
                      <a:noFill/>
                    </a:lnB>
                    <a:solidFill>
                      <a:srgbClr val="FFFFFF"/>
                    </a:solidFill>
                  </a:tcPr>
                </a:tc>
                <a:tc>
                  <a:txBody>
                    <a:bodyPr/>
                    <a:lstStyle/>
                    <a:p>
                      <a:pPr algn="l" fontAlgn="t"/>
                      <a:r>
                        <a:rPr lang="en-US" sz="2800" i="0" dirty="0">
                          <a:solidFill>
                            <a:srgbClr val="007000"/>
                          </a:solidFill>
                          <a:effectLst/>
                          <a:latin typeface="Inconsolata"/>
                        </a:rPr>
                        <a:t>// compound assignment operators</a:t>
                      </a:r>
                    </a:p>
                    <a:p>
                      <a:pPr algn="l" fontAlgn="t"/>
                      <a:r>
                        <a:rPr lang="en-US" sz="2800" dirty="0">
                          <a:effectLst/>
                        </a:rPr>
                        <a:t> </a:t>
                      </a:r>
                      <a:r>
                        <a:rPr lang="en-US" sz="2800" i="0" dirty="0">
                          <a:solidFill>
                            <a:srgbClr val="500070"/>
                          </a:solidFill>
                          <a:effectLst/>
                          <a:latin typeface="Inconsolata"/>
                        </a:rPr>
                        <a:t>#include &lt;iostream&gt;</a:t>
                      </a:r>
                      <a:r>
                        <a:rPr lang="en-US" sz="2800" dirty="0">
                          <a:effectLst/>
                        </a:rPr>
                        <a:t> </a:t>
                      </a:r>
                    </a:p>
                    <a:p>
                      <a:pPr algn="l" fontAlgn="t"/>
                      <a:r>
                        <a:rPr lang="en-US" sz="2800" i="0" dirty="0">
                          <a:solidFill>
                            <a:srgbClr val="0000B0"/>
                          </a:solidFill>
                          <a:effectLst/>
                          <a:latin typeface="Inconsolata"/>
                        </a:rPr>
                        <a:t>using</a:t>
                      </a:r>
                      <a:r>
                        <a:rPr lang="en-US" sz="2800" dirty="0">
                          <a:effectLst/>
                        </a:rPr>
                        <a:t> </a:t>
                      </a:r>
                      <a:r>
                        <a:rPr lang="en-US" sz="2800" i="0" dirty="0">
                          <a:solidFill>
                            <a:srgbClr val="0000B0"/>
                          </a:solidFill>
                          <a:effectLst/>
                          <a:latin typeface="Inconsolata"/>
                        </a:rPr>
                        <a:t>namespace</a:t>
                      </a:r>
                      <a:r>
                        <a:rPr lang="en-US" sz="2800" dirty="0">
                          <a:effectLst/>
                        </a:rPr>
                        <a:t> std; </a:t>
                      </a:r>
                    </a:p>
                    <a:p>
                      <a:pPr algn="l" fontAlgn="t"/>
                      <a:r>
                        <a:rPr lang="en-US" sz="2800" i="0" dirty="0">
                          <a:solidFill>
                            <a:srgbClr val="0000B0"/>
                          </a:solidFill>
                          <a:effectLst/>
                          <a:latin typeface="Inconsolata"/>
                        </a:rPr>
                        <a:t>int</a:t>
                      </a:r>
                      <a:r>
                        <a:rPr lang="en-US" sz="2800" dirty="0">
                          <a:effectLst/>
                        </a:rPr>
                        <a:t> main ()</a:t>
                      </a:r>
                    </a:p>
                    <a:p>
                      <a:pPr algn="l" fontAlgn="t"/>
                      <a:r>
                        <a:rPr lang="en-US" sz="2800" dirty="0">
                          <a:effectLst/>
                        </a:rPr>
                        <a:t> { </a:t>
                      </a:r>
                    </a:p>
                    <a:p>
                      <a:pPr algn="l" fontAlgn="t"/>
                      <a:r>
                        <a:rPr lang="en-US" sz="2800" i="0" dirty="0">
                          <a:solidFill>
                            <a:srgbClr val="0000B0"/>
                          </a:solidFill>
                          <a:effectLst/>
                          <a:latin typeface="Inconsolata"/>
                        </a:rPr>
                        <a:t>int</a:t>
                      </a:r>
                      <a:r>
                        <a:rPr lang="en-US" sz="2800" dirty="0">
                          <a:effectLst/>
                        </a:rPr>
                        <a:t> a, b=3; a = b;</a:t>
                      </a:r>
                    </a:p>
                    <a:p>
                      <a:pPr algn="l" fontAlgn="t"/>
                      <a:r>
                        <a:rPr lang="en-US" sz="2800" dirty="0">
                          <a:effectLst/>
                        </a:rPr>
                        <a:t> a+=2; </a:t>
                      </a:r>
                      <a:r>
                        <a:rPr lang="en-US" sz="2800" i="0" dirty="0">
                          <a:solidFill>
                            <a:srgbClr val="007000"/>
                          </a:solidFill>
                          <a:effectLst/>
                          <a:latin typeface="Inconsolata"/>
                        </a:rPr>
                        <a:t>// equivalent to a=a+2</a:t>
                      </a:r>
                      <a:r>
                        <a:rPr lang="en-US" sz="2800" dirty="0">
                          <a:effectLst/>
                        </a:rPr>
                        <a:t> </a:t>
                      </a:r>
                    </a:p>
                    <a:p>
                      <a:pPr algn="l" fontAlgn="t"/>
                      <a:r>
                        <a:rPr lang="en-US" sz="2800" dirty="0" err="1">
                          <a:effectLst/>
                        </a:rPr>
                        <a:t>cout</a:t>
                      </a:r>
                      <a:r>
                        <a:rPr lang="en-US" sz="2800" dirty="0">
                          <a:effectLst/>
                        </a:rPr>
                        <a:t> &lt;&lt; a; </a:t>
                      </a:r>
                    </a:p>
                    <a:p>
                      <a:pPr algn="l" fontAlgn="t"/>
                      <a:r>
                        <a:rPr lang="en-US" sz="2800" dirty="0">
                          <a:effectLst/>
                        </a:rPr>
                        <a:t>Return 0;</a:t>
                      </a:r>
                    </a:p>
                    <a:p>
                      <a:pPr algn="l" fontAlgn="t"/>
                      <a:r>
                        <a:rPr lang="en-US" sz="2800" dirty="0">
                          <a:effectLst/>
                        </a:rPr>
                        <a:t>}</a:t>
                      </a:r>
                    </a:p>
                  </a:txBody>
                  <a:tcPr marL="87043" marR="87043" marT="43521" marB="43521">
                    <a:lnL w="9525" cap="flat" cmpd="sng" algn="ctr">
                      <a:solidFill>
                        <a:srgbClr val="C0C0D0"/>
                      </a:solidFill>
                      <a:prstDash val="solid"/>
                      <a:round/>
                      <a:headEnd type="none" w="med" len="med"/>
                      <a:tailEnd type="none" w="med" len="med"/>
                    </a:lnL>
                    <a:lnR w="9525" cap="flat" cmpd="sng" algn="ctr">
                      <a:solidFill>
                        <a:srgbClr val="C0C0D0"/>
                      </a:solidFill>
                      <a:prstDash val="solid"/>
                      <a:round/>
                      <a:headEnd type="none" w="med" len="med"/>
                      <a:tailEnd type="none" w="med" len="med"/>
                    </a:lnR>
                    <a:lnT w="9525" cap="flat" cmpd="sng" algn="ctr">
                      <a:solidFill>
                        <a:srgbClr val="C0C0D0"/>
                      </a:solidFill>
                      <a:prstDash val="solid"/>
                      <a:round/>
                      <a:headEnd type="none" w="med" len="med"/>
                      <a:tailEnd type="none" w="med" len="med"/>
                    </a:lnT>
                    <a:lnB w="9525" cap="flat" cmpd="sng" algn="ctr">
                      <a:solidFill>
                        <a:srgbClr val="C0C0D0"/>
                      </a:solidFill>
                      <a:prstDash val="solid"/>
                      <a:round/>
                      <a:headEnd type="none" w="med" len="med"/>
                      <a:tailEnd type="none" w="med" len="med"/>
                    </a:lnB>
                    <a:solidFill>
                      <a:srgbClr val="EFEFFF"/>
                    </a:solidFill>
                  </a:tcPr>
                </a:tc>
                <a:extLst>
                  <a:ext uri="{0D108BD9-81ED-4DB2-BD59-A6C34878D82A}">
                    <a16:rowId xmlns:a16="http://schemas.microsoft.com/office/drawing/2014/main" val="1269008288"/>
                  </a:ext>
                </a:extLst>
              </a:tr>
            </a:tbl>
          </a:graphicData>
        </a:graphic>
      </p:graphicFrame>
      <p:sp>
        <p:nvSpPr>
          <p:cNvPr id="5" name="Slide Number Placeholder 4">
            <a:extLst>
              <a:ext uri="{FF2B5EF4-FFF2-40B4-BE49-F238E27FC236}">
                <a16:creationId xmlns:a16="http://schemas.microsoft.com/office/drawing/2014/main" id="{4412409F-E450-4415-9017-75F7CE15AD6A}"/>
              </a:ext>
            </a:extLst>
          </p:cNvPr>
          <p:cNvSpPr>
            <a:spLocks noGrp="1"/>
          </p:cNvSpPr>
          <p:nvPr>
            <p:ph type="sldNum" sz="quarter" idx="12"/>
          </p:nvPr>
        </p:nvSpPr>
        <p:spPr/>
        <p:txBody>
          <a:bodyPr/>
          <a:lstStyle/>
          <a:p>
            <a:fld id="{A037933A-F97C-4918-9917-0BEF3D551A6D}" type="slidenum">
              <a:rPr lang="en-US" smtClean="0"/>
              <a:t>48</a:t>
            </a:fld>
            <a:endParaRPr lang="en-US"/>
          </a:p>
        </p:txBody>
      </p:sp>
    </p:spTree>
    <p:extLst>
      <p:ext uri="{BB962C8B-B14F-4D97-AF65-F5344CB8AC3E}">
        <p14:creationId xmlns:p14="http://schemas.microsoft.com/office/powerpoint/2010/main" val="27140192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D44A-6168-4E23-A533-4654BC91E107}"/>
              </a:ext>
            </a:extLst>
          </p:cNvPr>
          <p:cNvSpPr>
            <a:spLocks noGrp="1"/>
          </p:cNvSpPr>
          <p:nvPr>
            <p:ph type="title"/>
          </p:nvPr>
        </p:nvSpPr>
        <p:spPr>
          <a:xfrm>
            <a:off x="785821" y="138500"/>
            <a:ext cx="10294741" cy="1320800"/>
          </a:xfrm>
        </p:spPr>
        <p:txBody>
          <a:bodyPr>
            <a:normAutofit fontScale="90000"/>
          </a:bodyPr>
          <a:lstStyle/>
          <a:p>
            <a:pPr lvl="0" algn="just" defTabSz="914400" eaLnBrk="0" fontAlgn="base" hangingPunct="0">
              <a:spcAft>
                <a:spcPct val="0"/>
              </a:spcAft>
            </a:pPr>
            <a:r>
              <a:rPr lang="en-US" b="1" dirty="0"/>
              <a:t>Increment and decrement (++, --)</a:t>
            </a:r>
            <a:br>
              <a:rPr lang="en-US" b="1" dirty="0"/>
            </a:br>
            <a:r>
              <a:rPr lang="en-US" sz="5400" dirty="0">
                <a:solidFill>
                  <a:srgbClr val="000000"/>
                </a:solidFill>
                <a:latin typeface="Roboto"/>
              </a:rPr>
              <a:t>s</a:t>
            </a:r>
            <a:r>
              <a:rPr lang="en-US" altLang="en-US" sz="5400" dirty="0">
                <a:solidFill>
                  <a:srgbClr val="000000"/>
                </a:solidFill>
                <a:latin typeface="Roboto"/>
              </a:rPr>
              <a:t>ome expression can be shortened even more: the increase operator (++) and the decrease operator (--) increase or reduce by one the value stored in a variable. They are equivalent to +=1 and to -=1, respectively. Thus:</a:t>
            </a:r>
            <a:br>
              <a:rPr lang="en-US" altLang="en-US" sz="5400" dirty="0">
                <a:solidFill>
                  <a:srgbClr val="000000"/>
                </a:solidFill>
                <a:latin typeface="Roboto"/>
              </a:rPr>
            </a:br>
            <a:br>
              <a:rPr lang="en-US" altLang="en-US" sz="5400" dirty="0">
                <a:solidFill>
                  <a:schemeClr val="tx1"/>
                </a:solidFill>
                <a:latin typeface="Arial" panose="020B0604020202020204" pitchFamily="34" charset="0"/>
              </a:rPr>
            </a:br>
            <a:br>
              <a:rPr lang="en-US" altLang="en-US" sz="5400" dirty="0">
                <a:solidFill>
                  <a:schemeClr val="tx1"/>
                </a:solidFill>
                <a:latin typeface="Arial" panose="020B0604020202020204" pitchFamily="34" charset="0"/>
              </a:rPr>
            </a:br>
            <a:br>
              <a:rPr lang="en-US" altLang="en-US" sz="5400" dirty="0">
                <a:solidFill>
                  <a:schemeClr val="tx1"/>
                </a:solidFill>
                <a:latin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0C516EDC-43BA-4790-9601-07AB83242150}"/>
              </a:ext>
            </a:extLst>
          </p:cNvPr>
          <p:cNvGraphicFramePr>
            <a:graphicFrameLocks noGrp="1"/>
          </p:cNvGraphicFramePr>
          <p:nvPr>
            <p:ph idx="1"/>
            <p:extLst>
              <p:ext uri="{D42A27DB-BD31-4B8C-83A1-F6EECF244321}">
                <p14:modId xmlns:p14="http://schemas.microsoft.com/office/powerpoint/2010/main" val="475206272"/>
              </p:ext>
            </p:extLst>
          </p:nvPr>
        </p:nvGraphicFramePr>
        <p:xfrm>
          <a:off x="3394128" y="5447002"/>
          <a:ext cx="5202183" cy="1188720"/>
        </p:xfrm>
        <a:graphic>
          <a:graphicData uri="http://schemas.openxmlformats.org/drawingml/2006/table">
            <a:tbl>
              <a:tblPr/>
              <a:tblGrid>
                <a:gridCol w="2219113">
                  <a:extLst>
                    <a:ext uri="{9D8B030D-6E8A-4147-A177-3AD203B41FA5}">
                      <a16:colId xmlns:a16="http://schemas.microsoft.com/office/drawing/2014/main" val="1352507936"/>
                    </a:ext>
                  </a:extLst>
                </a:gridCol>
                <a:gridCol w="2983070">
                  <a:extLst>
                    <a:ext uri="{9D8B030D-6E8A-4147-A177-3AD203B41FA5}">
                      <a16:colId xmlns:a16="http://schemas.microsoft.com/office/drawing/2014/main" val="772958299"/>
                    </a:ext>
                  </a:extLst>
                </a:gridCol>
              </a:tblGrid>
              <a:tr h="0">
                <a:tc>
                  <a:txBody>
                    <a:bodyPr/>
                    <a:lstStyle/>
                    <a:p>
                      <a:pPr algn="r" fontAlgn="t"/>
                      <a:r>
                        <a:rPr lang="en-US" dirty="0">
                          <a:solidFill>
                            <a:srgbClr val="A0A0A0"/>
                          </a:solidFill>
                          <a:effectLst/>
                        </a:rPr>
                        <a:t>1</a:t>
                      </a:r>
                      <a:br>
                        <a:rPr lang="en-US" dirty="0">
                          <a:solidFill>
                            <a:srgbClr val="A0A0A0"/>
                          </a:solidFill>
                          <a:effectLst/>
                        </a:rPr>
                      </a:br>
                      <a:r>
                        <a:rPr lang="en-US" dirty="0">
                          <a:solidFill>
                            <a:srgbClr val="A0A0A0"/>
                          </a:solidFill>
                          <a:effectLst/>
                        </a:rPr>
                        <a:t>2</a:t>
                      </a:r>
                      <a:br>
                        <a:rPr lang="en-US" dirty="0">
                          <a:solidFill>
                            <a:srgbClr val="A0A0A0"/>
                          </a:solidFill>
                          <a:effectLst/>
                        </a:rPr>
                      </a:br>
                      <a:r>
                        <a:rPr lang="en-US" dirty="0">
                          <a:solidFill>
                            <a:srgbClr val="A0A0A0"/>
                          </a:solidFill>
                          <a:effectLst/>
                        </a:rPr>
                        <a:t>3</a:t>
                      </a:r>
                      <a:br>
                        <a:rPr lang="en-US" dirty="0">
                          <a:solidFill>
                            <a:srgbClr val="A0A0A0"/>
                          </a:solidFill>
                          <a:effectLst/>
                        </a:rPr>
                      </a:br>
                      <a:endParaRPr lang="en-US" dirty="0">
                        <a:solidFill>
                          <a:srgbClr val="A0A0A0"/>
                        </a:solidFill>
                        <a:effectLst/>
                      </a:endParaRPr>
                    </a:p>
                  </a:txBody>
                  <a:tcPr marR="38100">
                    <a:lnL>
                      <a:noFill/>
                    </a:lnL>
                    <a:lnR w="9525" cap="flat" cmpd="sng" algn="ctr">
                      <a:solidFill>
                        <a:srgbClr val="C0C0D0"/>
                      </a:solidFill>
                      <a:prstDash val="solid"/>
                      <a:round/>
                      <a:headEnd type="none" w="med" len="med"/>
                      <a:tailEnd type="none" w="med" len="med"/>
                    </a:lnR>
                    <a:lnT>
                      <a:noFill/>
                    </a:lnT>
                    <a:lnB>
                      <a:noFill/>
                    </a:lnB>
                  </a:tcPr>
                </a:tc>
                <a:tc>
                  <a:txBody>
                    <a:bodyPr/>
                    <a:lstStyle/>
                    <a:p>
                      <a:pPr algn="l" fontAlgn="t"/>
                      <a:r>
                        <a:rPr lang="en-US" dirty="0">
                          <a:effectLst/>
                        </a:rPr>
                        <a:t>++x; </a:t>
                      </a:r>
                    </a:p>
                    <a:p>
                      <a:pPr algn="l" fontAlgn="t"/>
                      <a:r>
                        <a:rPr lang="en-US" dirty="0">
                          <a:effectLst/>
                        </a:rPr>
                        <a:t>x+=1; </a:t>
                      </a:r>
                    </a:p>
                    <a:p>
                      <a:pPr algn="l" fontAlgn="t"/>
                      <a:r>
                        <a:rPr lang="en-US" dirty="0">
                          <a:effectLst/>
                        </a:rPr>
                        <a:t>x=x+1;</a:t>
                      </a:r>
                    </a:p>
                  </a:txBody>
                  <a:tcPr>
                    <a:lnL w="9525" cap="flat" cmpd="sng" algn="ctr">
                      <a:solidFill>
                        <a:srgbClr val="C0C0D0"/>
                      </a:solidFill>
                      <a:prstDash val="solid"/>
                      <a:round/>
                      <a:headEnd type="none" w="med" len="med"/>
                      <a:tailEnd type="none" w="med" len="med"/>
                    </a:lnL>
                    <a:lnR w="9525" cap="flat" cmpd="sng" algn="ctr">
                      <a:solidFill>
                        <a:srgbClr val="C0C0D0"/>
                      </a:solidFill>
                      <a:prstDash val="solid"/>
                      <a:round/>
                      <a:headEnd type="none" w="med" len="med"/>
                      <a:tailEnd type="none" w="med" len="med"/>
                    </a:lnR>
                    <a:lnT w="9525" cap="flat" cmpd="sng" algn="ctr">
                      <a:solidFill>
                        <a:srgbClr val="C0C0D0"/>
                      </a:solidFill>
                      <a:prstDash val="solid"/>
                      <a:round/>
                      <a:headEnd type="none" w="med" len="med"/>
                      <a:tailEnd type="none" w="med" len="med"/>
                    </a:lnT>
                    <a:lnB w="9525" cap="flat" cmpd="sng" algn="ctr">
                      <a:solidFill>
                        <a:srgbClr val="C0C0D0"/>
                      </a:solidFill>
                      <a:prstDash val="solid"/>
                      <a:round/>
                      <a:headEnd type="none" w="med" len="med"/>
                      <a:tailEnd type="none" w="med" len="med"/>
                    </a:lnB>
                    <a:solidFill>
                      <a:srgbClr val="EFEFFF"/>
                    </a:solidFill>
                  </a:tcPr>
                </a:tc>
                <a:extLst>
                  <a:ext uri="{0D108BD9-81ED-4DB2-BD59-A6C34878D82A}">
                    <a16:rowId xmlns:a16="http://schemas.microsoft.com/office/drawing/2014/main" val="2519147166"/>
                  </a:ext>
                </a:extLst>
              </a:tr>
            </a:tbl>
          </a:graphicData>
        </a:graphic>
      </p:graphicFrame>
      <p:sp>
        <p:nvSpPr>
          <p:cNvPr id="5" name="Slide Number Placeholder 4">
            <a:extLst>
              <a:ext uri="{FF2B5EF4-FFF2-40B4-BE49-F238E27FC236}">
                <a16:creationId xmlns:a16="http://schemas.microsoft.com/office/drawing/2014/main" id="{85ED8D13-CB53-4505-A176-8CCAA9F6E344}"/>
              </a:ext>
            </a:extLst>
          </p:cNvPr>
          <p:cNvSpPr>
            <a:spLocks noGrp="1"/>
          </p:cNvSpPr>
          <p:nvPr>
            <p:ph type="sldNum" sz="quarter" idx="12"/>
          </p:nvPr>
        </p:nvSpPr>
        <p:spPr/>
        <p:txBody>
          <a:bodyPr/>
          <a:lstStyle/>
          <a:p>
            <a:fld id="{A037933A-F97C-4918-9917-0BEF3D551A6D}" type="slidenum">
              <a:rPr lang="en-US" smtClean="0"/>
              <a:t>49</a:t>
            </a:fld>
            <a:endParaRPr lang="en-US"/>
          </a:p>
        </p:txBody>
      </p:sp>
      <p:sp>
        <p:nvSpPr>
          <p:cNvPr id="6" name="Rectangle 1">
            <a:extLst>
              <a:ext uri="{FF2B5EF4-FFF2-40B4-BE49-F238E27FC236}">
                <a16:creationId xmlns:a16="http://schemas.microsoft.com/office/drawing/2014/main" id="{3D11BE78-2E1D-4A97-A671-3958E0C0C8FF}"/>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5846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80194-8D06-43C2-9117-7887D3047D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F18E2D-E958-425B-A571-BE3FCAA7C11C}"/>
              </a:ext>
            </a:extLst>
          </p:cNvPr>
          <p:cNvSpPr>
            <a:spLocks noGrp="1"/>
          </p:cNvSpPr>
          <p:nvPr>
            <p:ph idx="1"/>
          </p:nvPr>
        </p:nvSpPr>
        <p:spPr/>
        <p:txBody>
          <a:bodyPr/>
          <a:lstStyle/>
          <a:p>
            <a:r>
              <a:rPr lang="en-US" dirty="0"/>
              <a:t>Difference between C and C++</a:t>
            </a:r>
          </a:p>
          <a:p>
            <a:r>
              <a:rPr lang="en-US" dirty="0"/>
              <a:t>C++ was developed as an extension of </a:t>
            </a:r>
            <a:r>
              <a:rPr lang="en-US" dirty="0">
                <a:hlinkClick r:id="rId2"/>
              </a:rPr>
              <a:t>C</a:t>
            </a:r>
            <a:r>
              <a:rPr lang="en-US" dirty="0"/>
              <a:t>, and both languages have almost the same syntax.</a:t>
            </a:r>
          </a:p>
          <a:p>
            <a:r>
              <a:rPr lang="en-US" dirty="0"/>
              <a:t>The main difference between C and C++ is that C++ support classes and objects, while C does not.</a:t>
            </a:r>
          </a:p>
          <a:p>
            <a:endParaRPr lang="en-US" dirty="0"/>
          </a:p>
        </p:txBody>
      </p:sp>
      <p:sp>
        <p:nvSpPr>
          <p:cNvPr id="5" name="Slide Number Placeholder 4">
            <a:extLst>
              <a:ext uri="{FF2B5EF4-FFF2-40B4-BE49-F238E27FC236}">
                <a16:creationId xmlns:a16="http://schemas.microsoft.com/office/drawing/2014/main" id="{7C861C29-69FF-4F46-9504-A4F03F69CA53}"/>
              </a:ext>
            </a:extLst>
          </p:cNvPr>
          <p:cNvSpPr>
            <a:spLocks noGrp="1"/>
          </p:cNvSpPr>
          <p:nvPr>
            <p:ph type="sldNum" sz="quarter" idx="12"/>
          </p:nvPr>
        </p:nvSpPr>
        <p:spPr/>
        <p:txBody>
          <a:bodyPr/>
          <a:lstStyle/>
          <a:p>
            <a:fld id="{A037933A-F97C-4918-9917-0BEF3D551A6D}" type="slidenum">
              <a:rPr lang="en-US" smtClean="0"/>
              <a:t>5</a:t>
            </a:fld>
            <a:endParaRPr lang="en-US"/>
          </a:p>
        </p:txBody>
      </p:sp>
    </p:spTree>
    <p:extLst>
      <p:ext uri="{BB962C8B-B14F-4D97-AF65-F5344CB8AC3E}">
        <p14:creationId xmlns:p14="http://schemas.microsoft.com/office/powerpoint/2010/main" val="364638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anim calcmode="lin" valueType="num">
                                      <p:cBhvr>
                                        <p:cTn id="15"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2000"/>
                                        <p:tgtEl>
                                          <p:spTgt spid="3">
                                            <p:txEl>
                                              <p:pRg st="2" end="2"/>
                                            </p:txEl>
                                          </p:spTgt>
                                        </p:tgtEl>
                                      </p:cBhvr>
                                    </p:animEffect>
                                    <p:anim calcmode="lin" valueType="num">
                                      <p:cBhvr>
                                        <p:cTn id="22"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3"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4F47-D942-4516-BDDD-8A4D6B2457EF}"/>
              </a:ext>
            </a:extLst>
          </p:cNvPr>
          <p:cNvSpPr>
            <a:spLocks noGrp="1"/>
          </p:cNvSpPr>
          <p:nvPr>
            <p:ph type="title"/>
          </p:nvPr>
        </p:nvSpPr>
        <p:spPr/>
        <p:txBody>
          <a:bodyPr>
            <a:normAutofit fontScale="90000"/>
          </a:bodyPr>
          <a:lstStyle/>
          <a:p>
            <a:r>
              <a:rPr lang="en-US" b="1" dirty="0"/>
              <a:t>Relational and comparison operators ( ==, !=, &gt;, &lt;, &gt;=, &lt;= )</a:t>
            </a:r>
            <a:br>
              <a:rPr lang="en-US" b="1" dirty="0"/>
            </a:br>
            <a:endParaRPr lang="en-US" dirty="0"/>
          </a:p>
        </p:txBody>
      </p:sp>
      <p:graphicFrame>
        <p:nvGraphicFramePr>
          <p:cNvPr id="4" name="Content Placeholder 3">
            <a:extLst>
              <a:ext uri="{FF2B5EF4-FFF2-40B4-BE49-F238E27FC236}">
                <a16:creationId xmlns:a16="http://schemas.microsoft.com/office/drawing/2014/main" id="{5C23E215-AB7D-4F36-BE9A-0A0946E1C078}"/>
              </a:ext>
            </a:extLst>
          </p:cNvPr>
          <p:cNvGraphicFramePr>
            <a:graphicFrameLocks noGrp="1"/>
          </p:cNvGraphicFramePr>
          <p:nvPr>
            <p:ph idx="1"/>
            <p:extLst>
              <p:ext uri="{D42A27DB-BD31-4B8C-83A1-F6EECF244321}">
                <p14:modId xmlns:p14="http://schemas.microsoft.com/office/powerpoint/2010/main" val="1479175957"/>
              </p:ext>
            </p:extLst>
          </p:nvPr>
        </p:nvGraphicFramePr>
        <p:xfrm>
          <a:off x="677690" y="1767261"/>
          <a:ext cx="8596312" cy="2560320"/>
        </p:xfrm>
        <a:graphic>
          <a:graphicData uri="http://schemas.openxmlformats.org/drawingml/2006/table">
            <a:tbl>
              <a:tblPr/>
              <a:tblGrid>
                <a:gridCol w="4298156">
                  <a:extLst>
                    <a:ext uri="{9D8B030D-6E8A-4147-A177-3AD203B41FA5}">
                      <a16:colId xmlns:a16="http://schemas.microsoft.com/office/drawing/2014/main" val="1428171019"/>
                    </a:ext>
                  </a:extLst>
                </a:gridCol>
                <a:gridCol w="4298156">
                  <a:extLst>
                    <a:ext uri="{9D8B030D-6E8A-4147-A177-3AD203B41FA5}">
                      <a16:colId xmlns:a16="http://schemas.microsoft.com/office/drawing/2014/main" val="827993357"/>
                    </a:ext>
                  </a:extLst>
                </a:gridCol>
              </a:tblGrid>
              <a:tr h="0">
                <a:tc>
                  <a:txBody>
                    <a:bodyPr/>
                    <a:lstStyle/>
                    <a:p>
                      <a:pPr algn="l" fontAlgn="ctr"/>
                      <a:r>
                        <a:rPr lang="en-US" dirty="0">
                          <a:effectLst/>
                        </a:rPr>
                        <a:t>operator</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0E0E0"/>
                    </a:solidFill>
                  </a:tcPr>
                </a:tc>
                <a:tc>
                  <a:txBody>
                    <a:bodyPr/>
                    <a:lstStyle/>
                    <a:p>
                      <a:pPr algn="l" fontAlgn="ctr"/>
                      <a:r>
                        <a:rPr lang="en-US">
                          <a:effectLst/>
                        </a:rPr>
                        <a:t>description</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0E0E0"/>
                    </a:solidFill>
                  </a:tcPr>
                </a:tc>
                <a:extLst>
                  <a:ext uri="{0D108BD9-81ED-4DB2-BD59-A6C34878D82A}">
                    <a16:rowId xmlns:a16="http://schemas.microsoft.com/office/drawing/2014/main" val="2505702738"/>
                  </a:ext>
                </a:extLst>
              </a:tr>
              <a:tr h="0">
                <a:tc>
                  <a:txBody>
                    <a:bodyPr/>
                    <a:lstStyle/>
                    <a:p>
                      <a:pPr algn="l" fontAlgn="ctr"/>
                      <a:r>
                        <a:rPr lang="en-US">
                          <a:effectLst/>
                        </a:rPr>
                        <a: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Equal to</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1736244"/>
                  </a:ext>
                </a:extLst>
              </a:tr>
              <a:tr h="0">
                <a:tc>
                  <a:txBody>
                    <a:bodyPr/>
                    <a:lstStyle/>
                    <a:p>
                      <a:pPr algn="l" fontAlgn="ctr"/>
                      <a:r>
                        <a:rPr lang="en-US">
                          <a:effectLst/>
                        </a:rPr>
                        <a: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Not equal to</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50470811"/>
                  </a:ext>
                </a:extLst>
              </a:tr>
              <a:tr h="0">
                <a:tc>
                  <a:txBody>
                    <a:bodyPr/>
                    <a:lstStyle/>
                    <a:p>
                      <a:pPr algn="l" fontAlgn="ctr"/>
                      <a:r>
                        <a:rPr lang="en-US">
                          <a:effectLst/>
                        </a:rPr>
                        <a:t>&lt;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Less than</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99419785"/>
                  </a:ext>
                </a:extLst>
              </a:tr>
              <a:tr h="0">
                <a:tc>
                  <a:txBody>
                    <a:bodyPr/>
                    <a:lstStyle/>
                    <a:p>
                      <a:pPr algn="l" fontAlgn="ctr"/>
                      <a:r>
                        <a:rPr lang="en-US">
                          <a:effectLst/>
                        </a:rPr>
                        <a:t>&gt;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Greater than</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12934444"/>
                  </a:ext>
                </a:extLst>
              </a:tr>
              <a:tr h="0">
                <a:tc>
                  <a:txBody>
                    <a:bodyPr/>
                    <a:lstStyle/>
                    <a:p>
                      <a:pPr algn="l" fontAlgn="ctr"/>
                      <a:r>
                        <a:rPr lang="en-US">
                          <a:effectLst/>
                        </a:rPr>
                        <a:t>&lt;=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Less than or equal to</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13981205"/>
                  </a:ext>
                </a:extLst>
              </a:tr>
              <a:tr h="0">
                <a:tc>
                  <a:txBody>
                    <a:bodyPr/>
                    <a:lstStyle/>
                    <a:p>
                      <a:pPr algn="l" fontAlgn="ctr"/>
                      <a:r>
                        <a:rPr lang="en-US">
                          <a:effectLst/>
                        </a:rPr>
                        <a:t>&gt;=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dirty="0">
                          <a:effectLst/>
                        </a:rPr>
                        <a:t>Greater than or equal to</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26238312"/>
                  </a:ext>
                </a:extLst>
              </a:tr>
            </a:tbl>
          </a:graphicData>
        </a:graphic>
      </p:graphicFrame>
      <p:sp>
        <p:nvSpPr>
          <p:cNvPr id="5" name="Slide Number Placeholder 4">
            <a:extLst>
              <a:ext uri="{FF2B5EF4-FFF2-40B4-BE49-F238E27FC236}">
                <a16:creationId xmlns:a16="http://schemas.microsoft.com/office/drawing/2014/main" id="{13AFDF00-F1E7-42BF-866F-4E3D4C603BF1}"/>
              </a:ext>
            </a:extLst>
          </p:cNvPr>
          <p:cNvSpPr>
            <a:spLocks noGrp="1"/>
          </p:cNvSpPr>
          <p:nvPr>
            <p:ph type="sldNum" sz="quarter" idx="12"/>
          </p:nvPr>
        </p:nvSpPr>
        <p:spPr/>
        <p:txBody>
          <a:bodyPr/>
          <a:lstStyle/>
          <a:p>
            <a:fld id="{A037933A-F97C-4918-9917-0BEF3D551A6D}" type="slidenum">
              <a:rPr lang="en-US" smtClean="0"/>
              <a:t>50</a:t>
            </a:fld>
            <a:endParaRPr lang="en-US"/>
          </a:p>
        </p:txBody>
      </p:sp>
      <p:graphicFrame>
        <p:nvGraphicFramePr>
          <p:cNvPr id="6" name="Table 5">
            <a:extLst>
              <a:ext uri="{FF2B5EF4-FFF2-40B4-BE49-F238E27FC236}">
                <a16:creationId xmlns:a16="http://schemas.microsoft.com/office/drawing/2014/main" id="{DE5A0A37-323D-498D-846C-2EBAEADFCCFF}"/>
              </a:ext>
            </a:extLst>
          </p:cNvPr>
          <p:cNvGraphicFramePr>
            <a:graphicFrameLocks noGrp="1"/>
          </p:cNvGraphicFramePr>
          <p:nvPr>
            <p:extLst>
              <p:ext uri="{D42A27DB-BD31-4B8C-83A1-F6EECF244321}">
                <p14:modId xmlns:p14="http://schemas.microsoft.com/office/powerpoint/2010/main" val="2061281239"/>
              </p:ext>
            </p:extLst>
          </p:nvPr>
        </p:nvGraphicFramePr>
        <p:xfrm>
          <a:off x="677334" y="4607560"/>
          <a:ext cx="8596312" cy="2225040"/>
        </p:xfrm>
        <a:graphic>
          <a:graphicData uri="http://schemas.openxmlformats.org/drawingml/2006/table">
            <a:tbl>
              <a:tblPr/>
              <a:tblGrid>
                <a:gridCol w="8596312">
                  <a:extLst>
                    <a:ext uri="{9D8B030D-6E8A-4147-A177-3AD203B41FA5}">
                      <a16:colId xmlns:a16="http://schemas.microsoft.com/office/drawing/2014/main" val="3990836753"/>
                    </a:ext>
                  </a:extLst>
                </a:gridCol>
              </a:tblGrid>
              <a:tr h="1917217">
                <a:tc>
                  <a:txBody>
                    <a:bodyPr/>
                    <a:lstStyle/>
                    <a:p>
                      <a:pPr algn="l" fontAlgn="t"/>
                      <a:r>
                        <a:rPr lang="en-US" sz="2800" dirty="0">
                          <a:effectLst/>
                        </a:rPr>
                        <a:t>(7 == 5) </a:t>
                      </a:r>
                      <a:r>
                        <a:rPr lang="en-US" sz="2800" i="0" dirty="0">
                          <a:solidFill>
                            <a:srgbClr val="007000"/>
                          </a:solidFill>
                          <a:effectLst/>
                          <a:latin typeface="Inconsolata"/>
                        </a:rPr>
                        <a:t>// evaluates to false</a:t>
                      </a:r>
                      <a:r>
                        <a:rPr lang="en-US" sz="2800" dirty="0">
                          <a:effectLst/>
                        </a:rPr>
                        <a:t> </a:t>
                      </a:r>
                    </a:p>
                    <a:p>
                      <a:pPr algn="l" fontAlgn="t"/>
                      <a:r>
                        <a:rPr lang="en-US" sz="2800" dirty="0">
                          <a:effectLst/>
                        </a:rPr>
                        <a:t>(5 &gt; 4) </a:t>
                      </a:r>
                      <a:r>
                        <a:rPr lang="en-US" sz="2800" i="0" dirty="0">
                          <a:solidFill>
                            <a:srgbClr val="007000"/>
                          </a:solidFill>
                          <a:effectLst/>
                          <a:latin typeface="Inconsolata"/>
                        </a:rPr>
                        <a:t>// evaluates to true</a:t>
                      </a:r>
                      <a:r>
                        <a:rPr lang="en-US" sz="2800" dirty="0">
                          <a:effectLst/>
                        </a:rPr>
                        <a:t> </a:t>
                      </a:r>
                    </a:p>
                    <a:p>
                      <a:pPr algn="l" fontAlgn="t"/>
                      <a:r>
                        <a:rPr lang="en-US" sz="2800" dirty="0">
                          <a:effectLst/>
                        </a:rPr>
                        <a:t>(3 != 2) </a:t>
                      </a:r>
                      <a:r>
                        <a:rPr lang="en-US" sz="2800" i="0" dirty="0">
                          <a:solidFill>
                            <a:srgbClr val="007000"/>
                          </a:solidFill>
                          <a:effectLst/>
                          <a:latin typeface="Inconsolata"/>
                        </a:rPr>
                        <a:t>// evaluates to true</a:t>
                      </a:r>
                      <a:r>
                        <a:rPr lang="en-US" sz="2800" dirty="0">
                          <a:effectLst/>
                        </a:rPr>
                        <a:t> </a:t>
                      </a:r>
                    </a:p>
                    <a:p>
                      <a:pPr algn="l" fontAlgn="t"/>
                      <a:r>
                        <a:rPr lang="en-US" sz="2800" dirty="0">
                          <a:effectLst/>
                        </a:rPr>
                        <a:t>(6 &gt;= 6) </a:t>
                      </a:r>
                      <a:r>
                        <a:rPr lang="en-US" sz="2800" i="0" dirty="0">
                          <a:solidFill>
                            <a:srgbClr val="007000"/>
                          </a:solidFill>
                          <a:effectLst/>
                          <a:latin typeface="Inconsolata"/>
                        </a:rPr>
                        <a:t>// evaluates to true</a:t>
                      </a:r>
                      <a:r>
                        <a:rPr lang="en-US" sz="2800" dirty="0">
                          <a:effectLst/>
                        </a:rPr>
                        <a:t> </a:t>
                      </a:r>
                    </a:p>
                    <a:p>
                      <a:pPr algn="l" fontAlgn="t"/>
                      <a:r>
                        <a:rPr lang="en-US" sz="2800" dirty="0">
                          <a:effectLst/>
                        </a:rPr>
                        <a:t>(5 &lt; 5) </a:t>
                      </a:r>
                      <a:r>
                        <a:rPr lang="en-US" sz="2800" i="0" dirty="0">
                          <a:solidFill>
                            <a:srgbClr val="007000"/>
                          </a:solidFill>
                          <a:effectLst/>
                          <a:latin typeface="Inconsolata"/>
                        </a:rPr>
                        <a:t>// evaluates to false </a:t>
                      </a:r>
                      <a:endParaRPr lang="en-US" sz="2800" dirty="0">
                        <a:effectLst/>
                      </a:endParaRPr>
                    </a:p>
                  </a:txBody>
                  <a:tcPr>
                    <a:lnL w="9525" cap="flat" cmpd="sng" algn="ctr">
                      <a:solidFill>
                        <a:srgbClr val="C0C0D0"/>
                      </a:solidFill>
                      <a:prstDash val="solid"/>
                      <a:round/>
                      <a:headEnd type="none" w="med" len="med"/>
                      <a:tailEnd type="none" w="med" len="med"/>
                    </a:lnL>
                    <a:lnR w="9525" cap="flat" cmpd="sng" algn="ctr">
                      <a:solidFill>
                        <a:srgbClr val="C0C0D0"/>
                      </a:solidFill>
                      <a:prstDash val="solid"/>
                      <a:round/>
                      <a:headEnd type="none" w="med" len="med"/>
                      <a:tailEnd type="none" w="med" len="med"/>
                    </a:lnR>
                    <a:lnT w="9525" cap="flat" cmpd="sng" algn="ctr">
                      <a:solidFill>
                        <a:srgbClr val="C0C0D0"/>
                      </a:solidFill>
                      <a:prstDash val="solid"/>
                      <a:round/>
                      <a:headEnd type="none" w="med" len="med"/>
                      <a:tailEnd type="none" w="med" len="med"/>
                    </a:lnT>
                    <a:lnB w="9525" cap="flat" cmpd="sng" algn="ctr">
                      <a:solidFill>
                        <a:srgbClr val="C0C0D0"/>
                      </a:solidFill>
                      <a:prstDash val="solid"/>
                      <a:round/>
                      <a:headEnd type="none" w="med" len="med"/>
                      <a:tailEnd type="none" w="med" len="med"/>
                    </a:lnB>
                    <a:solidFill>
                      <a:srgbClr val="EFEFFF"/>
                    </a:solidFill>
                  </a:tcPr>
                </a:tc>
                <a:extLst>
                  <a:ext uri="{0D108BD9-81ED-4DB2-BD59-A6C34878D82A}">
                    <a16:rowId xmlns:a16="http://schemas.microsoft.com/office/drawing/2014/main" val="3830196828"/>
                  </a:ext>
                </a:extLst>
              </a:tr>
            </a:tbl>
          </a:graphicData>
        </a:graphic>
      </p:graphicFrame>
      <p:sp>
        <p:nvSpPr>
          <p:cNvPr id="7" name="Rectangle 1">
            <a:extLst>
              <a:ext uri="{FF2B5EF4-FFF2-40B4-BE49-F238E27FC236}">
                <a16:creationId xmlns:a16="http://schemas.microsoft.com/office/drawing/2014/main" id="{BF1CFAD0-5092-4EA7-ADCF-894945B956FB}"/>
              </a:ext>
            </a:extLst>
          </p:cNvPr>
          <p:cNvSpPr>
            <a:spLocks noChangeArrowheads="1"/>
          </p:cNvSpPr>
          <p:nvPr/>
        </p:nvSpPr>
        <p:spPr bwMode="auto">
          <a:xfrm>
            <a:off x="677334" y="46077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30981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5106C-5442-4E42-8A86-C240B01FFAB0}"/>
              </a:ext>
            </a:extLst>
          </p:cNvPr>
          <p:cNvSpPr>
            <a:spLocks noGrp="1"/>
          </p:cNvSpPr>
          <p:nvPr>
            <p:ph type="title"/>
          </p:nvPr>
        </p:nvSpPr>
        <p:spPr/>
        <p:txBody>
          <a:bodyPr/>
          <a:lstStyle/>
          <a:p>
            <a:r>
              <a:rPr lang="en-US" b="1" dirty="0"/>
              <a:t>Logical operators ( !, &amp;&amp;, || )</a:t>
            </a:r>
            <a:br>
              <a:rPr lang="en-US" b="1" dirty="0"/>
            </a:br>
            <a:endParaRPr lang="en-US" dirty="0"/>
          </a:p>
        </p:txBody>
      </p:sp>
      <p:sp>
        <p:nvSpPr>
          <p:cNvPr id="5" name="Slide Number Placeholder 4">
            <a:extLst>
              <a:ext uri="{FF2B5EF4-FFF2-40B4-BE49-F238E27FC236}">
                <a16:creationId xmlns:a16="http://schemas.microsoft.com/office/drawing/2014/main" id="{DE80F058-A654-4776-AEEE-B082A2EBF558}"/>
              </a:ext>
            </a:extLst>
          </p:cNvPr>
          <p:cNvSpPr>
            <a:spLocks noGrp="1"/>
          </p:cNvSpPr>
          <p:nvPr>
            <p:ph type="sldNum" sz="quarter" idx="12"/>
          </p:nvPr>
        </p:nvSpPr>
        <p:spPr/>
        <p:txBody>
          <a:bodyPr/>
          <a:lstStyle/>
          <a:p>
            <a:fld id="{A037933A-F97C-4918-9917-0BEF3D551A6D}" type="slidenum">
              <a:rPr lang="en-US" smtClean="0"/>
              <a:t>51</a:t>
            </a:fld>
            <a:endParaRPr lang="en-US"/>
          </a:p>
        </p:txBody>
      </p:sp>
      <p:sp>
        <p:nvSpPr>
          <p:cNvPr id="4" name="Rectangle 1">
            <a:extLst>
              <a:ext uri="{FF2B5EF4-FFF2-40B4-BE49-F238E27FC236}">
                <a16:creationId xmlns:a16="http://schemas.microsoft.com/office/drawing/2014/main" id="{8A1E418A-D1F2-410A-8583-DBF1FFAB0D84}"/>
              </a:ext>
            </a:extLst>
          </p:cNvPr>
          <p:cNvSpPr>
            <a:spLocks noGrp="1" noChangeArrowheads="1"/>
          </p:cNvSpPr>
          <p:nvPr>
            <p:ph idx="1"/>
          </p:nvPr>
        </p:nvSpPr>
        <p:spPr bwMode="auto">
          <a:xfrm>
            <a:off x="677334" y="3131481"/>
            <a:ext cx="6703823"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Roboto"/>
              </a:rPr>
              <a:t>operator </a:t>
            </a:r>
            <a:r>
              <a:rPr kumimoji="0" lang="en-US" altLang="en-US" sz="1000" b="0" i="0" u="none" strike="noStrike" cap="none" normalizeH="0" baseline="0" dirty="0">
                <a:ln>
                  <a:noFill/>
                </a:ln>
                <a:solidFill>
                  <a:srgbClr val="000000"/>
                </a:solidFill>
                <a:effectLst/>
                <a:latin typeface="Inconsolata"/>
              </a:rPr>
              <a:t>!</a:t>
            </a:r>
            <a:r>
              <a:rPr kumimoji="0" lang="en-US" altLang="en-US" sz="1100" b="0" i="0" u="none" strike="noStrike" cap="none" normalizeH="0" baseline="0" dirty="0">
                <a:ln>
                  <a:noFill/>
                </a:ln>
                <a:solidFill>
                  <a:srgbClr val="000000"/>
                </a:solidFill>
                <a:effectLst/>
                <a:latin typeface="Roboto"/>
              </a:rPr>
              <a:t> </a:t>
            </a:r>
            <a:r>
              <a:rPr kumimoji="0" lang="en-US" altLang="en-US" sz="1800" b="0" i="0" u="none" strike="noStrike" cap="none" normalizeH="0" baseline="0" dirty="0">
                <a:ln>
                  <a:noFill/>
                </a:ln>
                <a:solidFill>
                  <a:srgbClr val="000000"/>
                </a:solidFill>
                <a:effectLst/>
                <a:latin typeface="Roboto"/>
              </a:rPr>
              <a:t>is the C++ operator for the Boolean operation NOT</a:t>
            </a:r>
          </a:p>
          <a:p>
            <a:pPr marL="0" indent="0" defTabSz="914400">
              <a:buClrTx/>
              <a:buSzTx/>
              <a:buNone/>
            </a:pPr>
            <a:r>
              <a:rPr lang="en-US" altLang="en-US" dirty="0">
                <a:solidFill>
                  <a:srgbClr val="000000"/>
                </a:solidFill>
                <a:latin typeface="Roboto"/>
              </a:rPr>
              <a:t>The operator </a:t>
            </a:r>
            <a:r>
              <a:rPr lang="en-US" altLang="en-US" sz="1000" dirty="0">
                <a:solidFill>
                  <a:srgbClr val="000000"/>
                </a:solidFill>
                <a:latin typeface="Inconsolata"/>
              </a:rPr>
              <a:t>&amp;&amp;</a:t>
            </a:r>
            <a:r>
              <a:rPr lang="en-US" altLang="en-US" sz="1100" dirty="0">
                <a:solidFill>
                  <a:srgbClr val="000000"/>
                </a:solidFill>
                <a:latin typeface="Roboto"/>
              </a:rPr>
              <a:t> </a:t>
            </a:r>
            <a:r>
              <a:rPr lang="en-US" altLang="en-US" dirty="0">
                <a:solidFill>
                  <a:srgbClr val="000000"/>
                </a:solidFill>
                <a:latin typeface="Roboto"/>
              </a:rPr>
              <a:t>corresponds to the Boolean logical operation AND</a:t>
            </a:r>
          </a:p>
          <a:p>
            <a:pPr marL="0" indent="0" defTabSz="914400">
              <a:buClrTx/>
              <a:buSzTx/>
              <a:buNone/>
            </a:pPr>
            <a:r>
              <a:rPr lang="en-US" altLang="en-US" dirty="0">
                <a:solidFill>
                  <a:srgbClr val="000000"/>
                </a:solidFill>
                <a:latin typeface="Roboto"/>
              </a:rPr>
              <a:t>The operator </a:t>
            </a:r>
            <a:r>
              <a:rPr lang="en-US" altLang="en-US" sz="1000" dirty="0">
                <a:solidFill>
                  <a:srgbClr val="000000"/>
                </a:solidFill>
                <a:latin typeface="Inconsolata"/>
              </a:rPr>
              <a:t>||</a:t>
            </a:r>
            <a:r>
              <a:rPr lang="en-US" altLang="en-US" sz="1100" dirty="0">
                <a:solidFill>
                  <a:srgbClr val="000000"/>
                </a:solidFill>
                <a:latin typeface="Roboto"/>
              </a:rPr>
              <a:t> </a:t>
            </a:r>
            <a:r>
              <a:rPr lang="en-US" altLang="en-US" dirty="0">
                <a:solidFill>
                  <a:srgbClr val="000000"/>
                </a:solidFill>
                <a:latin typeface="Roboto"/>
              </a:rPr>
              <a:t>corresponds to the Boolean logical operation OR,</a:t>
            </a:r>
            <a:r>
              <a:rPr lang="en-US" altLang="en-US" dirty="0"/>
              <a:t> </a:t>
            </a:r>
          </a:p>
          <a:p>
            <a:pPr marL="0" indent="0" defTabSz="914400">
              <a:buClrTx/>
              <a:buSzTx/>
              <a:buNone/>
            </a:pPr>
            <a:endParaRPr lang="en-US" altLang="en-US" dirty="0">
              <a:solidFill>
                <a:srgbClr val="000000"/>
              </a:solidFill>
              <a:latin typeface="Roboto"/>
            </a:endParaRPr>
          </a:p>
          <a:p>
            <a:pPr marL="0" indent="0" defTabSz="914400">
              <a:buClrTx/>
              <a:buSzTx/>
              <a:buNone/>
            </a:pPr>
            <a:r>
              <a:rPr lang="en-US" altLang="en-US" dirty="0">
                <a:solidFill>
                  <a:srgbClr val="000000"/>
                </a:solidFill>
                <a:latin typeface="Roboto"/>
              </a:rPr>
              <a:t>,</a:t>
            </a:r>
            <a:r>
              <a:rPr lang="en-US" altLang="en-US" dirty="0"/>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Robot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15E727D8-57DE-40D1-9F81-0C4FC3BCA950}"/>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6076A780-503F-42D1-866D-29DDADFE47AC}"/>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66613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BE092-43D1-424A-8761-29152935E747}"/>
              </a:ext>
            </a:extLst>
          </p:cNvPr>
          <p:cNvSpPr>
            <a:spLocks noGrp="1"/>
          </p:cNvSpPr>
          <p:nvPr>
            <p:ph type="title"/>
          </p:nvPr>
        </p:nvSpPr>
        <p:spPr/>
        <p:txBody>
          <a:bodyPr>
            <a:normAutofit fontScale="90000"/>
          </a:bodyPr>
          <a:lstStyle/>
          <a:p>
            <a:r>
              <a:rPr lang="en-US" b="1" dirty="0"/>
              <a:t>Conditional ternary operator ( ? :)</a:t>
            </a:r>
            <a:br>
              <a:rPr lang="en-US" b="1" dirty="0"/>
            </a:br>
            <a:br>
              <a:rPr lang="en-US" dirty="0"/>
            </a:br>
            <a:endParaRPr lang="en-US" dirty="0"/>
          </a:p>
        </p:txBody>
      </p:sp>
      <p:sp>
        <p:nvSpPr>
          <p:cNvPr id="3" name="Content Placeholder 2">
            <a:extLst>
              <a:ext uri="{FF2B5EF4-FFF2-40B4-BE49-F238E27FC236}">
                <a16:creationId xmlns:a16="http://schemas.microsoft.com/office/drawing/2014/main" id="{544F506E-D9EF-416B-87F0-38A06EAE0117}"/>
              </a:ext>
            </a:extLst>
          </p:cNvPr>
          <p:cNvSpPr>
            <a:spLocks noGrp="1"/>
          </p:cNvSpPr>
          <p:nvPr>
            <p:ph idx="1"/>
          </p:nvPr>
        </p:nvSpPr>
        <p:spPr/>
        <p:txBody>
          <a:bodyPr>
            <a:normAutofit lnSpcReduction="10000"/>
          </a:bodyPr>
          <a:lstStyle/>
          <a:p>
            <a:r>
              <a:rPr lang="en-US" altLang="en-US" sz="3200" dirty="0">
                <a:solidFill>
                  <a:srgbClr val="000000"/>
                </a:solidFill>
                <a:latin typeface="Roboto"/>
              </a:rPr>
              <a:t>The conditional operator evaluates an expression, returning one value if that expression evaluates to </a:t>
            </a:r>
            <a:r>
              <a:rPr lang="en-US" altLang="en-US" sz="3200" dirty="0">
                <a:solidFill>
                  <a:srgbClr val="000000"/>
                </a:solidFill>
                <a:latin typeface="Inconsolata"/>
              </a:rPr>
              <a:t>true</a:t>
            </a:r>
            <a:r>
              <a:rPr lang="en-US" altLang="en-US" sz="3200" dirty="0">
                <a:solidFill>
                  <a:srgbClr val="000000"/>
                </a:solidFill>
                <a:latin typeface="Roboto"/>
              </a:rPr>
              <a:t>, and a different one if the expression evaluates as </a:t>
            </a:r>
            <a:r>
              <a:rPr lang="en-US" altLang="en-US" sz="3200" dirty="0">
                <a:solidFill>
                  <a:srgbClr val="000000"/>
                </a:solidFill>
                <a:latin typeface="Inconsolata"/>
              </a:rPr>
              <a:t>false</a:t>
            </a:r>
            <a:r>
              <a:rPr lang="en-US" altLang="en-US" sz="3200" dirty="0">
                <a:solidFill>
                  <a:srgbClr val="000000"/>
                </a:solidFill>
                <a:latin typeface="Roboto"/>
              </a:rPr>
              <a:t>. Its syntax is:</a:t>
            </a:r>
            <a:br>
              <a:rPr lang="en-US" altLang="en-US" sz="3200" dirty="0">
                <a:solidFill>
                  <a:schemeClr val="tx1"/>
                </a:solidFill>
              </a:rPr>
            </a:br>
            <a:br>
              <a:rPr lang="en-US" altLang="en-US" dirty="0">
                <a:solidFill>
                  <a:schemeClr val="tx1"/>
                </a:solidFill>
                <a:latin typeface="Arial" panose="020B0604020202020204" pitchFamily="34" charset="0"/>
              </a:rPr>
            </a:br>
            <a:r>
              <a:rPr lang="en-US" altLang="en-US" sz="3200" dirty="0">
                <a:solidFill>
                  <a:srgbClr val="000000"/>
                </a:solidFill>
                <a:latin typeface="Inconsolata"/>
              </a:rPr>
              <a:t>condition ? result1 : result2</a:t>
            </a:r>
            <a:r>
              <a:rPr lang="en-US" altLang="en-US" sz="3200" dirty="0">
                <a:solidFill>
                  <a:schemeClr val="tx1"/>
                </a:solidFill>
              </a:rPr>
              <a:t> </a:t>
            </a:r>
          </a:p>
          <a:p>
            <a:r>
              <a:rPr lang="en-US" altLang="en-US" sz="3200" dirty="0">
                <a:solidFill>
                  <a:schemeClr val="tx1"/>
                </a:solidFill>
                <a:latin typeface="Arial" panose="020B0604020202020204" pitchFamily="34" charset="0"/>
              </a:rPr>
              <a:t>If(a&gt;b)?a is big :b is big</a:t>
            </a:r>
          </a:p>
          <a:p>
            <a:endParaRPr lang="en-US" dirty="0"/>
          </a:p>
        </p:txBody>
      </p:sp>
      <p:sp>
        <p:nvSpPr>
          <p:cNvPr id="4" name="Slide Number Placeholder 3">
            <a:extLst>
              <a:ext uri="{FF2B5EF4-FFF2-40B4-BE49-F238E27FC236}">
                <a16:creationId xmlns:a16="http://schemas.microsoft.com/office/drawing/2014/main" id="{26ED9469-1CB5-47DA-96DD-3F3FE4F572E4}"/>
              </a:ext>
            </a:extLst>
          </p:cNvPr>
          <p:cNvSpPr>
            <a:spLocks noGrp="1"/>
          </p:cNvSpPr>
          <p:nvPr>
            <p:ph type="sldNum" sz="quarter" idx="12"/>
          </p:nvPr>
        </p:nvSpPr>
        <p:spPr/>
        <p:txBody>
          <a:bodyPr/>
          <a:lstStyle/>
          <a:p>
            <a:fld id="{A037933A-F97C-4918-9917-0BEF3D551A6D}" type="slidenum">
              <a:rPr lang="en-US" smtClean="0"/>
              <a:t>52</a:t>
            </a:fld>
            <a:endParaRPr lang="en-US"/>
          </a:p>
        </p:txBody>
      </p:sp>
    </p:spTree>
    <p:extLst>
      <p:ext uri="{BB962C8B-B14F-4D97-AF65-F5344CB8AC3E}">
        <p14:creationId xmlns:p14="http://schemas.microsoft.com/office/powerpoint/2010/main" val="36709230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78AF2-B4F2-4D12-A5D7-727E02B8DF27}"/>
              </a:ext>
            </a:extLst>
          </p:cNvPr>
          <p:cNvSpPr>
            <a:spLocks noGrp="1"/>
          </p:cNvSpPr>
          <p:nvPr>
            <p:ph type="title"/>
          </p:nvPr>
        </p:nvSpPr>
        <p:spPr>
          <a:xfrm>
            <a:off x="677333" y="609600"/>
            <a:ext cx="11327853" cy="3195484"/>
          </a:xfrm>
        </p:spPr>
        <p:txBody>
          <a:bodyPr>
            <a:normAutofit fontScale="90000"/>
          </a:bodyPr>
          <a:lstStyle/>
          <a:p>
            <a:pPr lvl="0" defTabSz="914400" eaLnBrk="0" fontAlgn="base" hangingPunct="0">
              <a:spcAft>
                <a:spcPct val="0"/>
              </a:spcAft>
            </a:pPr>
            <a:r>
              <a:rPr lang="en-US" b="1" dirty="0"/>
              <a:t>Comma operator ( , )</a:t>
            </a:r>
            <a:br>
              <a:rPr lang="en-US" b="1" dirty="0"/>
            </a:br>
            <a:r>
              <a:rPr lang="en-US" altLang="en-US" sz="5400" dirty="0">
                <a:solidFill>
                  <a:srgbClr val="000000"/>
                </a:solidFill>
                <a:latin typeface="Roboto"/>
              </a:rPr>
              <a:t>The comma operator (</a:t>
            </a:r>
            <a:r>
              <a:rPr lang="en-US" altLang="en-US" sz="2800" dirty="0">
                <a:solidFill>
                  <a:srgbClr val="000000"/>
                </a:solidFill>
                <a:latin typeface="Inconsolata"/>
              </a:rPr>
              <a:t>,</a:t>
            </a:r>
            <a:r>
              <a:rPr lang="en-US" altLang="en-US" dirty="0">
                <a:solidFill>
                  <a:srgbClr val="000000"/>
                </a:solidFill>
                <a:latin typeface="Roboto"/>
              </a:rPr>
              <a:t>) is used to </a:t>
            </a:r>
            <a:r>
              <a:rPr lang="en-US" altLang="en-US" sz="5400" dirty="0">
                <a:solidFill>
                  <a:srgbClr val="000000"/>
                </a:solidFill>
                <a:latin typeface="Roboto"/>
              </a:rPr>
              <a:t>separate two or more expressions that are included where only one expression is expected. When the set of expressions has to be evaluated for a value, only the right-most expression is considered.</a:t>
            </a:r>
            <a:br>
              <a:rPr lang="en-US" altLang="en-US" sz="5400" dirty="0">
                <a:solidFill>
                  <a:srgbClr val="000000"/>
                </a:solidFill>
                <a:latin typeface="Roboto"/>
              </a:rPr>
            </a:br>
            <a:br>
              <a:rPr lang="en-US" altLang="en-US" sz="5400" dirty="0">
                <a:solidFill>
                  <a:srgbClr val="000000"/>
                </a:solidFill>
                <a:latin typeface="Roboto"/>
              </a:rPr>
            </a:br>
            <a:br>
              <a:rPr lang="en-US" altLang="en-US" sz="5400" dirty="0">
                <a:solidFill>
                  <a:srgbClr val="000000"/>
                </a:solidFill>
                <a:latin typeface="Roboto"/>
              </a:rPr>
            </a:br>
            <a:br>
              <a:rPr lang="en-US" altLang="en-US" sz="5400" dirty="0">
                <a:solidFill>
                  <a:schemeClr val="tx1"/>
                </a:solidFill>
                <a:latin typeface="Arial" panose="020B0604020202020204" pitchFamily="34" charset="0"/>
              </a:rPr>
            </a:br>
            <a:br>
              <a:rPr lang="en-US" altLang="en-US" sz="5400" dirty="0">
                <a:solidFill>
                  <a:schemeClr val="tx1"/>
                </a:solidFill>
                <a:latin typeface="Arial" panose="020B0604020202020204" pitchFamily="34" charset="0"/>
              </a:rPr>
            </a:br>
            <a:endParaRPr lang="en-US" dirty="0"/>
          </a:p>
        </p:txBody>
      </p:sp>
      <p:graphicFrame>
        <p:nvGraphicFramePr>
          <p:cNvPr id="5" name="Content Placeholder 4">
            <a:extLst>
              <a:ext uri="{FF2B5EF4-FFF2-40B4-BE49-F238E27FC236}">
                <a16:creationId xmlns:a16="http://schemas.microsoft.com/office/drawing/2014/main" id="{1C08D52C-085C-473A-903E-F7519581B264}"/>
              </a:ext>
            </a:extLst>
          </p:cNvPr>
          <p:cNvGraphicFramePr>
            <a:graphicFrameLocks noGrp="1"/>
          </p:cNvGraphicFramePr>
          <p:nvPr>
            <p:ph idx="1"/>
            <p:extLst>
              <p:ext uri="{D42A27DB-BD31-4B8C-83A1-F6EECF244321}">
                <p14:modId xmlns:p14="http://schemas.microsoft.com/office/powerpoint/2010/main" val="3204032840"/>
              </p:ext>
            </p:extLst>
          </p:nvPr>
        </p:nvGraphicFramePr>
        <p:xfrm>
          <a:off x="-841221" y="5928360"/>
          <a:ext cx="8596312" cy="640080"/>
        </p:xfrm>
        <a:graphic>
          <a:graphicData uri="http://schemas.openxmlformats.org/drawingml/2006/table">
            <a:tbl>
              <a:tblPr/>
              <a:tblGrid>
                <a:gridCol w="3666958">
                  <a:extLst>
                    <a:ext uri="{9D8B030D-6E8A-4147-A177-3AD203B41FA5}">
                      <a16:colId xmlns:a16="http://schemas.microsoft.com/office/drawing/2014/main" val="697477373"/>
                    </a:ext>
                  </a:extLst>
                </a:gridCol>
                <a:gridCol w="4929354">
                  <a:extLst>
                    <a:ext uri="{9D8B030D-6E8A-4147-A177-3AD203B41FA5}">
                      <a16:colId xmlns:a16="http://schemas.microsoft.com/office/drawing/2014/main" val="1828317991"/>
                    </a:ext>
                  </a:extLst>
                </a:gridCol>
              </a:tblGrid>
              <a:tr h="0">
                <a:tc>
                  <a:txBody>
                    <a:bodyPr/>
                    <a:lstStyle/>
                    <a:p>
                      <a:pPr algn="r" fontAlgn="t"/>
                      <a:r>
                        <a:rPr lang="en-US">
                          <a:solidFill>
                            <a:srgbClr val="A0A0A0"/>
                          </a:solidFill>
                          <a:effectLst/>
                        </a:rPr>
                        <a:t>1</a:t>
                      </a:r>
                      <a:br>
                        <a:rPr lang="en-US">
                          <a:solidFill>
                            <a:srgbClr val="A0A0A0"/>
                          </a:solidFill>
                          <a:effectLst/>
                        </a:rPr>
                      </a:br>
                      <a:endParaRPr lang="en-US">
                        <a:solidFill>
                          <a:srgbClr val="A0A0A0"/>
                        </a:solidFill>
                        <a:effectLst/>
                      </a:endParaRPr>
                    </a:p>
                  </a:txBody>
                  <a:tcPr marR="38100">
                    <a:lnL>
                      <a:noFill/>
                    </a:lnL>
                    <a:lnR w="9525" cap="flat" cmpd="sng" algn="ctr">
                      <a:solidFill>
                        <a:srgbClr val="C0C0D0"/>
                      </a:solidFill>
                      <a:prstDash val="solid"/>
                      <a:round/>
                      <a:headEnd type="none" w="med" len="med"/>
                      <a:tailEnd type="none" w="med" len="med"/>
                    </a:lnR>
                    <a:lnT>
                      <a:noFill/>
                    </a:lnT>
                    <a:lnB>
                      <a:noFill/>
                    </a:lnB>
                  </a:tcPr>
                </a:tc>
                <a:tc>
                  <a:txBody>
                    <a:bodyPr/>
                    <a:lstStyle/>
                    <a:p>
                      <a:pPr algn="l" fontAlgn="t"/>
                      <a:r>
                        <a:rPr lang="en-US" dirty="0">
                          <a:effectLst/>
                        </a:rPr>
                        <a:t>a = (b=3, b+2);</a:t>
                      </a:r>
                    </a:p>
                  </a:txBody>
                  <a:tcPr>
                    <a:lnL w="9525" cap="flat" cmpd="sng" algn="ctr">
                      <a:solidFill>
                        <a:srgbClr val="C0C0D0"/>
                      </a:solidFill>
                      <a:prstDash val="solid"/>
                      <a:round/>
                      <a:headEnd type="none" w="med" len="med"/>
                      <a:tailEnd type="none" w="med" len="med"/>
                    </a:lnL>
                    <a:lnR w="9525" cap="flat" cmpd="sng" algn="ctr">
                      <a:solidFill>
                        <a:srgbClr val="C0C0D0"/>
                      </a:solidFill>
                      <a:prstDash val="solid"/>
                      <a:round/>
                      <a:headEnd type="none" w="med" len="med"/>
                      <a:tailEnd type="none" w="med" len="med"/>
                    </a:lnR>
                    <a:lnT w="9525" cap="flat" cmpd="sng" algn="ctr">
                      <a:solidFill>
                        <a:srgbClr val="C0C0D0"/>
                      </a:solidFill>
                      <a:prstDash val="solid"/>
                      <a:round/>
                      <a:headEnd type="none" w="med" len="med"/>
                      <a:tailEnd type="none" w="med" len="med"/>
                    </a:lnT>
                    <a:lnB w="9525" cap="flat" cmpd="sng" algn="ctr">
                      <a:solidFill>
                        <a:srgbClr val="C0C0D0"/>
                      </a:solidFill>
                      <a:prstDash val="solid"/>
                      <a:round/>
                      <a:headEnd type="none" w="med" len="med"/>
                      <a:tailEnd type="none" w="med" len="med"/>
                    </a:lnB>
                    <a:solidFill>
                      <a:srgbClr val="EFEFFF"/>
                    </a:solidFill>
                  </a:tcPr>
                </a:tc>
                <a:extLst>
                  <a:ext uri="{0D108BD9-81ED-4DB2-BD59-A6C34878D82A}">
                    <a16:rowId xmlns:a16="http://schemas.microsoft.com/office/drawing/2014/main" val="850540535"/>
                  </a:ext>
                </a:extLst>
              </a:tr>
            </a:tbl>
          </a:graphicData>
        </a:graphic>
      </p:graphicFrame>
      <p:sp>
        <p:nvSpPr>
          <p:cNvPr id="4" name="Slide Number Placeholder 3">
            <a:extLst>
              <a:ext uri="{FF2B5EF4-FFF2-40B4-BE49-F238E27FC236}">
                <a16:creationId xmlns:a16="http://schemas.microsoft.com/office/drawing/2014/main" id="{51948CEB-F4B6-4836-8CE5-549714756C4E}"/>
              </a:ext>
            </a:extLst>
          </p:cNvPr>
          <p:cNvSpPr>
            <a:spLocks noGrp="1"/>
          </p:cNvSpPr>
          <p:nvPr>
            <p:ph type="sldNum" sz="quarter" idx="12"/>
          </p:nvPr>
        </p:nvSpPr>
        <p:spPr/>
        <p:txBody>
          <a:bodyPr/>
          <a:lstStyle/>
          <a:p>
            <a:fld id="{A037933A-F97C-4918-9917-0BEF3D551A6D}" type="slidenum">
              <a:rPr lang="en-US" smtClean="0"/>
              <a:t>53</a:t>
            </a:fld>
            <a:endParaRPr lang="en-US"/>
          </a:p>
        </p:txBody>
      </p:sp>
      <p:sp>
        <p:nvSpPr>
          <p:cNvPr id="6" name="Rectangle 1">
            <a:extLst>
              <a:ext uri="{FF2B5EF4-FFF2-40B4-BE49-F238E27FC236}">
                <a16:creationId xmlns:a16="http://schemas.microsoft.com/office/drawing/2014/main" id="{CB419838-4E93-48FF-B908-30443C2F26B8}"/>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35011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53326-06EB-4BF9-8E3A-AF0A2CD2EE7A}"/>
              </a:ext>
            </a:extLst>
          </p:cNvPr>
          <p:cNvSpPr>
            <a:spLocks noGrp="1"/>
          </p:cNvSpPr>
          <p:nvPr>
            <p:ph type="title"/>
          </p:nvPr>
        </p:nvSpPr>
        <p:spPr/>
        <p:txBody>
          <a:bodyPr/>
          <a:lstStyle/>
          <a:p>
            <a:r>
              <a:rPr lang="en-US" b="1" dirty="0"/>
              <a:t>Bitwise operators ( &amp;, |, ^, ~, &lt;&lt;, &gt;&gt; )</a:t>
            </a:r>
            <a:br>
              <a:rPr lang="en-US" b="1" dirty="0"/>
            </a:br>
            <a:endParaRPr lang="en-US" dirty="0"/>
          </a:p>
        </p:txBody>
      </p:sp>
      <p:graphicFrame>
        <p:nvGraphicFramePr>
          <p:cNvPr id="5" name="Content Placeholder 4">
            <a:extLst>
              <a:ext uri="{FF2B5EF4-FFF2-40B4-BE49-F238E27FC236}">
                <a16:creationId xmlns:a16="http://schemas.microsoft.com/office/drawing/2014/main" id="{52D95860-D666-405B-9F0F-75C70503A8B7}"/>
              </a:ext>
            </a:extLst>
          </p:cNvPr>
          <p:cNvGraphicFramePr>
            <a:graphicFrameLocks noGrp="1"/>
          </p:cNvGraphicFramePr>
          <p:nvPr>
            <p:ph idx="1"/>
            <p:extLst>
              <p:ext uri="{D42A27DB-BD31-4B8C-83A1-F6EECF244321}">
                <p14:modId xmlns:p14="http://schemas.microsoft.com/office/powerpoint/2010/main" val="1198348573"/>
              </p:ext>
            </p:extLst>
          </p:nvPr>
        </p:nvGraphicFramePr>
        <p:xfrm>
          <a:off x="677863" y="1430594"/>
          <a:ext cx="8596311" cy="5371312"/>
        </p:xfrm>
        <a:graphic>
          <a:graphicData uri="http://schemas.openxmlformats.org/drawingml/2006/table">
            <a:tbl>
              <a:tblPr/>
              <a:tblGrid>
                <a:gridCol w="2865437">
                  <a:extLst>
                    <a:ext uri="{9D8B030D-6E8A-4147-A177-3AD203B41FA5}">
                      <a16:colId xmlns:a16="http://schemas.microsoft.com/office/drawing/2014/main" val="1115834332"/>
                    </a:ext>
                  </a:extLst>
                </a:gridCol>
                <a:gridCol w="2865437">
                  <a:extLst>
                    <a:ext uri="{9D8B030D-6E8A-4147-A177-3AD203B41FA5}">
                      <a16:colId xmlns:a16="http://schemas.microsoft.com/office/drawing/2014/main" val="1362189671"/>
                    </a:ext>
                  </a:extLst>
                </a:gridCol>
                <a:gridCol w="2865437">
                  <a:extLst>
                    <a:ext uri="{9D8B030D-6E8A-4147-A177-3AD203B41FA5}">
                      <a16:colId xmlns:a16="http://schemas.microsoft.com/office/drawing/2014/main" val="210125999"/>
                    </a:ext>
                  </a:extLst>
                </a:gridCol>
              </a:tblGrid>
              <a:tr h="527488">
                <a:tc>
                  <a:txBody>
                    <a:bodyPr/>
                    <a:lstStyle/>
                    <a:p>
                      <a:pPr algn="l" fontAlgn="ctr"/>
                      <a:r>
                        <a:rPr lang="en-US" sz="2800" dirty="0">
                          <a:effectLst/>
                        </a:rPr>
                        <a:t>operator</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0E0E0"/>
                    </a:solidFill>
                  </a:tcPr>
                </a:tc>
                <a:tc>
                  <a:txBody>
                    <a:bodyPr/>
                    <a:lstStyle/>
                    <a:p>
                      <a:pPr algn="l" fontAlgn="ctr"/>
                      <a:r>
                        <a:rPr lang="en-US" sz="2800">
                          <a:effectLst/>
                        </a:rPr>
                        <a:t>asm equivalent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0E0E0"/>
                    </a:solidFill>
                  </a:tcPr>
                </a:tc>
                <a:tc>
                  <a:txBody>
                    <a:bodyPr/>
                    <a:lstStyle/>
                    <a:p>
                      <a:pPr algn="l" fontAlgn="ctr"/>
                      <a:r>
                        <a:rPr lang="en-US" sz="2800">
                          <a:effectLst/>
                        </a:rPr>
                        <a:t>description</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0E0E0"/>
                    </a:solidFill>
                  </a:tcPr>
                </a:tc>
                <a:extLst>
                  <a:ext uri="{0D108BD9-81ED-4DB2-BD59-A6C34878D82A}">
                    <a16:rowId xmlns:a16="http://schemas.microsoft.com/office/drawing/2014/main" val="2183580105"/>
                  </a:ext>
                </a:extLst>
              </a:tr>
              <a:tr h="527488">
                <a:tc>
                  <a:txBody>
                    <a:bodyPr/>
                    <a:lstStyle/>
                    <a:p>
                      <a:pPr algn="l" fontAlgn="ctr"/>
                      <a:r>
                        <a:rPr lang="en-US" sz="2800" dirty="0">
                          <a:effectLst/>
                        </a:rPr>
                        <a:t>&amp;</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2800">
                          <a:effectLst/>
                        </a:rPr>
                        <a:t>AND</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2800">
                          <a:effectLst/>
                        </a:rPr>
                        <a:t>Bitwise AND</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71895549"/>
                  </a:ext>
                </a:extLst>
              </a:tr>
              <a:tr h="527488">
                <a:tc>
                  <a:txBody>
                    <a:bodyPr/>
                    <a:lstStyle/>
                    <a:p>
                      <a:pPr algn="l" fontAlgn="ctr"/>
                      <a:r>
                        <a:rPr lang="en-US" sz="2800" dirty="0">
                          <a:effectLst/>
                        </a:rPr>
                        <a: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2800">
                          <a:effectLst/>
                        </a:rPr>
                        <a:t>OR</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2800">
                          <a:effectLst/>
                        </a:rPr>
                        <a:t>Bitwise inclusive OR</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09492110"/>
                  </a:ext>
                </a:extLst>
              </a:tr>
              <a:tr h="527488">
                <a:tc>
                  <a:txBody>
                    <a:bodyPr/>
                    <a:lstStyle/>
                    <a:p>
                      <a:pPr algn="l" fontAlgn="ctr"/>
                      <a:r>
                        <a:rPr lang="en-US" sz="2800" dirty="0">
                          <a:effectLst/>
                        </a:rPr>
                        <a: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2800">
                          <a:effectLst/>
                        </a:rPr>
                        <a:t>XOR</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2800">
                          <a:effectLst/>
                        </a:rPr>
                        <a:t>Bitwise exclusive OR</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3582796"/>
                  </a:ext>
                </a:extLst>
              </a:tr>
              <a:tr h="923104">
                <a:tc>
                  <a:txBody>
                    <a:bodyPr/>
                    <a:lstStyle/>
                    <a:p>
                      <a:pPr algn="l" fontAlgn="ctr"/>
                      <a:r>
                        <a:rPr lang="en-US" sz="2800" dirty="0">
                          <a:effectLst/>
                        </a:rPr>
                        <a: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2800" dirty="0">
                          <a:effectLst/>
                        </a:rPr>
                        <a:t>NOT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2800">
                          <a:effectLst/>
                        </a:rPr>
                        <a:t>Unary complement (bit inversion)</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13985731"/>
                  </a:ext>
                </a:extLst>
              </a:tr>
              <a:tr h="527488">
                <a:tc>
                  <a:txBody>
                    <a:bodyPr/>
                    <a:lstStyle/>
                    <a:p>
                      <a:pPr algn="l" fontAlgn="ctr"/>
                      <a:r>
                        <a:rPr lang="en-US" sz="2800">
                          <a:effectLst/>
                        </a:rPr>
                        <a:t>&lt;&lt;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2800" dirty="0">
                          <a:effectLst/>
                        </a:rPr>
                        <a:t>SHL</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2800">
                          <a:effectLst/>
                        </a:rPr>
                        <a:t>Shift bits left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50580089"/>
                  </a:ext>
                </a:extLst>
              </a:tr>
              <a:tr h="527488">
                <a:tc>
                  <a:txBody>
                    <a:bodyPr/>
                    <a:lstStyle/>
                    <a:p>
                      <a:pPr algn="l" fontAlgn="ctr"/>
                      <a:r>
                        <a:rPr lang="en-US" sz="2800">
                          <a:effectLst/>
                        </a:rPr>
                        <a:t>&gt;&gt;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2800">
                          <a:effectLst/>
                        </a:rPr>
                        <a:t>SHR</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2800" dirty="0">
                          <a:effectLst/>
                        </a:rPr>
                        <a:t>Shift bits right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99726251"/>
                  </a:ext>
                </a:extLst>
              </a:tr>
            </a:tbl>
          </a:graphicData>
        </a:graphic>
      </p:graphicFrame>
      <p:sp>
        <p:nvSpPr>
          <p:cNvPr id="4" name="Slide Number Placeholder 3">
            <a:extLst>
              <a:ext uri="{FF2B5EF4-FFF2-40B4-BE49-F238E27FC236}">
                <a16:creationId xmlns:a16="http://schemas.microsoft.com/office/drawing/2014/main" id="{219D2827-B674-4E8B-9F18-0C5DFA4F0BE7}"/>
              </a:ext>
            </a:extLst>
          </p:cNvPr>
          <p:cNvSpPr>
            <a:spLocks noGrp="1"/>
          </p:cNvSpPr>
          <p:nvPr>
            <p:ph type="sldNum" sz="quarter" idx="12"/>
          </p:nvPr>
        </p:nvSpPr>
        <p:spPr/>
        <p:txBody>
          <a:bodyPr/>
          <a:lstStyle/>
          <a:p>
            <a:fld id="{A037933A-F97C-4918-9917-0BEF3D551A6D}" type="slidenum">
              <a:rPr lang="en-US" smtClean="0"/>
              <a:t>54</a:t>
            </a:fld>
            <a:endParaRPr lang="en-US"/>
          </a:p>
        </p:txBody>
      </p:sp>
    </p:spTree>
    <p:extLst>
      <p:ext uri="{BB962C8B-B14F-4D97-AF65-F5344CB8AC3E}">
        <p14:creationId xmlns:p14="http://schemas.microsoft.com/office/powerpoint/2010/main" val="34426042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DA0BC-C876-4826-B8AC-CF6E0E4F55B6}"/>
              </a:ext>
            </a:extLst>
          </p:cNvPr>
          <p:cNvSpPr>
            <a:spLocks noGrp="1"/>
          </p:cNvSpPr>
          <p:nvPr>
            <p:ph type="title"/>
          </p:nvPr>
        </p:nvSpPr>
        <p:spPr/>
        <p:txBody>
          <a:bodyPr/>
          <a:lstStyle/>
          <a:p>
            <a:r>
              <a:rPr lang="en-US" b="1" dirty="0"/>
              <a:t>Explicit type casting operator</a:t>
            </a:r>
            <a:br>
              <a:rPr lang="en-US" b="1" dirty="0"/>
            </a:br>
            <a:endParaRPr lang="en-US" dirty="0"/>
          </a:p>
        </p:txBody>
      </p:sp>
      <p:sp>
        <p:nvSpPr>
          <p:cNvPr id="3" name="Content Placeholder 2">
            <a:extLst>
              <a:ext uri="{FF2B5EF4-FFF2-40B4-BE49-F238E27FC236}">
                <a16:creationId xmlns:a16="http://schemas.microsoft.com/office/drawing/2014/main" id="{A06D6BCE-78F2-4076-AE5D-0F9652DE6CDD}"/>
              </a:ext>
            </a:extLst>
          </p:cNvPr>
          <p:cNvSpPr>
            <a:spLocks noGrp="1"/>
          </p:cNvSpPr>
          <p:nvPr>
            <p:ph idx="1"/>
          </p:nvPr>
        </p:nvSpPr>
        <p:spPr/>
        <p:txBody>
          <a:bodyPr>
            <a:normAutofit/>
          </a:bodyPr>
          <a:lstStyle/>
          <a:p>
            <a:r>
              <a:rPr lang="en-US" sz="2400" dirty="0"/>
              <a:t>Type casting operators allow to convert a value of a given type to another type. There are several ways to do this in C++. The simplest one, which has been inherited from the C language, is to precede the expression to be converted by the new type enclosed between parentheses (()):</a:t>
            </a:r>
          </a:p>
          <a:p>
            <a:endParaRPr lang="en-US" sz="2400" dirty="0"/>
          </a:p>
          <a:p>
            <a:endParaRPr lang="en-US" sz="2400" dirty="0"/>
          </a:p>
        </p:txBody>
      </p:sp>
      <p:sp>
        <p:nvSpPr>
          <p:cNvPr id="4" name="Slide Number Placeholder 3">
            <a:extLst>
              <a:ext uri="{FF2B5EF4-FFF2-40B4-BE49-F238E27FC236}">
                <a16:creationId xmlns:a16="http://schemas.microsoft.com/office/drawing/2014/main" id="{797572B0-6E42-47C8-9769-353A9F3B364C}"/>
              </a:ext>
            </a:extLst>
          </p:cNvPr>
          <p:cNvSpPr>
            <a:spLocks noGrp="1"/>
          </p:cNvSpPr>
          <p:nvPr>
            <p:ph type="sldNum" sz="quarter" idx="12"/>
          </p:nvPr>
        </p:nvSpPr>
        <p:spPr/>
        <p:txBody>
          <a:bodyPr/>
          <a:lstStyle/>
          <a:p>
            <a:fld id="{A037933A-F97C-4918-9917-0BEF3D551A6D}" type="slidenum">
              <a:rPr lang="en-US" smtClean="0"/>
              <a:t>55</a:t>
            </a:fld>
            <a:endParaRPr lang="en-US"/>
          </a:p>
        </p:txBody>
      </p:sp>
      <p:graphicFrame>
        <p:nvGraphicFramePr>
          <p:cNvPr id="5" name="Table 4">
            <a:extLst>
              <a:ext uri="{FF2B5EF4-FFF2-40B4-BE49-F238E27FC236}">
                <a16:creationId xmlns:a16="http://schemas.microsoft.com/office/drawing/2014/main" id="{C487204F-34E5-4C54-8468-1D381CDD7303}"/>
              </a:ext>
            </a:extLst>
          </p:cNvPr>
          <p:cNvGraphicFramePr>
            <a:graphicFrameLocks noGrp="1"/>
          </p:cNvGraphicFramePr>
          <p:nvPr>
            <p:extLst>
              <p:ext uri="{D42A27DB-BD31-4B8C-83A1-F6EECF244321}">
                <p14:modId xmlns:p14="http://schemas.microsoft.com/office/powerpoint/2010/main" val="2740714771"/>
              </p:ext>
            </p:extLst>
          </p:nvPr>
        </p:nvGraphicFramePr>
        <p:xfrm>
          <a:off x="972657" y="4181187"/>
          <a:ext cx="8596312" cy="914400"/>
        </p:xfrm>
        <a:graphic>
          <a:graphicData uri="http://schemas.openxmlformats.org/drawingml/2006/table">
            <a:tbl>
              <a:tblPr/>
              <a:tblGrid>
                <a:gridCol w="8596312">
                  <a:extLst>
                    <a:ext uri="{9D8B030D-6E8A-4147-A177-3AD203B41FA5}">
                      <a16:colId xmlns:a16="http://schemas.microsoft.com/office/drawing/2014/main" val="3164647952"/>
                    </a:ext>
                  </a:extLst>
                </a:gridCol>
              </a:tblGrid>
              <a:tr h="0">
                <a:tc>
                  <a:txBody>
                    <a:bodyPr/>
                    <a:lstStyle/>
                    <a:p>
                      <a:pPr algn="l" fontAlgn="t"/>
                      <a:r>
                        <a:rPr lang="nn-NO" i="0" dirty="0">
                          <a:solidFill>
                            <a:srgbClr val="0000B0"/>
                          </a:solidFill>
                          <a:effectLst/>
                          <a:latin typeface="Inconsolata"/>
                        </a:rPr>
                        <a:t>int</a:t>
                      </a:r>
                      <a:r>
                        <a:rPr lang="nn-NO" dirty="0">
                          <a:effectLst/>
                        </a:rPr>
                        <a:t> i; </a:t>
                      </a:r>
                    </a:p>
                    <a:p>
                      <a:pPr algn="l" fontAlgn="t"/>
                      <a:r>
                        <a:rPr lang="nn-NO" i="0" dirty="0">
                          <a:solidFill>
                            <a:srgbClr val="0000B0"/>
                          </a:solidFill>
                          <a:effectLst/>
                          <a:latin typeface="Inconsolata"/>
                        </a:rPr>
                        <a:t>float</a:t>
                      </a:r>
                      <a:r>
                        <a:rPr lang="nn-NO" dirty="0">
                          <a:effectLst/>
                        </a:rPr>
                        <a:t> f = 3.14;</a:t>
                      </a:r>
                    </a:p>
                    <a:p>
                      <a:pPr algn="l" fontAlgn="t"/>
                      <a:r>
                        <a:rPr lang="nn-NO" dirty="0">
                          <a:effectLst/>
                        </a:rPr>
                        <a:t> i = (</a:t>
                      </a:r>
                      <a:r>
                        <a:rPr lang="nn-NO" i="0" dirty="0">
                          <a:solidFill>
                            <a:srgbClr val="0000B0"/>
                          </a:solidFill>
                          <a:effectLst/>
                          <a:latin typeface="Inconsolata"/>
                        </a:rPr>
                        <a:t>int</a:t>
                      </a:r>
                      <a:r>
                        <a:rPr lang="nn-NO" dirty="0">
                          <a:effectLst/>
                        </a:rPr>
                        <a:t>) f;</a:t>
                      </a:r>
                    </a:p>
                  </a:txBody>
                  <a:tcPr>
                    <a:lnL w="9525" cap="flat" cmpd="sng" algn="ctr">
                      <a:solidFill>
                        <a:srgbClr val="C0C0D0"/>
                      </a:solidFill>
                      <a:prstDash val="solid"/>
                      <a:round/>
                      <a:headEnd type="none" w="med" len="med"/>
                      <a:tailEnd type="none" w="med" len="med"/>
                    </a:lnL>
                    <a:lnR w="9525" cap="flat" cmpd="sng" algn="ctr">
                      <a:solidFill>
                        <a:srgbClr val="C0C0D0"/>
                      </a:solidFill>
                      <a:prstDash val="solid"/>
                      <a:round/>
                      <a:headEnd type="none" w="med" len="med"/>
                      <a:tailEnd type="none" w="med" len="med"/>
                    </a:lnR>
                    <a:lnT w="9525" cap="flat" cmpd="sng" algn="ctr">
                      <a:solidFill>
                        <a:srgbClr val="C0C0D0"/>
                      </a:solidFill>
                      <a:prstDash val="solid"/>
                      <a:round/>
                      <a:headEnd type="none" w="med" len="med"/>
                      <a:tailEnd type="none" w="med" len="med"/>
                    </a:lnT>
                    <a:lnB w="9525" cap="flat" cmpd="sng" algn="ctr">
                      <a:solidFill>
                        <a:srgbClr val="C0C0D0"/>
                      </a:solidFill>
                      <a:prstDash val="solid"/>
                      <a:round/>
                      <a:headEnd type="none" w="med" len="med"/>
                      <a:tailEnd type="none" w="med" len="med"/>
                    </a:lnB>
                    <a:solidFill>
                      <a:srgbClr val="EFEFFF"/>
                    </a:solidFill>
                  </a:tcPr>
                </a:tc>
                <a:extLst>
                  <a:ext uri="{0D108BD9-81ED-4DB2-BD59-A6C34878D82A}">
                    <a16:rowId xmlns:a16="http://schemas.microsoft.com/office/drawing/2014/main" val="2475127244"/>
                  </a:ext>
                </a:extLst>
              </a:tr>
            </a:tbl>
          </a:graphicData>
        </a:graphic>
      </p:graphicFrame>
      <p:sp>
        <p:nvSpPr>
          <p:cNvPr id="6" name="Rectangle 1">
            <a:extLst>
              <a:ext uri="{FF2B5EF4-FFF2-40B4-BE49-F238E27FC236}">
                <a16:creationId xmlns:a16="http://schemas.microsoft.com/office/drawing/2014/main" id="{6344BD66-1B7B-40A4-961D-38EE488A8578}"/>
              </a:ext>
            </a:extLst>
          </p:cNvPr>
          <p:cNvSpPr>
            <a:spLocks noChangeArrowheads="1"/>
          </p:cNvSpPr>
          <p:nvPr/>
        </p:nvSpPr>
        <p:spPr bwMode="auto">
          <a:xfrm>
            <a:off x="677863" y="39179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id="{01FCBEC1-A21D-4A66-91A0-614F4C156F5F}"/>
              </a:ext>
            </a:extLst>
          </p:cNvPr>
          <p:cNvGraphicFramePr>
            <a:graphicFrameLocks noGrp="1"/>
          </p:cNvGraphicFramePr>
          <p:nvPr>
            <p:extLst>
              <p:ext uri="{D42A27DB-BD31-4B8C-83A1-F6EECF244321}">
                <p14:modId xmlns:p14="http://schemas.microsoft.com/office/powerpoint/2010/main" val="3488894327"/>
              </p:ext>
            </p:extLst>
          </p:nvPr>
        </p:nvGraphicFramePr>
        <p:xfrm>
          <a:off x="755343" y="5016713"/>
          <a:ext cx="8875354" cy="640080"/>
        </p:xfrm>
        <a:graphic>
          <a:graphicData uri="http://schemas.openxmlformats.org/drawingml/2006/table">
            <a:tbl>
              <a:tblPr/>
              <a:tblGrid>
                <a:gridCol w="8875354">
                  <a:extLst>
                    <a:ext uri="{9D8B030D-6E8A-4147-A177-3AD203B41FA5}">
                      <a16:colId xmlns:a16="http://schemas.microsoft.com/office/drawing/2014/main" val="336828330"/>
                    </a:ext>
                  </a:extLst>
                </a:gridCol>
              </a:tblGrid>
              <a:tr h="0">
                <a:tc>
                  <a:txBody>
                    <a:bodyPr/>
                    <a:lstStyle/>
                    <a:p>
                      <a:pPr algn="l" fontAlgn="t"/>
                      <a:br>
                        <a:rPr lang="en-US" dirty="0">
                          <a:effectLst/>
                        </a:rPr>
                      </a:br>
                      <a:r>
                        <a:rPr lang="en-US" dirty="0" err="1">
                          <a:effectLst/>
                        </a:rPr>
                        <a:t>i</a:t>
                      </a:r>
                      <a:r>
                        <a:rPr lang="en-US" dirty="0">
                          <a:effectLst/>
                        </a:rPr>
                        <a:t> = </a:t>
                      </a:r>
                      <a:r>
                        <a:rPr lang="en-US" i="0" dirty="0">
                          <a:solidFill>
                            <a:srgbClr val="0000B0"/>
                          </a:solidFill>
                          <a:effectLst/>
                          <a:latin typeface="Inconsolata"/>
                        </a:rPr>
                        <a:t>int</a:t>
                      </a:r>
                      <a:r>
                        <a:rPr lang="en-US" dirty="0">
                          <a:effectLst/>
                        </a:rPr>
                        <a:t> (f);</a:t>
                      </a:r>
                    </a:p>
                  </a:txBody>
                  <a:tcPr>
                    <a:lnL w="9525" cap="flat" cmpd="sng" algn="ctr">
                      <a:solidFill>
                        <a:srgbClr val="C0C0D0"/>
                      </a:solidFill>
                      <a:prstDash val="solid"/>
                      <a:round/>
                      <a:headEnd type="none" w="med" len="med"/>
                      <a:tailEnd type="none" w="med" len="med"/>
                    </a:lnL>
                    <a:lnR w="9525" cap="flat" cmpd="sng" algn="ctr">
                      <a:solidFill>
                        <a:srgbClr val="C0C0D0"/>
                      </a:solidFill>
                      <a:prstDash val="solid"/>
                      <a:round/>
                      <a:headEnd type="none" w="med" len="med"/>
                      <a:tailEnd type="none" w="med" len="med"/>
                    </a:lnR>
                    <a:lnT w="9525" cap="flat" cmpd="sng" algn="ctr">
                      <a:solidFill>
                        <a:srgbClr val="C0C0D0"/>
                      </a:solidFill>
                      <a:prstDash val="solid"/>
                      <a:round/>
                      <a:headEnd type="none" w="med" len="med"/>
                      <a:tailEnd type="none" w="med" len="med"/>
                    </a:lnT>
                    <a:lnB w="9525" cap="flat" cmpd="sng" algn="ctr">
                      <a:solidFill>
                        <a:srgbClr val="C0C0D0"/>
                      </a:solidFill>
                      <a:prstDash val="solid"/>
                      <a:round/>
                      <a:headEnd type="none" w="med" len="med"/>
                      <a:tailEnd type="none" w="med" len="med"/>
                    </a:lnB>
                    <a:solidFill>
                      <a:srgbClr val="EFEFFF"/>
                    </a:solidFill>
                  </a:tcPr>
                </a:tc>
                <a:extLst>
                  <a:ext uri="{0D108BD9-81ED-4DB2-BD59-A6C34878D82A}">
                    <a16:rowId xmlns:a16="http://schemas.microsoft.com/office/drawing/2014/main" val="2695532149"/>
                  </a:ext>
                </a:extLst>
              </a:tr>
            </a:tbl>
          </a:graphicData>
        </a:graphic>
      </p:graphicFrame>
    </p:spTree>
    <p:extLst>
      <p:ext uri="{BB962C8B-B14F-4D97-AF65-F5344CB8AC3E}">
        <p14:creationId xmlns:p14="http://schemas.microsoft.com/office/powerpoint/2010/main" val="17488789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B5B1E-521C-4235-A532-53284EE818D1}"/>
              </a:ext>
            </a:extLst>
          </p:cNvPr>
          <p:cNvSpPr>
            <a:spLocks noGrp="1"/>
          </p:cNvSpPr>
          <p:nvPr>
            <p:ph type="title"/>
          </p:nvPr>
        </p:nvSpPr>
        <p:spPr/>
        <p:txBody>
          <a:bodyPr/>
          <a:lstStyle/>
          <a:p>
            <a:r>
              <a:rPr lang="en-US" b="1" dirty="0" err="1"/>
              <a:t>sizeof</a:t>
            </a:r>
            <a:br>
              <a:rPr lang="en-US" b="1" dirty="0"/>
            </a:br>
            <a:endParaRPr lang="en-US" dirty="0"/>
          </a:p>
        </p:txBody>
      </p:sp>
      <p:sp>
        <p:nvSpPr>
          <p:cNvPr id="3" name="Content Placeholder 2">
            <a:extLst>
              <a:ext uri="{FF2B5EF4-FFF2-40B4-BE49-F238E27FC236}">
                <a16:creationId xmlns:a16="http://schemas.microsoft.com/office/drawing/2014/main" id="{C35F039F-48CF-4B19-B807-F794DB8272FC}"/>
              </a:ext>
            </a:extLst>
          </p:cNvPr>
          <p:cNvSpPr>
            <a:spLocks noGrp="1"/>
          </p:cNvSpPr>
          <p:nvPr>
            <p:ph idx="1"/>
          </p:nvPr>
        </p:nvSpPr>
        <p:spPr/>
        <p:txBody>
          <a:bodyPr/>
          <a:lstStyle/>
          <a:p>
            <a:r>
              <a:rPr lang="en-US" sz="3600" b="1" dirty="0">
                <a:solidFill>
                  <a:schemeClr val="accent1"/>
                </a:solidFill>
                <a:latin typeface="+mj-lt"/>
                <a:ea typeface="+mj-ea"/>
                <a:cs typeface="+mj-cs"/>
              </a:rPr>
              <a:t>This operator accepts one parameter, which can be either a type or a variable, and returns the size in bytes of that type or object:</a:t>
            </a:r>
            <a:br>
              <a:rPr lang="en-US" sz="3600" b="1" dirty="0">
                <a:solidFill>
                  <a:schemeClr val="accent1"/>
                </a:solidFill>
                <a:latin typeface="+mj-lt"/>
                <a:ea typeface="+mj-ea"/>
                <a:cs typeface="+mj-cs"/>
              </a:rPr>
            </a:br>
            <a:r>
              <a:rPr lang="en-US" altLang="en-US" sz="3600" b="1" dirty="0">
                <a:solidFill>
                  <a:schemeClr val="accent1"/>
                </a:solidFill>
                <a:latin typeface="+mj-lt"/>
                <a:ea typeface="+mj-ea"/>
                <a:cs typeface="+mj-cs"/>
              </a:rPr>
              <a:t>x = </a:t>
            </a:r>
            <a:r>
              <a:rPr lang="en-US" altLang="en-US" sz="3600" b="1" dirty="0" err="1">
                <a:solidFill>
                  <a:schemeClr val="accent1"/>
                </a:solidFill>
                <a:latin typeface="+mj-lt"/>
                <a:ea typeface="+mj-ea"/>
                <a:cs typeface="+mj-cs"/>
              </a:rPr>
              <a:t>sizeof</a:t>
            </a:r>
            <a:r>
              <a:rPr lang="en-US" altLang="en-US" sz="3600" b="1" dirty="0">
                <a:solidFill>
                  <a:schemeClr val="accent1"/>
                </a:solidFill>
                <a:latin typeface="+mj-lt"/>
                <a:ea typeface="+mj-ea"/>
                <a:cs typeface="+mj-cs"/>
              </a:rPr>
              <a:t> (char) </a:t>
            </a:r>
          </a:p>
          <a:p>
            <a:endParaRPr lang="en-US" dirty="0"/>
          </a:p>
        </p:txBody>
      </p:sp>
      <p:sp>
        <p:nvSpPr>
          <p:cNvPr id="4" name="Slide Number Placeholder 3">
            <a:extLst>
              <a:ext uri="{FF2B5EF4-FFF2-40B4-BE49-F238E27FC236}">
                <a16:creationId xmlns:a16="http://schemas.microsoft.com/office/drawing/2014/main" id="{C26A7C04-9753-4AE3-9152-F4A276ED9096}"/>
              </a:ext>
            </a:extLst>
          </p:cNvPr>
          <p:cNvSpPr>
            <a:spLocks noGrp="1"/>
          </p:cNvSpPr>
          <p:nvPr>
            <p:ph type="sldNum" sz="quarter" idx="12"/>
          </p:nvPr>
        </p:nvSpPr>
        <p:spPr/>
        <p:txBody>
          <a:bodyPr/>
          <a:lstStyle/>
          <a:p>
            <a:fld id="{A037933A-F97C-4918-9917-0BEF3D551A6D}" type="slidenum">
              <a:rPr lang="en-US" smtClean="0"/>
              <a:t>56</a:t>
            </a:fld>
            <a:endParaRPr lang="en-US"/>
          </a:p>
        </p:txBody>
      </p:sp>
      <p:sp>
        <p:nvSpPr>
          <p:cNvPr id="5" name="Rectangle 1">
            <a:extLst>
              <a:ext uri="{FF2B5EF4-FFF2-40B4-BE49-F238E27FC236}">
                <a16:creationId xmlns:a16="http://schemas.microsoft.com/office/drawing/2014/main" id="{CA5DB142-5474-474B-A2A0-EFF9C78E32FF}"/>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11555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2FC46-CAA4-40C8-B5DB-4D5F7124CEFA}"/>
              </a:ext>
            </a:extLst>
          </p:cNvPr>
          <p:cNvSpPr>
            <a:spLocks noGrp="1"/>
          </p:cNvSpPr>
          <p:nvPr>
            <p:ph type="title"/>
          </p:nvPr>
        </p:nvSpPr>
        <p:spPr/>
        <p:txBody>
          <a:bodyPr/>
          <a:lstStyle/>
          <a:p>
            <a:r>
              <a:rPr lang="en-US" b="1" dirty="0"/>
              <a:t>Basic </a:t>
            </a:r>
            <a:r>
              <a:rPr lang="en-US" b="1" dirty="0" err="1"/>
              <a:t>Input/Output</a:t>
            </a:r>
            <a:br>
              <a:rPr lang="en-US" b="1" dirty="0"/>
            </a:br>
            <a:endParaRPr lang="en-US" dirty="0"/>
          </a:p>
        </p:txBody>
      </p:sp>
      <p:graphicFrame>
        <p:nvGraphicFramePr>
          <p:cNvPr id="5" name="Content Placeholder 4">
            <a:extLst>
              <a:ext uri="{FF2B5EF4-FFF2-40B4-BE49-F238E27FC236}">
                <a16:creationId xmlns:a16="http://schemas.microsoft.com/office/drawing/2014/main" id="{B2160754-B791-45C0-AE88-77F35CC834D4}"/>
              </a:ext>
            </a:extLst>
          </p:cNvPr>
          <p:cNvGraphicFramePr>
            <a:graphicFrameLocks noGrp="1"/>
          </p:cNvGraphicFramePr>
          <p:nvPr>
            <p:ph idx="1"/>
            <p:extLst>
              <p:ext uri="{D42A27DB-BD31-4B8C-83A1-F6EECF244321}">
                <p14:modId xmlns:p14="http://schemas.microsoft.com/office/powerpoint/2010/main" val="3470276227"/>
              </p:ext>
            </p:extLst>
          </p:nvPr>
        </p:nvGraphicFramePr>
        <p:xfrm>
          <a:off x="2168012" y="1623577"/>
          <a:ext cx="7105989" cy="2373236"/>
        </p:xfrm>
        <a:graphic>
          <a:graphicData uri="http://schemas.openxmlformats.org/drawingml/2006/table">
            <a:tbl>
              <a:tblPr/>
              <a:tblGrid>
                <a:gridCol w="3031226">
                  <a:extLst>
                    <a:ext uri="{9D8B030D-6E8A-4147-A177-3AD203B41FA5}">
                      <a16:colId xmlns:a16="http://schemas.microsoft.com/office/drawing/2014/main" val="418780538"/>
                    </a:ext>
                  </a:extLst>
                </a:gridCol>
                <a:gridCol w="4074763">
                  <a:extLst>
                    <a:ext uri="{9D8B030D-6E8A-4147-A177-3AD203B41FA5}">
                      <a16:colId xmlns:a16="http://schemas.microsoft.com/office/drawing/2014/main" val="815134160"/>
                    </a:ext>
                  </a:extLst>
                </a:gridCol>
              </a:tblGrid>
              <a:tr h="2373236">
                <a:tc>
                  <a:txBody>
                    <a:bodyPr/>
                    <a:lstStyle/>
                    <a:p>
                      <a:pPr algn="r" fontAlgn="t"/>
                      <a:r>
                        <a:rPr lang="en-US" b="0" i="0" dirty="0">
                          <a:solidFill>
                            <a:srgbClr val="A0A0A0"/>
                          </a:solidFill>
                          <a:effectLst/>
                          <a:latin typeface="Roboto"/>
                        </a:rPr>
                        <a:t>1</a:t>
                      </a:r>
                      <a:br>
                        <a:rPr lang="en-US" b="0" i="0" dirty="0">
                          <a:solidFill>
                            <a:srgbClr val="A0A0A0"/>
                          </a:solidFill>
                          <a:effectLst/>
                          <a:latin typeface="Roboto"/>
                        </a:rPr>
                      </a:br>
                      <a:r>
                        <a:rPr lang="en-US" b="0" i="0" dirty="0">
                          <a:solidFill>
                            <a:srgbClr val="A0A0A0"/>
                          </a:solidFill>
                          <a:effectLst/>
                          <a:latin typeface="Roboto"/>
                        </a:rPr>
                        <a:t>2</a:t>
                      </a:r>
                      <a:br>
                        <a:rPr lang="en-US" b="0" i="0" dirty="0">
                          <a:solidFill>
                            <a:srgbClr val="A0A0A0"/>
                          </a:solidFill>
                          <a:effectLst/>
                          <a:latin typeface="Roboto"/>
                        </a:rPr>
                      </a:br>
                      <a:endParaRPr lang="en-US" b="0" i="0" dirty="0">
                        <a:solidFill>
                          <a:srgbClr val="A0A0A0"/>
                        </a:solidFill>
                        <a:effectLst/>
                        <a:latin typeface="Roboto"/>
                      </a:endParaRPr>
                    </a:p>
                  </a:txBody>
                  <a:tcPr marR="38100">
                    <a:lnL>
                      <a:noFill/>
                    </a:lnL>
                    <a:lnR w="9525" cap="flat" cmpd="sng" algn="ctr">
                      <a:solidFill>
                        <a:srgbClr val="C0C0D0"/>
                      </a:solidFill>
                      <a:prstDash val="solid"/>
                      <a:round/>
                      <a:headEnd type="none" w="med" len="med"/>
                      <a:tailEnd type="none" w="med" len="med"/>
                    </a:lnR>
                    <a:lnT>
                      <a:noFill/>
                    </a:lnT>
                    <a:lnB>
                      <a:noFill/>
                    </a:lnB>
                    <a:solidFill>
                      <a:srgbClr val="FFFFFF"/>
                    </a:solidFill>
                  </a:tcPr>
                </a:tc>
                <a:tc>
                  <a:txBody>
                    <a:bodyPr/>
                    <a:lstStyle/>
                    <a:p>
                      <a:pPr algn="l" fontAlgn="t"/>
                      <a:r>
                        <a:rPr lang="en-US" b="0" i="0" dirty="0" err="1">
                          <a:solidFill>
                            <a:srgbClr val="000000"/>
                          </a:solidFill>
                          <a:effectLst/>
                          <a:latin typeface="Roboto"/>
                        </a:rPr>
                        <a:t>cout</a:t>
                      </a:r>
                      <a:r>
                        <a:rPr lang="en-US" b="0" i="0" dirty="0">
                          <a:solidFill>
                            <a:srgbClr val="000000"/>
                          </a:solidFill>
                          <a:effectLst/>
                          <a:latin typeface="Roboto"/>
                        </a:rPr>
                        <a:t> &lt;&lt; "First sentence." &lt;&lt; </a:t>
                      </a:r>
                      <a:r>
                        <a:rPr lang="en-US" b="0" i="0" dirty="0" err="1">
                          <a:solidFill>
                            <a:srgbClr val="000000"/>
                          </a:solidFill>
                          <a:effectLst/>
                          <a:latin typeface="Roboto"/>
                        </a:rPr>
                        <a:t>endl</a:t>
                      </a:r>
                      <a:r>
                        <a:rPr lang="en-US" b="0" i="0" dirty="0">
                          <a:solidFill>
                            <a:srgbClr val="000000"/>
                          </a:solidFill>
                          <a:effectLst/>
                          <a:latin typeface="Roboto"/>
                        </a:rPr>
                        <a:t>;</a:t>
                      </a:r>
                    </a:p>
                    <a:p>
                      <a:pPr algn="l" fontAlgn="t"/>
                      <a:r>
                        <a:rPr lang="en-US" b="0" i="0" dirty="0">
                          <a:solidFill>
                            <a:srgbClr val="000000"/>
                          </a:solidFill>
                          <a:effectLst/>
                          <a:latin typeface="Roboto"/>
                        </a:rPr>
                        <a:t> </a:t>
                      </a:r>
                      <a:r>
                        <a:rPr lang="en-US" b="0" i="0" dirty="0" err="1">
                          <a:solidFill>
                            <a:srgbClr val="000000"/>
                          </a:solidFill>
                          <a:effectLst/>
                          <a:latin typeface="Roboto"/>
                        </a:rPr>
                        <a:t>cout</a:t>
                      </a:r>
                      <a:r>
                        <a:rPr lang="en-US" b="0" i="0" dirty="0">
                          <a:solidFill>
                            <a:srgbClr val="000000"/>
                          </a:solidFill>
                          <a:effectLst/>
                          <a:latin typeface="Roboto"/>
                        </a:rPr>
                        <a:t> &lt;&lt; "Second sentence." &lt;&lt; </a:t>
                      </a:r>
                      <a:r>
                        <a:rPr lang="en-US" b="0" i="0" dirty="0" err="1">
                          <a:solidFill>
                            <a:srgbClr val="000000"/>
                          </a:solidFill>
                          <a:effectLst/>
                          <a:latin typeface="Roboto"/>
                        </a:rPr>
                        <a:t>endl</a:t>
                      </a:r>
                      <a:r>
                        <a:rPr lang="en-US" b="0" i="0" dirty="0">
                          <a:solidFill>
                            <a:srgbClr val="000000"/>
                          </a:solidFill>
                          <a:effectLst/>
                          <a:latin typeface="Roboto"/>
                        </a:rPr>
                        <a:t>;</a:t>
                      </a:r>
                    </a:p>
                  </a:txBody>
                  <a:tcPr>
                    <a:lnL w="9525" cap="flat" cmpd="sng" algn="ctr">
                      <a:solidFill>
                        <a:srgbClr val="C0C0D0"/>
                      </a:solidFill>
                      <a:prstDash val="solid"/>
                      <a:round/>
                      <a:headEnd type="none" w="med" len="med"/>
                      <a:tailEnd type="none" w="med" len="med"/>
                    </a:lnL>
                    <a:lnR w="9525" cap="flat" cmpd="sng" algn="ctr">
                      <a:solidFill>
                        <a:srgbClr val="C0C0D0"/>
                      </a:solidFill>
                      <a:prstDash val="solid"/>
                      <a:round/>
                      <a:headEnd type="none" w="med" len="med"/>
                      <a:tailEnd type="none" w="med" len="med"/>
                    </a:lnR>
                    <a:lnT w="9525" cap="flat" cmpd="sng" algn="ctr">
                      <a:solidFill>
                        <a:srgbClr val="C0C0D0"/>
                      </a:solidFill>
                      <a:prstDash val="solid"/>
                      <a:round/>
                      <a:headEnd type="none" w="med" len="med"/>
                      <a:tailEnd type="none" w="med" len="med"/>
                    </a:lnT>
                    <a:lnB w="9525" cap="flat" cmpd="sng" algn="ctr">
                      <a:solidFill>
                        <a:srgbClr val="C0C0D0"/>
                      </a:solidFill>
                      <a:prstDash val="solid"/>
                      <a:round/>
                      <a:headEnd type="none" w="med" len="med"/>
                      <a:tailEnd type="none" w="med" len="med"/>
                    </a:lnB>
                    <a:solidFill>
                      <a:srgbClr val="EFEFFF"/>
                    </a:solidFill>
                  </a:tcPr>
                </a:tc>
                <a:extLst>
                  <a:ext uri="{0D108BD9-81ED-4DB2-BD59-A6C34878D82A}">
                    <a16:rowId xmlns:a16="http://schemas.microsoft.com/office/drawing/2014/main" val="2701797250"/>
                  </a:ext>
                </a:extLst>
              </a:tr>
            </a:tbl>
          </a:graphicData>
        </a:graphic>
      </p:graphicFrame>
      <p:sp>
        <p:nvSpPr>
          <p:cNvPr id="4" name="Slide Number Placeholder 3">
            <a:extLst>
              <a:ext uri="{FF2B5EF4-FFF2-40B4-BE49-F238E27FC236}">
                <a16:creationId xmlns:a16="http://schemas.microsoft.com/office/drawing/2014/main" id="{FD16FE3F-DB20-4BBE-B0DA-572D5CCB7373}"/>
              </a:ext>
            </a:extLst>
          </p:cNvPr>
          <p:cNvSpPr>
            <a:spLocks noGrp="1"/>
          </p:cNvSpPr>
          <p:nvPr>
            <p:ph type="sldNum" sz="quarter" idx="12"/>
          </p:nvPr>
        </p:nvSpPr>
        <p:spPr/>
        <p:txBody>
          <a:bodyPr/>
          <a:lstStyle/>
          <a:p>
            <a:fld id="{A037933A-F97C-4918-9917-0BEF3D551A6D}" type="slidenum">
              <a:rPr lang="en-US" smtClean="0"/>
              <a:t>57</a:t>
            </a:fld>
            <a:endParaRPr lang="en-US"/>
          </a:p>
        </p:txBody>
      </p:sp>
      <p:graphicFrame>
        <p:nvGraphicFramePr>
          <p:cNvPr id="6" name="Table 5">
            <a:extLst>
              <a:ext uri="{FF2B5EF4-FFF2-40B4-BE49-F238E27FC236}">
                <a16:creationId xmlns:a16="http://schemas.microsoft.com/office/drawing/2014/main" id="{04CE4AE0-278D-4615-BAE0-A51B9DBE1293}"/>
              </a:ext>
            </a:extLst>
          </p:cNvPr>
          <p:cNvGraphicFramePr>
            <a:graphicFrameLocks noGrp="1"/>
          </p:cNvGraphicFramePr>
          <p:nvPr>
            <p:extLst>
              <p:ext uri="{D42A27DB-BD31-4B8C-83A1-F6EECF244321}">
                <p14:modId xmlns:p14="http://schemas.microsoft.com/office/powerpoint/2010/main" val="1570074103"/>
              </p:ext>
            </p:extLst>
          </p:nvPr>
        </p:nvGraphicFramePr>
        <p:xfrm>
          <a:off x="677690" y="5117054"/>
          <a:ext cx="8596312" cy="640080"/>
        </p:xfrm>
        <a:graphic>
          <a:graphicData uri="http://schemas.openxmlformats.org/drawingml/2006/table">
            <a:tbl>
              <a:tblPr/>
              <a:tblGrid>
                <a:gridCol w="8596312">
                  <a:extLst>
                    <a:ext uri="{9D8B030D-6E8A-4147-A177-3AD203B41FA5}">
                      <a16:colId xmlns:a16="http://schemas.microsoft.com/office/drawing/2014/main" val="353808528"/>
                    </a:ext>
                  </a:extLst>
                </a:gridCol>
              </a:tblGrid>
              <a:tr h="0">
                <a:tc>
                  <a:txBody>
                    <a:bodyPr/>
                    <a:lstStyle/>
                    <a:p>
                      <a:pPr algn="l" fontAlgn="t"/>
                      <a:r>
                        <a:rPr lang="en-US" b="0" i="0" dirty="0">
                          <a:solidFill>
                            <a:srgbClr val="0000B0"/>
                          </a:solidFill>
                          <a:effectLst/>
                          <a:latin typeface="Inconsolata"/>
                        </a:rPr>
                        <a:t>int</a:t>
                      </a:r>
                      <a:r>
                        <a:rPr lang="en-US" b="0" i="0" dirty="0">
                          <a:solidFill>
                            <a:srgbClr val="000000"/>
                          </a:solidFill>
                          <a:effectLst/>
                          <a:latin typeface="Roboto"/>
                        </a:rPr>
                        <a:t> age; </a:t>
                      </a:r>
                    </a:p>
                    <a:p>
                      <a:pPr algn="l" fontAlgn="t"/>
                      <a:r>
                        <a:rPr lang="en-US" b="0" i="0" dirty="0" err="1">
                          <a:solidFill>
                            <a:srgbClr val="000000"/>
                          </a:solidFill>
                          <a:effectLst/>
                          <a:latin typeface="Roboto"/>
                        </a:rPr>
                        <a:t>cin</a:t>
                      </a:r>
                      <a:r>
                        <a:rPr lang="en-US" b="0" i="0" dirty="0">
                          <a:solidFill>
                            <a:srgbClr val="000000"/>
                          </a:solidFill>
                          <a:effectLst/>
                          <a:latin typeface="Roboto"/>
                        </a:rPr>
                        <a:t> &gt;&gt; age;</a:t>
                      </a:r>
                    </a:p>
                  </a:txBody>
                  <a:tcPr>
                    <a:lnL w="9525" cap="flat" cmpd="sng" algn="ctr">
                      <a:solidFill>
                        <a:srgbClr val="C0C0D0"/>
                      </a:solidFill>
                      <a:prstDash val="solid"/>
                      <a:round/>
                      <a:headEnd type="none" w="med" len="med"/>
                      <a:tailEnd type="none" w="med" len="med"/>
                    </a:lnL>
                    <a:lnR w="9525" cap="flat" cmpd="sng" algn="ctr">
                      <a:solidFill>
                        <a:srgbClr val="C0C0D0"/>
                      </a:solidFill>
                      <a:prstDash val="solid"/>
                      <a:round/>
                      <a:headEnd type="none" w="med" len="med"/>
                      <a:tailEnd type="none" w="med" len="med"/>
                    </a:lnR>
                    <a:lnT w="9525" cap="flat" cmpd="sng" algn="ctr">
                      <a:solidFill>
                        <a:srgbClr val="C0C0D0"/>
                      </a:solidFill>
                      <a:prstDash val="solid"/>
                      <a:round/>
                      <a:headEnd type="none" w="med" len="med"/>
                      <a:tailEnd type="none" w="med" len="med"/>
                    </a:lnT>
                    <a:lnB w="9525" cap="flat" cmpd="sng" algn="ctr">
                      <a:solidFill>
                        <a:srgbClr val="C0C0D0"/>
                      </a:solidFill>
                      <a:prstDash val="solid"/>
                      <a:round/>
                      <a:headEnd type="none" w="med" len="med"/>
                      <a:tailEnd type="none" w="med" len="med"/>
                    </a:lnB>
                    <a:solidFill>
                      <a:srgbClr val="EFEFFF"/>
                    </a:solidFill>
                  </a:tcPr>
                </a:tc>
                <a:extLst>
                  <a:ext uri="{0D108BD9-81ED-4DB2-BD59-A6C34878D82A}">
                    <a16:rowId xmlns:a16="http://schemas.microsoft.com/office/drawing/2014/main" val="3230959640"/>
                  </a:ext>
                </a:extLst>
              </a:tr>
            </a:tbl>
          </a:graphicData>
        </a:graphic>
      </p:graphicFrame>
    </p:spTree>
    <p:extLst>
      <p:ext uri="{BB962C8B-B14F-4D97-AF65-F5344CB8AC3E}">
        <p14:creationId xmlns:p14="http://schemas.microsoft.com/office/powerpoint/2010/main" val="39734801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DF76EC6-069B-457F-B800-BA624653FA81}"/>
              </a:ext>
            </a:extLst>
          </p:cNvPr>
          <p:cNvPicPr>
            <a:picLocks noGrp="1" noChangeAspect="1"/>
          </p:cNvPicPr>
          <p:nvPr>
            <p:ph idx="1"/>
          </p:nvPr>
        </p:nvPicPr>
        <p:blipFill rotWithShape="1">
          <a:blip r:embed="rId2"/>
          <a:srcRect l="23212" t="42748" r="44743" b="16595"/>
          <a:stretch/>
        </p:blipFill>
        <p:spPr>
          <a:xfrm>
            <a:off x="198441" y="294968"/>
            <a:ext cx="8055693" cy="5746394"/>
          </a:xfrm>
          <a:prstGeom prst="rect">
            <a:avLst/>
          </a:prstGeom>
        </p:spPr>
      </p:pic>
      <p:sp>
        <p:nvSpPr>
          <p:cNvPr id="4" name="Slide Number Placeholder 3">
            <a:extLst>
              <a:ext uri="{FF2B5EF4-FFF2-40B4-BE49-F238E27FC236}">
                <a16:creationId xmlns:a16="http://schemas.microsoft.com/office/drawing/2014/main" id="{299CE243-A57C-4320-969C-E4E314B188A0}"/>
              </a:ext>
            </a:extLst>
          </p:cNvPr>
          <p:cNvSpPr>
            <a:spLocks noGrp="1"/>
          </p:cNvSpPr>
          <p:nvPr>
            <p:ph type="sldNum" sz="quarter" idx="12"/>
          </p:nvPr>
        </p:nvSpPr>
        <p:spPr/>
        <p:txBody>
          <a:bodyPr/>
          <a:lstStyle/>
          <a:p>
            <a:fld id="{A037933A-F97C-4918-9917-0BEF3D551A6D}" type="slidenum">
              <a:rPr lang="en-US" smtClean="0"/>
              <a:t>58</a:t>
            </a:fld>
            <a:endParaRPr lang="en-US"/>
          </a:p>
        </p:txBody>
      </p:sp>
    </p:spTree>
    <p:extLst>
      <p:ext uri="{BB962C8B-B14F-4D97-AF65-F5344CB8AC3E}">
        <p14:creationId xmlns:p14="http://schemas.microsoft.com/office/powerpoint/2010/main" val="11503204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6587-E006-4B3F-AEF4-AF267E40AA6B}"/>
              </a:ext>
            </a:extLst>
          </p:cNvPr>
          <p:cNvSpPr>
            <a:spLocks noGrp="1"/>
          </p:cNvSpPr>
          <p:nvPr>
            <p:ph type="title"/>
          </p:nvPr>
        </p:nvSpPr>
        <p:spPr>
          <a:xfrm>
            <a:off x="529850" y="156238"/>
            <a:ext cx="8596668" cy="660400"/>
          </a:xfrm>
        </p:spPr>
        <p:txBody>
          <a:bodyPr>
            <a:normAutofit fontScale="90000"/>
          </a:bodyPr>
          <a:lstStyle/>
          <a:p>
            <a:r>
              <a:rPr lang="en-US" b="1" dirty="0"/>
              <a:t>Statements and flow control</a:t>
            </a:r>
            <a:br>
              <a:rPr lang="en-US" b="1" dirty="0"/>
            </a:br>
            <a:endParaRPr lang="en-US" dirty="0"/>
          </a:p>
        </p:txBody>
      </p:sp>
      <p:sp>
        <p:nvSpPr>
          <p:cNvPr id="3" name="Content Placeholder 2">
            <a:extLst>
              <a:ext uri="{FF2B5EF4-FFF2-40B4-BE49-F238E27FC236}">
                <a16:creationId xmlns:a16="http://schemas.microsoft.com/office/drawing/2014/main" id="{7CEC837C-0FAB-4286-B1EA-822B43FF1385}"/>
              </a:ext>
            </a:extLst>
          </p:cNvPr>
          <p:cNvSpPr>
            <a:spLocks noGrp="1"/>
          </p:cNvSpPr>
          <p:nvPr>
            <p:ph idx="1"/>
          </p:nvPr>
        </p:nvSpPr>
        <p:spPr>
          <a:xfrm>
            <a:off x="677334" y="816639"/>
            <a:ext cx="8596668" cy="5224724"/>
          </a:xfrm>
        </p:spPr>
        <p:txBody>
          <a:bodyPr/>
          <a:lstStyle/>
          <a:p>
            <a:r>
              <a:rPr lang="en-US" sz="2800" b="1" dirty="0"/>
              <a:t>Selection statements:</a:t>
            </a:r>
          </a:p>
          <a:p>
            <a:r>
              <a:rPr lang="en-US" sz="2800" dirty="0"/>
              <a:t>if (condition) statement</a:t>
            </a:r>
          </a:p>
          <a:p>
            <a:endParaRPr lang="en-US" sz="2800" dirty="0"/>
          </a:p>
          <a:p>
            <a:r>
              <a:rPr lang="en-US" altLang="en-US" sz="2800" dirty="0">
                <a:solidFill>
                  <a:srgbClr val="000000"/>
                </a:solidFill>
                <a:latin typeface="Roboto"/>
              </a:rPr>
              <a:t>If you want to </a:t>
            </a:r>
            <a:r>
              <a:rPr lang="en-US" altLang="en-US" sz="2800" b="1" dirty="0">
                <a:solidFill>
                  <a:srgbClr val="000000"/>
                </a:solidFill>
                <a:latin typeface="Roboto"/>
              </a:rPr>
              <a:t>include more than a single </a:t>
            </a:r>
            <a:r>
              <a:rPr lang="en-US" altLang="en-US" sz="2800" dirty="0">
                <a:solidFill>
                  <a:srgbClr val="000000"/>
                </a:solidFill>
                <a:latin typeface="Roboto"/>
              </a:rPr>
              <a:t>statement to be executed when the condition is fulfilled, these statements shall be enclosed in </a:t>
            </a:r>
            <a:r>
              <a:rPr lang="en-US" altLang="en-US" sz="2800" b="1" dirty="0">
                <a:solidFill>
                  <a:srgbClr val="000000"/>
                </a:solidFill>
                <a:latin typeface="Roboto"/>
              </a:rPr>
              <a:t>braces ({}), forming a block</a:t>
            </a:r>
            <a:r>
              <a:rPr lang="en-US" altLang="en-US" sz="2800" dirty="0">
                <a:solidFill>
                  <a:srgbClr val="000000"/>
                </a:solidFill>
                <a:latin typeface="Roboto"/>
              </a:rPr>
              <a:t>:</a:t>
            </a:r>
            <a:r>
              <a:rPr lang="en-US" altLang="en-US" sz="2800" dirty="0">
                <a:solidFill>
                  <a:schemeClr val="tx1"/>
                </a:solidFill>
              </a:rPr>
              <a:t> </a:t>
            </a:r>
            <a:endParaRPr lang="en-US" altLang="en-US" sz="2800" dirty="0">
              <a:solidFill>
                <a:schemeClr val="tx1"/>
              </a:solidFill>
              <a:latin typeface="Arial" panose="020B0604020202020204" pitchFamily="34" charset="0"/>
            </a:endParaRPr>
          </a:p>
          <a:p>
            <a:endParaRPr lang="en-US" dirty="0"/>
          </a:p>
          <a:p>
            <a:endParaRPr lang="en-US" dirty="0"/>
          </a:p>
        </p:txBody>
      </p:sp>
      <p:sp>
        <p:nvSpPr>
          <p:cNvPr id="4" name="Slide Number Placeholder 3">
            <a:extLst>
              <a:ext uri="{FF2B5EF4-FFF2-40B4-BE49-F238E27FC236}">
                <a16:creationId xmlns:a16="http://schemas.microsoft.com/office/drawing/2014/main" id="{ACFCDC35-3F5F-4A3B-A9C8-96B3364AEB76}"/>
              </a:ext>
            </a:extLst>
          </p:cNvPr>
          <p:cNvSpPr>
            <a:spLocks noGrp="1"/>
          </p:cNvSpPr>
          <p:nvPr>
            <p:ph type="sldNum" sz="quarter" idx="12"/>
          </p:nvPr>
        </p:nvSpPr>
        <p:spPr/>
        <p:txBody>
          <a:bodyPr/>
          <a:lstStyle/>
          <a:p>
            <a:fld id="{A037933A-F97C-4918-9917-0BEF3D551A6D}" type="slidenum">
              <a:rPr lang="en-US" smtClean="0"/>
              <a:t>59</a:t>
            </a:fld>
            <a:endParaRPr lang="en-US"/>
          </a:p>
        </p:txBody>
      </p:sp>
      <p:graphicFrame>
        <p:nvGraphicFramePr>
          <p:cNvPr id="5" name="Table 4">
            <a:extLst>
              <a:ext uri="{FF2B5EF4-FFF2-40B4-BE49-F238E27FC236}">
                <a16:creationId xmlns:a16="http://schemas.microsoft.com/office/drawing/2014/main" id="{A98608BA-46AE-4F8A-86E5-8EB38D2B11A0}"/>
              </a:ext>
            </a:extLst>
          </p:cNvPr>
          <p:cNvGraphicFramePr>
            <a:graphicFrameLocks noGrp="1"/>
          </p:cNvGraphicFramePr>
          <p:nvPr>
            <p:extLst>
              <p:ext uri="{D42A27DB-BD31-4B8C-83A1-F6EECF244321}">
                <p14:modId xmlns:p14="http://schemas.microsoft.com/office/powerpoint/2010/main" val="937124988"/>
              </p:ext>
            </p:extLst>
          </p:nvPr>
        </p:nvGraphicFramePr>
        <p:xfrm>
          <a:off x="6652868" y="964121"/>
          <a:ext cx="2240135" cy="640080"/>
        </p:xfrm>
        <a:graphic>
          <a:graphicData uri="http://schemas.openxmlformats.org/drawingml/2006/table">
            <a:tbl>
              <a:tblPr/>
              <a:tblGrid>
                <a:gridCol w="2240135">
                  <a:extLst>
                    <a:ext uri="{9D8B030D-6E8A-4147-A177-3AD203B41FA5}">
                      <a16:colId xmlns:a16="http://schemas.microsoft.com/office/drawing/2014/main" val="3682816851"/>
                    </a:ext>
                  </a:extLst>
                </a:gridCol>
              </a:tblGrid>
              <a:tr h="0">
                <a:tc>
                  <a:txBody>
                    <a:bodyPr/>
                    <a:lstStyle/>
                    <a:p>
                      <a:pPr algn="l" fontAlgn="t"/>
                      <a:r>
                        <a:rPr lang="en-US" b="0" i="0" dirty="0">
                          <a:solidFill>
                            <a:srgbClr val="0000B0"/>
                          </a:solidFill>
                          <a:effectLst/>
                          <a:latin typeface="Inconsolata"/>
                        </a:rPr>
                        <a:t>if</a:t>
                      </a:r>
                      <a:r>
                        <a:rPr lang="en-US" b="0" i="0" dirty="0">
                          <a:solidFill>
                            <a:srgbClr val="000000"/>
                          </a:solidFill>
                          <a:effectLst/>
                          <a:latin typeface="Roboto"/>
                        </a:rPr>
                        <a:t> (x == 100)</a:t>
                      </a:r>
                    </a:p>
                    <a:p>
                      <a:pPr algn="l" fontAlgn="t"/>
                      <a:r>
                        <a:rPr lang="en-US" b="0" i="0" dirty="0">
                          <a:solidFill>
                            <a:srgbClr val="000000"/>
                          </a:solidFill>
                          <a:effectLst/>
                          <a:latin typeface="Roboto"/>
                        </a:rPr>
                        <a:t> </a:t>
                      </a:r>
                      <a:r>
                        <a:rPr lang="en-US" b="0" i="0" dirty="0" err="1">
                          <a:solidFill>
                            <a:srgbClr val="000000"/>
                          </a:solidFill>
                          <a:effectLst/>
                          <a:latin typeface="Roboto"/>
                        </a:rPr>
                        <a:t>cout</a:t>
                      </a:r>
                      <a:r>
                        <a:rPr lang="en-US" b="0" i="0" dirty="0">
                          <a:solidFill>
                            <a:srgbClr val="000000"/>
                          </a:solidFill>
                          <a:effectLst/>
                          <a:latin typeface="Roboto"/>
                        </a:rPr>
                        <a:t> &lt;&lt; "x is 100";</a:t>
                      </a:r>
                    </a:p>
                  </a:txBody>
                  <a:tcPr>
                    <a:lnL w="9525" cap="flat" cmpd="sng" algn="ctr">
                      <a:solidFill>
                        <a:srgbClr val="C0C0D0"/>
                      </a:solidFill>
                      <a:prstDash val="solid"/>
                      <a:round/>
                      <a:headEnd type="none" w="med" len="med"/>
                      <a:tailEnd type="none" w="med" len="med"/>
                    </a:lnL>
                    <a:lnR w="9525" cap="flat" cmpd="sng" algn="ctr">
                      <a:solidFill>
                        <a:srgbClr val="C0C0D0"/>
                      </a:solidFill>
                      <a:prstDash val="solid"/>
                      <a:round/>
                      <a:headEnd type="none" w="med" len="med"/>
                      <a:tailEnd type="none" w="med" len="med"/>
                    </a:lnR>
                    <a:lnT w="9525" cap="flat" cmpd="sng" algn="ctr">
                      <a:solidFill>
                        <a:srgbClr val="C0C0D0"/>
                      </a:solidFill>
                      <a:prstDash val="solid"/>
                      <a:round/>
                      <a:headEnd type="none" w="med" len="med"/>
                      <a:tailEnd type="none" w="med" len="med"/>
                    </a:lnT>
                    <a:lnB w="9525" cap="flat" cmpd="sng" algn="ctr">
                      <a:solidFill>
                        <a:srgbClr val="C0C0D0"/>
                      </a:solidFill>
                      <a:prstDash val="solid"/>
                      <a:round/>
                      <a:headEnd type="none" w="med" len="med"/>
                      <a:tailEnd type="none" w="med" len="med"/>
                    </a:lnB>
                    <a:solidFill>
                      <a:srgbClr val="EFEFFF"/>
                    </a:solidFill>
                  </a:tcPr>
                </a:tc>
                <a:extLst>
                  <a:ext uri="{0D108BD9-81ED-4DB2-BD59-A6C34878D82A}">
                    <a16:rowId xmlns:a16="http://schemas.microsoft.com/office/drawing/2014/main" val="4199798592"/>
                  </a:ext>
                </a:extLst>
              </a:tr>
            </a:tbl>
          </a:graphicData>
        </a:graphic>
      </p:graphicFrame>
      <p:graphicFrame>
        <p:nvGraphicFramePr>
          <p:cNvPr id="7" name="Table 6">
            <a:extLst>
              <a:ext uri="{FF2B5EF4-FFF2-40B4-BE49-F238E27FC236}">
                <a16:creationId xmlns:a16="http://schemas.microsoft.com/office/drawing/2014/main" id="{A49095CD-B2F0-4E59-8400-28F369BB9F4F}"/>
              </a:ext>
            </a:extLst>
          </p:cNvPr>
          <p:cNvGraphicFramePr>
            <a:graphicFrameLocks noGrp="1"/>
          </p:cNvGraphicFramePr>
          <p:nvPr>
            <p:extLst>
              <p:ext uri="{D42A27DB-BD31-4B8C-83A1-F6EECF244321}">
                <p14:modId xmlns:p14="http://schemas.microsoft.com/office/powerpoint/2010/main" val="2363635442"/>
              </p:ext>
            </p:extLst>
          </p:nvPr>
        </p:nvGraphicFramePr>
        <p:xfrm>
          <a:off x="854396" y="4339752"/>
          <a:ext cx="2862198" cy="2225040"/>
        </p:xfrm>
        <a:graphic>
          <a:graphicData uri="http://schemas.openxmlformats.org/drawingml/2006/table">
            <a:tbl>
              <a:tblPr/>
              <a:tblGrid>
                <a:gridCol w="2862198">
                  <a:extLst>
                    <a:ext uri="{9D8B030D-6E8A-4147-A177-3AD203B41FA5}">
                      <a16:colId xmlns:a16="http://schemas.microsoft.com/office/drawing/2014/main" val="3758398878"/>
                    </a:ext>
                  </a:extLst>
                </a:gridCol>
              </a:tblGrid>
              <a:tr h="0">
                <a:tc>
                  <a:txBody>
                    <a:bodyPr/>
                    <a:lstStyle/>
                    <a:p>
                      <a:pPr algn="l" fontAlgn="t"/>
                      <a:r>
                        <a:rPr lang="en-US" sz="2800" i="0" dirty="0">
                          <a:solidFill>
                            <a:srgbClr val="0000B0"/>
                          </a:solidFill>
                          <a:effectLst/>
                          <a:latin typeface="Inconsolata"/>
                        </a:rPr>
                        <a:t>if</a:t>
                      </a:r>
                      <a:r>
                        <a:rPr lang="en-US" sz="2800" dirty="0">
                          <a:effectLst/>
                        </a:rPr>
                        <a:t> (x == 100)</a:t>
                      </a:r>
                    </a:p>
                    <a:p>
                      <a:pPr algn="l" fontAlgn="t"/>
                      <a:r>
                        <a:rPr lang="en-US" sz="2800" dirty="0">
                          <a:effectLst/>
                        </a:rPr>
                        <a:t> { </a:t>
                      </a:r>
                    </a:p>
                    <a:p>
                      <a:pPr algn="l" fontAlgn="t"/>
                      <a:r>
                        <a:rPr lang="en-US" sz="2800" dirty="0" err="1">
                          <a:effectLst/>
                        </a:rPr>
                        <a:t>cout</a:t>
                      </a:r>
                      <a:r>
                        <a:rPr lang="en-US" sz="2800" dirty="0">
                          <a:effectLst/>
                        </a:rPr>
                        <a:t> &lt;&lt; "x is ";</a:t>
                      </a:r>
                    </a:p>
                    <a:p>
                      <a:pPr algn="l" fontAlgn="t"/>
                      <a:r>
                        <a:rPr lang="en-US" sz="2800" dirty="0">
                          <a:effectLst/>
                        </a:rPr>
                        <a:t> </a:t>
                      </a:r>
                      <a:r>
                        <a:rPr lang="en-US" sz="2800" dirty="0" err="1">
                          <a:effectLst/>
                        </a:rPr>
                        <a:t>cout</a:t>
                      </a:r>
                      <a:r>
                        <a:rPr lang="en-US" sz="2800" dirty="0">
                          <a:effectLst/>
                        </a:rPr>
                        <a:t> &lt;&lt; x;</a:t>
                      </a:r>
                    </a:p>
                    <a:p>
                      <a:pPr algn="l" fontAlgn="t"/>
                      <a:r>
                        <a:rPr lang="en-US" sz="2800" dirty="0">
                          <a:effectLst/>
                        </a:rPr>
                        <a:t> }</a:t>
                      </a:r>
                    </a:p>
                  </a:txBody>
                  <a:tcPr>
                    <a:lnL w="9525" cap="flat" cmpd="sng" algn="ctr">
                      <a:solidFill>
                        <a:srgbClr val="C0C0D0"/>
                      </a:solidFill>
                      <a:prstDash val="solid"/>
                      <a:round/>
                      <a:headEnd type="none" w="med" len="med"/>
                      <a:tailEnd type="none" w="med" len="med"/>
                    </a:lnL>
                    <a:lnR w="9525" cap="flat" cmpd="sng" algn="ctr">
                      <a:solidFill>
                        <a:srgbClr val="C0C0D0"/>
                      </a:solidFill>
                      <a:prstDash val="solid"/>
                      <a:round/>
                      <a:headEnd type="none" w="med" len="med"/>
                      <a:tailEnd type="none" w="med" len="med"/>
                    </a:lnR>
                    <a:lnT w="9525" cap="flat" cmpd="sng" algn="ctr">
                      <a:solidFill>
                        <a:srgbClr val="C0C0D0"/>
                      </a:solidFill>
                      <a:prstDash val="solid"/>
                      <a:round/>
                      <a:headEnd type="none" w="med" len="med"/>
                      <a:tailEnd type="none" w="med" len="med"/>
                    </a:lnT>
                    <a:lnB w="9525" cap="flat" cmpd="sng" algn="ctr">
                      <a:solidFill>
                        <a:srgbClr val="C0C0D0"/>
                      </a:solidFill>
                      <a:prstDash val="solid"/>
                      <a:round/>
                      <a:headEnd type="none" w="med" len="med"/>
                      <a:tailEnd type="none" w="med" len="med"/>
                    </a:lnB>
                    <a:solidFill>
                      <a:srgbClr val="EFEFFF"/>
                    </a:solidFill>
                  </a:tcPr>
                </a:tc>
                <a:extLst>
                  <a:ext uri="{0D108BD9-81ED-4DB2-BD59-A6C34878D82A}">
                    <a16:rowId xmlns:a16="http://schemas.microsoft.com/office/drawing/2014/main" val="309164560"/>
                  </a:ext>
                </a:extLst>
              </a:tr>
            </a:tbl>
          </a:graphicData>
        </a:graphic>
      </p:graphicFrame>
      <p:sp>
        <p:nvSpPr>
          <p:cNvPr id="8" name="Rectangle 2">
            <a:extLst>
              <a:ext uri="{FF2B5EF4-FFF2-40B4-BE49-F238E27FC236}">
                <a16:creationId xmlns:a16="http://schemas.microsoft.com/office/drawing/2014/main" id="{05EB063F-DE4F-4E10-AEEA-0338AB8C2101}"/>
              </a:ext>
            </a:extLst>
          </p:cNvPr>
          <p:cNvSpPr>
            <a:spLocks noChangeArrowheads="1"/>
          </p:cNvSpPr>
          <p:nvPr/>
        </p:nvSpPr>
        <p:spPr bwMode="auto">
          <a:xfrm>
            <a:off x="677863" y="39179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322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DE3D1-0D18-41DF-B351-BC1BBD26FD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58E7364-3881-417B-8D67-EB32A391EFBE}"/>
              </a:ext>
            </a:extLst>
          </p:cNvPr>
          <p:cNvSpPr>
            <a:spLocks noGrp="1"/>
          </p:cNvSpPr>
          <p:nvPr>
            <p:ph idx="1"/>
          </p:nvPr>
        </p:nvSpPr>
        <p:spPr/>
        <p:txBody>
          <a:bodyPr/>
          <a:lstStyle/>
          <a:p>
            <a:r>
              <a:rPr lang="en-US" dirty="0"/>
              <a:t>To start using C++, you need two things:</a:t>
            </a:r>
          </a:p>
          <a:p>
            <a:r>
              <a:rPr lang="en-US" dirty="0"/>
              <a:t>A text editor, like Notepad, to write C++ code</a:t>
            </a:r>
          </a:p>
          <a:p>
            <a:r>
              <a:rPr lang="en-US" dirty="0"/>
              <a:t>A compiler, like GCC, to translate the C++ code into a language that the computer will understand</a:t>
            </a:r>
          </a:p>
          <a:p>
            <a:endParaRPr lang="en-US" dirty="0"/>
          </a:p>
        </p:txBody>
      </p:sp>
      <p:sp>
        <p:nvSpPr>
          <p:cNvPr id="5" name="Slide Number Placeholder 4">
            <a:extLst>
              <a:ext uri="{FF2B5EF4-FFF2-40B4-BE49-F238E27FC236}">
                <a16:creationId xmlns:a16="http://schemas.microsoft.com/office/drawing/2014/main" id="{836DDABF-2590-4C6F-9B8D-D247D9D3F5C6}"/>
              </a:ext>
            </a:extLst>
          </p:cNvPr>
          <p:cNvSpPr>
            <a:spLocks noGrp="1"/>
          </p:cNvSpPr>
          <p:nvPr>
            <p:ph type="sldNum" sz="quarter" idx="12"/>
          </p:nvPr>
        </p:nvSpPr>
        <p:spPr/>
        <p:txBody>
          <a:bodyPr/>
          <a:lstStyle/>
          <a:p>
            <a:fld id="{A037933A-F97C-4918-9917-0BEF3D551A6D}" type="slidenum">
              <a:rPr lang="en-US" smtClean="0"/>
              <a:t>6</a:t>
            </a:fld>
            <a:endParaRPr lang="en-US"/>
          </a:p>
        </p:txBody>
      </p:sp>
    </p:spTree>
    <p:extLst>
      <p:ext uri="{BB962C8B-B14F-4D97-AF65-F5344CB8AC3E}">
        <p14:creationId xmlns:p14="http://schemas.microsoft.com/office/powerpoint/2010/main" val="17585304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8CF88-144F-4E17-BEEF-1AA6676B4B48}"/>
              </a:ext>
            </a:extLst>
          </p:cNvPr>
          <p:cNvSpPr>
            <a:spLocks noGrp="1"/>
          </p:cNvSpPr>
          <p:nvPr>
            <p:ph type="title"/>
          </p:nvPr>
        </p:nvSpPr>
        <p:spPr/>
        <p:txBody>
          <a:bodyPr/>
          <a:lstStyle/>
          <a:p>
            <a:endParaRPr lang="en-US" dirty="0"/>
          </a:p>
        </p:txBody>
      </p:sp>
      <p:sp>
        <p:nvSpPr>
          <p:cNvPr id="5" name="Slide Number Placeholder 4">
            <a:extLst>
              <a:ext uri="{FF2B5EF4-FFF2-40B4-BE49-F238E27FC236}">
                <a16:creationId xmlns:a16="http://schemas.microsoft.com/office/drawing/2014/main" id="{7B5E7969-5B07-47B4-9396-1912E8BB396E}"/>
              </a:ext>
            </a:extLst>
          </p:cNvPr>
          <p:cNvSpPr>
            <a:spLocks noGrp="1"/>
          </p:cNvSpPr>
          <p:nvPr>
            <p:ph type="sldNum" sz="quarter" idx="12"/>
          </p:nvPr>
        </p:nvSpPr>
        <p:spPr/>
        <p:txBody>
          <a:bodyPr/>
          <a:lstStyle/>
          <a:p>
            <a:fld id="{A037933A-F97C-4918-9917-0BEF3D551A6D}" type="slidenum">
              <a:rPr lang="en-US" smtClean="0"/>
              <a:t>60</a:t>
            </a:fld>
            <a:endParaRPr lang="en-US"/>
          </a:p>
        </p:txBody>
      </p:sp>
      <p:sp>
        <p:nvSpPr>
          <p:cNvPr id="6" name="Rectangle 5">
            <a:extLst>
              <a:ext uri="{FF2B5EF4-FFF2-40B4-BE49-F238E27FC236}">
                <a16:creationId xmlns:a16="http://schemas.microsoft.com/office/drawing/2014/main" id="{F77815F3-F62C-464A-A8C6-75569871B445}"/>
              </a:ext>
            </a:extLst>
          </p:cNvPr>
          <p:cNvSpPr/>
          <p:nvPr/>
        </p:nvSpPr>
        <p:spPr>
          <a:xfrm>
            <a:off x="191729" y="2828836"/>
            <a:ext cx="8952271" cy="4832092"/>
          </a:xfrm>
          <a:prstGeom prst="rect">
            <a:avLst/>
          </a:prstGeom>
        </p:spPr>
        <p:txBody>
          <a:bodyPr wrap="square">
            <a:spAutoFit/>
          </a:bodyPr>
          <a:lstStyle/>
          <a:p>
            <a:pPr lvl="0" defTabSz="914400" eaLnBrk="0" fontAlgn="base" hangingPunct="0">
              <a:spcBef>
                <a:spcPct val="0"/>
              </a:spcBef>
              <a:spcAft>
                <a:spcPct val="0"/>
              </a:spcAft>
            </a:pPr>
            <a:r>
              <a:rPr lang="en-US" altLang="en-US" sz="2800" dirty="0">
                <a:solidFill>
                  <a:srgbClr val="000000"/>
                </a:solidFill>
                <a:latin typeface="Roboto"/>
              </a:rPr>
              <a:t>Selection statements with </a:t>
            </a:r>
            <a:r>
              <a:rPr lang="en-US" altLang="en-US" sz="2800" dirty="0">
                <a:solidFill>
                  <a:srgbClr val="000000"/>
                </a:solidFill>
                <a:latin typeface="Inconsolata"/>
              </a:rPr>
              <a:t>if</a:t>
            </a:r>
            <a:r>
              <a:rPr lang="en-US" altLang="en-US" sz="2800" dirty="0">
                <a:solidFill>
                  <a:srgbClr val="000000"/>
                </a:solidFill>
                <a:latin typeface="Roboto"/>
              </a:rPr>
              <a:t> can also specify what happens when the condition is not fulfilled, by using the </a:t>
            </a:r>
            <a:r>
              <a:rPr lang="en-US" altLang="en-US" sz="2800" dirty="0">
                <a:solidFill>
                  <a:srgbClr val="000000"/>
                </a:solidFill>
                <a:latin typeface="Inconsolata"/>
              </a:rPr>
              <a:t>else</a:t>
            </a:r>
            <a:r>
              <a:rPr lang="en-US" altLang="en-US" sz="2800" dirty="0">
                <a:solidFill>
                  <a:srgbClr val="000000"/>
                </a:solidFill>
                <a:latin typeface="Roboto"/>
              </a:rPr>
              <a:t> keyword to introduce an alternative statement. Its syntax is:</a:t>
            </a:r>
          </a:p>
          <a:p>
            <a:pPr lvl="0" defTabSz="914400" eaLnBrk="0" fontAlgn="base" hangingPunct="0">
              <a:spcBef>
                <a:spcPct val="0"/>
              </a:spcBef>
              <a:spcAft>
                <a:spcPct val="0"/>
              </a:spcAft>
            </a:pPr>
            <a:r>
              <a:rPr lang="en-US" sz="2800" dirty="0">
                <a:solidFill>
                  <a:srgbClr val="000000"/>
                </a:solidFill>
                <a:latin typeface="Inconsolata"/>
              </a:rPr>
              <a:t>if (condition) statement1 else statement2</a:t>
            </a:r>
          </a:p>
          <a:p>
            <a:pPr defTabSz="914400" eaLnBrk="0" fontAlgn="base" hangingPunct="0">
              <a:spcBef>
                <a:spcPct val="0"/>
              </a:spcBef>
              <a:spcAft>
                <a:spcPct val="0"/>
              </a:spcAft>
            </a:pPr>
            <a:r>
              <a:rPr lang="en-US" altLang="en-US" sz="2800" dirty="0">
                <a:solidFill>
                  <a:srgbClr val="000000"/>
                </a:solidFill>
                <a:latin typeface="Roboto"/>
              </a:rPr>
              <a:t>where statement1 is executed in case condition is true, and in case it is not, statement2 is executed.</a:t>
            </a:r>
            <a:r>
              <a:rPr lang="en-US" altLang="en-US" sz="2800" dirty="0"/>
              <a:t> </a:t>
            </a:r>
            <a:endParaRPr lang="en-US" altLang="en-US" sz="2800" dirty="0">
              <a:latin typeface="Arial" panose="020B0604020202020204" pitchFamily="34" charset="0"/>
            </a:endParaRPr>
          </a:p>
          <a:p>
            <a:pPr lvl="0" defTabSz="914400" eaLnBrk="0" fontAlgn="base" hangingPunct="0">
              <a:spcBef>
                <a:spcPct val="0"/>
              </a:spcBef>
              <a:spcAft>
                <a:spcPct val="0"/>
              </a:spcAft>
            </a:pPr>
            <a:endParaRPr lang="en-US" sz="2800" dirty="0">
              <a:solidFill>
                <a:srgbClr val="000000"/>
              </a:solidFill>
              <a:latin typeface="Inconsolata"/>
            </a:endParaRPr>
          </a:p>
          <a:p>
            <a:pPr lvl="0" defTabSz="914400" eaLnBrk="0" fontAlgn="base" hangingPunct="0">
              <a:spcBef>
                <a:spcPct val="0"/>
              </a:spcBef>
              <a:spcAft>
                <a:spcPct val="0"/>
              </a:spcAft>
            </a:pPr>
            <a:br>
              <a:rPr lang="en-US" sz="2800" dirty="0"/>
            </a:br>
            <a:br>
              <a:rPr lang="en-US" altLang="en-US" sz="2800" dirty="0"/>
            </a:br>
            <a:endParaRPr lang="en-US" altLang="en-US" sz="2800" dirty="0">
              <a:latin typeface="Arial" panose="020B0604020202020204" pitchFamily="34" charset="0"/>
            </a:endParaRPr>
          </a:p>
        </p:txBody>
      </p:sp>
      <p:sp>
        <p:nvSpPr>
          <p:cNvPr id="7" name="Rectangle 2">
            <a:extLst>
              <a:ext uri="{FF2B5EF4-FFF2-40B4-BE49-F238E27FC236}">
                <a16:creationId xmlns:a16="http://schemas.microsoft.com/office/drawing/2014/main" id="{70FC42AD-12C1-46F7-AC30-20EB799E908C}"/>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73974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5EC1-4F9F-4241-B62D-1AB5BB15FF70}"/>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4245CA6A-3978-4770-9DC4-98D7B2183DC3}"/>
              </a:ext>
            </a:extLst>
          </p:cNvPr>
          <p:cNvGraphicFramePr>
            <a:graphicFrameLocks noGrp="1"/>
          </p:cNvGraphicFramePr>
          <p:nvPr>
            <p:ph idx="1"/>
            <p:extLst>
              <p:ext uri="{D42A27DB-BD31-4B8C-83A1-F6EECF244321}">
                <p14:modId xmlns:p14="http://schemas.microsoft.com/office/powerpoint/2010/main" val="3826614749"/>
              </p:ext>
            </p:extLst>
          </p:nvPr>
        </p:nvGraphicFramePr>
        <p:xfrm>
          <a:off x="677863" y="3918426"/>
          <a:ext cx="4882279" cy="2042160"/>
        </p:xfrm>
        <a:graphic>
          <a:graphicData uri="http://schemas.openxmlformats.org/drawingml/2006/table">
            <a:tbl>
              <a:tblPr/>
              <a:tblGrid>
                <a:gridCol w="4882279">
                  <a:extLst>
                    <a:ext uri="{9D8B030D-6E8A-4147-A177-3AD203B41FA5}">
                      <a16:colId xmlns:a16="http://schemas.microsoft.com/office/drawing/2014/main" val="1895440589"/>
                    </a:ext>
                  </a:extLst>
                </a:gridCol>
              </a:tblGrid>
              <a:tr h="0">
                <a:tc>
                  <a:txBody>
                    <a:bodyPr/>
                    <a:lstStyle/>
                    <a:p>
                      <a:pPr algn="l" fontAlgn="t"/>
                      <a:r>
                        <a:rPr lang="en-US" sz="3200" b="0" i="0" dirty="0">
                          <a:solidFill>
                            <a:srgbClr val="0000B0"/>
                          </a:solidFill>
                          <a:effectLst/>
                          <a:latin typeface="Inconsolata"/>
                        </a:rPr>
                        <a:t>if</a:t>
                      </a:r>
                      <a:r>
                        <a:rPr lang="en-US" sz="3200" b="0" i="0" dirty="0">
                          <a:solidFill>
                            <a:srgbClr val="000000"/>
                          </a:solidFill>
                          <a:effectLst/>
                          <a:latin typeface="Roboto"/>
                        </a:rPr>
                        <a:t> (x == 100)</a:t>
                      </a:r>
                    </a:p>
                    <a:p>
                      <a:pPr algn="l" fontAlgn="t"/>
                      <a:r>
                        <a:rPr lang="en-US" sz="3200" b="0" i="0" dirty="0">
                          <a:solidFill>
                            <a:srgbClr val="000000"/>
                          </a:solidFill>
                          <a:effectLst/>
                          <a:latin typeface="Roboto"/>
                        </a:rPr>
                        <a:t> </a:t>
                      </a:r>
                      <a:r>
                        <a:rPr lang="en-US" sz="3200" b="0" i="0" dirty="0" err="1">
                          <a:solidFill>
                            <a:srgbClr val="000000"/>
                          </a:solidFill>
                          <a:effectLst/>
                          <a:latin typeface="Roboto"/>
                        </a:rPr>
                        <a:t>cout</a:t>
                      </a:r>
                      <a:r>
                        <a:rPr lang="en-US" sz="3200" b="0" i="0" dirty="0">
                          <a:solidFill>
                            <a:srgbClr val="000000"/>
                          </a:solidFill>
                          <a:effectLst/>
                          <a:latin typeface="Roboto"/>
                        </a:rPr>
                        <a:t> &lt;&lt; "x is 100";</a:t>
                      </a:r>
                    </a:p>
                    <a:p>
                      <a:pPr algn="l" fontAlgn="t"/>
                      <a:r>
                        <a:rPr lang="en-US" sz="3200" b="0" i="0" dirty="0">
                          <a:solidFill>
                            <a:srgbClr val="000000"/>
                          </a:solidFill>
                          <a:effectLst/>
                          <a:latin typeface="Roboto"/>
                        </a:rPr>
                        <a:t> </a:t>
                      </a:r>
                      <a:r>
                        <a:rPr lang="en-US" sz="3200" b="0" i="0" dirty="0">
                          <a:solidFill>
                            <a:srgbClr val="0000B0"/>
                          </a:solidFill>
                          <a:effectLst/>
                          <a:latin typeface="Inconsolata"/>
                        </a:rPr>
                        <a:t>else</a:t>
                      </a:r>
                      <a:r>
                        <a:rPr lang="en-US" sz="3200" b="0" i="0" dirty="0">
                          <a:solidFill>
                            <a:srgbClr val="000000"/>
                          </a:solidFill>
                          <a:effectLst/>
                          <a:latin typeface="Roboto"/>
                        </a:rPr>
                        <a:t> </a:t>
                      </a:r>
                    </a:p>
                    <a:p>
                      <a:pPr algn="l" fontAlgn="t"/>
                      <a:r>
                        <a:rPr lang="en-US" sz="3200" b="0" i="0" dirty="0" err="1">
                          <a:solidFill>
                            <a:srgbClr val="000000"/>
                          </a:solidFill>
                          <a:effectLst/>
                          <a:latin typeface="Roboto"/>
                        </a:rPr>
                        <a:t>cout</a:t>
                      </a:r>
                      <a:r>
                        <a:rPr lang="en-US" sz="3200" b="0" i="0" dirty="0">
                          <a:solidFill>
                            <a:srgbClr val="000000"/>
                          </a:solidFill>
                          <a:effectLst/>
                          <a:latin typeface="Roboto"/>
                        </a:rPr>
                        <a:t> &lt;&lt; "x is not 100";</a:t>
                      </a:r>
                    </a:p>
                  </a:txBody>
                  <a:tcPr>
                    <a:lnL w="9525" cap="flat" cmpd="sng" algn="ctr">
                      <a:solidFill>
                        <a:srgbClr val="C0C0D0"/>
                      </a:solidFill>
                      <a:prstDash val="solid"/>
                      <a:round/>
                      <a:headEnd type="none" w="med" len="med"/>
                      <a:tailEnd type="none" w="med" len="med"/>
                    </a:lnL>
                    <a:lnR w="9525" cap="flat" cmpd="sng" algn="ctr">
                      <a:solidFill>
                        <a:srgbClr val="C0C0D0"/>
                      </a:solidFill>
                      <a:prstDash val="solid"/>
                      <a:round/>
                      <a:headEnd type="none" w="med" len="med"/>
                      <a:tailEnd type="none" w="med" len="med"/>
                    </a:lnR>
                    <a:lnT w="9525" cap="flat" cmpd="sng" algn="ctr">
                      <a:solidFill>
                        <a:srgbClr val="C0C0D0"/>
                      </a:solidFill>
                      <a:prstDash val="solid"/>
                      <a:round/>
                      <a:headEnd type="none" w="med" len="med"/>
                      <a:tailEnd type="none" w="med" len="med"/>
                    </a:lnT>
                    <a:lnB w="9525" cap="flat" cmpd="sng" algn="ctr">
                      <a:solidFill>
                        <a:srgbClr val="C0C0D0"/>
                      </a:solidFill>
                      <a:prstDash val="solid"/>
                      <a:round/>
                      <a:headEnd type="none" w="med" len="med"/>
                      <a:tailEnd type="none" w="med" len="med"/>
                    </a:lnB>
                    <a:solidFill>
                      <a:srgbClr val="EFEFFF"/>
                    </a:solidFill>
                  </a:tcPr>
                </a:tc>
                <a:extLst>
                  <a:ext uri="{0D108BD9-81ED-4DB2-BD59-A6C34878D82A}">
                    <a16:rowId xmlns:a16="http://schemas.microsoft.com/office/drawing/2014/main" val="899099054"/>
                  </a:ext>
                </a:extLst>
              </a:tr>
            </a:tbl>
          </a:graphicData>
        </a:graphic>
      </p:graphicFrame>
      <p:sp>
        <p:nvSpPr>
          <p:cNvPr id="5" name="Slide Number Placeholder 4">
            <a:extLst>
              <a:ext uri="{FF2B5EF4-FFF2-40B4-BE49-F238E27FC236}">
                <a16:creationId xmlns:a16="http://schemas.microsoft.com/office/drawing/2014/main" id="{7B6AE020-6C0F-4B7A-806C-FE737F92CE86}"/>
              </a:ext>
            </a:extLst>
          </p:cNvPr>
          <p:cNvSpPr>
            <a:spLocks noGrp="1"/>
          </p:cNvSpPr>
          <p:nvPr>
            <p:ph type="sldNum" sz="quarter" idx="12"/>
          </p:nvPr>
        </p:nvSpPr>
        <p:spPr/>
        <p:txBody>
          <a:bodyPr/>
          <a:lstStyle/>
          <a:p>
            <a:fld id="{A037933A-F97C-4918-9917-0BEF3D551A6D}" type="slidenum">
              <a:rPr lang="en-US" smtClean="0"/>
              <a:t>61</a:t>
            </a:fld>
            <a:endParaRPr lang="en-US"/>
          </a:p>
        </p:txBody>
      </p:sp>
    </p:spTree>
    <p:extLst>
      <p:ext uri="{BB962C8B-B14F-4D97-AF65-F5344CB8AC3E}">
        <p14:creationId xmlns:p14="http://schemas.microsoft.com/office/powerpoint/2010/main" val="34886096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C72F0-C9A0-492C-AAA4-07FB994F199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7A3A187-9390-403D-8B8D-BFBD29583465}"/>
              </a:ext>
            </a:extLst>
          </p:cNvPr>
          <p:cNvSpPr>
            <a:spLocks noGrp="1"/>
          </p:cNvSpPr>
          <p:nvPr>
            <p:ph idx="1"/>
          </p:nvPr>
        </p:nvSpPr>
        <p:spPr/>
        <p:txBody>
          <a:bodyPr>
            <a:normAutofit/>
          </a:bodyPr>
          <a:lstStyle/>
          <a:p>
            <a:r>
              <a:rPr lang="en-US" sz="3200" dirty="0"/>
              <a:t>Several if + else structures can be concatenated with the intention of checking a range of values</a:t>
            </a:r>
          </a:p>
          <a:p>
            <a:endParaRPr lang="en-US" sz="3200" dirty="0"/>
          </a:p>
        </p:txBody>
      </p:sp>
      <p:sp>
        <p:nvSpPr>
          <p:cNvPr id="4" name="Slide Number Placeholder 3">
            <a:extLst>
              <a:ext uri="{FF2B5EF4-FFF2-40B4-BE49-F238E27FC236}">
                <a16:creationId xmlns:a16="http://schemas.microsoft.com/office/drawing/2014/main" id="{C382E0DF-56AB-450F-A0A9-B55A7EE51822}"/>
              </a:ext>
            </a:extLst>
          </p:cNvPr>
          <p:cNvSpPr>
            <a:spLocks noGrp="1"/>
          </p:cNvSpPr>
          <p:nvPr>
            <p:ph type="sldNum" sz="quarter" idx="12"/>
          </p:nvPr>
        </p:nvSpPr>
        <p:spPr/>
        <p:txBody>
          <a:bodyPr/>
          <a:lstStyle/>
          <a:p>
            <a:fld id="{A037933A-F97C-4918-9917-0BEF3D551A6D}" type="slidenum">
              <a:rPr lang="en-US" smtClean="0"/>
              <a:t>62</a:t>
            </a:fld>
            <a:endParaRPr lang="en-US"/>
          </a:p>
        </p:txBody>
      </p:sp>
      <p:graphicFrame>
        <p:nvGraphicFramePr>
          <p:cNvPr id="7" name="Table 6">
            <a:extLst>
              <a:ext uri="{FF2B5EF4-FFF2-40B4-BE49-F238E27FC236}">
                <a16:creationId xmlns:a16="http://schemas.microsoft.com/office/drawing/2014/main" id="{B0B9E1E5-7AB8-4623-815A-EB5F469BF5D1}"/>
              </a:ext>
            </a:extLst>
          </p:cNvPr>
          <p:cNvGraphicFramePr>
            <a:graphicFrameLocks noGrp="1"/>
          </p:cNvGraphicFramePr>
          <p:nvPr>
            <p:extLst>
              <p:ext uri="{D42A27DB-BD31-4B8C-83A1-F6EECF244321}">
                <p14:modId xmlns:p14="http://schemas.microsoft.com/office/powerpoint/2010/main" val="1714315610"/>
              </p:ext>
            </p:extLst>
          </p:nvPr>
        </p:nvGraphicFramePr>
        <p:xfrm>
          <a:off x="677863" y="3781266"/>
          <a:ext cx="5000266" cy="2651760"/>
        </p:xfrm>
        <a:graphic>
          <a:graphicData uri="http://schemas.openxmlformats.org/drawingml/2006/table">
            <a:tbl>
              <a:tblPr/>
              <a:tblGrid>
                <a:gridCol w="5000266">
                  <a:extLst>
                    <a:ext uri="{9D8B030D-6E8A-4147-A177-3AD203B41FA5}">
                      <a16:colId xmlns:a16="http://schemas.microsoft.com/office/drawing/2014/main" val="3786901350"/>
                    </a:ext>
                  </a:extLst>
                </a:gridCol>
              </a:tblGrid>
              <a:tr h="0">
                <a:tc>
                  <a:txBody>
                    <a:bodyPr/>
                    <a:lstStyle/>
                    <a:p>
                      <a:pPr algn="l" fontAlgn="t"/>
                      <a:r>
                        <a:rPr lang="en-US" sz="2800" i="0" dirty="0">
                          <a:solidFill>
                            <a:srgbClr val="0000B0"/>
                          </a:solidFill>
                          <a:effectLst/>
                          <a:latin typeface="Inconsolata"/>
                        </a:rPr>
                        <a:t>if</a:t>
                      </a:r>
                      <a:r>
                        <a:rPr lang="en-US" sz="2800" dirty="0">
                          <a:effectLst/>
                        </a:rPr>
                        <a:t> (x &gt; 0)</a:t>
                      </a:r>
                    </a:p>
                    <a:p>
                      <a:pPr algn="l" fontAlgn="t"/>
                      <a:r>
                        <a:rPr lang="en-US" sz="2800" dirty="0">
                          <a:effectLst/>
                        </a:rPr>
                        <a:t> </a:t>
                      </a:r>
                      <a:r>
                        <a:rPr lang="en-US" sz="2800" dirty="0" err="1">
                          <a:effectLst/>
                        </a:rPr>
                        <a:t>cout</a:t>
                      </a:r>
                      <a:r>
                        <a:rPr lang="en-US" sz="2800" dirty="0">
                          <a:effectLst/>
                        </a:rPr>
                        <a:t> &lt;&lt; "x is positive"; </a:t>
                      </a:r>
                    </a:p>
                    <a:p>
                      <a:pPr algn="l" fontAlgn="t"/>
                      <a:r>
                        <a:rPr lang="en-US" sz="2800" i="0" dirty="0">
                          <a:solidFill>
                            <a:srgbClr val="0000B0"/>
                          </a:solidFill>
                          <a:effectLst/>
                          <a:latin typeface="Inconsolata"/>
                        </a:rPr>
                        <a:t>else</a:t>
                      </a:r>
                      <a:r>
                        <a:rPr lang="en-US" sz="2800" dirty="0">
                          <a:effectLst/>
                        </a:rPr>
                        <a:t> </a:t>
                      </a:r>
                      <a:r>
                        <a:rPr lang="en-US" sz="2800" i="0" dirty="0">
                          <a:solidFill>
                            <a:srgbClr val="0000B0"/>
                          </a:solidFill>
                          <a:effectLst/>
                          <a:latin typeface="Inconsolata"/>
                        </a:rPr>
                        <a:t>if</a:t>
                      </a:r>
                      <a:r>
                        <a:rPr lang="en-US" sz="2800" dirty="0">
                          <a:effectLst/>
                        </a:rPr>
                        <a:t> (x &lt; 0) </a:t>
                      </a:r>
                    </a:p>
                    <a:p>
                      <a:pPr algn="l" fontAlgn="t"/>
                      <a:r>
                        <a:rPr lang="en-US" sz="2800" dirty="0" err="1">
                          <a:effectLst/>
                        </a:rPr>
                        <a:t>cout</a:t>
                      </a:r>
                      <a:r>
                        <a:rPr lang="en-US" sz="2800" dirty="0">
                          <a:effectLst/>
                        </a:rPr>
                        <a:t> &lt;&lt; "x is negative"; </a:t>
                      </a:r>
                    </a:p>
                    <a:p>
                      <a:pPr algn="l" fontAlgn="t"/>
                      <a:r>
                        <a:rPr lang="en-US" sz="2800" i="0" dirty="0">
                          <a:solidFill>
                            <a:srgbClr val="0000B0"/>
                          </a:solidFill>
                          <a:effectLst/>
                          <a:latin typeface="Inconsolata"/>
                        </a:rPr>
                        <a:t>else</a:t>
                      </a:r>
                      <a:r>
                        <a:rPr lang="en-US" sz="2800" dirty="0">
                          <a:effectLst/>
                        </a:rPr>
                        <a:t> </a:t>
                      </a:r>
                    </a:p>
                    <a:p>
                      <a:pPr algn="l" fontAlgn="t"/>
                      <a:r>
                        <a:rPr lang="en-US" sz="2800" dirty="0" err="1">
                          <a:effectLst/>
                        </a:rPr>
                        <a:t>cout</a:t>
                      </a:r>
                      <a:r>
                        <a:rPr lang="en-US" sz="2800" dirty="0">
                          <a:effectLst/>
                        </a:rPr>
                        <a:t> &lt;&lt; "x is 0";</a:t>
                      </a:r>
                    </a:p>
                  </a:txBody>
                  <a:tcPr>
                    <a:lnL w="9525" cap="flat" cmpd="sng" algn="ctr">
                      <a:solidFill>
                        <a:srgbClr val="C0C0D0"/>
                      </a:solidFill>
                      <a:prstDash val="solid"/>
                      <a:round/>
                      <a:headEnd type="none" w="med" len="med"/>
                      <a:tailEnd type="none" w="med" len="med"/>
                    </a:lnL>
                    <a:lnR w="9525" cap="flat" cmpd="sng" algn="ctr">
                      <a:solidFill>
                        <a:srgbClr val="C0C0D0"/>
                      </a:solidFill>
                      <a:prstDash val="solid"/>
                      <a:round/>
                      <a:headEnd type="none" w="med" len="med"/>
                      <a:tailEnd type="none" w="med" len="med"/>
                    </a:lnR>
                    <a:lnT w="9525" cap="flat" cmpd="sng" algn="ctr">
                      <a:solidFill>
                        <a:srgbClr val="C0C0D0"/>
                      </a:solidFill>
                      <a:prstDash val="solid"/>
                      <a:round/>
                      <a:headEnd type="none" w="med" len="med"/>
                      <a:tailEnd type="none" w="med" len="med"/>
                    </a:lnT>
                    <a:lnB w="9525" cap="flat" cmpd="sng" algn="ctr">
                      <a:solidFill>
                        <a:srgbClr val="C0C0D0"/>
                      </a:solidFill>
                      <a:prstDash val="solid"/>
                      <a:round/>
                      <a:headEnd type="none" w="med" len="med"/>
                      <a:tailEnd type="none" w="med" len="med"/>
                    </a:lnB>
                    <a:solidFill>
                      <a:srgbClr val="EFEFFF"/>
                    </a:solidFill>
                  </a:tcPr>
                </a:tc>
                <a:extLst>
                  <a:ext uri="{0D108BD9-81ED-4DB2-BD59-A6C34878D82A}">
                    <a16:rowId xmlns:a16="http://schemas.microsoft.com/office/drawing/2014/main" val="1175347742"/>
                  </a:ext>
                </a:extLst>
              </a:tr>
            </a:tbl>
          </a:graphicData>
        </a:graphic>
      </p:graphicFrame>
      <p:sp>
        <p:nvSpPr>
          <p:cNvPr id="8" name="Rectangle 2">
            <a:extLst>
              <a:ext uri="{FF2B5EF4-FFF2-40B4-BE49-F238E27FC236}">
                <a16:creationId xmlns:a16="http://schemas.microsoft.com/office/drawing/2014/main" id="{2E3B4774-37EE-42F2-9CAD-1B8981C8CA0D}"/>
              </a:ext>
            </a:extLst>
          </p:cNvPr>
          <p:cNvSpPr>
            <a:spLocks noChangeArrowheads="1"/>
          </p:cNvSpPr>
          <p:nvPr/>
        </p:nvSpPr>
        <p:spPr bwMode="auto">
          <a:xfrm>
            <a:off x="677863" y="37814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65442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A8B5F-9586-481D-A257-99E3A4A0F2E2}"/>
              </a:ext>
            </a:extLst>
          </p:cNvPr>
          <p:cNvSpPr>
            <a:spLocks noGrp="1"/>
          </p:cNvSpPr>
          <p:nvPr>
            <p:ph type="title"/>
          </p:nvPr>
        </p:nvSpPr>
        <p:spPr/>
        <p:txBody>
          <a:bodyPr/>
          <a:lstStyle/>
          <a:p>
            <a:r>
              <a:rPr lang="en-US" b="1" dirty="0"/>
              <a:t>Iteration statements (loops)</a:t>
            </a:r>
            <a:br>
              <a:rPr lang="en-US" b="1" dirty="0"/>
            </a:br>
            <a:endParaRPr lang="en-US" dirty="0"/>
          </a:p>
        </p:txBody>
      </p:sp>
      <p:sp>
        <p:nvSpPr>
          <p:cNvPr id="4" name="Slide Number Placeholder 3">
            <a:extLst>
              <a:ext uri="{FF2B5EF4-FFF2-40B4-BE49-F238E27FC236}">
                <a16:creationId xmlns:a16="http://schemas.microsoft.com/office/drawing/2014/main" id="{35138679-0373-4255-9355-BDAA375D59F7}"/>
              </a:ext>
            </a:extLst>
          </p:cNvPr>
          <p:cNvSpPr>
            <a:spLocks noGrp="1"/>
          </p:cNvSpPr>
          <p:nvPr>
            <p:ph type="sldNum" sz="quarter" idx="12"/>
          </p:nvPr>
        </p:nvSpPr>
        <p:spPr/>
        <p:txBody>
          <a:bodyPr/>
          <a:lstStyle/>
          <a:p>
            <a:fld id="{A037933A-F97C-4918-9917-0BEF3D551A6D}" type="slidenum">
              <a:rPr lang="en-US" smtClean="0"/>
              <a:t>63</a:t>
            </a:fld>
            <a:endParaRPr lang="en-US"/>
          </a:p>
        </p:txBody>
      </p:sp>
      <p:sp>
        <p:nvSpPr>
          <p:cNvPr id="5" name="Rectangle 1">
            <a:extLst>
              <a:ext uri="{FF2B5EF4-FFF2-40B4-BE49-F238E27FC236}">
                <a16:creationId xmlns:a16="http://schemas.microsoft.com/office/drawing/2014/main" id="{121AE2AA-C61F-401C-AF0F-3F0298F2A1F0}"/>
              </a:ext>
            </a:extLst>
          </p:cNvPr>
          <p:cNvSpPr>
            <a:spLocks noGrp="1" noChangeArrowheads="1"/>
          </p:cNvSpPr>
          <p:nvPr>
            <p:ph idx="1"/>
          </p:nvPr>
        </p:nvSpPr>
        <p:spPr bwMode="auto">
          <a:xfrm>
            <a:off x="0" y="1273898"/>
            <a:ext cx="12217832" cy="47397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Roboto"/>
              </a:rPr>
              <a:t>Loops repeat a statement a certain number of times, 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Roboto"/>
              </a:rPr>
              <a:t>while a condition is fulfilled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Roboto"/>
              </a:rPr>
              <a:t>. They are introduced by the keywords </a:t>
            </a:r>
            <a:r>
              <a:rPr kumimoji="0" lang="en-US" altLang="en-US" sz="2800" b="0" i="0" u="none" strike="noStrike" cap="none" normalizeH="0" baseline="0" dirty="0">
                <a:ln>
                  <a:noFill/>
                </a:ln>
                <a:solidFill>
                  <a:srgbClr val="000000"/>
                </a:solidFill>
                <a:effectLst/>
                <a:latin typeface="Inconsolata"/>
              </a:rPr>
              <a:t>while</a:t>
            </a:r>
            <a:r>
              <a:rPr kumimoji="0" lang="en-US" altLang="en-US" sz="2800" b="0" i="0" u="none" strike="noStrike" cap="none" normalizeH="0" baseline="0" dirty="0">
                <a:ln>
                  <a:noFill/>
                </a:ln>
                <a:solidFill>
                  <a:srgbClr val="000000"/>
                </a:solidFill>
                <a:effectLst/>
                <a:latin typeface="Roboto"/>
              </a:rPr>
              <a:t>, </a:t>
            </a:r>
            <a:r>
              <a:rPr kumimoji="0" lang="en-US" altLang="en-US" sz="2800" b="0" i="0" u="none" strike="noStrike" cap="none" normalizeH="0" baseline="0" dirty="0">
                <a:ln>
                  <a:noFill/>
                </a:ln>
                <a:solidFill>
                  <a:srgbClr val="000000"/>
                </a:solidFill>
                <a:effectLst/>
                <a:latin typeface="Inconsolata"/>
              </a:rPr>
              <a:t>do</a:t>
            </a:r>
            <a:r>
              <a:rPr kumimoji="0" lang="en-US" altLang="en-US" sz="2800" b="0" i="0" u="none" strike="noStrike" cap="none" normalizeH="0" baseline="0" dirty="0">
                <a:ln>
                  <a:noFill/>
                </a:ln>
                <a:solidFill>
                  <a:srgbClr val="000000"/>
                </a:solidFill>
                <a:effectLst/>
                <a:latin typeface="Roboto"/>
              </a:rPr>
              <a:t>, and </a:t>
            </a:r>
            <a:r>
              <a:rPr kumimoji="0" lang="en-US" altLang="en-US" sz="2800" b="0" i="0" u="none" strike="noStrike" cap="none" normalizeH="0" baseline="0" dirty="0">
                <a:ln>
                  <a:noFill/>
                </a:ln>
                <a:solidFill>
                  <a:srgbClr val="000000"/>
                </a:solidFill>
                <a:effectLst/>
                <a:latin typeface="Inconsolata"/>
              </a:rPr>
              <a:t>for</a:t>
            </a:r>
            <a:r>
              <a:rPr kumimoji="0" lang="en-US" altLang="en-US" sz="2800" b="0" i="0" u="none" strike="noStrike" cap="none" normalizeH="0" baseline="0" dirty="0">
                <a:ln>
                  <a:noFill/>
                </a:ln>
                <a:solidFill>
                  <a:srgbClr val="000000"/>
                </a:solidFill>
                <a:effectLst/>
                <a:latin typeface="Roboto"/>
              </a:rPr>
              <a:t>.</a:t>
            </a:r>
            <a:br>
              <a:rPr kumimoji="0" lang="en-US" altLang="en-US" sz="2800" b="0" i="0" u="none" strike="noStrike" cap="none" normalizeH="0" baseline="0" dirty="0">
                <a:ln>
                  <a:noFill/>
                </a:ln>
                <a:solidFill>
                  <a:schemeClr val="tx1"/>
                </a:solidFill>
                <a:effectLst/>
              </a:rPr>
            </a:br>
            <a:r>
              <a:rPr kumimoji="0" lang="en-US" altLang="en-US" sz="2800" b="1" i="0" u="none" strike="noStrike" cap="none" normalizeH="0" baseline="0" dirty="0">
                <a:ln>
                  <a:noFill/>
                </a:ln>
                <a:solidFill>
                  <a:srgbClr val="000000"/>
                </a:solidFill>
                <a:effectLst/>
                <a:latin typeface="Roboto"/>
              </a:rPr>
              <a:t>The while loop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Roboto"/>
              </a:rPr>
              <a:t>The simplest kind of loop is the while-loop. Its syntax is:</a:t>
            </a:r>
            <a:br>
              <a:rPr kumimoji="0" lang="en-US" altLang="en-US" sz="2800" b="0" i="0" u="none" strike="noStrike" cap="none" normalizeH="0" baseline="0" dirty="0">
                <a:ln>
                  <a:noFill/>
                </a:ln>
                <a:solidFill>
                  <a:srgbClr val="000000"/>
                </a:solidFill>
                <a:effectLst/>
                <a:latin typeface="Roboto"/>
              </a:rPr>
            </a:br>
            <a:r>
              <a:rPr kumimoji="0" lang="en-US" altLang="en-US" sz="2800" b="0" i="0" u="none" strike="noStrike" cap="none" normalizeH="0" baseline="0" dirty="0">
                <a:ln>
                  <a:noFill/>
                </a:ln>
                <a:solidFill>
                  <a:srgbClr val="000000"/>
                </a:solidFill>
                <a:effectLst/>
                <a:latin typeface="Inconsolata"/>
              </a:rPr>
              <a:t>while (expression) statement</a:t>
            </a:r>
            <a:br>
              <a:rPr kumimoji="0" lang="en-US" altLang="en-US" sz="2800" b="0" i="0" u="none" strike="noStrike" cap="none" normalizeH="0" baseline="0" dirty="0">
                <a:ln>
                  <a:noFill/>
                </a:ln>
                <a:solidFill>
                  <a:srgbClr val="000000"/>
                </a:solidFill>
                <a:effectLst/>
                <a:latin typeface="Inconsolata"/>
              </a:rPr>
            </a:br>
            <a:r>
              <a:rPr kumimoji="0" lang="en-US" altLang="en-US" sz="2800" b="0" i="0" u="none" strike="noStrike" cap="none" normalizeH="0" baseline="0" dirty="0">
                <a:ln>
                  <a:noFill/>
                </a:ln>
                <a:solidFill>
                  <a:srgbClr val="000000"/>
                </a:solidFill>
                <a:effectLst/>
                <a:latin typeface="Roboto"/>
              </a:rPr>
              <a:t>The while-loop simply repeats </a:t>
            </a:r>
            <a:r>
              <a:rPr kumimoji="0" lang="en-US" altLang="en-US" sz="2800" b="0" i="0" u="none" strike="noStrike" cap="none" normalizeH="0" baseline="0" dirty="0">
                <a:ln>
                  <a:noFill/>
                </a:ln>
                <a:solidFill>
                  <a:srgbClr val="000000"/>
                </a:solidFill>
                <a:effectLst/>
                <a:latin typeface="Inconsolata"/>
              </a:rPr>
              <a:t>statement</a:t>
            </a:r>
            <a:r>
              <a:rPr kumimoji="0" lang="en-US" altLang="en-US" sz="2800" b="0" i="0" u="none" strike="noStrike" cap="none" normalizeH="0" baseline="0" dirty="0">
                <a:ln>
                  <a:noFill/>
                </a:ln>
                <a:solidFill>
                  <a:srgbClr val="000000"/>
                </a:solidFill>
                <a:effectLst/>
                <a:latin typeface="Roboto"/>
              </a:rPr>
              <a:t> while </a:t>
            </a:r>
            <a:r>
              <a:rPr kumimoji="0" lang="en-US" altLang="en-US" sz="2800" b="0" i="0" u="none" strike="noStrike" cap="none" normalizeH="0" baseline="0" dirty="0">
                <a:ln>
                  <a:noFill/>
                </a:ln>
                <a:solidFill>
                  <a:srgbClr val="000000"/>
                </a:solidFill>
                <a:effectLst/>
                <a:latin typeface="Inconsolata"/>
              </a:rPr>
              <a:t>expression</a:t>
            </a:r>
            <a:r>
              <a:rPr kumimoji="0" lang="en-US" altLang="en-US" sz="2800" b="0" i="0" u="none" strike="noStrike" cap="none" normalizeH="0" baseline="0" dirty="0">
                <a:ln>
                  <a:noFill/>
                </a:ln>
                <a:solidFill>
                  <a:srgbClr val="000000"/>
                </a:solidFill>
                <a:effectLst/>
                <a:latin typeface="Roboto"/>
              </a:rPr>
              <a:t> is 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Roboto"/>
              </a:rPr>
              <a:t>If, after any execution of </a:t>
            </a:r>
            <a:r>
              <a:rPr kumimoji="0" lang="en-US" altLang="en-US" sz="2800" b="0" i="0" u="none" strike="noStrike" cap="none" normalizeH="0" baseline="0" dirty="0">
                <a:ln>
                  <a:noFill/>
                </a:ln>
                <a:solidFill>
                  <a:srgbClr val="000000"/>
                </a:solidFill>
                <a:effectLst/>
                <a:latin typeface="Inconsolata"/>
              </a:rPr>
              <a:t>statement</a:t>
            </a:r>
            <a:r>
              <a:rPr kumimoji="0" lang="en-US" altLang="en-US" sz="2800" b="0" i="0" u="none" strike="noStrike" cap="none" normalizeH="0" baseline="0" dirty="0">
                <a:ln>
                  <a:noFill/>
                </a:ln>
                <a:solidFill>
                  <a:srgbClr val="000000"/>
                </a:solidFill>
                <a:effectLst/>
                <a:latin typeface="Roboto"/>
              </a:rPr>
              <a:t>, </a:t>
            </a:r>
            <a:r>
              <a:rPr kumimoji="0" lang="en-US" altLang="en-US" sz="2800" b="0" i="0" u="none" strike="noStrike" cap="none" normalizeH="0" baseline="0" dirty="0">
                <a:ln>
                  <a:noFill/>
                </a:ln>
                <a:solidFill>
                  <a:srgbClr val="000000"/>
                </a:solidFill>
                <a:effectLst/>
                <a:latin typeface="Inconsolata"/>
              </a:rPr>
              <a:t>expression</a:t>
            </a:r>
            <a:r>
              <a:rPr kumimoji="0" lang="en-US" altLang="en-US" sz="2800" b="0" i="0" u="none" strike="noStrike" cap="none" normalizeH="0" baseline="0" dirty="0">
                <a:ln>
                  <a:noFill/>
                </a:ln>
                <a:solidFill>
                  <a:srgbClr val="000000"/>
                </a:solidFill>
                <a:effectLst/>
                <a:latin typeface="Roboto"/>
              </a:rPr>
              <a:t> is no longer true, the loop ends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Roboto"/>
              </a:rPr>
              <a:t>, and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Roboto"/>
              </a:rPr>
              <a:t> the program continues right after the loop.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Roboto"/>
              </a:rPr>
              <a:t> For example, let's have a look at a countdown using a while-loop:</a:t>
            </a:r>
            <a:endParaRPr kumimoji="0" lang="en-US" altLang="en-US" sz="2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16621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 calcmode="lin" valueType="num">
                                      <p:cBhvr additive="base">
                                        <p:cTn id="3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anim calcmode="lin" valueType="num">
                                      <p:cBhvr additive="base">
                                        <p:cTn id="4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 calcmode="lin" valueType="num">
                                      <p:cBhvr additive="base">
                                        <p:cTn id="4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7" end="7"/>
                                            </p:txEl>
                                          </p:spTgt>
                                        </p:tgtEl>
                                        <p:attrNameLst>
                                          <p:attrName>style.visibility</p:attrName>
                                        </p:attrNameLst>
                                      </p:cBhvr>
                                      <p:to>
                                        <p:strVal val="visible"/>
                                      </p:to>
                                    </p:set>
                                    <p:anim calcmode="lin" valueType="num">
                                      <p:cBhvr additive="base">
                                        <p:cTn id="5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E6094-CE17-49F3-B22A-BDE32DFC70E6}"/>
              </a:ext>
            </a:extLst>
          </p:cNvPr>
          <p:cNvSpPr>
            <a:spLocks noGrp="1"/>
          </p:cNvSpPr>
          <p:nvPr>
            <p:ph type="title"/>
          </p:nvPr>
        </p:nvSpPr>
        <p:spPr/>
        <p:txBody>
          <a:bodyPr>
            <a:normAutofit fontScale="90000"/>
          </a:bodyPr>
          <a:lstStyle/>
          <a:p>
            <a:r>
              <a:rPr lang="en-US" dirty="0"/>
              <a:t>while (condition) {</a:t>
            </a:r>
            <a:br>
              <a:rPr lang="en-US" dirty="0"/>
            </a:br>
            <a:r>
              <a:rPr lang="en-US" dirty="0"/>
              <a:t>  // code block to be executed</a:t>
            </a:r>
            <a:br>
              <a:rPr lang="en-US" dirty="0"/>
            </a:br>
            <a:r>
              <a:rPr lang="en-US" dirty="0"/>
              <a:t>}</a:t>
            </a:r>
          </a:p>
        </p:txBody>
      </p:sp>
      <p:sp>
        <p:nvSpPr>
          <p:cNvPr id="3" name="Content Placeholder 2">
            <a:extLst>
              <a:ext uri="{FF2B5EF4-FFF2-40B4-BE49-F238E27FC236}">
                <a16:creationId xmlns:a16="http://schemas.microsoft.com/office/drawing/2014/main" id="{48C6A034-68C1-4B8C-817D-F43607B4D1E7}"/>
              </a:ext>
            </a:extLst>
          </p:cNvPr>
          <p:cNvSpPr>
            <a:spLocks noGrp="1"/>
          </p:cNvSpPr>
          <p:nvPr>
            <p:ph idx="1"/>
          </p:nvPr>
        </p:nvSpPr>
        <p:spPr/>
        <p:txBody>
          <a:bodyPr/>
          <a:lstStyle/>
          <a:p>
            <a:r>
              <a:rPr lang="nn-NO" dirty="0"/>
              <a:t>int i = 0;</a:t>
            </a:r>
          </a:p>
          <a:p>
            <a:r>
              <a:rPr lang="nn-NO" dirty="0"/>
              <a:t>while (i &lt; 5) {</a:t>
            </a:r>
          </a:p>
          <a:p>
            <a:r>
              <a:rPr lang="nn-NO" dirty="0"/>
              <a:t>  cout &lt;&lt; i &lt;&lt; "\n";</a:t>
            </a:r>
          </a:p>
          <a:p>
            <a:r>
              <a:rPr lang="nn-NO" dirty="0"/>
              <a:t>  i++;</a:t>
            </a:r>
          </a:p>
          <a:p>
            <a:r>
              <a:rPr lang="nn-NO" dirty="0"/>
              <a:t>}</a:t>
            </a:r>
            <a:endParaRPr lang="en-US" dirty="0"/>
          </a:p>
        </p:txBody>
      </p:sp>
      <p:sp>
        <p:nvSpPr>
          <p:cNvPr id="4" name="Slide Number Placeholder 3">
            <a:extLst>
              <a:ext uri="{FF2B5EF4-FFF2-40B4-BE49-F238E27FC236}">
                <a16:creationId xmlns:a16="http://schemas.microsoft.com/office/drawing/2014/main" id="{0FE80235-679B-4817-9999-CBA2D8EDE7D2}"/>
              </a:ext>
            </a:extLst>
          </p:cNvPr>
          <p:cNvSpPr>
            <a:spLocks noGrp="1"/>
          </p:cNvSpPr>
          <p:nvPr>
            <p:ph type="sldNum" sz="quarter" idx="12"/>
          </p:nvPr>
        </p:nvSpPr>
        <p:spPr/>
        <p:txBody>
          <a:bodyPr/>
          <a:lstStyle/>
          <a:p>
            <a:fld id="{A037933A-F97C-4918-9917-0BEF3D551A6D}" type="slidenum">
              <a:rPr lang="en-US" smtClean="0"/>
              <a:t>64</a:t>
            </a:fld>
            <a:endParaRPr lang="en-US"/>
          </a:p>
        </p:txBody>
      </p:sp>
    </p:spTree>
    <p:extLst>
      <p:ext uri="{BB962C8B-B14F-4D97-AF65-F5344CB8AC3E}">
        <p14:creationId xmlns:p14="http://schemas.microsoft.com/office/powerpoint/2010/main" val="42294062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BFE3AB9-BAC3-40FC-B48C-9DCAB6122D3A}"/>
              </a:ext>
            </a:extLst>
          </p:cNvPr>
          <p:cNvPicPr>
            <a:picLocks noGrp="1" noChangeAspect="1"/>
          </p:cNvPicPr>
          <p:nvPr>
            <p:ph idx="1"/>
          </p:nvPr>
        </p:nvPicPr>
        <p:blipFill rotWithShape="1">
          <a:blip r:embed="rId2"/>
          <a:srcRect l="23853" t="40088" r="52648" b="21154"/>
          <a:stretch/>
        </p:blipFill>
        <p:spPr>
          <a:xfrm>
            <a:off x="322727" y="121474"/>
            <a:ext cx="7036718" cy="6524949"/>
          </a:xfrm>
          <a:prstGeom prst="rect">
            <a:avLst/>
          </a:prstGeom>
        </p:spPr>
      </p:pic>
      <p:sp>
        <p:nvSpPr>
          <p:cNvPr id="4" name="Slide Number Placeholder 3">
            <a:extLst>
              <a:ext uri="{FF2B5EF4-FFF2-40B4-BE49-F238E27FC236}">
                <a16:creationId xmlns:a16="http://schemas.microsoft.com/office/drawing/2014/main" id="{AFE0E8F0-FF5E-4647-B16E-F686A5D18A73}"/>
              </a:ext>
            </a:extLst>
          </p:cNvPr>
          <p:cNvSpPr>
            <a:spLocks noGrp="1"/>
          </p:cNvSpPr>
          <p:nvPr>
            <p:ph type="sldNum" sz="quarter" idx="12"/>
          </p:nvPr>
        </p:nvSpPr>
        <p:spPr/>
        <p:txBody>
          <a:bodyPr/>
          <a:lstStyle/>
          <a:p>
            <a:fld id="{A037933A-F97C-4918-9917-0BEF3D551A6D}" type="slidenum">
              <a:rPr lang="en-US" smtClean="0"/>
              <a:t>65</a:t>
            </a:fld>
            <a:endParaRPr lang="en-US"/>
          </a:p>
        </p:txBody>
      </p:sp>
    </p:spTree>
    <p:extLst>
      <p:ext uri="{BB962C8B-B14F-4D97-AF65-F5344CB8AC3E}">
        <p14:creationId xmlns:p14="http://schemas.microsoft.com/office/powerpoint/2010/main" val="12266065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135FD-77F1-45F0-8065-7B84B17AD094}"/>
              </a:ext>
            </a:extLst>
          </p:cNvPr>
          <p:cNvSpPr>
            <a:spLocks noGrp="1"/>
          </p:cNvSpPr>
          <p:nvPr>
            <p:ph type="title"/>
          </p:nvPr>
        </p:nvSpPr>
        <p:spPr>
          <a:xfrm>
            <a:off x="677334" y="0"/>
            <a:ext cx="8596668" cy="1320800"/>
          </a:xfrm>
        </p:spPr>
        <p:txBody>
          <a:bodyPr/>
          <a:lstStyle/>
          <a:p>
            <a:r>
              <a:rPr lang="en-US" b="1" dirty="0"/>
              <a:t>The do-while loop</a:t>
            </a:r>
            <a:br>
              <a:rPr lang="en-US" b="1" dirty="0"/>
            </a:br>
            <a:endParaRPr lang="en-US" dirty="0"/>
          </a:p>
        </p:txBody>
      </p:sp>
      <p:sp>
        <p:nvSpPr>
          <p:cNvPr id="3" name="Content Placeholder 2">
            <a:extLst>
              <a:ext uri="{FF2B5EF4-FFF2-40B4-BE49-F238E27FC236}">
                <a16:creationId xmlns:a16="http://schemas.microsoft.com/office/drawing/2014/main" id="{D83FD127-47BD-4FBC-97E2-3D6773E19E01}"/>
              </a:ext>
            </a:extLst>
          </p:cNvPr>
          <p:cNvSpPr>
            <a:spLocks noGrp="1"/>
          </p:cNvSpPr>
          <p:nvPr>
            <p:ph idx="1"/>
          </p:nvPr>
        </p:nvSpPr>
        <p:spPr>
          <a:xfrm>
            <a:off x="677333" y="560439"/>
            <a:ext cx="11165621" cy="6297561"/>
          </a:xfrm>
        </p:spPr>
        <p:txBody>
          <a:bodyPr>
            <a:normAutofit fontScale="70000" lnSpcReduction="20000"/>
          </a:bodyPr>
          <a:lstStyle/>
          <a:p>
            <a:r>
              <a:rPr lang="en-US" sz="2400" b="1" dirty="0"/>
              <a:t>Do</a:t>
            </a:r>
          </a:p>
          <a:p>
            <a:r>
              <a:rPr lang="en-US" sz="2400" b="1" dirty="0"/>
              <a:t> statement </a:t>
            </a:r>
          </a:p>
          <a:p>
            <a:r>
              <a:rPr lang="en-US" sz="2400" b="1" dirty="0"/>
              <a:t>……..</a:t>
            </a:r>
          </a:p>
          <a:p>
            <a:r>
              <a:rPr lang="en-US" sz="2400" b="1" dirty="0"/>
              <a:t>…..</a:t>
            </a:r>
          </a:p>
          <a:p>
            <a:r>
              <a:rPr lang="en-US" sz="2400" b="1" dirty="0"/>
              <a:t>while (condition);</a:t>
            </a:r>
          </a:p>
          <a:p>
            <a:r>
              <a:rPr lang="en-US" altLang="en-US" sz="3200" dirty="0"/>
              <a:t>It behaves like a while-loop,</a:t>
            </a:r>
          </a:p>
          <a:p>
            <a:endParaRPr lang="en-US" altLang="en-US" sz="3200" dirty="0"/>
          </a:p>
          <a:p>
            <a:r>
              <a:rPr lang="en-US" altLang="en-US" sz="3200" dirty="0"/>
              <a:t> </a:t>
            </a:r>
            <a:r>
              <a:rPr lang="en-US" altLang="en-US" sz="3200" dirty="0">
                <a:solidFill>
                  <a:schemeClr val="accent5">
                    <a:lumMod val="60000"/>
                    <a:lumOff val="40000"/>
                  </a:schemeClr>
                </a:solidFill>
              </a:rPr>
              <a:t>except</a:t>
            </a:r>
            <a:r>
              <a:rPr lang="en-US" altLang="en-US" sz="3200" dirty="0"/>
              <a:t> that condition is evaluated after the execution of statement instead of before, </a:t>
            </a:r>
          </a:p>
          <a:p>
            <a:endParaRPr lang="en-US" altLang="en-US" sz="3200" dirty="0"/>
          </a:p>
          <a:p>
            <a:r>
              <a:rPr lang="en-US" altLang="en-US" sz="3200" dirty="0"/>
              <a:t>guaranteeing </a:t>
            </a:r>
            <a:r>
              <a:rPr lang="en-US" altLang="en-US" sz="3200" dirty="0">
                <a:highlight>
                  <a:srgbClr val="FFFF00"/>
                </a:highlight>
              </a:rPr>
              <a:t>at least one execution of statement</a:t>
            </a:r>
            <a:r>
              <a:rPr lang="en-US" altLang="en-US" sz="3200" dirty="0"/>
              <a:t>, even if condition is never fulfilled.</a:t>
            </a:r>
          </a:p>
          <a:p>
            <a:endParaRPr lang="en-US" altLang="en-US" sz="3200" dirty="0"/>
          </a:p>
          <a:p>
            <a:r>
              <a:rPr lang="en-US" altLang="en-US" sz="3200" dirty="0"/>
              <a:t> For example, the following example program echoes any text the user introduces until the user enters goodbye: </a:t>
            </a:r>
          </a:p>
          <a:p>
            <a:br>
              <a:rPr lang="en-US" sz="3200" dirty="0"/>
            </a:br>
            <a:endParaRPr lang="en-US" sz="3200" dirty="0"/>
          </a:p>
        </p:txBody>
      </p:sp>
      <p:sp>
        <p:nvSpPr>
          <p:cNvPr id="4" name="Slide Number Placeholder 3">
            <a:extLst>
              <a:ext uri="{FF2B5EF4-FFF2-40B4-BE49-F238E27FC236}">
                <a16:creationId xmlns:a16="http://schemas.microsoft.com/office/drawing/2014/main" id="{45C7CF8B-4395-4AF1-9D89-7969E1309B08}"/>
              </a:ext>
            </a:extLst>
          </p:cNvPr>
          <p:cNvSpPr>
            <a:spLocks noGrp="1"/>
          </p:cNvSpPr>
          <p:nvPr>
            <p:ph type="sldNum" sz="quarter" idx="12"/>
          </p:nvPr>
        </p:nvSpPr>
        <p:spPr/>
        <p:txBody>
          <a:bodyPr/>
          <a:lstStyle/>
          <a:p>
            <a:fld id="{A037933A-F97C-4918-9917-0BEF3D551A6D}" type="slidenum">
              <a:rPr lang="en-US" smtClean="0"/>
              <a:t>66</a:t>
            </a:fld>
            <a:endParaRPr lang="en-US"/>
          </a:p>
        </p:txBody>
      </p:sp>
      <p:sp>
        <p:nvSpPr>
          <p:cNvPr id="5" name="Rectangle 1">
            <a:extLst>
              <a:ext uri="{FF2B5EF4-FFF2-40B4-BE49-F238E27FC236}">
                <a16:creationId xmlns:a16="http://schemas.microsoft.com/office/drawing/2014/main" id="{57660C18-E39F-48DB-8934-5B8276B93E21}"/>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2256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2FB01-1EE0-46D2-A8DA-8A56D8C1B49A}"/>
              </a:ext>
            </a:extLst>
          </p:cNvPr>
          <p:cNvSpPr>
            <a:spLocks noGrp="1"/>
          </p:cNvSpPr>
          <p:nvPr>
            <p:ph type="title"/>
          </p:nvPr>
        </p:nvSpPr>
        <p:spPr>
          <a:xfrm>
            <a:off x="677334" y="0"/>
            <a:ext cx="8596668" cy="1320800"/>
          </a:xfrm>
        </p:spPr>
        <p:txBody>
          <a:bodyPr>
            <a:normAutofit fontScale="90000"/>
          </a:bodyPr>
          <a:lstStyle/>
          <a:p>
            <a:r>
              <a:rPr lang="en-US" dirty="0"/>
              <a:t>do {</a:t>
            </a:r>
            <a:br>
              <a:rPr lang="en-US" dirty="0"/>
            </a:br>
            <a:r>
              <a:rPr lang="en-US" dirty="0"/>
              <a:t>  // code block to be executed</a:t>
            </a:r>
            <a:br>
              <a:rPr lang="en-US" dirty="0"/>
            </a:br>
            <a:r>
              <a:rPr lang="en-US" dirty="0"/>
              <a:t>}</a:t>
            </a:r>
            <a:br>
              <a:rPr lang="en-US" dirty="0"/>
            </a:br>
            <a:r>
              <a:rPr lang="en-US" dirty="0"/>
              <a:t>while (condition);</a:t>
            </a:r>
          </a:p>
        </p:txBody>
      </p:sp>
      <p:sp>
        <p:nvSpPr>
          <p:cNvPr id="3" name="Content Placeholder 2">
            <a:extLst>
              <a:ext uri="{FF2B5EF4-FFF2-40B4-BE49-F238E27FC236}">
                <a16:creationId xmlns:a16="http://schemas.microsoft.com/office/drawing/2014/main" id="{B7C32F47-FF45-411A-B253-175FDAB2B6B8}"/>
              </a:ext>
            </a:extLst>
          </p:cNvPr>
          <p:cNvSpPr>
            <a:spLocks noGrp="1"/>
          </p:cNvSpPr>
          <p:nvPr>
            <p:ph idx="1"/>
          </p:nvPr>
        </p:nvSpPr>
        <p:spPr/>
        <p:txBody>
          <a:bodyPr/>
          <a:lstStyle/>
          <a:p>
            <a:r>
              <a:rPr lang="en-US" dirty="0"/>
              <a:t>int </a:t>
            </a:r>
            <a:r>
              <a:rPr lang="en-US" dirty="0" err="1"/>
              <a:t>i</a:t>
            </a:r>
            <a:r>
              <a:rPr lang="en-US" dirty="0"/>
              <a:t> = 0;</a:t>
            </a:r>
          </a:p>
          <a:p>
            <a:r>
              <a:rPr lang="en-US" dirty="0"/>
              <a:t>do {</a:t>
            </a:r>
          </a:p>
          <a:p>
            <a:r>
              <a:rPr lang="en-US" dirty="0"/>
              <a:t>  </a:t>
            </a:r>
            <a:r>
              <a:rPr lang="en-US" dirty="0" err="1"/>
              <a:t>cout</a:t>
            </a:r>
            <a:r>
              <a:rPr lang="en-US" dirty="0"/>
              <a:t> &lt;&lt; </a:t>
            </a:r>
            <a:r>
              <a:rPr lang="en-US" dirty="0" err="1"/>
              <a:t>i</a:t>
            </a:r>
            <a:r>
              <a:rPr lang="en-US" dirty="0"/>
              <a:t> &lt;&lt; "\n";</a:t>
            </a:r>
          </a:p>
          <a:p>
            <a:r>
              <a:rPr lang="en-US" dirty="0"/>
              <a:t>  </a:t>
            </a:r>
            <a:r>
              <a:rPr lang="en-US" dirty="0" err="1"/>
              <a:t>i</a:t>
            </a:r>
            <a:r>
              <a:rPr lang="en-US" dirty="0"/>
              <a:t>++;</a:t>
            </a:r>
          </a:p>
          <a:p>
            <a:r>
              <a:rPr lang="en-US" dirty="0"/>
              <a:t>}</a:t>
            </a:r>
          </a:p>
          <a:p>
            <a:r>
              <a:rPr lang="en-US" dirty="0"/>
              <a:t>while (</a:t>
            </a:r>
            <a:r>
              <a:rPr lang="en-US" dirty="0" err="1"/>
              <a:t>i</a:t>
            </a:r>
            <a:r>
              <a:rPr lang="en-US" dirty="0"/>
              <a:t> &lt; 5);</a:t>
            </a:r>
          </a:p>
        </p:txBody>
      </p:sp>
      <p:sp>
        <p:nvSpPr>
          <p:cNvPr id="4" name="Slide Number Placeholder 3">
            <a:extLst>
              <a:ext uri="{FF2B5EF4-FFF2-40B4-BE49-F238E27FC236}">
                <a16:creationId xmlns:a16="http://schemas.microsoft.com/office/drawing/2014/main" id="{274AC851-B6EC-4E2D-820B-16EAEE37D58E}"/>
              </a:ext>
            </a:extLst>
          </p:cNvPr>
          <p:cNvSpPr>
            <a:spLocks noGrp="1"/>
          </p:cNvSpPr>
          <p:nvPr>
            <p:ph type="sldNum" sz="quarter" idx="12"/>
          </p:nvPr>
        </p:nvSpPr>
        <p:spPr/>
        <p:txBody>
          <a:bodyPr/>
          <a:lstStyle/>
          <a:p>
            <a:fld id="{A037933A-F97C-4918-9917-0BEF3D551A6D}" type="slidenum">
              <a:rPr lang="en-US" smtClean="0"/>
              <a:t>67</a:t>
            </a:fld>
            <a:endParaRPr lang="en-US"/>
          </a:p>
        </p:txBody>
      </p:sp>
    </p:spTree>
    <p:extLst>
      <p:ext uri="{BB962C8B-B14F-4D97-AF65-F5344CB8AC3E}">
        <p14:creationId xmlns:p14="http://schemas.microsoft.com/office/powerpoint/2010/main" val="2319657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ED529-A98A-493C-B0A7-BB0D96D89A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B6B4EA-F124-459D-98FC-9A6DDF6022B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61FC6418-CD19-4D3A-B727-FBE1F02AB6F2}"/>
              </a:ext>
            </a:extLst>
          </p:cNvPr>
          <p:cNvSpPr>
            <a:spLocks noGrp="1"/>
          </p:cNvSpPr>
          <p:nvPr>
            <p:ph type="sldNum" sz="quarter" idx="12"/>
          </p:nvPr>
        </p:nvSpPr>
        <p:spPr/>
        <p:txBody>
          <a:bodyPr/>
          <a:lstStyle/>
          <a:p>
            <a:fld id="{A037933A-F97C-4918-9917-0BEF3D551A6D}" type="slidenum">
              <a:rPr lang="en-US" smtClean="0"/>
              <a:t>68</a:t>
            </a:fld>
            <a:endParaRPr lang="en-US"/>
          </a:p>
        </p:txBody>
      </p:sp>
    </p:spTree>
    <p:extLst>
      <p:ext uri="{BB962C8B-B14F-4D97-AF65-F5344CB8AC3E}">
        <p14:creationId xmlns:p14="http://schemas.microsoft.com/office/powerpoint/2010/main" val="16611149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EB967-CD1F-4D30-9730-31510B74549D}"/>
              </a:ext>
            </a:extLst>
          </p:cNvPr>
          <p:cNvSpPr>
            <a:spLocks noGrp="1"/>
          </p:cNvSpPr>
          <p:nvPr>
            <p:ph type="title"/>
          </p:nvPr>
        </p:nvSpPr>
        <p:spPr/>
        <p:txBody>
          <a:bodyPr/>
          <a:lstStyle/>
          <a:p>
            <a:r>
              <a:rPr lang="en-US" b="1" dirty="0"/>
              <a:t>The for loop</a:t>
            </a:r>
            <a:br>
              <a:rPr lang="en-US" b="1" dirty="0"/>
            </a:br>
            <a:endParaRPr lang="en-US" dirty="0"/>
          </a:p>
        </p:txBody>
      </p:sp>
      <p:sp>
        <p:nvSpPr>
          <p:cNvPr id="4" name="Slide Number Placeholder 3">
            <a:extLst>
              <a:ext uri="{FF2B5EF4-FFF2-40B4-BE49-F238E27FC236}">
                <a16:creationId xmlns:a16="http://schemas.microsoft.com/office/drawing/2014/main" id="{D877ECE5-94A6-45D3-808C-20E1317D191D}"/>
              </a:ext>
            </a:extLst>
          </p:cNvPr>
          <p:cNvSpPr>
            <a:spLocks noGrp="1"/>
          </p:cNvSpPr>
          <p:nvPr>
            <p:ph type="sldNum" sz="quarter" idx="12"/>
          </p:nvPr>
        </p:nvSpPr>
        <p:spPr/>
        <p:txBody>
          <a:bodyPr/>
          <a:lstStyle/>
          <a:p>
            <a:fld id="{A037933A-F97C-4918-9917-0BEF3D551A6D}" type="slidenum">
              <a:rPr lang="en-US" smtClean="0"/>
              <a:t>69</a:t>
            </a:fld>
            <a:endParaRPr lang="en-US"/>
          </a:p>
        </p:txBody>
      </p:sp>
      <p:sp>
        <p:nvSpPr>
          <p:cNvPr id="5" name="Rectangle 1">
            <a:extLst>
              <a:ext uri="{FF2B5EF4-FFF2-40B4-BE49-F238E27FC236}">
                <a16:creationId xmlns:a16="http://schemas.microsoft.com/office/drawing/2014/main" id="{4AD9FEAA-C6F6-44B0-9840-BA762DB3ACC3}"/>
              </a:ext>
            </a:extLst>
          </p:cNvPr>
          <p:cNvSpPr>
            <a:spLocks noGrp="1" noChangeArrowheads="1"/>
          </p:cNvSpPr>
          <p:nvPr>
            <p:ph idx="1"/>
          </p:nvPr>
        </p:nvSpPr>
        <p:spPr bwMode="auto">
          <a:xfrm>
            <a:off x="677334" y="3685477"/>
            <a:ext cx="4937249"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Roboto"/>
              </a:rPr>
              <a:t>Its syntax is:</a:t>
            </a:r>
            <a:br>
              <a:rPr kumimoji="0" lang="en-US" altLang="en-US" sz="1800" b="0" i="0" u="none" strike="noStrike" cap="none" normalizeH="0" baseline="0" dirty="0">
                <a:ln>
                  <a:noFill/>
                </a:ln>
                <a:solidFill>
                  <a:schemeClr val="tx1"/>
                </a:solidFill>
                <a:effectLst/>
              </a:rPr>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solidFill>
                  <a:srgbClr val="000000"/>
                </a:solidFill>
                <a:latin typeface="Roboto"/>
              </a:rPr>
              <a:t>for (initialization; condition; increase) statement; </a:t>
            </a:r>
          </a:p>
        </p:txBody>
      </p:sp>
    </p:spTree>
    <p:extLst>
      <p:ext uri="{BB962C8B-B14F-4D97-AF65-F5344CB8AC3E}">
        <p14:creationId xmlns:p14="http://schemas.microsoft.com/office/powerpoint/2010/main" val="474083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FDDC4-25FF-40BF-9B8B-CF6D94470B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F04B200-E1DB-4E74-8A08-37F536A1CAA1}"/>
              </a:ext>
            </a:extLst>
          </p:cNvPr>
          <p:cNvSpPr>
            <a:spLocks noGrp="1"/>
          </p:cNvSpPr>
          <p:nvPr>
            <p:ph idx="1"/>
          </p:nvPr>
        </p:nvSpPr>
        <p:spPr/>
        <p:txBody>
          <a:bodyPr/>
          <a:lstStyle/>
          <a:p>
            <a:r>
              <a:rPr lang="en-US" dirty="0"/>
              <a:t>C++ Install IDE</a:t>
            </a:r>
          </a:p>
          <a:p>
            <a:r>
              <a:rPr lang="en-US" dirty="0"/>
              <a:t>An IDE (Integrated Development Environment) is used to edit AND compile the code.</a:t>
            </a:r>
          </a:p>
          <a:p>
            <a:r>
              <a:rPr lang="en-US" dirty="0"/>
              <a:t>Popular IDE's include Code::Blocks, Eclipse, and Visual Studio. These are all free, and they can be used to both edit and debug C++ code.</a:t>
            </a:r>
          </a:p>
          <a:p>
            <a:r>
              <a:rPr lang="en-US" b="1" dirty="0"/>
              <a:t>Note:</a:t>
            </a:r>
            <a:r>
              <a:rPr lang="en-US" dirty="0"/>
              <a:t> Web-based IDE's can work as well, but functionality is limited.</a:t>
            </a:r>
          </a:p>
          <a:p>
            <a:r>
              <a:rPr lang="en-US" altLang="en-US" dirty="0">
                <a:solidFill>
                  <a:srgbClr val="000000"/>
                </a:solidFill>
                <a:latin typeface="Verdana" panose="020B0604030504040204" pitchFamily="34" charset="0"/>
              </a:rPr>
              <a:t>Download the </a:t>
            </a:r>
            <a:r>
              <a:rPr lang="en-US" altLang="en-US" dirty="0">
                <a:solidFill>
                  <a:srgbClr val="DC143C"/>
                </a:solidFill>
                <a:latin typeface="Consolas" panose="020B0609020204030204" pitchFamily="49" charset="0"/>
              </a:rPr>
              <a:t>mingw-setup.exe</a:t>
            </a:r>
            <a:r>
              <a:rPr lang="en-US" altLang="en-US" dirty="0">
                <a:solidFill>
                  <a:srgbClr val="000000"/>
                </a:solidFill>
                <a:latin typeface="Verdana" panose="020B0604030504040204" pitchFamily="34" charset="0"/>
              </a:rPr>
              <a:t> file, which will install the text editor with a compiler.</a:t>
            </a:r>
            <a:r>
              <a:rPr lang="en-US" altLang="en-US" dirty="0">
                <a:solidFill>
                  <a:schemeClr val="tx1"/>
                </a:solidFill>
              </a:rPr>
              <a:t> </a:t>
            </a:r>
            <a:endParaRPr lang="en-US" altLang="en-US" sz="3200" dirty="0">
              <a:solidFill>
                <a:schemeClr val="tx1"/>
              </a:solidFill>
              <a:latin typeface="Arial" panose="020B0604020202020204" pitchFamily="34" charset="0"/>
            </a:endParaRPr>
          </a:p>
          <a:p>
            <a:endParaRPr lang="en-US" dirty="0"/>
          </a:p>
          <a:p>
            <a:endParaRPr lang="en-US" dirty="0"/>
          </a:p>
        </p:txBody>
      </p:sp>
      <p:sp>
        <p:nvSpPr>
          <p:cNvPr id="5" name="Rectangle 2">
            <a:extLst>
              <a:ext uri="{FF2B5EF4-FFF2-40B4-BE49-F238E27FC236}">
                <a16:creationId xmlns:a16="http://schemas.microsoft.com/office/drawing/2014/main" id="{538FBEDF-FC75-4E46-89DC-41272BDCD438}"/>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Slide Number Placeholder 5">
            <a:extLst>
              <a:ext uri="{FF2B5EF4-FFF2-40B4-BE49-F238E27FC236}">
                <a16:creationId xmlns:a16="http://schemas.microsoft.com/office/drawing/2014/main" id="{40400C7F-73F9-4373-81B9-21D259430710}"/>
              </a:ext>
            </a:extLst>
          </p:cNvPr>
          <p:cNvSpPr>
            <a:spLocks noGrp="1"/>
          </p:cNvSpPr>
          <p:nvPr>
            <p:ph type="sldNum" sz="quarter" idx="12"/>
          </p:nvPr>
        </p:nvSpPr>
        <p:spPr/>
        <p:txBody>
          <a:bodyPr/>
          <a:lstStyle/>
          <a:p>
            <a:fld id="{A037933A-F97C-4918-9917-0BEF3D551A6D}" type="slidenum">
              <a:rPr lang="en-US" smtClean="0"/>
              <a:t>7</a:t>
            </a:fld>
            <a:endParaRPr lang="en-US"/>
          </a:p>
        </p:txBody>
      </p:sp>
    </p:spTree>
    <p:extLst>
      <p:ext uri="{BB962C8B-B14F-4D97-AF65-F5344CB8AC3E}">
        <p14:creationId xmlns:p14="http://schemas.microsoft.com/office/powerpoint/2010/main" val="23242104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F1FDF-CB3F-4D5A-B8FB-D1AD62FD74B6}"/>
              </a:ext>
            </a:extLst>
          </p:cNvPr>
          <p:cNvSpPr>
            <a:spLocks noGrp="1"/>
          </p:cNvSpPr>
          <p:nvPr>
            <p:ph type="title"/>
          </p:nvPr>
        </p:nvSpPr>
        <p:spPr>
          <a:xfrm>
            <a:off x="677334" y="0"/>
            <a:ext cx="8596668" cy="540774"/>
          </a:xfrm>
        </p:spPr>
        <p:txBody>
          <a:bodyPr>
            <a:normAutofit fontScale="90000"/>
          </a:bodyPr>
          <a:lstStyle/>
          <a:p>
            <a:r>
              <a:rPr lang="en-US" dirty="0"/>
              <a:t>Continued…</a:t>
            </a:r>
            <a:br>
              <a:rPr lang="en-US" dirty="0"/>
            </a:br>
            <a:endParaRPr lang="en-US" dirty="0"/>
          </a:p>
        </p:txBody>
      </p:sp>
      <p:sp>
        <p:nvSpPr>
          <p:cNvPr id="4" name="Slide Number Placeholder 3">
            <a:extLst>
              <a:ext uri="{FF2B5EF4-FFF2-40B4-BE49-F238E27FC236}">
                <a16:creationId xmlns:a16="http://schemas.microsoft.com/office/drawing/2014/main" id="{912078E2-FD56-4B58-BB08-A7EB9D7EAE83}"/>
              </a:ext>
            </a:extLst>
          </p:cNvPr>
          <p:cNvSpPr>
            <a:spLocks noGrp="1"/>
          </p:cNvSpPr>
          <p:nvPr>
            <p:ph type="sldNum" sz="quarter" idx="12"/>
          </p:nvPr>
        </p:nvSpPr>
        <p:spPr/>
        <p:txBody>
          <a:bodyPr/>
          <a:lstStyle/>
          <a:p>
            <a:fld id="{A037933A-F97C-4918-9917-0BEF3D551A6D}" type="slidenum">
              <a:rPr lang="en-US" smtClean="0"/>
              <a:t>70</a:t>
            </a:fld>
            <a:endParaRPr lang="en-US"/>
          </a:p>
        </p:txBody>
      </p:sp>
      <p:sp>
        <p:nvSpPr>
          <p:cNvPr id="5" name="Rectangle 1">
            <a:extLst>
              <a:ext uri="{FF2B5EF4-FFF2-40B4-BE49-F238E27FC236}">
                <a16:creationId xmlns:a16="http://schemas.microsoft.com/office/drawing/2014/main" id="{1C88C67B-48CF-4E35-9DB7-C17874685227}"/>
              </a:ext>
            </a:extLst>
          </p:cNvPr>
          <p:cNvSpPr>
            <a:spLocks noGrp="1" noChangeArrowheads="1"/>
          </p:cNvSpPr>
          <p:nvPr>
            <p:ph idx="1"/>
          </p:nvPr>
        </p:nvSpPr>
        <p:spPr bwMode="auto">
          <a:xfrm>
            <a:off x="613697" y="1420507"/>
            <a:ext cx="10964605" cy="49859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Roboto"/>
              </a:rPr>
              <a:t>Like the while-loop, this loop repeats statement while condition is true.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Roboto"/>
              </a:rPr>
              <a:t>But, in addition, the for loop provides specific locations to contain an initialization and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Roboto"/>
              </a:rPr>
              <a:t> an increase expression, executed before the loop begins the first time, and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Roboto"/>
              </a:rPr>
              <a:t> after each iteration, respectively.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Roboto"/>
              </a:rPr>
              <a:t>Therefore, it is especially useful to use counter variables as condition.</a:t>
            </a:r>
            <a:br>
              <a:rPr lang="en-US" altLang="en-US" dirty="0">
                <a:solidFill>
                  <a:srgbClr val="000000"/>
                </a:solidFill>
                <a:latin typeface="Roboto"/>
              </a:rPr>
            </a:br>
            <a:br>
              <a:rPr lang="en-US" altLang="en-US" dirty="0">
                <a:solidFill>
                  <a:srgbClr val="000000"/>
                </a:solidFill>
                <a:latin typeface="Roboto"/>
              </a:rPr>
            </a:br>
            <a:r>
              <a:rPr lang="en-US" altLang="en-US" dirty="0">
                <a:solidFill>
                  <a:srgbClr val="000000"/>
                </a:solidFill>
                <a:latin typeface="Roboto"/>
              </a:rPr>
              <a:t>It works in the following way:</a:t>
            </a:r>
            <a:br>
              <a:rPr lang="en-US" altLang="en-US" dirty="0">
                <a:solidFill>
                  <a:srgbClr val="000000"/>
                </a:solidFill>
                <a:latin typeface="Roboto"/>
              </a:rPr>
            </a:br>
            <a:endParaRPr lang="en-US" altLang="en-US" dirty="0">
              <a:solidFill>
                <a:srgbClr val="000000"/>
              </a:solidFill>
              <a:latin typeface="Roboto"/>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altLang="en-US" dirty="0">
                <a:solidFill>
                  <a:srgbClr val="000000"/>
                </a:solidFill>
                <a:latin typeface="Roboto"/>
              </a:rPr>
              <a:t>initialization is executed. Generally, this declares a counter variable, and sets it to some initial value.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altLang="en-US" dirty="0">
                <a:solidFill>
                  <a:srgbClr val="000000"/>
                </a:solidFill>
                <a:latin typeface="Roboto"/>
              </a:rPr>
              <a:t> This is executed a single time, at the beginning of the loop.</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lang="en-US" altLang="en-US" dirty="0">
                <a:solidFill>
                  <a:srgbClr val="000000"/>
                </a:solidFill>
                <a:latin typeface="Roboto"/>
              </a:rPr>
              <a:t>condition is checked. If it is true, the loop continues; otherwise, the loop ends, and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lang="en-US" altLang="en-US" dirty="0">
                <a:solidFill>
                  <a:srgbClr val="000000"/>
                </a:solidFill>
                <a:latin typeface="Roboto"/>
              </a:rPr>
              <a:t> statement is skipped, going directly to step 5.</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lang="en-US" altLang="en-US" dirty="0">
                <a:solidFill>
                  <a:srgbClr val="000000"/>
                </a:solidFill>
                <a:latin typeface="Roboto"/>
              </a:rPr>
              <a:t>statement is executed. As usual, it can be either a single statement or a block enclosed in curly braces {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lang="en-US" altLang="en-US" dirty="0">
                <a:solidFill>
                  <a:srgbClr val="000000"/>
                </a:solidFill>
                <a:latin typeface="Roboto"/>
              </a:rPr>
              <a:t>increase is executed, and the loop gets back to step 2.</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lang="en-US" altLang="en-US" dirty="0">
                <a:solidFill>
                  <a:srgbClr val="000000"/>
                </a:solidFill>
                <a:latin typeface="Roboto"/>
              </a:rPr>
              <a:t>the loop ends: execution continues by the next statement after it.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0550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9" end="9"/>
                                            </p:txEl>
                                          </p:spTgt>
                                        </p:tgtEl>
                                        <p:attrNameLst>
                                          <p:attrName>style.visibility</p:attrName>
                                        </p:attrNameLst>
                                      </p:cBhvr>
                                      <p:to>
                                        <p:strVal val="visible"/>
                                      </p:to>
                                    </p:set>
                                    <p:anim calcmode="lin" valueType="num">
                                      <p:cBhvr additive="base">
                                        <p:cTn id="5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10" end="10"/>
                                            </p:txEl>
                                          </p:spTgt>
                                        </p:tgtEl>
                                        <p:attrNameLst>
                                          <p:attrName>style.visibility</p:attrName>
                                        </p:attrNameLst>
                                      </p:cBhvr>
                                      <p:to>
                                        <p:strVal val="visible"/>
                                      </p:to>
                                    </p:set>
                                    <p:anim calcmode="lin" valueType="num">
                                      <p:cBhvr additive="base">
                                        <p:cTn id="61"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11" end="11"/>
                                            </p:txEl>
                                          </p:spTgt>
                                        </p:tgtEl>
                                        <p:attrNameLst>
                                          <p:attrName>style.visibility</p:attrName>
                                        </p:attrNameLst>
                                      </p:cBhvr>
                                      <p:to>
                                        <p:strVal val="visible"/>
                                      </p:to>
                                    </p:set>
                                    <p:anim calcmode="lin" valueType="num">
                                      <p:cBhvr additive="base">
                                        <p:cTn id="6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txEl>
                                              <p:pRg st="12" end="12"/>
                                            </p:txEl>
                                          </p:spTgt>
                                        </p:tgtEl>
                                        <p:attrNameLst>
                                          <p:attrName>style.visibility</p:attrName>
                                        </p:attrNameLst>
                                      </p:cBhvr>
                                      <p:to>
                                        <p:strVal val="visible"/>
                                      </p:to>
                                    </p:set>
                                    <p:anim calcmode="lin" valueType="num">
                                      <p:cBhvr additive="base">
                                        <p:cTn id="73"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txEl>
                                              <p:pRg st="13" end="13"/>
                                            </p:txEl>
                                          </p:spTgt>
                                        </p:tgtEl>
                                        <p:attrNameLst>
                                          <p:attrName>style.visibility</p:attrName>
                                        </p:attrNameLst>
                                      </p:cBhvr>
                                      <p:to>
                                        <p:strVal val="visible"/>
                                      </p:to>
                                    </p:set>
                                    <p:anim calcmode="lin" valueType="num">
                                      <p:cBhvr additive="base">
                                        <p:cTn id="79"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4A6E6-47E3-4A46-BBA1-24D33AEA82AD}"/>
              </a:ext>
            </a:extLst>
          </p:cNvPr>
          <p:cNvSpPr>
            <a:spLocks noGrp="1"/>
          </p:cNvSpPr>
          <p:nvPr>
            <p:ph type="title"/>
          </p:nvPr>
        </p:nvSpPr>
        <p:spPr/>
        <p:txBody>
          <a:bodyPr/>
          <a:lstStyle/>
          <a:p>
            <a:r>
              <a:rPr lang="en-US" dirty="0" err="1"/>
              <a:t>eg</a:t>
            </a:r>
            <a:endParaRPr lang="en-US" dirty="0"/>
          </a:p>
        </p:txBody>
      </p:sp>
      <p:graphicFrame>
        <p:nvGraphicFramePr>
          <p:cNvPr id="7" name="Content Placeholder 6">
            <a:extLst>
              <a:ext uri="{FF2B5EF4-FFF2-40B4-BE49-F238E27FC236}">
                <a16:creationId xmlns:a16="http://schemas.microsoft.com/office/drawing/2014/main" id="{2E2A6E27-564E-4487-8CEC-92E5D1B521AF}"/>
              </a:ext>
            </a:extLst>
          </p:cNvPr>
          <p:cNvGraphicFramePr>
            <a:graphicFrameLocks noGrp="1"/>
          </p:cNvGraphicFramePr>
          <p:nvPr>
            <p:ph idx="1"/>
            <p:extLst>
              <p:ext uri="{D42A27DB-BD31-4B8C-83A1-F6EECF244321}">
                <p14:modId xmlns:p14="http://schemas.microsoft.com/office/powerpoint/2010/main" val="2081544375"/>
              </p:ext>
            </p:extLst>
          </p:nvPr>
        </p:nvGraphicFramePr>
        <p:xfrm>
          <a:off x="573533" y="1930401"/>
          <a:ext cx="9321543" cy="5207682"/>
        </p:xfrm>
        <a:graphic>
          <a:graphicData uri="http://schemas.openxmlformats.org/drawingml/2006/table">
            <a:tbl>
              <a:tblPr/>
              <a:tblGrid>
                <a:gridCol w="149138">
                  <a:extLst>
                    <a:ext uri="{9D8B030D-6E8A-4147-A177-3AD203B41FA5}">
                      <a16:colId xmlns:a16="http://schemas.microsoft.com/office/drawing/2014/main" val="2349073826"/>
                    </a:ext>
                  </a:extLst>
                </a:gridCol>
                <a:gridCol w="9172405">
                  <a:extLst>
                    <a:ext uri="{9D8B030D-6E8A-4147-A177-3AD203B41FA5}">
                      <a16:colId xmlns:a16="http://schemas.microsoft.com/office/drawing/2014/main" val="2211640613"/>
                    </a:ext>
                  </a:extLst>
                </a:gridCol>
              </a:tblGrid>
              <a:tr h="4927600">
                <a:tc>
                  <a:txBody>
                    <a:bodyPr/>
                    <a:lstStyle/>
                    <a:p>
                      <a:pPr algn="r" fontAlgn="t"/>
                      <a:endParaRPr lang="en-US" sz="1700">
                        <a:solidFill>
                          <a:srgbClr val="A0A0A0"/>
                        </a:solidFill>
                        <a:effectLst/>
                      </a:endParaRPr>
                    </a:p>
                  </a:txBody>
                  <a:tcPr marL="87043" marR="36268" marT="43521" marB="43521">
                    <a:lnL>
                      <a:noFill/>
                    </a:lnL>
                    <a:lnR w="9525" cap="flat" cmpd="sng" algn="ctr">
                      <a:solidFill>
                        <a:srgbClr val="C0C0D0"/>
                      </a:solidFill>
                      <a:prstDash val="solid"/>
                      <a:round/>
                      <a:headEnd type="none" w="med" len="med"/>
                      <a:tailEnd type="none" w="med" len="med"/>
                    </a:lnR>
                    <a:lnT>
                      <a:noFill/>
                    </a:lnT>
                    <a:lnB>
                      <a:noFill/>
                    </a:lnB>
                  </a:tcPr>
                </a:tc>
                <a:tc>
                  <a:txBody>
                    <a:bodyPr/>
                    <a:lstStyle/>
                    <a:p>
                      <a:pPr marL="0" indent="0" algn="l" fontAlgn="t">
                        <a:tabLst/>
                      </a:pPr>
                      <a:r>
                        <a:rPr lang="en-US" sz="2800" i="0" dirty="0">
                          <a:solidFill>
                            <a:srgbClr val="007000"/>
                          </a:solidFill>
                          <a:effectLst/>
                          <a:latin typeface="Inconsolata"/>
                        </a:rPr>
                        <a:t>// countdown using a for loop</a:t>
                      </a:r>
                      <a:r>
                        <a:rPr lang="en-US" sz="2800" dirty="0">
                          <a:effectLst/>
                        </a:rPr>
                        <a:t> </a:t>
                      </a:r>
                    </a:p>
                    <a:p>
                      <a:pPr marL="0" indent="0" algn="l" fontAlgn="t">
                        <a:tabLst/>
                      </a:pPr>
                      <a:r>
                        <a:rPr lang="en-US" sz="2800" i="0" dirty="0">
                          <a:solidFill>
                            <a:srgbClr val="500070"/>
                          </a:solidFill>
                          <a:effectLst/>
                          <a:latin typeface="Inconsolata"/>
                        </a:rPr>
                        <a:t>#include &lt;iostream&gt;</a:t>
                      </a:r>
                      <a:r>
                        <a:rPr lang="en-US" sz="2800" dirty="0">
                          <a:effectLst/>
                        </a:rPr>
                        <a:t> </a:t>
                      </a:r>
                    </a:p>
                    <a:p>
                      <a:pPr marL="0" indent="0" algn="l" fontAlgn="t">
                        <a:tabLst/>
                      </a:pPr>
                      <a:r>
                        <a:rPr lang="en-US" sz="2800" i="0" dirty="0">
                          <a:solidFill>
                            <a:srgbClr val="0000B0"/>
                          </a:solidFill>
                          <a:effectLst/>
                          <a:latin typeface="Inconsolata"/>
                        </a:rPr>
                        <a:t>using</a:t>
                      </a:r>
                      <a:r>
                        <a:rPr lang="en-US" sz="2800" dirty="0">
                          <a:effectLst/>
                        </a:rPr>
                        <a:t> </a:t>
                      </a:r>
                      <a:r>
                        <a:rPr lang="en-US" sz="2800" i="0" dirty="0">
                          <a:solidFill>
                            <a:srgbClr val="0000B0"/>
                          </a:solidFill>
                          <a:effectLst/>
                          <a:latin typeface="Inconsolata"/>
                        </a:rPr>
                        <a:t>namespace</a:t>
                      </a:r>
                      <a:r>
                        <a:rPr lang="en-US" sz="2800" dirty="0">
                          <a:effectLst/>
                        </a:rPr>
                        <a:t> std;</a:t>
                      </a:r>
                    </a:p>
                    <a:p>
                      <a:pPr marL="0" indent="0" algn="l" fontAlgn="t">
                        <a:tabLst/>
                      </a:pPr>
                      <a:r>
                        <a:rPr lang="en-US" sz="2800" dirty="0">
                          <a:effectLst/>
                        </a:rPr>
                        <a:t> </a:t>
                      </a:r>
                      <a:r>
                        <a:rPr lang="en-US" sz="2800" i="0" dirty="0">
                          <a:solidFill>
                            <a:srgbClr val="0000B0"/>
                          </a:solidFill>
                          <a:effectLst/>
                          <a:latin typeface="Inconsolata"/>
                        </a:rPr>
                        <a:t>int</a:t>
                      </a:r>
                      <a:r>
                        <a:rPr lang="en-US" sz="2800" dirty="0">
                          <a:effectLst/>
                        </a:rPr>
                        <a:t> main () </a:t>
                      </a:r>
                    </a:p>
                    <a:p>
                      <a:pPr marL="0" indent="0" algn="l" fontAlgn="t">
                        <a:tabLst/>
                      </a:pPr>
                      <a:r>
                        <a:rPr lang="en-US" sz="2800" dirty="0">
                          <a:effectLst/>
                        </a:rPr>
                        <a:t>{ </a:t>
                      </a:r>
                    </a:p>
                    <a:p>
                      <a:pPr marL="0" indent="0" algn="l" fontAlgn="t">
                        <a:tabLst/>
                      </a:pPr>
                      <a:r>
                        <a:rPr lang="en-US" sz="2800" i="0" dirty="0">
                          <a:solidFill>
                            <a:srgbClr val="0000B0"/>
                          </a:solidFill>
                          <a:effectLst/>
                          <a:latin typeface="Inconsolata"/>
                        </a:rPr>
                        <a:t>for</a:t>
                      </a:r>
                      <a:r>
                        <a:rPr lang="en-US" sz="2800" dirty="0">
                          <a:effectLst/>
                        </a:rPr>
                        <a:t> (</a:t>
                      </a:r>
                      <a:r>
                        <a:rPr lang="en-US" sz="2800" i="0" dirty="0">
                          <a:solidFill>
                            <a:srgbClr val="0000B0"/>
                          </a:solidFill>
                          <a:effectLst/>
                          <a:latin typeface="Inconsolata"/>
                        </a:rPr>
                        <a:t>int</a:t>
                      </a:r>
                      <a:r>
                        <a:rPr lang="en-US" sz="2800" dirty="0">
                          <a:effectLst/>
                        </a:rPr>
                        <a:t> n=10; n&gt;0; n--) </a:t>
                      </a:r>
                    </a:p>
                    <a:p>
                      <a:pPr marL="0" indent="0" algn="l" fontAlgn="t">
                        <a:tabLst/>
                      </a:pPr>
                      <a:r>
                        <a:rPr lang="en-US" sz="2800" dirty="0">
                          <a:effectLst/>
                        </a:rPr>
                        <a:t>{ </a:t>
                      </a:r>
                    </a:p>
                    <a:p>
                      <a:pPr marL="0" indent="0" algn="l" fontAlgn="t">
                        <a:tabLst/>
                      </a:pPr>
                      <a:r>
                        <a:rPr lang="en-US" sz="2800" dirty="0" err="1">
                          <a:effectLst/>
                        </a:rPr>
                        <a:t>cout</a:t>
                      </a:r>
                      <a:r>
                        <a:rPr lang="en-US" sz="2800" dirty="0">
                          <a:effectLst/>
                        </a:rPr>
                        <a:t> &lt;&lt; n &lt;&lt; ", "; </a:t>
                      </a:r>
                    </a:p>
                    <a:p>
                      <a:pPr marL="0" indent="0" algn="l" fontAlgn="t">
                        <a:tabLst/>
                      </a:pPr>
                      <a:r>
                        <a:rPr lang="en-US" sz="2800" dirty="0">
                          <a:effectLst/>
                        </a:rPr>
                        <a:t>} </a:t>
                      </a:r>
                    </a:p>
                    <a:p>
                      <a:pPr marL="0" indent="0" algn="l" fontAlgn="t">
                        <a:tabLst/>
                      </a:pPr>
                      <a:r>
                        <a:rPr lang="en-US" sz="2800" dirty="0" err="1">
                          <a:effectLst/>
                        </a:rPr>
                        <a:t>cout</a:t>
                      </a:r>
                      <a:r>
                        <a:rPr lang="en-US" sz="2800" dirty="0">
                          <a:effectLst/>
                        </a:rPr>
                        <a:t> &lt;&lt; "liftoff!\n";</a:t>
                      </a:r>
                    </a:p>
                    <a:p>
                      <a:pPr marL="0" indent="0" algn="l" fontAlgn="t">
                        <a:tabLst/>
                      </a:pPr>
                      <a:r>
                        <a:rPr lang="en-US" sz="2800" dirty="0">
                          <a:effectLst/>
                        </a:rPr>
                        <a:t>return 0;</a:t>
                      </a:r>
                    </a:p>
                    <a:p>
                      <a:pPr marL="0" indent="0" algn="l" fontAlgn="t">
                        <a:tabLst/>
                      </a:pPr>
                      <a:r>
                        <a:rPr lang="en-US" sz="2800" dirty="0">
                          <a:effectLst/>
                        </a:rPr>
                        <a:t> }</a:t>
                      </a:r>
                    </a:p>
                  </a:txBody>
                  <a:tcPr marL="87043" marR="87043" marT="43521" marB="43521">
                    <a:lnL w="9525" cap="flat" cmpd="sng" algn="ctr">
                      <a:solidFill>
                        <a:srgbClr val="C0C0D0"/>
                      </a:solidFill>
                      <a:prstDash val="solid"/>
                      <a:round/>
                      <a:headEnd type="none" w="med" len="med"/>
                      <a:tailEnd type="none" w="med" len="med"/>
                    </a:lnL>
                    <a:lnR w="9525" cap="flat" cmpd="sng" algn="ctr">
                      <a:solidFill>
                        <a:srgbClr val="C0C0D0"/>
                      </a:solidFill>
                      <a:prstDash val="solid"/>
                      <a:round/>
                      <a:headEnd type="none" w="med" len="med"/>
                      <a:tailEnd type="none" w="med" len="med"/>
                    </a:lnR>
                    <a:lnT w="9525" cap="flat" cmpd="sng" algn="ctr">
                      <a:solidFill>
                        <a:srgbClr val="C0C0D0"/>
                      </a:solidFill>
                      <a:prstDash val="solid"/>
                      <a:round/>
                      <a:headEnd type="none" w="med" len="med"/>
                      <a:tailEnd type="none" w="med" len="med"/>
                    </a:lnT>
                    <a:lnB w="9525" cap="flat" cmpd="sng" algn="ctr">
                      <a:solidFill>
                        <a:srgbClr val="C0C0D0"/>
                      </a:solidFill>
                      <a:prstDash val="solid"/>
                      <a:round/>
                      <a:headEnd type="none" w="med" len="med"/>
                      <a:tailEnd type="none" w="med" len="med"/>
                    </a:lnB>
                    <a:solidFill>
                      <a:srgbClr val="EFEFFF"/>
                    </a:solidFill>
                  </a:tcPr>
                </a:tc>
                <a:extLst>
                  <a:ext uri="{0D108BD9-81ED-4DB2-BD59-A6C34878D82A}">
                    <a16:rowId xmlns:a16="http://schemas.microsoft.com/office/drawing/2014/main" val="3410718790"/>
                  </a:ext>
                </a:extLst>
              </a:tr>
            </a:tbl>
          </a:graphicData>
        </a:graphic>
      </p:graphicFrame>
      <p:sp>
        <p:nvSpPr>
          <p:cNvPr id="4" name="Slide Number Placeholder 3">
            <a:extLst>
              <a:ext uri="{FF2B5EF4-FFF2-40B4-BE49-F238E27FC236}">
                <a16:creationId xmlns:a16="http://schemas.microsoft.com/office/drawing/2014/main" id="{561F5DCB-7406-4C60-ADAB-D1D0C6AC031A}"/>
              </a:ext>
            </a:extLst>
          </p:cNvPr>
          <p:cNvSpPr>
            <a:spLocks noGrp="1"/>
          </p:cNvSpPr>
          <p:nvPr>
            <p:ph type="sldNum" sz="quarter" idx="12"/>
          </p:nvPr>
        </p:nvSpPr>
        <p:spPr/>
        <p:txBody>
          <a:bodyPr/>
          <a:lstStyle/>
          <a:p>
            <a:fld id="{A037933A-F97C-4918-9917-0BEF3D551A6D}" type="slidenum">
              <a:rPr lang="en-US" smtClean="0"/>
              <a:t>71</a:t>
            </a:fld>
            <a:endParaRPr lang="en-US"/>
          </a:p>
        </p:txBody>
      </p:sp>
    </p:spTree>
    <p:extLst>
      <p:ext uri="{BB962C8B-B14F-4D97-AF65-F5344CB8AC3E}">
        <p14:creationId xmlns:p14="http://schemas.microsoft.com/office/powerpoint/2010/main" val="34080538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5FEA5-617F-421E-97C9-856C72E9D88E}"/>
              </a:ext>
            </a:extLst>
          </p:cNvPr>
          <p:cNvSpPr>
            <a:spLocks noGrp="1"/>
          </p:cNvSpPr>
          <p:nvPr>
            <p:ph type="title"/>
          </p:nvPr>
        </p:nvSpPr>
        <p:spPr/>
        <p:txBody>
          <a:bodyPr/>
          <a:lstStyle/>
          <a:p>
            <a:r>
              <a:rPr lang="en-US" b="1" dirty="0"/>
              <a:t>The break statement</a:t>
            </a:r>
            <a:br>
              <a:rPr lang="en-US" b="1" dirty="0"/>
            </a:br>
            <a:endParaRPr lang="en-US" dirty="0"/>
          </a:p>
        </p:txBody>
      </p:sp>
      <p:sp>
        <p:nvSpPr>
          <p:cNvPr id="4" name="Slide Number Placeholder 3">
            <a:extLst>
              <a:ext uri="{FF2B5EF4-FFF2-40B4-BE49-F238E27FC236}">
                <a16:creationId xmlns:a16="http://schemas.microsoft.com/office/drawing/2014/main" id="{084E6870-5A2A-4B93-9996-3221F61E0F5C}"/>
              </a:ext>
            </a:extLst>
          </p:cNvPr>
          <p:cNvSpPr>
            <a:spLocks noGrp="1"/>
          </p:cNvSpPr>
          <p:nvPr>
            <p:ph type="sldNum" sz="quarter" idx="12"/>
          </p:nvPr>
        </p:nvSpPr>
        <p:spPr/>
        <p:txBody>
          <a:bodyPr/>
          <a:lstStyle/>
          <a:p>
            <a:fld id="{A037933A-F97C-4918-9917-0BEF3D551A6D}" type="slidenum">
              <a:rPr lang="en-US" smtClean="0"/>
              <a:t>72</a:t>
            </a:fld>
            <a:endParaRPr lang="en-US"/>
          </a:p>
        </p:txBody>
      </p:sp>
      <p:sp>
        <p:nvSpPr>
          <p:cNvPr id="5" name="Rectangle 1">
            <a:extLst>
              <a:ext uri="{FF2B5EF4-FFF2-40B4-BE49-F238E27FC236}">
                <a16:creationId xmlns:a16="http://schemas.microsoft.com/office/drawing/2014/main" id="{EA3E2508-CFDC-4A16-A7BE-D69BAD0658FB}"/>
              </a:ext>
            </a:extLst>
          </p:cNvPr>
          <p:cNvSpPr>
            <a:spLocks noGrp="1" noChangeArrowheads="1"/>
          </p:cNvSpPr>
          <p:nvPr>
            <p:ph idx="1"/>
          </p:nvPr>
        </p:nvSpPr>
        <p:spPr bwMode="auto">
          <a:xfrm>
            <a:off x="259412" y="-1759314"/>
            <a:ext cx="12554719" cy="73250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Roboto"/>
              </a:rPr>
              <a:t>break leaves </a:t>
            </a:r>
            <a:r>
              <a:rPr kumimoji="0" lang="en-US" altLang="en-US" sz="2800" b="0" i="0" u="none" strike="noStrike" cap="none" normalizeH="0" baseline="0" dirty="0">
                <a:ln>
                  <a:noFill/>
                </a:ln>
                <a:solidFill>
                  <a:srgbClr val="000000"/>
                </a:solidFill>
                <a:effectLst/>
                <a:latin typeface="Roboto"/>
              </a:rPr>
              <a:t>a loop, even if the condition for its end is not fulfilled.</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Roboto"/>
              </a:rPr>
              <a:t> It can be used to end an infinite loop, or to force it to end before its natural end</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Roboto"/>
              </a:rPr>
              <a:t>. For example, let's stop the countdown before its natural end:</a:t>
            </a:r>
            <a:r>
              <a:rPr kumimoji="0" lang="en-US" altLang="en-US" sz="2800" b="0" i="0" u="none" strike="noStrike" cap="none" normalizeH="0" baseline="0" dirty="0">
                <a:ln>
                  <a:noFill/>
                </a:ln>
                <a:solidFill>
                  <a:schemeClr val="tx1"/>
                </a:solidFill>
                <a:effectLst/>
              </a:rPr>
              <a:t> </a:t>
            </a:r>
          </a:p>
          <a:p>
            <a:pPr marL="0" indent="0" defTabSz="914400">
              <a:buClrTx/>
              <a:buSzTx/>
              <a:buNone/>
            </a:pPr>
            <a:r>
              <a:rPr lang="en-US" altLang="en-US" sz="2800" dirty="0">
                <a:solidFill>
                  <a:srgbClr val="007000"/>
                </a:solidFill>
                <a:latin typeface="Inconsolata"/>
              </a:rPr>
              <a:t>// break loop example</a:t>
            </a:r>
          </a:p>
          <a:p>
            <a:pPr marL="0" indent="0" defTabSz="914400">
              <a:buClrTx/>
              <a:buSzTx/>
              <a:buNone/>
            </a:pPr>
            <a:r>
              <a:rPr lang="en-US" altLang="en-US" sz="2800" dirty="0">
                <a:solidFill>
                  <a:srgbClr val="000000"/>
                </a:solidFill>
                <a:latin typeface="Inconsolata"/>
              </a:rPr>
              <a:t> </a:t>
            </a:r>
            <a:r>
              <a:rPr lang="en-US" altLang="en-US" sz="2800" dirty="0">
                <a:solidFill>
                  <a:srgbClr val="500070"/>
                </a:solidFill>
                <a:latin typeface="Inconsolata"/>
              </a:rPr>
              <a:t>#include &lt;iostream&gt;</a:t>
            </a:r>
            <a:r>
              <a:rPr lang="en-US" altLang="en-US" sz="2800" dirty="0">
                <a:solidFill>
                  <a:srgbClr val="000000"/>
                </a:solidFill>
                <a:latin typeface="Inconsolata"/>
              </a:rPr>
              <a:t> </a:t>
            </a:r>
          </a:p>
          <a:p>
            <a:pPr marL="0" indent="0" defTabSz="914400">
              <a:buClrTx/>
              <a:buSzTx/>
              <a:buNone/>
            </a:pPr>
            <a:r>
              <a:rPr lang="en-US" altLang="en-US" sz="2800" dirty="0">
                <a:solidFill>
                  <a:srgbClr val="0000B0"/>
                </a:solidFill>
                <a:latin typeface="Inconsolata"/>
              </a:rPr>
              <a:t>using</a:t>
            </a:r>
            <a:r>
              <a:rPr lang="en-US" altLang="en-US" sz="2800" dirty="0">
                <a:solidFill>
                  <a:srgbClr val="000000"/>
                </a:solidFill>
                <a:latin typeface="Inconsolata"/>
              </a:rPr>
              <a:t> </a:t>
            </a:r>
            <a:r>
              <a:rPr lang="en-US" altLang="en-US" sz="2800" dirty="0">
                <a:solidFill>
                  <a:srgbClr val="0000B0"/>
                </a:solidFill>
                <a:latin typeface="Inconsolata"/>
              </a:rPr>
              <a:t>namespace</a:t>
            </a:r>
            <a:r>
              <a:rPr lang="en-US" altLang="en-US" sz="2800" dirty="0">
                <a:solidFill>
                  <a:srgbClr val="000000"/>
                </a:solidFill>
                <a:latin typeface="Inconsolata"/>
              </a:rPr>
              <a:t> std;</a:t>
            </a:r>
          </a:p>
          <a:p>
            <a:pPr marL="0" indent="0" defTabSz="914400">
              <a:buClrTx/>
              <a:buSzTx/>
              <a:buNone/>
            </a:pPr>
            <a:r>
              <a:rPr lang="en-US" altLang="en-US" sz="2800" dirty="0">
                <a:solidFill>
                  <a:srgbClr val="000000"/>
                </a:solidFill>
                <a:latin typeface="Inconsolata"/>
              </a:rPr>
              <a:t> </a:t>
            </a:r>
            <a:r>
              <a:rPr lang="en-US" altLang="en-US" sz="2800" dirty="0">
                <a:solidFill>
                  <a:srgbClr val="0000B0"/>
                </a:solidFill>
                <a:latin typeface="Inconsolata"/>
              </a:rPr>
              <a:t>int</a:t>
            </a:r>
            <a:r>
              <a:rPr lang="en-US" altLang="en-US" sz="2800" dirty="0">
                <a:solidFill>
                  <a:srgbClr val="000000"/>
                </a:solidFill>
                <a:latin typeface="Inconsolata"/>
              </a:rPr>
              <a:t> main () </a:t>
            </a:r>
          </a:p>
          <a:p>
            <a:pPr marL="0" indent="0" defTabSz="914400">
              <a:buClrTx/>
              <a:buSzTx/>
              <a:buNone/>
            </a:pPr>
            <a:r>
              <a:rPr lang="en-US" altLang="en-US" sz="2800" dirty="0">
                <a:solidFill>
                  <a:srgbClr val="000000"/>
                </a:solidFill>
                <a:latin typeface="Inconsolata"/>
              </a:rPr>
              <a:t>{ </a:t>
            </a:r>
          </a:p>
          <a:p>
            <a:pPr marL="0" indent="0" defTabSz="914400">
              <a:buClrTx/>
              <a:buSzTx/>
              <a:buNone/>
            </a:pPr>
            <a:r>
              <a:rPr lang="en-US" altLang="en-US" sz="2800" dirty="0">
                <a:solidFill>
                  <a:srgbClr val="0000B0"/>
                </a:solidFill>
                <a:latin typeface="Inconsolata"/>
              </a:rPr>
              <a:t>for</a:t>
            </a:r>
            <a:r>
              <a:rPr lang="en-US" altLang="en-US" sz="2800" dirty="0">
                <a:solidFill>
                  <a:srgbClr val="000000"/>
                </a:solidFill>
                <a:latin typeface="Inconsolata"/>
              </a:rPr>
              <a:t> (</a:t>
            </a:r>
            <a:r>
              <a:rPr lang="en-US" altLang="en-US" sz="2800" dirty="0">
                <a:solidFill>
                  <a:srgbClr val="0000B0"/>
                </a:solidFill>
                <a:latin typeface="Inconsolata"/>
              </a:rPr>
              <a:t>int</a:t>
            </a:r>
            <a:r>
              <a:rPr lang="en-US" altLang="en-US" sz="2800" dirty="0">
                <a:solidFill>
                  <a:srgbClr val="000000"/>
                </a:solidFill>
                <a:latin typeface="Inconsolata"/>
              </a:rPr>
              <a:t> n=10; n&gt;0; n--) </a:t>
            </a:r>
          </a:p>
          <a:p>
            <a:pPr marL="0" indent="0" defTabSz="914400">
              <a:buClrTx/>
              <a:buSzTx/>
              <a:buNone/>
            </a:pPr>
            <a:r>
              <a:rPr lang="en-US" altLang="en-US" sz="2800" dirty="0">
                <a:solidFill>
                  <a:srgbClr val="000000"/>
                </a:solidFill>
                <a:latin typeface="Inconsolata"/>
              </a:rPr>
              <a:t>{ </a:t>
            </a:r>
          </a:p>
          <a:p>
            <a:pPr marL="0" indent="0" defTabSz="914400">
              <a:buClrTx/>
              <a:buSzTx/>
              <a:buNone/>
            </a:pPr>
            <a:r>
              <a:rPr lang="en-US" altLang="en-US" sz="2800" dirty="0" err="1">
                <a:solidFill>
                  <a:srgbClr val="000000"/>
                </a:solidFill>
                <a:latin typeface="Inconsolata"/>
              </a:rPr>
              <a:t>cout</a:t>
            </a:r>
            <a:r>
              <a:rPr lang="en-US" altLang="en-US" sz="2800" dirty="0">
                <a:solidFill>
                  <a:srgbClr val="000000"/>
                </a:solidFill>
                <a:latin typeface="Inconsolata"/>
              </a:rPr>
              <a:t> &lt;&lt; n &lt;&lt; </a:t>
            </a:r>
            <a:r>
              <a:rPr lang="en-US" altLang="en-US" dirty="0">
                <a:solidFill>
                  <a:srgbClr val="600030"/>
                </a:solidFill>
                <a:latin typeface="Inconsolata"/>
              </a:rPr>
              <a:t>", "</a:t>
            </a:r>
            <a:r>
              <a:rPr lang="en-US" altLang="en-US" sz="2800" dirty="0">
                <a:solidFill>
                  <a:srgbClr val="000000"/>
                </a:solidFill>
                <a:latin typeface="Inconsolata"/>
              </a:rPr>
              <a:t>;</a:t>
            </a:r>
          </a:p>
          <a:p>
            <a:pPr marL="0" indent="0" defTabSz="914400">
              <a:buClrTx/>
              <a:buSzTx/>
              <a:buNone/>
            </a:pPr>
            <a:r>
              <a:rPr lang="en-US" altLang="en-US" sz="2800" dirty="0">
                <a:solidFill>
                  <a:srgbClr val="000000"/>
                </a:solidFill>
                <a:latin typeface="Inconsolata"/>
              </a:rPr>
              <a:t> </a:t>
            </a:r>
            <a:r>
              <a:rPr lang="en-US" altLang="en-US" sz="2800" dirty="0">
                <a:solidFill>
                  <a:srgbClr val="0000B0"/>
                </a:solidFill>
                <a:latin typeface="Inconsolata"/>
              </a:rPr>
              <a:t>if</a:t>
            </a:r>
            <a:r>
              <a:rPr lang="en-US" altLang="en-US" sz="2800" dirty="0">
                <a:solidFill>
                  <a:srgbClr val="000000"/>
                </a:solidFill>
                <a:latin typeface="Inconsolata"/>
              </a:rPr>
              <a:t> (n==3) </a:t>
            </a:r>
          </a:p>
          <a:p>
            <a:pPr marL="0" indent="0" defTabSz="914400">
              <a:buClrTx/>
              <a:buSzTx/>
              <a:buNone/>
            </a:pPr>
            <a:r>
              <a:rPr lang="en-US" altLang="en-US" sz="2800" dirty="0">
                <a:solidFill>
                  <a:srgbClr val="000000"/>
                </a:solidFill>
                <a:latin typeface="Inconsolata"/>
              </a:rPr>
              <a:t>{ </a:t>
            </a:r>
          </a:p>
          <a:p>
            <a:pPr marL="0" indent="0" defTabSz="914400">
              <a:buClrTx/>
              <a:buSzTx/>
              <a:buNone/>
            </a:pPr>
            <a:r>
              <a:rPr lang="en-US" altLang="en-US" sz="2800" dirty="0" err="1">
                <a:solidFill>
                  <a:srgbClr val="000000"/>
                </a:solidFill>
                <a:latin typeface="Inconsolata"/>
              </a:rPr>
              <a:t>cout</a:t>
            </a:r>
            <a:r>
              <a:rPr lang="en-US" altLang="en-US" sz="2800" dirty="0">
                <a:solidFill>
                  <a:srgbClr val="000000"/>
                </a:solidFill>
                <a:latin typeface="Inconsolata"/>
              </a:rPr>
              <a:t> &lt;&lt; </a:t>
            </a:r>
            <a:r>
              <a:rPr lang="en-US" altLang="en-US" dirty="0">
                <a:solidFill>
                  <a:srgbClr val="600030"/>
                </a:solidFill>
                <a:latin typeface="Inconsolata"/>
              </a:rPr>
              <a:t>"</a:t>
            </a:r>
            <a:r>
              <a:rPr lang="en-US" altLang="en-US" sz="2800" dirty="0">
                <a:solidFill>
                  <a:srgbClr val="000000"/>
                </a:solidFill>
                <a:latin typeface="Inconsolata"/>
              </a:rPr>
              <a:t>countdown aborted!";</a:t>
            </a:r>
          </a:p>
          <a:p>
            <a:pPr marL="0" indent="0" defTabSz="914400">
              <a:buClrTx/>
              <a:buSzTx/>
              <a:buNone/>
            </a:pPr>
            <a:r>
              <a:rPr lang="en-US" altLang="en-US" sz="2800" dirty="0">
                <a:solidFill>
                  <a:srgbClr val="000000"/>
                </a:solidFill>
                <a:latin typeface="Inconsolata"/>
              </a:rPr>
              <a:t> break; </a:t>
            </a:r>
          </a:p>
          <a:p>
            <a:pPr marL="0" indent="0" defTabSz="914400">
              <a:buClrTx/>
              <a:buSzTx/>
              <a:buNone/>
            </a:pPr>
            <a:r>
              <a:rPr lang="en-US" altLang="en-US" sz="2800" dirty="0">
                <a:solidFill>
                  <a:srgbClr val="000000"/>
                </a:solidFill>
                <a:latin typeface="Inconsolata"/>
              </a:rPr>
              <a:t>} } } </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10446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AA831-0EFB-4E2C-B7A0-7A37025D65E9}"/>
              </a:ext>
            </a:extLst>
          </p:cNvPr>
          <p:cNvSpPr>
            <a:spLocks noGrp="1"/>
          </p:cNvSpPr>
          <p:nvPr>
            <p:ph type="title"/>
          </p:nvPr>
        </p:nvSpPr>
        <p:spPr>
          <a:xfrm>
            <a:off x="942805" y="-67187"/>
            <a:ext cx="8596668" cy="518700"/>
          </a:xfrm>
        </p:spPr>
        <p:txBody>
          <a:bodyPr>
            <a:normAutofit fontScale="90000"/>
          </a:bodyPr>
          <a:lstStyle/>
          <a:p>
            <a:r>
              <a:rPr lang="en-US" b="1" dirty="0"/>
              <a:t>The continue statement</a:t>
            </a:r>
            <a:br>
              <a:rPr lang="en-US" b="1" dirty="0"/>
            </a:br>
            <a:endParaRPr lang="en-US" dirty="0"/>
          </a:p>
        </p:txBody>
      </p:sp>
      <p:sp>
        <p:nvSpPr>
          <p:cNvPr id="3" name="Content Placeholder 2">
            <a:extLst>
              <a:ext uri="{FF2B5EF4-FFF2-40B4-BE49-F238E27FC236}">
                <a16:creationId xmlns:a16="http://schemas.microsoft.com/office/drawing/2014/main" id="{2E5F1C33-B935-4406-9DE5-09BF100F6D9B}"/>
              </a:ext>
            </a:extLst>
          </p:cNvPr>
          <p:cNvSpPr>
            <a:spLocks noGrp="1"/>
          </p:cNvSpPr>
          <p:nvPr>
            <p:ph idx="1"/>
          </p:nvPr>
        </p:nvSpPr>
        <p:spPr>
          <a:xfrm>
            <a:off x="677334" y="451513"/>
            <a:ext cx="8596668" cy="6406487"/>
          </a:xfrm>
        </p:spPr>
        <p:txBody>
          <a:bodyPr>
            <a:normAutofit fontScale="92500" lnSpcReduction="20000"/>
          </a:bodyPr>
          <a:lstStyle/>
          <a:p>
            <a:r>
              <a:rPr lang="en-US" sz="2400" dirty="0"/>
              <a:t>The continue statement causes the program to skip the rest of the loop in the current iteration, as if the end of the statement block had been reached, causing it to jump to the start of the following iteration. For example, let's skip number 5 in our countdown:</a:t>
            </a:r>
          </a:p>
          <a:p>
            <a:r>
              <a:rPr lang="en-US" sz="2400" dirty="0"/>
              <a:t>// continue loop example</a:t>
            </a:r>
          </a:p>
          <a:p>
            <a:r>
              <a:rPr lang="en-US" sz="2400" dirty="0"/>
              <a:t>#include &lt;iostream&gt;</a:t>
            </a:r>
          </a:p>
          <a:p>
            <a:r>
              <a:rPr lang="en-US" sz="2400" dirty="0"/>
              <a:t>using namespace std;</a:t>
            </a:r>
          </a:p>
          <a:p>
            <a:endParaRPr lang="en-US" sz="2400" dirty="0"/>
          </a:p>
          <a:p>
            <a:r>
              <a:rPr lang="en-US" sz="2400" dirty="0"/>
              <a:t>int main ()</a:t>
            </a:r>
          </a:p>
          <a:p>
            <a:r>
              <a:rPr lang="en-US" sz="2400" dirty="0"/>
              <a:t>{</a:t>
            </a:r>
          </a:p>
          <a:p>
            <a:r>
              <a:rPr lang="en-US" sz="2400" dirty="0"/>
              <a:t>  for (int n=10; n&gt;0; n--) {</a:t>
            </a:r>
          </a:p>
          <a:p>
            <a:r>
              <a:rPr lang="en-US" sz="2400" dirty="0"/>
              <a:t>    if (n==5) continue;</a:t>
            </a:r>
          </a:p>
          <a:p>
            <a:r>
              <a:rPr lang="en-US" sz="2400" dirty="0"/>
              <a:t>    </a:t>
            </a:r>
            <a:r>
              <a:rPr lang="en-US" sz="2400" dirty="0" err="1"/>
              <a:t>cout</a:t>
            </a:r>
            <a:r>
              <a:rPr lang="en-US" sz="2400" dirty="0"/>
              <a:t> &lt;&lt; n &lt;&lt; ", ";</a:t>
            </a:r>
          </a:p>
          <a:p>
            <a:r>
              <a:rPr lang="en-US" sz="2400" dirty="0"/>
              <a:t>  }</a:t>
            </a:r>
          </a:p>
          <a:p>
            <a:r>
              <a:rPr lang="en-US" sz="2400" dirty="0"/>
              <a:t>  </a:t>
            </a:r>
            <a:r>
              <a:rPr lang="en-US" sz="2400" dirty="0" err="1"/>
              <a:t>cout</a:t>
            </a:r>
            <a:r>
              <a:rPr lang="en-US" sz="2400" dirty="0"/>
              <a:t> &lt;&lt; "liftoff!\n";</a:t>
            </a:r>
          </a:p>
          <a:p>
            <a:r>
              <a:rPr lang="en-US" sz="2400" dirty="0"/>
              <a:t>}</a:t>
            </a:r>
          </a:p>
        </p:txBody>
      </p:sp>
      <p:sp>
        <p:nvSpPr>
          <p:cNvPr id="4" name="Slide Number Placeholder 3">
            <a:extLst>
              <a:ext uri="{FF2B5EF4-FFF2-40B4-BE49-F238E27FC236}">
                <a16:creationId xmlns:a16="http://schemas.microsoft.com/office/drawing/2014/main" id="{52DF2F97-9DF2-4D32-8FD1-6992D348DE14}"/>
              </a:ext>
            </a:extLst>
          </p:cNvPr>
          <p:cNvSpPr>
            <a:spLocks noGrp="1"/>
          </p:cNvSpPr>
          <p:nvPr>
            <p:ph type="sldNum" sz="quarter" idx="12"/>
          </p:nvPr>
        </p:nvSpPr>
        <p:spPr/>
        <p:txBody>
          <a:bodyPr/>
          <a:lstStyle/>
          <a:p>
            <a:fld id="{A037933A-F97C-4918-9917-0BEF3D551A6D}" type="slidenum">
              <a:rPr lang="en-US" smtClean="0"/>
              <a:t>73</a:t>
            </a:fld>
            <a:endParaRPr lang="en-US"/>
          </a:p>
        </p:txBody>
      </p:sp>
    </p:spTree>
    <p:extLst>
      <p:ext uri="{BB962C8B-B14F-4D97-AF65-F5344CB8AC3E}">
        <p14:creationId xmlns:p14="http://schemas.microsoft.com/office/powerpoint/2010/main" val="41263212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2F62-685F-4099-9B7E-33157B75865E}"/>
              </a:ext>
            </a:extLst>
          </p:cNvPr>
          <p:cNvSpPr>
            <a:spLocks noGrp="1"/>
          </p:cNvSpPr>
          <p:nvPr>
            <p:ph type="title"/>
          </p:nvPr>
        </p:nvSpPr>
        <p:spPr/>
        <p:txBody>
          <a:bodyPr/>
          <a:lstStyle/>
          <a:p>
            <a:r>
              <a:rPr lang="en-US" b="1" dirty="0"/>
              <a:t>The </a:t>
            </a:r>
            <a:r>
              <a:rPr lang="en-US" b="1" dirty="0" err="1"/>
              <a:t>goto</a:t>
            </a:r>
            <a:r>
              <a:rPr lang="en-US" b="1" dirty="0"/>
              <a:t> statement</a:t>
            </a:r>
            <a:br>
              <a:rPr lang="en-US" b="1" dirty="0"/>
            </a:br>
            <a:endParaRPr lang="en-US" dirty="0"/>
          </a:p>
        </p:txBody>
      </p:sp>
      <p:sp>
        <p:nvSpPr>
          <p:cNvPr id="3" name="Content Placeholder 2">
            <a:extLst>
              <a:ext uri="{FF2B5EF4-FFF2-40B4-BE49-F238E27FC236}">
                <a16:creationId xmlns:a16="http://schemas.microsoft.com/office/drawing/2014/main" id="{5F488F7A-FCF8-4750-A9CB-7A6CAF6BB2A2}"/>
              </a:ext>
            </a:extLst>
          </p:cNvPr>
          <p:cNvSpPr>
            <a:spLocks noGrp="1"/>
          </p:cNvSpPr>
          <p:nvPr>
            <p:ph idx="1"/>
          </p:nvPr>
        </p:nvSpPr>
        <p:spPr>
          <a:xfrm>
            <a:off x="677334" y="1297859"/>
            <a:ext cx="9454808" cy="5108628"/>
          </a:xfrm>
        </p:spPr>
        <p:txBody>
          <a:bodyPr>
            <a:normAutofit fontScale="92500" lnSpcReduction="10000"/>
          </a:bodyPr>
          <a:lstStyle/>
          <a:p>
            <a:r>
              <a:rPr lang="en-US" sz="2400" dirty="0" err="1"/>
              <a:t>goto</a:t>
            </a:r>
            <a:r>
              <a:rPr lang="en-US" sz="2400" dirty="0"/>
              <a:t> allows to make an absolute jump to another point in the program. This unconditional jump ignores nesting levels, and does not cause any automatic stack unwinding. Therefore, it is a feature to use with care, and preferably within the same block of statements, especially in the presence of local variables.</a:t>
            </a:r>
          </a:p>
          <a:p>
            <a:endParaRPr lang="en-US" sz="2400" dirty="0"/>
          </a:p>
          <a:p>
            <a:r>
              <a:rPr lang="en-US" sz="2400" dirty="0"/>
              <a:t>The destination point is identified by a label, which is then used as an argument for the </a:t>
            </a:r>
            <a:r>
              <a:rPr lang="en-US" sz="2400" dirty="0" err="1"/>
              <a:t>goto</a:t>
            </a:r>
            <a:r>
              <a:rPr lang="en-US" sz="2400" dirty="0"/>
              <a:t> statement. A label is made of a valid identifier followed by a colon (:).</a:t>
            </a:r>
          </a:p>
          <a:p>
            <a:endParaRPr lang="en-US" sz="2400" dirty="0"/>
          </a:p>
          <a:p>
            <a:r>
              <a:rPr lang="en-US" sz="2400" dirty="0" err="1"/>
              <a:t>goto</a:t>
            </a:r>
            <a:r>
              <a:rPr lang="en-US" sz="2400" dirty="0"/>
              <a:t> is generally deemed a low-level feature, with no particular use cases in modern higher-level programming paradigms generally used with C++. But, just as an example, here is a version of our countdown loop using </a:t>
            </a:r>
            <a:r>
              <a:rPr lang="en-US" sz="2400" dirty="0" err="1"/>
              <a:t>goto</a:t>
            </a:r>
            <a:r>
              <a:rPr lang="en-US" sz="2400" dirty="0"/>
              <a:t>:</a:t>
            </a:r>
          </a:p>
        </p:txBody>
      </p:sp>
      <p:sp>
        <p:nvSpPr>
          <p:cNvPr id="4" name="Slide Number Placeholder 3">
            <a:extLst>
              <a:ext uri="{FF2B5EF4-FFF2-40B4-BE49-F238E27FC236}">
                <a16:creationId xmlns:a16="http://schemas.microsoft.com/office/drawing/2014/main" id="{1BB3F8BC-FC4D-4541-98E6-59C816C29A29}"/>
              </a:ext>
            </a:extLst>
          </p:cNvPr>
          <p:cNvSpPr>
            <a:spLocks noGrp="1"/>
          </p:cNvSpPr>
          <p:nvPr>
            <p:ph type="sldNum" sz="quarter" idx="12"/>
          </p:nvPr>
        </p:nvSpPr>
        <p:spPr/>
        <p:txBody>
          <a:bodyPr/>
          <a:lstStyle/>
          <a:p>
            <a:fld id="{A037933A-F97C-4918-9917-0BEF3D551A6D}" type="slidenum">
              <a:rPr lang="en-US" smtClean="0"/>
              <a:t>74</a:t>
            </a:fld>
            <a:endParaRPr lang="en-US"/>
          </a:p>
        </p:txBody>
      </p:sp>
    </p:spTree>
    <p:extLst>
      <p:ext uri="{BB962C8B-B14F-4D97-AF65-F5344CB8AC3E}">
        <p14:creationId xmlns:p14="http://schemas.microsoft.com/office/powerpoint/2010/main" val="13925445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687E6-689E-46CD-9163-6B171B9B4679}"/>
              </a:ext>
            </a:extLst>
          </p:cNvPr>
          <p:cNvSpPr>
            <a:spLocks noGrp="1"/>
          </p:cNvSpPr>
          <p:nvPr>
            <p:ph type="title"/>
          </p:nvPr>
        </p:nvSpPr>
        <p:spPr>
          <a:xfrm>
            <a:off x="824818" y="0"/>
            <a:ext cx="8596668" cy="575187"/>
          </a:xfrm>
        </p:spPr>
        <p:txBody>
          <a:bodyPr>
            <a:normAutofit fontScale="90000"/>
          </a:bodyPr>
          <a:lstStyle/>
          <a:p>
            <a:r>
              <a:rPr lang="en-US" dirty="0" err="1"/>
              <a:t>eg</a:t>
            </a:r>
            <a:endParaRPr lang="en-US" dirty="0"/>
          </a:p>
        </p:txBody>
      </p:sp>
      <p:sp>
        <p:nvSpPr>
          <p:cNvPr id="3" name="Content Placeholder 2">
            <a:extLst>
              <a:ext uri="{FF2B5EF4-FFF2-40B4-BE49-F238E27FC236}">
                <a16:creationId xmlns:a16="http://schemas.microsoft.com/office/drawing/2014/main" id="{9B55965F-623B-43C2-BDBB-D0ED878D03EA}"/>
              </a:ext>
            </a:extLst>
          </p:cNvPr>
          <p:cNvSpPr>
            <a:spLocks noGrp="1"/>
          </p:cNvSpPr>
          <p:nvPr>
            <p:ph idx="1"/>
          </p:nvPr>
        </p:nvSpPr>
        <p:spPr>
          <a:xfrm>
            <a:off x="677334" y="752169"/>
            <a:ext cx="8596668" cy="5289194"/>
          </a:xfrm>
        </p:spPr>
        <p:txBody>
          <a:bodyPr>
            <a:normAutofit/>
          </a:bodyPr>
          <a:lstStyle/>
          <a:p>
            <a:r>
              <a:rPr lang="en-US" dirty="0"/>
              <a:t>// </a:t>
            </a:r>
            <a:r>
              <a:rPr lang="en-US" dirty="0" err="1"/>
              <a:t>goto</a:t>
            </a:r>
            <a:r>
              <a:rPr lang="en-US" dirty="0"/>
              <a:t> loop example</a:t>
            </a:r>
          </a:p>
          <a:p>
            <a:r>
              <a:rPr lang="en-US" dirty="0"/>
              <a:t>#include &lt;iostream&gt;</a:t>
            </a:r>
          </a:p>
          <a:p>
            <a:r>
              <a:rPr lang="en-US" dirty="0"/>
              <a:t>using namespace std;</a:t>
            </a:r>
          </a:p>
          <a:p>
            <a:endParaRPr lang="en-US" dirty="0"/>
          </a:p>
          <a:p>
            <a:r>
              <a:rPr lang="en-US" dirty="0"/>
              <a:t>int main ()</a:t>
            </a:r>
          </a:p>
          <a:p>
            <a:r>
              <a:rPr lang="en-US" dirty="0"/>
              <a:t>{</a:t>
            </a:r>
          </a:p>
          <a:p>
            <a:r>
              <a:rPr lang="en-US" dirty="0"/>
              <a:t>  int n=10;</a:t>
            </a:r>
          </a:p>
          <a:p>
            <a:r>
              <a:rPr lang="en-US" dirty="0" err="1"/>
              <a:t>mylabel</a:t>
            </a:r>
            <a:r>
              <a:rPr lang="en-US" dirty="0"/>
              <a:t>:</a:t>
            </a:r>
          </a:p>
          <a:p>
            <a:r>
              <a:rPr lang="en-US" dirty="0"/>
              <a:t>  </a:t>
            </a:r>
            <a:r>
              <a:rPr lang="en-US" dirty="0" err="1"/>
              <a:t>cout</a:t>
            </a:r>
            <a:r>
              <a:rPr lang="en-US" dirty="0"/>
              <a:t> &lt;&lt; n &lt;&lt; ", ";</a:t>
            </a:r>
          </a:p>
          <a:p>
            <a:r>
              <a:rPr lang="en-US" dirty="0"/>
              <a:t>  n--;</a:t>
            </a:r>
          </a:p>
          <a:p>
            <a:r>
              <a:rPr lang="en-US" dirty="0"/>
              <a:t>  if (n&gt;0) </a:t>
            </a:r>
            <a:r>
              <a:rPr lang="en-US" dirty="0" err="1"/>
              <a:t>goto</a:t>
            </a:r>
            <a:r>
              <a:rPr lang="en-US" dirty="0"/>
              <a:t> </a:t>
            </a:r>
            <a:r>
              <a:rPr lang="en-US" dirty="0" err="1"/>
              <a:t>mylabel</a:t>
            </a:r>
            <a:r>
              <a:rPr lang="en-US" dirty="0"/>
              <a:t>;</a:t>
            </a:r>
          </a:p>
          <a:p>
            <a:r>
              <a:rPr lang="en-US" dirty="0"/>
              <a:t>  </a:t>
            </a:r>
            <a:r>
              <a:rPr lang="en-US" dirty="0" err="1"/>
              <a:t>cout</a:t>
            </a:r>
            <a:r>
              <a:rPr lang="en-US" dirty="0"/>
              <a:t> &lt;&lt; "liftoff!\n";</a:t>
            </a:r>
          </a:p>
          <a:p>
            <a:r>
              <a:rPr lang="en-US" dirty="0"/>
              <a:t>}</a:t>
            </a:r>
          </a:p>
        </p:txBody>
      </p:sp>
      <p:sp>
        <p:nvSpPr>
          <p:cNvPr id="4" name="Slide Number Placeholder 3">
            <a:extLst>
              <a:ext uri="{FF2B5EF4-FFF2-40B4-BE49-F238E27FC236}">
                <a16:creationId xmlns:a16="http://schemas.microsoft.com/office/drawing/2014/main" id="{8C2C29D9-687C-451E-97FC-D648FB7DEBE5}"/>
              </a:ext>
            </a:extLst>
          </p:cNvPr>
          <p:cNvSpPr>
            <a:spLocks noGrp="1"/>
          </p:cNvSpPr>
          <p:nvPr>
            <p:ph type="sldNum" sz="quarter" idx="12"/>
          </p:nvPr>
        </p:nvSpPr>
        <p:spPr/>
        <p:txBody>
          <a:bodyPr/>
          <a:lstStyle/>
          <a:p>
            <a:fld id="{A037933A-F97C-4918-9917-0BEF3D551A6D}" type="slidenum">
              <a:rPr lang="en-US" smtClean="0"/>
              <a:t>75</a:t>
            </a:fld>
            <a:endParaRPr lang="en-US"/>
          </a:p>
        </p:txBody>
      </p:sp>
    </p:spTree>
    <p:extLst>
      <p:ext uri="{BB962C8B-B14F-4D97-AF65-F5344CB8AC3E}">
        <p14:creationId xmlns:p14="http://schemas.microsoft.com/office/powerpoint/2010/main" val="1766472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987DF-C929-41DA-A50F-28BD25190125}"/>
              </a:ext>
            </a:extLst>
          </p:cNvPr>
          <p:cNvSpPr>
            <a:spLocks noGrp="1"/>
          </p:cNvSpPr>
          <p:nvPr>
            <p:ph type="title"/>
          </p:nvPr>
        </p:nvSpPr>
        <p:spPr>
          <a:xfrm>
            <a:off x="677334" y="0"/>
            <a:ext cx="8596668" cy="629265"/>
          </a:xfrm>
        </p:spPr>
        <p:txBody>
          <a:bodyPr>
            <a:normAutofit fontScale="90000"/>
          </a:bodyPr>
          <a:lstStyle/>
          <a:p>
            <a:r>
              <a:rPr lang="en-US" b="1" dirty="0"/>
              <a:t>Another selection statement: switch.</a:t>
            </a:r>
            <a:br>
              <a:rPr lang="en-US" b="1" dirty="0"/>
            </a:br>
            <a:endParaRPr lang="en-US" dirty="0"/>
          </a:p>
        </p:txBody>
      </p:sp>
      <p:sp>
        <p:nvSpPr>
          <p:cNvPr id="3" name="Content Placeholder 2">
            <a:extLst>
              <a:ext uri="{FF2B5EF4-FFF2-40B4-BE49-F238E27FC236}">
                <a16:creationId xmlns:a16="http://schemas.microsoft.com/office/drawing/2014/main" id="{EBB50ABB-7065-4AD9-B1CD-453130A79AE7}"/>
              </a:ext>
            </a:extLst>
          </p:cNvPr>
          <p:cNvSpPr>
            <a:spLocks noGrp="1"/>
          </p:cNvSpPr>
          <p:nvPr>
            <p:ph idx="1"/>
          </p:nvPr>
        </p:nvSpPr>
        <p:spPr>
          <a:xfrm>
            <a:off x="677333" y="629265"/>
            <a:ext cx="10837333" cy="6110748"/>
          </a:xfrm>
        </p:spPr>
        <p:txBody>
          <a:bodyPr>
            <a:normAutofit/>
          </a:bodyPr>
          <a:lstStyle/>
          <a:p>
            <a:r>
              <a:rPr lang="en-US" dirty="0"/>
              <a:t>The syntax of the switch statement is a bit peculiar. Its purpose is to check for a value among a number of possible constant expressions. It is something similar to concatenating if-else statements, but limited to constant expressions. Its most typical syntax is:</a:t>
            </a:r>
          </a:p>
          <a:p>
            <a:r>
              <a:rPr lang="en-US" dirty="0"/>
              <a:t>code&gt;switch (expression)</a:t>
            </a:r>
          </a:p>
          <a:p>
            <a:r>
              <a:rPr lang="en-US" dirty="0"/>
              <a:t>{</a:t>
            </a:r>
          </a:p>
          <a:p>
            <a:r>
              <a:rPr lang="en-US" dirty="0"/>
              <a:t>  case constant1:</a:t>
            </a:r>
          </a:p>
          <a:p>
            <a:r>
              <a:rPr lang="en-US" dirty="0"/>
              <a:t>     group-of-statements-1;</a:t>
            </a:r>
          </a:p>
          <a:p>
            <a:pPr indent="-914400"/>
            <a:r>
              <a:rPr lang="en-US" dirty="0"/>
              <a:t>     break;</a:t>
            </a:r>
          </a:p>
          <a:p>
            <a:r>
              <a:rPr lang="en-US" dirty="0"/>
              <a:t>  case constant2:</a:t>
            </a:r>
          </a:p>
          <a:p>
            <a:r>
              <a:rPr lang="en-US" dirty="0"/>
              <a:t>     group-of-statements-2;</a:t>
            </a:r>
          </a:p>
          <a:p>
            <a:r>
              <a:rPr lang="en-US" dirty="0"/>
              <a:t>     break;</a:t>
            </a:r>
          </a:p>
          <a:p>
            <a:r>
              <a:rPr lang="en-US" dirty="0"/>
              <a:t>   default:</a:t>
            </a:r>
          </a:p>
          <a:p>
            <a:r>
              <a:rPr lang="en-US" dirty="0"/>
              <a:t>     default-group-of-statements</a:t>
            </a:r>
          </a:p>
          <a:p>
            <a:r>
              <a:rPr lang="en-US" dirty="0"/>
              <a:t>}/code&gt;</a:t>
            </a:r>
          </a:p>
          <a:p>
            <a:endParaRPr lang="en-US" dirty="0"/>
          </a:p>
        </p:txBody>
      </p:sp>
      <p:sp>
        <p:nvSpPr>
          <p:cNvPr id="4" name="Slide Number Placeholder 3">
            <a:extLst>
              <a:ext uri="{FF2B5EF4-FFF2-40B4-BE49-F238E27FC236}">
                <a16:creationId xmlns:a16="http://schemas.microsoft.com/office/drawing/2014/main" id="{343A9514-B9C5-4024-8DE5-DA510987C375}"/>
              </a:ext>
            </a:extLst>
          </p:cNvPr>
          <p:cNvSpPr>
            <a:spLocks noGrp="1"/>
          </p:cNvSpPr>
          <p:nvPr>
            <p:ph type="sldNum" sz="quarter" idx="12"/>
          </p:nvPr>
        </p:nvSpPr>
        <p:spPr/>
        <p:txBody>
          <a:bodyPr/>
          <a:lstStyle/>
          <a:p>
            <a:fld id="{A037933A-F97C-4918-9917-0BEF3D551A6D}" type="slidenum">
              <a:rPr lang="en-US" smtClean="0"/>
              <a:t>76</a:t>
            </a:fld>
            <a:endParaRPr lang="en-US"/>
          </a:p>
        </p:txBody>
      </p:sp>
    </p:spTree>
    <p:extLst>
      <p:ext uri="{BB962C8B-B14F-4D97-AF65-F5344CB8AC3E}">
        <p14:creationId xmlns:p14="http://schemas.microsoft.com/office/powerpoint/2010/main" val="26085362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AEDA9-3E58-425D-9179-454C85F2A9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539F0B1-3CE1-4064-84CF-0EAF19BA6F98}"/>
              </a:ext>
            </a:extLst>
          </p:cNvPr>
          <p:cNvSpPr>
            <a:spLocks noGrp="1"/>
          </p:cNvSpPr>
          <p:nvPr>
            <p:ph idx="1"/>
          </p:nvPr>
        </p:nvSpPr>
        <p:spPr/>
        <p:txBody>
          <a:bodyPr/>
          <a:lstStyle/>
          <a:p>
            <a:r>
              <a:rPr lang="en-US" dirty="0"/>
              <a:t>This is how it works:</a:t>
            </a:r>
          </a:p>
          <a:p>
            <a:endParaRPr lang="en-US" dirty="0"/>
          </a:p>
          <a:p>
            <a:r>
              <a:rPr lang="en-US" dirty="0"/>
              <a:t>The switch expression is evaluated once</a:t>
            </a:r>
          </a:p>
          <a:p>
            <a:r>
              <a:rPr lang="en-US" dirty="0"/>
              <a:t>The value of the expression is compared with the values of each case</a:t>
            </a:r>
          </a:p>
          <a:p>
            <a:r>
              <a:rPr lang="en-US" dirty="0"/>
              <a:t>If there is a match, the associated block of code is executed</a:t>
            </a:r>
          </a:p>
          <a:p>
            <a:r>
              <a:rPr lang="en-US" dirty="0"/>
              <a:t>The break and default keywords are optional, and will be described later in this chapter</a:t>
            </a:r>
          </a:p>
        </p:txBody>
      </p:sp>
      <p:sp>
        <p:nvSpPr>
          <p:cNvPr id="4" name="Slide Number Placeholder 3">
            <a:extLst>
              <a:ext uri="{FF2B5EF4-FFF2-40B4-BE49-F238E27FC236}">
                <a16:creationId xmlns:a16="http://schemas.microsoft.com/office/drawing/2014/main" id="{BE767F03-5DAC-42CE-AF9A-686AEA22BE68}"/>
              </a:ext>
            </a:extLst>
          </p:cNvPr>
          <p:cNvSpPr>
            <a:spLocks noGrp="1"/>
          </p:cNvSpPr>
          <p:nvPr>
            <p:ph type="sldNum" sz="quarter" idx="12"/>
          </p:nvPr>
        </p:nvSpPr>
        <p:spPr/>
        <p:txBody>
          <a:bodyPr/>
          <a:lstStyle/>
          <a:p>
            <a:fld id="{A037933A-F97C-4918-9917-0BEF3D551A6D}" type="slidenum">
              <a:rPr lang="en-US" smtClean="0"/>
              <a:t>77</a:t>
            </a:fld>
            <a:endParaRPr lang="en-US"/>
          </a:p>
        </p:txBody>
      </p:sp>
    </p:spTree>
    <p:extLst>
      <p:ext uri="{BB962C8B-B14F-4D97-AF65-F5344CB8AC3E}">
        <p14:creationId xmlns:p14="http://schemas.microsoft.com/office/powerpoint/2010/main" val="40157914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42295F-243E-49D9-95C8-C1DB3E8F5434}"/>
              </a:ext>
            </a:extLst>
          </p:cNvPr>
          <p:cNvSpPr>
            <a:spLocks noGrp="1"/>
          </p:cNvSpPr>
          <p:nvPr>
            <p:ph idx="1"/>
          </p:nvPr>
        </p:nvSpPr>
        <p:spPr>
          <a:xfrm>
            <a:off x="677334" y="103239"/>
            <a:ext cx="10059492" cy="6754761"/>
          </a:xfrm>
        </p:spPr>
        <p:txBody>
          <a:bodyPr>
            <a:normAutofit fontScale="62500" lnSpcReduction="20000"/>
          </a:bodyPr>
          <a:lstStyle/>
          <a:p>
            <a:r>
              <a:rPr lang="en-US" dirty="0"/>
              <a:t>int day = 4;</a:t>
            </a:r>
          </a:p>
          <a:p>
            <a:r>
              <a:rPr lang="en-US" dirty="0"/>
              <a:t>switch (day) {</a:t>
            </a:r>
          </a:p>
          <a:p>
            <a:r>
              <a:rPr lang="en-US" dirty="0"/>
              <a:t>  case 1:</a:t>
            </a:r>
          </a:p>
          <a:p>
            <a:r>
              <a:rPr lang="en-US" dirty="0"/>
              <a:t>    </a:t>
            </a:r>
            <a:r>
              <a:rPr lang="en-US" dirty="0" err="1"/>
              <a:t>cout</a:t>
            </a:r>
            <a:r>
              <a:rPr lang="en-US" dirty="0"/>
              <a:t> &lt;&lt; "Monday";</a:t>
            </a:r>
          </a:p>
          <a:p>
            <a:r>
              <a:rPr lang="en-US" dirty="0"/>
              <a:t>    break;</a:t>
            </a:r>
          </a:p>
          <a:p>
            <a:r>
              <a:rPr lang="en-US" dirty="0"/>
              <a:t>  case 2:</a:t>
            </a:r>
          </a:p>
          <a:p>
            <a:r>
              <a:rPr lang="en-US" dirty="0"/>
              <a:t>    </a:t>
            </a:r>
            <a:r>
              <a:rPr lang="en-US" dirty="0" err="1"/>
              <a:t>cout</a:t>
            </a:r>
            <a:r>
              <a:rPr lang="en-US" dirty="0"/>
              <a:t> &lt;&lt; "Tuesday";</a:t>
            </a:r>
          </a:p>
          <a:p>
            <a:r>
              <a:rPr lang="en-US" dirty="0"/>
              <a:t>    break;</a:t>
            </a:r>
          </a:p>
          <a:p>
            <a:r>
              <a:rPr lang="en-US" dirty="0"/>
              <a:t>  case 3:</a:t>
            </a:r>
          </a:p>
          <a:p>
            <a:r>
              <a:rPr lang="en-US" dirty="0"/>
              <a:t>    </a:t>
            </a:r>
            <a:r>
              <a:rPr lang="en-US" dirty="0" err="1"/>
              <a:t>cout</a:t>
            </a:r>
            <a:r>
              <a:rPr lang="en-US" dirty="0"/>
              <a:t> &lt;&lt; "Wednesday";</a:t>
            </a:r>
          </a:p>
          <a:p>
            <a:r>
              <a:rPr lang="en-US" dirty="0"/>
              <a:t>    break;</a:t>
            </a:r>
          </a:p>
          <a:p>
            <a:r>
              <a:rPr lang="en-US" dirty="0"/>
              <a:t>  case 4:</a:t>
            </a:r>
          </a:p>
          <a:p>
            <a:r>
              <a:rPr lang="en-US" dirty="0"/>
              <a:t>    </a:t>
            </a:r>
            <a:r>
              <a:rPr lang="en-US" dirty="0" err="1"/>
              <a:t>cout</a:t>
            </a:r>
            <a:r>
              <a:rPr lang="en-US" dirty="0"/>
              <a:t> &lt;&lt; "Thursday";</a:t>
            </a:r>
          </a:p>
          <a:p>
            <a:r>
              <a:rPr lang="en-US" dirty="0"/>
              <a:t>    break;</a:t>
            </a:r>
          </a:p>
          <a:p>
            <a:r>
              <a:rPr lang="en-US" dirty="0"/>
              <a:t>  case 5:</a:t>
            </a:r>
          </a:p>
          <a:p>
            <a:r>
              <a:rPr lang="en-US" dirty="0"/>
              <a:t>    </a:t>
            </a:r>
            <a:r>
              <a:rPr lang="en-US" dirty="0" err="1"/>
              <a:t>cout</a:t>
            </a:r>
            <a:r>
              <a:rPr lang="en-US" dirty="0"/>
              <a:t> &lt;&lt; "Friday";</a:t>
            </a:r>
          </a:p>
          <a:p>
            <a:r>
              <a:rPr lang="en-US" dirty="0"/>
              <a:t>    break;</a:t>
            </a:r>
          </a:p>
          <a:p>
            <a:r>
              <a:rPr lang="en-US" dirty="0"/>
              <a:t>  case 6:</a:t>
            </a:r>
          </a:p>
          <a:p>
            <a:r>
              <a:rPr lang="en-US" dirty="0"/>
              <a:t>    </a:t>
            </a:r>
            <a:r>
              <a:rPr lang="en-US" dirty="0" err="1"/>
              <a:t>cout</a:t>
            </a:r>
            <a:r>
              <a:rPr lang="en-US" dirty="0"/>
              <a:t> &lt;&lt; "Saturday";</a:t>
            </a:r>
          </a:p>
          <a:p>
            <a:r>
              <a:rPr lang="en-US" dirty="0"/>
              <a:t>    break;</a:t>
            </a:r>
          </a:p>
          <a:p>
            <a:r>
              <a:rPr lang="en-US" dirty="0"/>
              <a:t>  case 7:</a:t>
            </a:r>
          </a:p>
          <a:p>
            <a:r>
              <a:rPr lang="en-US" dirty="0"/>
              <a:t>    </a:t>
            </a:r>
            <a:r>
              <a:rPr lang="en-US" dirty="0" err="1"/>
              <a:t>cout</a:t>
            </a:r>
            <a:r>
              <a:rPr lang="en-US" dirty="0"/>
              <a:t> &lt;&lt; "Sunday";</a:t>
            </a:r>
          </a:p>
          <a:p>
            <a:r>
              <a:rPr lang="en-US" dirty="0"/>
              <a:t>    break;</a:t>
            </a:r>
          </a:p>
          <a:p>
            <a:r>
              <a:rPr lang="en-US" dirty="0"/>
              <a:t>}</a:t>
            </a:r>
          </a:p>
          <a:p>
            <a:r>
              <a:rPr lang="en-US" dirty="0"/>
              <a:t>// Outputs "Thursday" (day 4)</a:t>
            </a:r>
          </a:p>
        </p:txBody>
      </p:sp>
      <p:sp>
        <p:nvSpPr>
          <p:cNvPr id="4" name="Slide Number Placeholder 3">
            <a:extLst>
              <a:ext uri="{FF2B5EF4-FFF2-40B4-BE49-F238E27FC236}">
                <a16:creationId xmlns:a16="http://schemas.microsoft.com/office/drawing/2014/main" id="{A6BEC8C4-8CC3-4DFC-90C7-90140495954C}"/>
              </a:ext>
            </a:extLst>
          </p:cNvPr>
          <p:cNvSpPr>
            <a:spLocks noGrp="1"/>
          </p:cNvSpPr>
          <p:nvPr>
            <p:ph type="sldNum" sz="quarter" idx="12"/>
          </p:nvPr>
        </p:nvSpPr>
        <p:spPr/>
        <p:txBody>
          <a:bodyPr/>
          <a:lstStyle/>
          <a:p>
            <a:fld id="{A037933A-F97C-4918-9917-0BEF3D551A6D}" type="slidenum">
              <a:rPr lang="en-US" smtClean="0"/>
              <a:t>78</a:t>
            </a:fld>
            <a:endParaRPr lang="en-US"/>
          </a:p>
        </p:txBody>
      </p:sp>
    </p:spTree>
    <p:extLst>
      <p:ext uri="{BB962C8B-B14F-4D97-AF65-F5344CB8AC3E}">
        <p14:creationId xmlns:p14="http://schemas.microsoft.com/office/powerpoint/2010/main" val="39786042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62B56-852D-4FE5-96DD-4658C4A58651}"/>
              </a:ext>
            </a:extLst>
          </p:cNvPr>
          <p:cNvSpPr>
            <a:spLocks noGrp="1"/>
          </p:cNvSpPr>
          <p:nvPr>
            <p:ph type="title"/>
          </p:nvPr>
        </p:nvSpPr>
        <p:spPr>
          <a:xfrm>
            <a:off x="294968" y="0"/>
            <a:ext cx="10486103" cy="1320800"/>
          </a:xfrm>
        </p:spPr>
        <p:txBody>
          <a:bodyPr>
            <a:normAutofit fontScale="90000"/>
          </a:bodyPr>
          <a:lstStyle/>
          <a:p>
            <a:r>
              <a:rPr lang="en-US" dirty="0"/>
              <a:t>The default Keyword</a:t>
            </a:r>
            <a:br>
              <a:rPr lang="en-US" dirty="0"/>
            </a:br>
            <a:r>
              <a:rPr lang="en-US" dirty="0"/>
              <a:t>The default keyword specifies some code to run if there is no case match:</a:t>
            </a:r>
          </a:p>
        </p:txBody>
      </p:sp>
      <p:sp>
        <p:nvSpPr>
          <p:cNvPr id="3" name="Content Placeholder 2">
            <a:extLst>
              <a:ext uri="{FF2B5EF4-FFF2-40B4-BE49-F238E27FC236}">
                <a16:creationId xmlns:a16="http://schemas.microsoft.com/office/drawing/2014/main" id="{FFA255EA-B1C4-4693-829D-34C2CE23634A}"/>
              </a:ext>
            </a:extLst>
          </p:cNvPr>
          <p:cNvSpPr>
            <a:spLocks noGrp="1"/>
          </p:cNvSpPr>
          <p:nvPr>
            <p:ph idx="1"/>
          </p:nvPr>
        </p:nvSpPr>
        <p:spPr>
          <a:xfrm>
            <a:off x="677334" y="1607574"/>
            <a:ext cx="8596668" cy="5250425"/>
          </a:xfrm>
        </p:spPr>
        <p:txBody>
          <a:bodyPr>
            <a:normAutofit/>
          </a:bodyPr>
          <a:lstStyle/>
          <a:p>
            <a:r>
              <a:rPr lang="en-US" dirty="0"/>
              <a:t>int day = 4;</a:t>
            </a:r>
          </a:p>
          <a:p>
            <a:r>
              <a:rPr lang="en-US" dirty="0"/>
              <a:t>switch (day) {</a:t>
            </a:r>
          </a:p>
          <a:p>
            <a:r>
              <a:rPr lang="en-US" dirty="0"/>
              <a:t>  case 6:</a:t>
            </a:r>
          </a:p>
          <a:p>
            <a:r>
              <a:rPr lang="en-US" dirty="0"/>
              <a:t>    </a:t>
            </a:r>
            <a:r>
              <a:rPr lang="en-US" dirty="0" err="1"/>
              <a:t>cout</a:t>
            </a:r>
            <a:r>
              <a:rPr lang="en-US" dirty="0"/>
              <a:t> &lt;&lt; "Today is Saturday";</a:t>
            </a:r>
          </a:p>
          <a:p>
            <a:r>
              <a:rPr lang="en-US" dirty="0"/>
              <a:t>    break;</a:t>
            </a:r>
          </a:p>
          <a:p>
            <a:r>
              <a:rPr lang="en-US" dirty="0"/>
              <a:t>  case 7:</a:t>
            </a:r>
          </a:p>
          <a:p>
            <a:r>
              <a:rPr lang="en-US" dirty="0"/>
              <a:t>    </a:t>
            </a:r>
            <a:r>
              <a:rPr lang="en-US" dirty="0" err="1"/>
              <a:t>cout</a:t>
            </a:r>
            <a:r>
              <a:rPr lang="en-US" dirty="0"/>
              <a:t> &lt;&lt; "Today is Sunday";</a:t>
            </a:r>
          </a:p>
          <a:p>
            <a:r>
              <a:rPr lang="en-US" dirty="0"/>
              <a:t>    break;</a:t>
            </a:r>
          </a:p>
          <a:p>
            <a:r>
              <a:rPr lang="en-US" dirty="0"/>
              <a:t>  default:</a:t>
            </a:r>
          </a:p>
          <a:p>
            <a:r>
              <a:rPr lang="en-US" dirty="0"/>
              <a:t>    </a:t>
            </a:r>
            <a:r>
              <a:rPr lang="en-US" dirty="0" err="1"/>
              <a:t>cout</a:t>
            </a:r>
            <a:r>
              <a:rPr lang="en-US" dirty="0"/>
              <a:t> &lt;&lt; "Looking forward to the Weekend";</a:t>
            </a:r>
          </a:p>
          <a:p>
            <a:r>
              <a:rPr lang="en-US" dirty="0"/>
              <a:t>}</a:t>
            </a:r>
          </a:p>
        </p:txBody>
      </p:sp>
      <p:sp>
        <p:nvSpPr>
          <p:cNvPr id="4" name="Slide Number Placeholder 3">
            <a:extLst>
              <a:ext uri="{FF2B5EF4-FFF2-40B4-BE49-F238E27FC236}">
                <a16:creationId xmlns:a16="http://schemas.microsoft.com/office/drawing/2014/main" id="{C97A8108-A910-4421-A442-DED52BAF3382}"/>
              </a:ext>
            </a:extLst>
          </p:cNvPr>
          <p:cNvSpPr>
            <a:spLocks noGrp="1"/>
          </p:cNvSpPr>
          <p:nvPr>
            <p:ph type="sldNum" sz="quarter" idx="12"/>
          </p:nvPr>
        </p:nvSpPr>
        <p:spPr/>
        <p:txBody>
          <a:bodyPr/>
          <a:lstStyle/>
          <a:p>
            <a:fld id="{A037933A-F97C-4918-9917-0BEF3D551A6D}" type="slidenum">
              <a:rPr lang="en-US" smtClean="0"/>
              <a:t>79</a:t>
            </a:fld>
            <a:endParaRPr lang="en-US"/>
          </a:p>
        </p:txBody>
      </p:sp>
    </p:spTree>
    <p:extLst>
      <p:ext uri="{BB962C8B-B14F-4D97-AF65-F5344CB8AC3E}">
        <p14:creationId xmlns:p14="http://schemas.microsoft.com/office/powerpoint/2010/main" val="2643155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37A7-3258-4066-8930-DC891A4CDE0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5C0C45-47A1-48E0-B028-A4CD4910F92E}"/>
              </a:ext>
            </a:extLst>
          </p:cNvPr>
          <p:cNvSpPr>
            <a:spLocks noGrp="1"/>
          </p:cNvSpPr>
          <p:nvPr>
            <p:ph idx="1"/>
          </p:nvPr>
        </p:nvSpPr>
        <p:spPr/>
        <p:txBody>
          <a:bodyPr/>
          <a:lstStyle/>
          <a:p>
            <a:pPr marL="0" lvl="0" indent="0" defTabSz="914400" eaLnBrk="0" fontAlgn="base" hangingPunct="0">
              <a:spcBef>
                <a:spcPct val="0"/>
              </a:spcBef>
              <a:spcAft>
                <a:spcPct val="0"/>
              </a:spcAft>
              <a:buClrTx/>
              <a:buNone/>
            </a:pPr>
            <a:r>
              <a:rPr lang="en-US" altLang="en-US" dirty="0">
                <a:solidFill>
                  <a:srgbClr val="000000"/>
                </a:solidFill>
                <a:latin typeface="Verdana" panose="020B0604030504040204" pitchFamily="34" charset="0"/>
              </a:rPr>
              <a:t>create our first C++ file.</a:t>
            </a:r>
            <a:endParaRPr lang="en-US" altLang="en-US" dirty="0">
              <a:solidFill>
                <a:schemeClr val="tx1"/>
              </a:solidFill>
            </a:endParaRPr>
          </a:p>
          <a:p>
            <a:pPr marL="0" lvl="0" indent="0" defTabSz="914400" eaLnBrk="0" fontAlgn="base" hangingPunct="0">
              <a:spcBef>
                <a:spcPct val="0"/>
              </a:spcBef>
              <a:spcAft>
                <a:spcPct val="0"/>
              </a:spcAft>
              <a:buClrTx/>
              <a:buNone/>
            </a:pPr>
            <a:r>
              <a:rPr lang="en-US" altLang="en-US" dirty="0">
                <a:solidFill>
                  <a:srgbClr val="000000"/>
                </a:solidFill>
                <a:latin typeface="Verdana" panose="020B0604030504040204" pitchFamily="34" charset="0"/>
              </a:rPr>
              <a:t>Open </a:t>
            </a:r>
            <a:r>
              <a:rPr lang="en-US" altLang="en-US" dirty="0" err="1">
                <a:solidFill>
                  <a:srgbClr val="000000"/>
                </a:solidFill>
                <a:latin typeface="Verdana" panose="020B0604030504040204" pitchFamily="34" charset="0"/>
              </a:rPr>
              <a:t>Codeblocks</a:t>
            </a:r>
            <a:r>
              <a:rPr lang="en-US" altLang="en-US" dirty="0">
                <a:solidFill>
                  <a:srgbClr val="000000"/>
                </a:solidFill>
                <a:latin typeface="Verdana" panose="020B0604030504040204" pitchFamily="34" charset="0"/>
              </a:rPr>
              <a:t> and go to </a:t>
            </a:r>
            <a:r>
              <a:rPr lang="en-US" altLang="en-US" b="1" dirty="0">
                <a:solidFill>
                  <a:srgbClr val="000000"/>
                </a:solidFill>
                <a:latin typeface="Verdana" panose="020B0604030504040204" pitchFamily="34" charset="0"/>
              </a:rPr>
              <a:t>File &gt; New &gt; Empty File</a:t>
            </a:r>
            <a:r>
              <a:rPr lang="en-US" altLang="en-US" dirty="0">
                <a:solidFill>
                  <a:srgbClr val="000000"/>
                </a:solidFill>
                <a:latin typeface="Verdana" panose="020B0604030504040204" pitchFamily="34" charset="0"/>
              </a:rPr>
              <a:t>.</a:t>
            </a:r>
            <a:endParaRPr lang="en-US" altLang="en-US" dirty="0">
              <a:solidFill>
                <a:schemeClr val="tx1"/>
              </a:solidFill>
            </a:endParaRPr>
          </a:p>
          <a:p>
            <a:pPr marL="0" lvl="0" indent="0" defTabSz="914400" eaLnBrk="0" fontAlgn="base" hangingPunct="0">
              <a:spcBef>
                <a:spcPct val="0"/>
              </a:spcBef>
              <a:spcAft>
                <a:spcPct val="0"/>
              </a:spcAft>
              <a:buClrTx/>
              <a:buNone/>
            </a:pPr>
            <a:r>
              <a:rPr lang="en-US" altLang="en-US" dirty="0">
                <a:solidFill>
                  <a:srgbClr val="000000"/>
                </a:solidFill>
                <a:latin typeface="Verdana" panose="020B0604030504040204" pitchFamily="34" charset="0"/>
              </a:rPr>
              <a:t>Write the following C++ code and save the file as </a:t>
            </a:r>
            <a:r>
              <a:rPr lang="en-US" altLang="en-US" dirty="0">
                <a:solidFill>
                  <a:srgbClr val="DC143C"/>
                </a:solidFill>
                <a:latin typeface="Consolas" panose="020B0609020204030204" pitchFamily="49" charset="0"/>
              </a:rPr>
              <a:t>myfirstprogram.cpp</a:t>
            </a:r>
            <a:r>
              <a:rPr lang="en-US" altLang="en-US" dirty="0">
                <a:solidFill>
                  <a:srgbClr val="000000"/>
                </a:solidFill>
                <a:latin typeface="Verdana" panose="020B0604030504040204" pitchFamily="34" charset="0"/>
              </a:rPr>
              <a:t> (</a:t>
            </a:r>
            <a:r>
              <a:rPr lang="en-US" altLang="en-US" b="1" dirty="0">
                <a:solidFill>
                  <a:srgbClr val="000000"/>
                </a:solidFill>
                <a:latin typeface="Verdana" panose="020B0604030504040204" pitchFamily="34" charset="0"/>
              </a:rPr>
              <a:t>File &gt; Save File as</a:t>
            </a:r>
            <a:r>
              <a:rPr lang="en-US" altLang="en-US" dirty="0">
                <a:solidFill>
                  <a:srgbClr val="000000"/>
                </a:solidFill>
                <a:latin typeface="Verdana" panose="020B0604030504040204" pitchFamily="34" charset="0"/>
              </a:rPr>
              <a:t>):</a:t>
            </a:r>
            <a:endParaRPr lang="en-US" altLang="en-US" sz="3200" dirty="0">
              <a:solidFill>
                <a:schemeClr val="tx1"/>
              </a:solidFill>
              <a:latin typeface="Arial" panose="020B0604020202020204" pitchFamily="34" charset="0"/>
            </a:endParaRPr>
          </a:p>
          <a:p>
            <a:endParaRPr lang="en-US" dirty="0"/>
          </a:p>
        </p:txBody>
      </p:sp>
      <p:sp>
        <p:nvSpPr>
          <p:cNvPr id="5" name="Slide Number Placeholder 4">
            <a:extLst>
              <a:ext uri="{FF2B5EF4-FFF2-40B4-BE49-F238E27FC236}">
                <a16:creationId xmlns:a16="http://schemas.microsoft.com/office/drawing/2014/main" id="{1C35401E-C5F2-4F09-AD5B-6ECB4BC0A0DA}"/>
              </a:ext>
            </a:extLst>
          </p:cNvPr>
          <p:cNvSpPr>
            <a:spLocks noGrp="1"/>
          </p:cNvSpPr>
          <p:nvPr>
            <p:ph type="sldNum" sz="quarter" idx="12"/>
          </p:nvPr>
        </p:nvSpPr>
        <p:spPr/>
        <p:txBody>
          <a:bodyPr/>
          <a:lstStyle/>
          <a:p>
            <a:fld id="{A037933A-F97C-4918-9917-0BEF3D551A6D}" type="slidenum">
              <a:rPr lang="en-US" smtClean="0"/>
              <a:t>8</a:t>
            </a:fld>
            <a:endParaRPr lang="en-US"/>
          </a:p>
        </p:txBody>
      </p:sp>
    </p:spTree>
    <p:extLst>
      <p:ext uri="{BB962C8B-B14F-4D97-AF65-F5344CB8AC3E}">
        <p14:creationId xmlns:p14="http://schemas.microsoft.com/office/powerpoint/2010/main" val="31665711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51B7-2AE3-42A7-B324-ADFB88EF3FBE}"/>
              </a:ext>
            </a:extLst>
          </p:cNvPr>
          <p:cNvSpPr>
            <a:spLocks noGrp="1"/>
          </p:cNvSpPr>
          <p:nvPr>
            <p:ph type="title"/>
          </p:nvPr>
        </p:nvSpPr>
        <p:spPr/>
        <p:txBody>
          <a:bodyPr/>
          <a:lstStyle/>
          <a:p>
            <a:r>
              <a:rPr lang="en-US" dirty="0"/>
              <a:t>Arrays</a:t>
            </a:r>
            <a:br>
              <a:rPr lang="en-US" dirty="0"/>
            </a:br>
            <a:endParaRPr lang="en-US" dirty="0"/>
          </a:p>
        </p:txBody>
      </p:sp>
      <p:sp>
        <p:nvSpPr>
          <p:cNvPr id="3" name="Content Placeholder 2">
            <a:extLst>
              <a:ext uri="{FF2B5EF4-FFF2-40B4-BE49-F238E27FC236}">
                <a16:creationId xmlns:a16="http://schemas.microsoft.com/office/drawing/2014/main" id="{7E0662D6-A8DC-4686-83DD-206E1BB1CBEF}"/>
              </a:ext>
            </a:extLst>
          </p:cNvPr>
          <p:cNvSpPr>
            <a:spLocks noGrp="1"/>
          </p:cNvSpPr>
          <p:nvPr>
            <p:ph idx="1"/>
          </p:nvPr>
        </p:nvSpPr>
        <p:spPr/>
        <p:txBody>
          <a:bodyPr/>
          <a:lstStyle/>
          <a:p>
            <a:r>
              <a:rPr lang="en-US" dirty="0"/>
              <a:t>An array is a series of elements of the same type placed in contiguous memory locations that can be individually referenced by adding an index to a unique identifier.</a:t>
            </a:r>
          </a:p>
          <a:p>
            <a:r>
              <a:rPr lang="en-US" dirty="0"/>
              <a:t>Arrays are used to store multiple values in a single variable, instead of declaring separate variables for each value.</a:t>
            </a:r>
          </a:p>
          <a:p>
            <a:endParaRPr lang="en-US" dirty="0"/>
          </a:p>
          <a:p>
            <a:r>
              <a:rPr lang="en-US" dirty="0"/>
              <a:t>To declare an array, define the variable type, specify the name of the array followed by square brackets and specify the number of elements it should store:</a:t>
            </a:r>
          </a:p>
        </p:txBody>
      </p:sp>
      <p:sp>
        <p:nvSpPr>
          <p:cNvPr id="4" name="Slide Number Placeholder 3">
            <a:extLst>
              <a:ext uri="{FF2B5EF4-FFF2-40B4-BE49-F238E27FC236}">
                <a16:creationId xmlns:a16="http://schemas.microsoft.com/office/drawing/2014/main" id="{BBFF9652-E559-46BD-B556-FC57185A2185}"/>
              </a:ext>
            </a:extLst>
          </p:cNvPr>
          <p:cNvSpPr>
            <a:spLocks noGrp="1"/>
          </p:cNvSpPr>
          <p:nvPr>
            <p:ph type="sldNum" sz="quarter" idx="12"/>
          </p:nvPr>
        </p:nvSpPr>
        <p:spPr/>
        <p:txBody>
          <a:bodyPr/>
          <a:lstStyle/>
          <a:p>
            <a:fld id="{A037933A-F97C-4918-9917-0BEF3D551A6D}" type="slidenum">
              <a:rPr lang="en-US" smtClean="0"/>
              <a:t>80</a:t>
            </a:fld>
            <a:endParaRPr lang="en-US"/>
          </a:p>
        </p:txBody>
      </p:sp>
    </p:spTree>
    <p:extLst>
      <p:ext uri="{BB962C8B-B14F-4D97-AF65-F5344CB8AC3E}">
        <p14:creationId xmlns:p14="http://schemas.microsoft.com/office/powerpoint/2010/main" val="18806954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BF258-A9C1-459A-820C-1B37A607B0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7498F1-E994-4D72-98B5-431C41DC7576}"/>
              </a:ext>
            </a:extLst>
          </p:cNvPr>
          <p:cNvSpPr>
            <a:spLocks noGrp="1"/>
          </p:cNvSpPr>
          <p:nvPr>
            <p:ph idx="1"/>
          </p:nvPr>
        </p:nvSpPr>
        <p:spPr/>
        <p:txBody>
          <a:bodyPr/>
          <a:lstStyle/>
          <a:p>
            <a:r>
              <a:rPr lang="en-US" dirty="0"/>
              <a:t>string cars[4];</a:t>
            </a:r>
          </a:p>
          <a:p>
            <a:r>
              <a:rPr lang="en-US" dirty="0"/>
              <a:t>string cars[4] = {"Volvo", "BMW", "Ford", "Mazda"};</a:t>
            </a:r>
          </a:p>
          <a:p>
            <a:r>
              <a:rPr lang="sv-SE" dirty="0"/>
              <a:t>int myNum[3] = {10, 20, 30};</a:t>
            </a:r>
          </a:p>
          <a:p>
            <a:r>
              <a:rPr lang="en-US" dirty="0"/>
              <a:t>Access the Elements of an Array</a:t>
            </a:r>
          </a:p>
          <a:p>
            <a:r>
              <a:rPr lang="en-US" dirty="0"/>
              <a:t>string cars[4] = {"Volvo", "BMW", "Ford", "Mazda"};</a:t>
            </a:r>
          </a:p>
          <a:p>
            <a:r>
              <a:rPr lang="en-US" dirty="0" err="1"/>
              <a:t>cout</a:t>
            </a:r>
            <a:r>
              <a:rPr lang="en-US" dirty="0"/>
              <a:t> &lt;&lt; cars[0];</a:t>
            </a:r>
          </a:p>
          <a:p>
            <a:r>
              <a:rPr lang="en-US" dirty="0"/>
              <a:t>// Outputs Volvo</a:t>
            </a:r>
          </a:p>
          <a:p>
            <a:endParaRPr lang="en-US" dirty="0"/>
          </a:p>
        </p:txBody>
      </p:sp>
      <p:sp>
        <p:nvSpPr>
          <p:cNvPr id="4" name="Slide Number Placeholder 3">
            <a:extLst>
              <a:ext uri="{FF2B5EF4-FFF2-40B4-BE49-F238E27FC236}">
                <a16:creationId xmlns:a16="http://schemas.microsoft.com/office/drawing/2014/main" id="{DFF9A9E9-00A2-4D34-B770-D3251B609179}"/>
              </a:ext>
            </a:extLst>
          </p:cNvPr>
          <p:cNvSpPr>
            <a:spLocks noGrp="1"/>
          </p:cNvSpPr>
          <p:nvPr>
            <p:ph type="sldNum" sz="quarter" idx="12"/>
          </p:nvPr>
        </p:nvSpPr>
        <p:spPr/>
        <p:txBody>
          <a:bodyPr/>
          <a:lstStyle/>
          <a:p>
            <a:fld id="{A037933A-F97C-4918-9917-0BEF3D551A6D}" type="slidenum">
              <a:rPr lang="en-US" smtClean="0"/>
              <a:t>81</a:t>
            </a:fld>
            <a:endParaRPr lang="en-US"/>
          </a:p>
        </p:txBody>
      </p:sp>
    </p:spTree>
    <p:extLst>
      <p:ext uri="{BB962C8B-B14F-4D97-AF65-F5344CB8AC3E}">
        <p14:creationId xmlns:p14="http://schemas.microsoft.com/office/powerpoint/2010/main" val="4248231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BC209-A4EE-44AD-B7F0-08638DEB494B}"/>
              </a:ext>
            </a:extLst>
          </p:cNvPr>
          <p:cNvSpPr>
            <a:spLocks noGrp="1"/>
          </p:cNvSpPr>
          <p:nvPr>
            <p:ph type="title"/>
          </p:nvPr>
        </p:nvSpPr>
        <p:spPr/>
        <p:txBody>
          <a:bodyPr/>
          <a:lstStyle/>
          <a:p>
            <a:r>
              <a:rPr lang="en-US" dirty="0"/>
              <a:t>Functions</a:t>
            </a:r>
            <a:br>
              <a:rPr lang="en-US" dirty="0"/>
            </a:br>
            <a:endParaRPr lang="en-US" dirty="0"/>
          </a:p>
        </p:txBody>
      </p:sp>
      <p:sp>
        <p:nvSpPr>
          <p:cNvPr id="3" name="Content Placeholder 2">
            <a:extLst>
              <a:ext uri="{FF2B5EF4-FFF2-40B4-BE49-F238E27FC236}">
                <a16:creationId xmlns:a16="http://schemas.microsoft.com/office/drawing/2014/main" id="{01CC336A-3100-413E-AF29-55EB4440D89D}"/>
              </a:ext>
            </a:extLst>
          </p:cNvPr>
          <p:cNvSpPr>
            <a:spLocks noGrp="1"/>
          </p:cNvSpPr>
          <p:nvPr>
            <p:ph idx="1"/>
          </p:nvPr>
        </p:nvSpPr>
        <p:spPr/>
        <p:txBody>
          <a:bodyPr/>
          <a:lstStyle/>
          <a:p>
            <a:r>
              <a:rPr lang="en-US" dirty="0"/>
              <a:t>A function is a block of code which only runs when it is called.</a:t>
            </a:r>
          </a:p>
          <a:p>
            <a:endParaRPr lang="en-US" dirty="0"/>
          </a:p>
          <a:p>
            <a:r>
              <a:rPr lang="en-US" dirty="0"/>
              <a:t>You can pass data, known as parameters, into a function.</a:t>
            </a:r>
          </a:p>
          <a:p>
            <a:endParaRPr lang="en-US" dirty="0"/>
          </a:p>
          <a:p>
            <a:r>
              <a:rPr lang="en-US" dirty="0"/>
              <a:t>Functions are used to perform certain actions, and they are important for reusing code: Define the code once, and use it many times.</a:t>
            </a:r>
          </a:p>
          <a:p>
            <a:r>
              <a:rPr lang="en-US" dirty="0"/>
              <a:t>void </a:t>
            </a:r>
            <a:r>
              <a:rPr lang="en-US" dirty="0" err="1"/>
              <a:t>myFunction</a:t>
            </a:r>
            <a:r>
              <a:rPr lang="en-US" dirty="0"/>
              <a:t>() {</a:t>
            </a:r>
          </a:p>
          <a:p>
            <a:r>
              <a:rPr lang="en-US" dirty="0"/>
              <a:t>  // code to be executed</a:t>
            </a:r>
          </a:p>
          <a:p>
            <a:r>
              <a:rPr lang="en-US" dirty="0"/>
              <a:t>}</a:t>
            </a:r>
          </a:p>
        </p:txBody>
      </p:sp>
      <p:sp>
        <p:nvSpPr>
          <p:cNvPr id="4" name="Slide Number Placeholder 3">
            <a:extLst>
              <a:ext uri="{FF2B5EF4-FFF2-40B4-BE49-F238E27FC236}">
                <a16:creationId xmlns:a16="http://schemas.microsoft.com/office/drawing/2014/main" id="{60AC7C25-7CC2-404C-ADF3-23C26E03ADBA}"/>
              </a:ext>
            </a:extLst>
          </p:cNvPr>
          <p:cNvSpPr>
            <a:spLocks noGrp="1"/>
          </p:cNvSpPr>
          <p:nvPr>
            <p:ph type="sldNum" sz="quarter" idx="12"/>
          </p:nvPr>
        </p:nvSpPr>
        <p:spPr/>
        <p:txBody>
          <a:bodyPr/>
          <a:lstStyle/>
          <a:p>
            <a:fld id="{A037933A-F97C-4918-9917-0BEF3D551A6D}" type="slidenum">
              <a:rPr lang="en-US" smtClean="0"/>
              <a:t>82</a:t>
            </a:fld>
            <a:endParaRPr lang="en-US"/>
          </a:p>
        </p:txBody>
      </p:sp>
    </p:spTree>
    <p:extLst>
      <p:ext uri="{BB962C8B-B14F-4D97-AF65-F5344CB8AC3E}">
        <p14:creationId xmlns:p14="http://schemas.microsoft.com/office/powerpoint/2010/main" val="40523484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A98DF-7C85-4079-9F23-992A7AE70BD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E68965-5426-4B65-8335-ED39302BA350}"/>
              </a:ext>
            </a:extLst>
          </p:cNvPr>
          <p:cNvSpPr>
            <a:spLocks noGrp="1"/>
          </p:cNvSpPr>
          <p:nvPr>
            <p:ph idx="1"/>
          </p:nvPr>
        </p:nvSpPr>
        <p:spPr/>
        <p:txBody>
          <a:bodyPr>
            <a:normAutofit fontScale="92500" lnSpcReduction="20000"/>
          </a:bodyPr>
          <a:lstStyle/>
          <a:p>
            <a:r>
              <a:rPr lang="en-US" dirty="0"/>
              <a:t>// Create a function</a:t>
            </a:r>
          </a:p>
          <a:p>
            <a:r>
              <a:rPr lang="en-US" dirty="0"/>
              <a:t>void </a:t>
            </a:r>
            <a:r>
              <a:rPr lang="en-US" dirty="0" err="1"/>
              <a:t>myFunction</a:t>
            </a:r>
            <a:r>
              <a:rPr lang="en-US" dirty="0"/>
              <a:t>() {</a:t>
            </a:r>
          </a:p>
          <a:p>
            <a:r>
              <a:rPr lang="en-US" dirty="0"/>
              <a:t>  </a:t>
            </a:r>
            <a:r>
              <a:rPr lang="en-US" dirty="0" err="1"/>
              <a:t>cout</a:t>
            </a:r>
            <a:r>
              <a:rPr lang="en-US" dirty="0"/>
              <a:t> &lt;&lt; "I just got executed!";</a:t>
            </a:r>
          </a:p>
          <a:p>
            <a:r>
              <a:rPr lang="en-US" dirty="0"/>
              <a:t>}</a:t>
            </a:r>
          </a:p>
          <a:p>
            <a:endParaRPr lang="en-US" dirty="0"/>
          </a:p>
          <a:p>
            <a:r>
              <a:rPr lang="en-US" dirty="0"/>
              <a:t>int main() {</a:t>
            </a:r>
          </a:p>
          <a:p>
            <a:r>
              <a:rPr lang="en-US" dirty="0"/>
              <a:t>  </a:t>
            </a:r>
            <a:r>
              <a:rPr lang="en-US" dirty="0" err="1"/>
              <a:t>myFunction</a:t>
            </a:r>
            <a:r>
              <a:rPr lang="en-US" dirty="0"/>
              <a:t>(); // call the function</a:t>
            </a:r>
          </a:p>
          <a:p>
            <a:r>
              <a:rPr lang="en-US" dirty="0"/>
              <a:t>  return 0;</a:t>
            </a:r>
          </a:p>
          <a:p>
            <a:r>
              <a:rPr lang="en-US" dirty="0"/>
              <a:t>}</a:t>
            </a:r>
          </a:p>
          <a:p>
            <a:endParaRPr lang="en-US" dirty="0"/>
          </a:p>
          <a:p>
            <a:r>
              <a:rPr lang="en-US" dirty="0"/>
              <a:t>// Outputs "I just got executed!"</a:t>
            </a:r>
          </a:p>
        </p:txBody>
      </p:sp>
      <p:sp>
        <p:nvSpPr>
          <p:cNvPr id="4" name="Slide Number Placeholder 3">
            <a:extLst>
              <a:ext uri="{FF2B5EF4-FFF2-40B4-BE49-F238E27FC236}">
                <a16:creationId xmlns:a16="http://schemas.microsoft.com/office/drawing/2014/main" id="{8A4E4A6D-73D1-4EEF-85B1-A2EBDA399921}"/>
              </a:ext>
            </a:extLst>
          </p:cNvPr>
          <p:cNvSpPr>
            <a:spLocks noGrp="1"/>
          </p:cNvSpPr>
          <p:nvPr>
            <p:ph type="sldNum" sz="quarter" idx="12"/>
          </p:nvPr>
        </p:nvSpPr>
        <p:spPr/>
        <p:txBody>
          <a:bodyPr/>
          <a:lstStyle/>
          <a:p>
            <a:fld id="{A037933A-F97C-4918-9917-0BEF3D551A6D}" type="slidenum">
              <a:rPr lang="en-US" smtClean="0"/>
              <a:t>83</a:t>
            </a:fld>
            <a:endParaRPr lang="en-US"/>
          </a:p>
        </p:txBody>
      </p:sp>
    </p:spTree>
    <p:extLst>
      <p:ext uri="{BB962C8B-B14F-4D97-AF65-F5344CB8AC3E}">
        <p14:creationId xmlns:p14="http://schemas.microsoft.com/office/powerpoint/2010/main" val="11666031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DCAC0-E690-4D86-ADE2-22E9BF3A19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E007710-1184-4835-8E16-A9326C1341F7}"/>
              </a:ext>
            </a:extLst>
          </p:cNvPr>
          <p:cNvSpPr>
            <a:spLocks noGrp="1"/>
          </p:cNvSpPr>
          <p:nvPr>
            <p:ph idx="1"/>
          </p:nvPr>
        </p:nvSpPr>
        <p:spPr/>
        <p:txBody>
          <a:bodyPr>
            <a:normAutofit fontScale="92500" lnSpcReduction="10000"/>
          </a:bodyPr>
          <a:lstStyle/>
          <a:p>
            <a:r>
              <a:rPr lang="en-US" dirty="0"/>
              <a:t>A function can be called multiple times:</a:t>
            </a:r>
          </a:p>
          <a:p>
            <a:r>
              <a:rPr lang="en-US" dirty="0"/>
              <a:t>void </a:t>
            </a:r>
            <a:r>
              <a:rPr lang="en-US" dirty="0" err="1"/>
              <a:t>myFunction</a:t>
            </a:r>
            <a:r>
              <a:rPr lang="en-US" dirty="0"/>
              <a:t>() {</a:t>
            </a:r>
            <a:br>
              <a:rPr lang="en-US" dirty="0"/>
            </a:br>
            <a:r>
              <a:rPr lang="en-US" dirty="0"/>
              <a:t>  </a:t>
            </a:r>
            <a:r>
              <a:rPr lang="en-US" dirty="0" err="1"/>
              <a:t>cout</a:t>
            </a:r>
            <a:r>
              <a:rPr lang="en-US" dirty="0"/>
              <a:t> &lt;&lt; "I just got executed!\n";</a:t>
            </a:r>
            <a:br>
              <a:rPr lang="en-US" dirty="0"/>
            </a:br>
            <a:r>
              <a:rPr lang="en-US" dirty="0"/>
              <a:t>}</a:t>
            </a:r>
            <a:br>
              <a:rPr lang="en-US" dirty="0"/>
            </a:br>
            <a:br>
              <a:rPr lang="en-US" dirty="0"/>
            </a:br>
            <a:r>
              <a:rPr lang="en-US" dirty="0"/>
              <a:t>int main() {</a:t>
            </a:r>
            <a:br>
              <a:rPr lang="en-US" dirty="0"/>
            </a:br>
            <a:r>
              <a:rPr lang="en-US" dirty="0"/>
              <a:t>  </a:t>
            </a:r>
            <a:r>
              <a:rPr lang="en-US" b="1" dirty="0" err="1"/>
              <a:t>myFunction</a:t>
            </a:r>
            <a:r>
              <a:rPr lang="en-US" b="1" dirty="0"/>
              <a:t>();</a:t>
            </a:r>
            <a:br>
              <a:rPr lang="en-US" dirty="0"/>
            </a:br>
            <a:r>
              <a:rPr lang="en-US" dirty="0"/>
              <a:t>  </a:t>
            </a:r>
            <a:r>
              <a:rPr lang="en-US" b="1" dirty="0" err="1"/>
              <a:t>myFunction</a:t>
            </a:r>
            <a:r>
              <a:rPr lang="en-US" b="1" dirty="0"/>
              <a:t>();</a:t>
            </a:r>
            <a:br>
              <a:rPr lang="en-US" dirty="0"/>
            </a:br>
            <a:r>
              <a:rPr lang="en-US" dirty="0"/>
              <a:t>  </a:t>
            </a:r>
            <a:r>
              <a:rPr lang="en-US" b="1" dirty="0" err="1"/>
              <a:t>myFunction</a:t>
            </a:r>
            <a:r>
              <a:rPr lang="en-US" b="1" dirty="0"/>
              <a:t>();</a:t>
            </a:r>
            <a:br>
              <a:rPr lang="en-US" dirty="0"/>
            </a:br>
            <a:r>
              <a:rPr lang="en-US" dirty="0"/>
              <a:t>  return 0;</a:t>
            </a:r>
            <a:br>
              <a:rPr lang="en-US" dirty="0"/>
            </a:br>
            <a:r>
              <a:rPr lang="en-US" dirty="0"/>
              <a:t>}</a:t>
            </a:r>
            <a:br>
              <a:rPr lang="en-US" dirty="0"/>
            </a:br>
            <a:br>
              <a:rPr lang="en-US" dirty="0"/>
            </a:br>
            <a:r>
              <a:rPr lang="en-US" dirty="0"/>
              <a:t>// I just got executed!</a:t>
            </a:r>
            <a:br>
              <a:rPr lang="en-US" dirty="0"/>
            </a:br>
            <a:r>
              <a:rPr lang="en-US" dirty="0"/>
              <a:t>// I just got executed!</a:t>
            </a:r>
            <a:br>
              <a:rPr lang="en-US" dirty="0"/>
            </a:br>
            <a:r>
              <a:rPr lang="en-US" dirty="0"/>
              <a:t>// I just got executed!</a:t>
            </a:r>
          </a:p>
        </p:txBody>
      </p:sp>
      <p:sp>
        <p:nvSpPr>
          <p:cNvPr id="4" name="Slide Number Placeholder 3">
            <a:extLst>
              <a:ext uri="{FF2B5EF4-FFF2-40B4-BE49-F238E27FC236}">
                <a16:creationId xmlns:a16="http://schemas.microsoft.com/office/drawing/2014/main" id="{ABEB206A-8298-43E3-9CBE-4D6CA278981A}"/>
              </a:ext>
            </a:extLst>
          </p:cNvPr>
          <p:cNvSpPr>
            <a:spLocks noGrp="1"/>
          </p:cNvSpPr>
          <p:nvPr>
            <p:ph type="sldNum" sz="quarter" idx="12"/>
          </p:nvPr>
        </p:nvSpPr>
        <p:spPr/>
        <p:txBody>
          <a:bodyPr/>
          <a:lstStyle/>
          <a:p>
            <a:fld id="{A037933A-F97C-4918-9917-0BEF3D551A6D}" type="slidenum">
              <a:rPr lang="en-US" smtClean="0"/>
              <a:t>84</a:t>
            </a:fld>
            <a:endParaRPr lang="en-US"/>
          </a:p>
        </p:txBody>
      </p:sp>
    </p:spTree>
    <p:extLst>
      <p:ext uri="{BB962C8B-B14F-4D97-AF65-F5344CB8AC3E}">
        <p14:creationId xmlns:p14="http://schemas.microsoft.com/office/powerpoint/2010/main" val="417576716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9433E-E67B-4E70-9BB2-72D8788FAE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F429A6-979A-42A6-9A6F-7F5DE3D99401}"/>
              </a:ext>
            </a:extLst>
          </p:cNvPr>
          <p:cNvSpPr>
            <a:spLocks noGrp="1"/>
          </p:cNvSpPr>
          <p:nvPr>
            <p:ph idx="1"/>
          </p:nvPr>
        </p:nvSpPr>
        <p:spPr/>
        <p:txBody>
          <a:bodyPr/>
          <a:lstStyle/>
          <a:p>
            <a:r>
              <a:rPr lang="en-US" dirty="0"/>
              <a:t>Function Declaration and Definition</a:t>
            </a:r>
          </a:p>
          <a:p>
            <a:r>
              <a:rPr lang="en-US" dirty="0"/>
              <a:t>A C++ function consist of two parts:</a:t>
            </a:r>
          </a:p>
          <a:p>
            <a:r>
              <a:rPr lang="en-US" b="1" dirty="0"/>
              <a:t>Declaration:</a:t>
            </a:r>
            <a:r>
              <a:rPr lang="en-US" dirty="0"/>
              <a:t> the return type, the name of the function, and parameters (if any)</a:t>
            </a:r>
          </a:p>
          <a:p>
            <a:r>
              <a:rPr lang="en-US" b="1" dirty="0"/>
              <a:t>Definition:</a:t>
            </a:r>
            <a:r>
              <a:rPr lang="en-US" dirty="0"/>
              <a:t> the body of the function (code to be executed)</a:t>
            </a:r>
          </a:p>
          <a:p>
            <a:r>
              <a:rPr lang="en-US" dirty="0"/>
              <a:t>void </a:t>
            </a:r>
            <a:r>
              <a:rPr lang="en-US" b="1" dirty="0" err="1"/>
              <a:t>myFunction</a:t>
            </a:r>
            <a:r>
              <a:rPr lang="en-US" b="1" dirty="0"/>
              <a:t>()</a:t>
            </a:r>
            <a:r>
              <a:rPr lang="en-US" dirty="0"/>
              <a:t> { // </a:t>
            </a:r>
            <a:r>
              <a:rPr lang="en-US" b="1" dirty="0"/>
              <a:t>declaration</a:t>
            </a:r>
            <a:br>
              <a:rPr lang="en-US" dirty="0"/>
            </a:br>
            <a:r>
              <a:rPr lang="en-US" dirty="0"/>
              <a:t>  // the body of the function (</a:t>
            </a:r>
            <a:r>
              <a:rPr lang="en-US" b="1" dirty="0"/>
              <a:t>definition</a:t>
            </a:r>
            <a:r>
              <a:rPr lang="en-US" dirty="0"/>
              <a:t>)</a:t>
            </a:r>
            <a:br>
              <a:rPr lang="en-US" dirty="0"/>
            </a:br>
            <a:r>
              <a:rPr lang="en-US" dirty="0"/>
              <a:t>}</a:t>
            </a:r>
          </a:p>
        </p:txBody>
      </p:sp>
      <p:sp>
        <p:nvSpPr>
          <p:cNvPr id="4" name="Slide Number Placeholder 3">
            <a:extLst>
              <a:ext uri="{FF2B5EF4-FFF2-40B4-BE49-F238E27FC236}">
                <a16:creationId xmlns:a16="http://schemas.microsoft.com/office/drawing/2014/main" id="{0C481142-93B7-433A-8783-C2A3D2EEE425}"/>
              </a:ext>
            </a:extLst>
          </p:cNvPr>
          <p:cNvSpPr>
            <a:spLocks noGrp="1"/>
          </p:cNvSpPr>
          <p:nvPr>
            <p:ph type="sldNum" sz="quarter" idx="12"/>
          </p:nvPr>
        </p:nvSpPr>
        <p:spPr/>
        <p:txBody>
          <a:bodyPr/>
          <a:lstStyle/>
          <a:p>
            <a:fld id="{A037933A-F97C-4918-9917-0BEF3D551A6D}" type="slidenum">
              <a:rPr lang="en-US" smtClean="0"/>
              <a:t>85</a:t>
            </a:fld>
            <a:endParaRPr lang="en-US"/>
          </a:p>
        </p:txBody>
      </p:sp>
    </p:spTree>
    <p:extLst>
      <p:ext uri="{BB962C8B-B14F-4D97-AF65-F5344CB8AC3E}">
        <p14:creationId xmlns:p14="http://schemas.microsoft.com/office/powerpoint/2010/main" val="467671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A6718-8AA2-4BD0-AFBF-9EB593513E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E0589F-BD46-4702-B444-A8BE2EA90493}"/>
              </a:ext>
            </a:extLst>
          </p:cNvPr>
          <p:cNvSpPr>
            <a:spLocks noGrp="1"/>
          </p:cNvSpPr>
          <p:nvPr>
            <p:ph idx="1"/>
          </p:nvPr>
        </p:nvSpPr>
        <p:spPr/>
        <p:txBody>
          <a:bodyPr/>
          <a:lstStyle/>
          <a:p>
            <a:r>
              <a:rPr lang="en-US" dirty="0"/>
              <a:t>int main() {</a:t>
            </a:r>
            <a:br>
              <a:rPr lang="en-US" dirty="0"/>
            </a:br>
            <a:r>
              <a:rPr lang="en-US" dirty="0"/>
              <a:t>  </a:t>
            </a:r>
            <a:r>
              <a:rPr lang="en-US" dirty="0" err="1"/>
              <a:t>myFunction</a:t>
            </a:r>
            <a:r>
              <a:rPr lang="en-US" dirty="0"/>
              <a:t>();</a:t>
            </a:r>
            <a:br>
              <a:rPr lang="en-US" dirty="0"/>
            </a:br>
            <a:r>
              <a:rPr lang="en-US" dirty="0"/>
              <a:t>  return 0;</a:t>
            </a:r>
            <a:br>
              <a:rPr lang="en-US" dirty="0"/>
            </a:br>
            <a:r>
              <a:rPr lang="en-US" dirty="0"/>
              <a:t>}</a:t>
            </a:r>
            <a:br>
              <a:rPr lang="en-US" dirty="0"/>
            </a:br>
            <a:br>
              <a:rPr lang="en-US" dirty="0"/>
            </a:br>
            <a:r>
              <a:rPr lang="en-US" dirty="0"/>
              <a:t>void </a:t>
            </a:r>
            <a:r>
              <a:rPr lang="en-US" dirty="0" err="1"/>
              <a:t>myFunction</a:t>
            </a:r>
            <a:r>
              <a:rPr lang="en-US" dirty="0"/>
              <a:t>() {</a:t>
            </a:r>
            <a:br>
              <a:rPr lang="en-US" dirty="0"/>
            </a:br>
            <a:r>
              <a:rPr lang="en-US" dirty="0"/>
              <a:t>  </a:t>
            </a:r>
            <a:r>
              <a:rPr lang="en-US" dirty="0" err="1"/>
              <a:t>cout</a:t>
            </a:r>
            <a:r>
              <a:rPr lang="en-US" dirty="0"/>
              <a:t> &lt;&lt; "I just got executed!";</a:t>
            </a:r>
            <a:br>
              <a:rPr lang="en-US" dirty="0"/>
            </a:br>
            <a:r>
              <a:rPr lang="en-US" dirty="0"/>
              <a:t>}</a:t>
            </a:r>
          </a:p>
        </p:txBody>
      </p:sp>
      <p:sp>
        <p:nvSpPr>
          <p:cNvPr id="4" name="Slide Number Placeholder 3">
            <a:extLst>
              <a:ext uri="{FF2B5EF4-FFF2-40B4-BE49-F238E27FC236}">
                <a16:creationId xmlns:a16="http://schemas.microsoft.com/office/drawing/2014/main" id="{C4DADD3B-1F2D-4EF8-87FA-E5BE8B5C92B0}"/>
              </a:ext>
            </a:extLst>
          </p:cNvPr>
          <p:cNvSpPr>
            <a:spLocks noGrp="1"/>
          </p:cNvSpPr>
          <p:nvPr>
            <p:ph type="sldNum" sz="quarter" idx="12"/>
          </p:nvPr>
        </p:nvSpPr>
        <p:spPr/>
        <p:txBody>
          <a:bodyPr/>
          <a:lstStyle/>
          <a:p>
            <a:fld id="{A037933A-F97C-4918-9917-0BEF3D551A6D}" type="slidenum">
              <a:rPr lang="en-US" smtClean="0"/>
              <a:t>86</a:t>
            </a:fld>
            <a:endParaRPr lang="en-US"/>
          </a:p>
        </p:txBody>
      </p:sp>
    </p:spTree>
    <p:extLst>
      <p:ext uri="{BB962C8B-B14F-4D97-AF65-F5344CB8AC3E}">
        <p14:creationId xmlns:p14="http://schemas.microsoft.com/office/powerpoint/2010/main" val="7799922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D5B16-FFC6-4028-A0E7-7B9600CCDE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766FC2-00CD-409D-805B-CABD218A1B98}"/>
              </a:ext>
            </a:extLst>
          </p:cNvPr>
          <p:cNvSpPr>
            <a:spLocks noGrp="1"/>
          </p:cNvSpPr>
          <p:nvPr>
            <p:ph idx="1"/>
          </p:nvPr>
        </p:nvSpPr>
        <p:spPr/>
        <p:txBody>
          <a:bodyPr/>
          <a:lstStyle/>
          <a:p>
            <a:r>
              <a:rPr lang="en-US" dirty="0"/>
              <a:t>However, it is possible to separate the declaration and the definition of the function - for code optimization.</a:t>
            </a:r>
          </a:p>
          <a:p>
            <a:endParaRPr lang="en-US" dirty="0"/>
          </a:p>
          <a:p>
            <a:r>
              <a:rPr lang="en-US" dirty="0"/>
              <a:t>You will often see C++ programs that have function declaration above main(), and function definition below </a:t>
            </a:r>
            <a:r>
              <a:rPr lang="en-US" b="1" dirty="0"/>
              <a:t>main(). </a:t>
            </a:r>
            <a:r>
              <a:rPr lang="en-US" dirty="0"/>
              <a:t>This will make the code better organized and easier to read:</a:t>
            </a:r>
          </a:p>
        </p:txBody>
      </p:sp>
      <p:sp>
        <p:nvSpPr>
          <p:cNvPr id="4" name="Slide Number Placeholder 3">
            <a:extLst>
              <a:ext uri="{FF2B5EF4-FFF2-40B4-BE49-F238E27FC236}">
                <a16:creationId xmlns:a16="http://schemas.microsoft.com/office/drawing/2014/main" id="{710A2FBF-8EE0-4B9E-8E9B-551FAA29FFF6}"/>
              </a:ext>
            </a:extLst>
          </p:cNvPr>
          <p:cNvSpPr>
            <a:spLocks noGrp="1"/>
          </p:cNvSpPr>
          <p:nvPr>
            <p:ph type="sldNum" sz="quarter" idx="12"/>
          </p:nvPr>
        </p:nvSpPr>
        <p:spPr/>
        <p:txBody>
          <a:bodyPr/>
          <a:lstStyle/>
          <a:p>
            <a:fld id="{A037933A-F97C-4918-9917-0BEF3D551A6D}" type="slidenum">
              <a:rPr lang="en-US" smtClean="0"/>
              <a:t>87</a:t>
            </a:fld>
            <a:endParaRPr lang="en-US"/>
          </a:p>
        </p:txBody>
      </p:sp>
    </p:spTree>
    <p:extLst>
      <p:ext uri="{BB962C8B-B14F-4D97-AF65-F5344CB8AC3E}">
        <p14:creationId xmlns:p14="http://schemas.microsoft.com/office/powerpoint/2010/main" val="110066611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292CA-2C70-4D90-80E5-13F396617D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C23B20-B8FA-487E-80A4-2FB3F01C58F3}"/>
              </a:ext>
            </a:extLst>
          </p:cNvPr>
          <p:cNvSpPr>
            <a:spLocks noGrp="1"/>
          </p:cNvSpPr>
          <p:nvPr>
            <p:ph idx="1"/>
          </p:nvPr>
        </p:nvSpPr>
        <p:spPr/>
        <p:txBody>
          <a:bodyPr>
            <a:normAutofit fontScale="77500" lnSpcReduction="20000"/>
          </a:bodyPr>
          <a:lstStyle/>
          <a:p>
            <a:r>
              <a:rPr lang="en-US" dirty="0"/>
              <a:t>// Function declaration</a:t>
            </a:r>
          </a:p>
          <a:p>
            <a:r>
              <a:rPr lang="en-US" dirty="0"/>
              <a:t>void </a:t>
            </a:r>
            <a:r>
              <a:rPr lang="en-US" dirty="0" err="1"/>
              <a:t>myFunction</a:t>
            </a:r>
            <a:r>
              <a:rPr lang="en-US" dirty="0"/>
              <a:t>();</a:t>
            </a:r>
          </a:p>
          <a:p>
            <a:endParaRPr lang="en-US" dirty="0"/>
          </a:p>
          <a:p>
            <a:r>
              <a:rPr lang="en-US" dirty="0"/>
              <a:t>// The main method</a:t>
            </a:r>
          </a:p>
          <a:p>
            <a:r>
              <a:rPr lang="en-US" dirty="0"/>
              <a:t>int main() {</a:t>
            </a:r>
          </a:p>
          <a:p>
            <a:r>
              <a:rPr lang="en-US" dirty="0"/>
              <a:t>  </a:t>
            </a:r>
            <a:r>
              <a:rPr lang="en-US" dirty="0" err="1"/>
              <a:t>myFunction</a:t>
            </a:r>
            <a:r>
              <a:rPr lang="en-US" dirty="0"/>
              <a:t>();  // call the function</a:t>
            </a:r>
          </a:p>
          <a:p>
            <a:r>
              <a:rPr lang="en-US" dirty="0"/>
              <a:t>  return 0;</a:t>
            </a:r>
          </a:p>
          <a:p>
            <a:r>
              <a:rPr lang="en-US" dirty="0"/>
              <a:t>}</a:t>
            </a:r>
          </a:p>
          <a:p>
            <a:endParaRPr lang="en-US" dirty="0"/>
          </a:p>
          <a:p>
            <a:r>
              <a:rPr lang="en-US" dirty="0"/>
              <a:t>// Function definition</a:t>
            </a:r>
          </a:p>
          <a:p>
            <a:r>
              <a:rPr lang="en-US" dirty="0"/>
              <a:t>void </a:t>
            </a:r>
            <a:r>
              <a:rPr lang="en-US" dirty="0" err="1"/>
              <a:t>myFunction</a:t>
            </a:r>
            <a:r>
              <a:rPr lang="en-US" dirty="0"/>
              <a:t>() {</a:t>
            </a:r>
          </a:p>
          <a:p>
            <a:r>
              <a:rPr lang="en-US" dirty="0"/>
              <a:t>  </a:t>
            </a:r>
            <a:r>
              <a:rPr lang="en-US" dirty="0" err="1"/>
              <a:t>cout</a:t>
            </a:r>
            <a:r>
              <a:rPr lang="en-US" dirty="0"/>
              <a:t> &lt;&lt; "I just got executed!";</a:t>
            </a:r>
          </a:p>
          <a:p>
            <a:r>
              <a:rPr lang="en-US" dirty="0"/>
              <a:t>}</a:t>
            </a:r>
          </a:p>
        </p:txBody>
      </p:sp>
      <p:sp>
        <p:nvSpPr>
          <p:cNvPr id="4" name="Slide Number Placeholder 3">
            <a:extLst>
              <a:ext uri="{FF2B5EF4-FFF2-40B4-BE49-F238E27FC236}">
                <a16:creationId xmlns:a16="http://schemas.microsoft.com/office/drawing/2014/main" id="{D9C5D4F0-54F5-48E4-8D94-4BB0AAC09E21}"/>
              </a:ext>
            </a:extLst>
          </p:cNvPr>
          <p:cNvSpPr>
            <a:spLocks noGrp="1"/>
          </p:cNvSpPr>
          <p:nvPr>
            <p:ph type="sldNum" sz="quarter" idx="12"/>
          </p:nvPr>
        </p:nvSpPr>
        <p:spPr/>
        <p:txBody>
          <a:bodyPr/>
          <a:lstStyle/>
          <a:p>
            <a:fld id="{A037933A-F97C-4918-9917-0BEF3D551A6D}" type="slidenum">
              <a:rPr lang="en-US" smtClean="0"/>
              <a:t>88</a:t>
            </a:fld>
            <a:endParaRPr lang="en-US"/>
          </a:p>
        </p:txBody>
      </p:sp>
    </p:spTree>
    <p:extLst>
      <p:ext uri="{BB962C8B-B14F-4D97-AF65-F5344CB8AC3E}">
        <p14:creationId xmlns:p14="http://schemas.microsoft.com/office/powerpoint/2010/main" val="312302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fade">
                                      <p:cBhvr>
                                        <p:cTn id="63" dur="1000"/>
                                        <p:tgtEl>
                                          <p:spTgt spid="3">
                                            <p:txEl>
                                              <p:pRg st="10" end="10"/>
                                            </p:txEl>
                                          </p:spTgt>
                                        </p:tgtEl>
                                      </p:cBhvr>
                                    </p:animEffect>
                                    <p:anim calcmode="lin" valueType="num">
                                      <p:cBhvr>
                                        <p:cTn id="6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11" end="11"/>
                                            </p:txEl>
                                          </p:spTgt>
                                        </p:tgtEl>
                                        <p:attrNameLst>
                                          <p:attrName>style.visibility</p:attrName>
                                        </p:attrNameLst>
                                      </p:cBhvr>
                                      <p:to>
                                        <p:strVal val="visible"/>
                                      </p:to>
                                    </p:set>
                                    <p:animEffect transition="in" filter="fade">
                                      <p:cBhvr>
                                        <p:cTn id="70" dur="1000"/>
                                        <p:tgtEl>
                                          <p:spTgt spid="3">
                                            <p:txEl>
                                              <p:pRg st="11" end="11"/>
                                            </p:txEl>
                                          </p:spTgt>
                                        </p:tgtEl>
                                      </p:cBhvr>
                                    </p:animEffect>
                                    <p:anim calcmode="lin" valueType="num">
                                      <p:cBhvr>
                                        <p:cTn id="7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2" end="12"/>
                                            </p:txEl>
                                          </p:spTgt>
                                        </p:tgtEl>
                                        <p:attrNameLst>
                                          <p:attrName>style.visibility</p:attrName>
                                        </p:attrNameLst>
                                      </p:cBhvr>
                                      <p:to>
                                        <p:strVal val="visible"/>
                                      </p:to>
                                    </p:set>
                                    <p:animEffect transition="in" filter="fade">
                                      <p:cBhvr>
                                        <p:cTn id="77" dur="1000"/>
                                        <p:tgtEl>
                                          <p:spTgt spid="3">
                                            <p:txEl>
                                              <p:pRg st="12" end="12"/>
                                            </p:txEl>
                                          </p:spTgt>
                                        </p:tgtEl>
                                      </p:cBhvr>
                                    </p:animEffect>
                                    <p:anim calcmode="lin" valueType="num">
                                      <p:cBhvr>
                                        <p:cTn id="7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EA0FF-FF4B-4DA1-8483-0D6F9EDA1496}"/>
              </a:ext>
            </a:extLst>
          </p:cNvPr>
          <p:cNvSpPr>
            <a:spLocks noGrp="1"/>
          </p:cNvSpPr>
          <p:nvPr>
            <p:ph type="title"/>
          </p:nvPr>
        </p:nvSpPr>
        <p:spPr/>
        <p:txBody>
          <a:bodyPr>
            <a:normAutofit fontScale="90000"/>
          </a:bodyPr>
          <a:lstStyle/>
          <a:p>
            <a:r>
              <a:rPr lang="en-US" dirty="0"/>
              <a:t>C++ Function Parameters</a:t>
            </a:r>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10A186ED-D915-4603-8FB6-5F4921C7FDFA}"/>
              </a:ext>
            </a:extLst>
          </p:cNvPr>
          <p:cNvSpPr>
            <a:spLocks noGrp="1"/>
          </p:cNvSpPr>
          <p:nvPr>
            <p:ph idx="1"/>
          </p:nvPr>
        </p:nvSpPr>
        <p:spPr/>
        <p:txBody>
          <a:bodyPr/>
          <a:lstStyle/>
          <a:p>
            <a:r>
              <a:rPr lang="en-US" dirty="0"/>
              <a:t>Parameters and Arguments</a:t>
            </a:r>
          </a:p>
          <a:p>
            <a:r>
              <a:rPr lang="en-US" dirty="0"/>
              <a:t>Information can be passed to functions as a parameter. Parameters act as variables inside the function.</a:t>
            </a:r>
          </a:p>
          <a:p>
            <a:endParaRPr lang="en-US" dirty="0"/>
          </a:p>
          <a:p>
            <a:r>
              <a:rPr lang="en-US" dirty="0"/>
              <a:t>Parameters are specified after the function name, inside the parentheses. You can add as many parameters as you want, just separate them with a comma:</a:t>
            </a:r>
          </a:p>
        </p:txBody>
      </p:sp>
      <p:sp>
        <p:nvSpPr>
          <p:cNvPr id="4" name="Slide Number Placeholder 3">
            <a:extLst>
              <a:ext uri="{FF2B5EF4-FFF2-40B4-BE49-F238E27FC236}">
                <a16:creationId xmlns:a16="http://schemas.microsoft.com/office/drawing/2014/main" id="{D0640EB3-F01D-4767-B118-CD415564A782}"/>
              </a:ext>
            </a:extLst>
          </p:cNvPr>
          <p:cNvSpPr>
            <a:spLocks noGrp="1"/>
          </p:cNvSpPr>
          <p:nvPr>
            <p:ph type="sldNum" sz="quarter" idx="12"/>
          </p:nvPr>
        </p:nvSpPr>
        <p:spPr/>
        <p:txBody>
          <a:bodyPr/>
          <a:lstStyle/>
          <a:p>
            <a:fld id="{A037933A-F97C-4918-9917-0BEF3D551A6D}" type="slidenum">
              <a:rPr lang="en-US" smtClean="0"/>
              <a:t>89</a:t>
            </a:fld>
            <a:endParaRPr lang="en-US"/>
          </a:p>
        </p:txBody>
      </p:sp>
    </p:spTree>
    <p:extLst>
      <p:ext uri="{BB962C8B-B14F-4D97-AF65-F5344CB8AC3E}">
        <p14:creationId xmlns:p14="http://schemas.microsoft.com/office/powerpoint/2010/main" val="2828393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4E35-C205-41A4-934B-A5E3648405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4844B6-EBC4-489D-ACF8-7423ED909D93}"/>
              </a:ext>
            </a:extLst>
          </p:cNvPr>
          <p:cNvSpPr>
            <a:spLocks noGrp="1"/>
          </p:cNvSpPr>
          <p:nvPr>
            <p:ph idx="1"/>
          </p:nvPr>
        </p:nvSpPr>
        <p:spPr>
          <a:xfrm>
            <a:off x="2589212" y="2133599"/>
            <a:ext cx="8915400" cy="4237703"/>
          </a:xfrm>
        </p:spPr>
        <p:txBody>
          <a:bodyPr/>
          <a:lstStyle/>
          <a:p>
            <a:r>
              <a:rPr lang="en-US" dirty="0"/>
              <a:t>#include &lt;iostream&gt;</a:t>
            </a:r>
            <a:br>
              <a:rPr lang="en-US" dirty="0"/>
            </a:br>
            <a:r>
              <a:rPr lang="en-US" dirty="0"/>
              <a:t>using namespace std;</a:t>
            </a:r>
            <a:br>
              <a:rPr lang="en-US" dirty="0"/>
            </a:br>
            <a:br>
              <a:rPr lang="en-US" dirty="0"/>
            </a:br>
            <a:r>
              <a:rPr lang="en-US" dirty="0"/>
              <a:t>int main() </a:t>
            </a:r>
          </a:p>
          <a:p>
            <a:r>
              <a:rPr lang="en-US" dirty="0"/>
              <a:t>{</a:t>
            </a:r>
            <a:br>
              <a:rPr lang="en-US" dirty="0"/>
            </a:br>
            <a:r>
              <a:rPr lang="en-US" dirty="0"/>
              <a:t>  </a:t>
            </a:r>
            <a:r>
              <a:rPr lang="en-US" dirty="0" err="1"/>
              <a:t>cout</a:t>
            </a:r>
            <a:r>
              <a:rPr lang="en-US" dirty="0"/>
              <a:t> &lt;&lt; "Hello World!";</a:t>
            </a:r>
            <a:br>
              <a:rPr lang="en-US" dirty="0"/>
            </a:br>
            <a:r>
              <a:rPr lang="en-US" dirty="0"/>
              <a:t>  return 0;</a:t>
            </a:r>
            <a:br>
              <a:rPr lang="en-US" dirty="0"/>
            </a:br>
            <a:r>
              <a:rPr lang="en-US" dirty="0"/>
              <a:t>}</a:t>
            </a:r>
          </a:p>
          <a:p>
            <a:r>
              <a:rPr lang="en-US" altLang="en-US" b="1" dirty="0">
                <a:solidFill>
                  <a:srgbClr val="000000"/>
                </a:solidFill>
                <a:latin typeface="Verdana" panose="020B0604030504040204" pitchFamily="34" charset="0"/>
              </a:rPr>
              <a:t>Line 1:</a:t>
            </a:r>
            <a:r>
              <a:rPr lang="en-US" altLang="en-US" dirty="0">
                <a:solidFill>
                  <a:srgbClr val="000000"/>
                </a:solidFill>
                <a:latin typeface="Verdana" panose="020B0604030504040204" pitchFamily="34" charset="0"/>
              </a:rPr>
              <a:t> </a:t>
            </a:r>
            <a:r>
              <a:rPr lang="en-US" altLang="en-US" dirty="0">
                <a:solidFill>
                  <a:srgbClr val="DC143C"/>
                </a:solidFill>
                <a:latin typeface="Consolas" panose="020B0609020204030204" pitchFamily="49" charset="0"/>
              </a:rPr>
              <a:t>#include &lt;iostream&gt;</a:t>
            </a:r>
            <a:r>
              <a:rPr lang="en-US" altLang="en-US" dirty="0">
                <a:solidFill>
                  <a:srgbClr val="000000"/>
                </a:solidFill>
                <a:latin typeface="Verdana" panose="020B0604030504040204" pitchFamily="34" charset="0"/>
              </a:rPr>
              <a:t> is a </a:t>
            </a:r>
            <a:r>
              <a:rPr lang="en-US" altLang="en-US" b="1" dirty="0">
                <a:solidFill>
                  <a:srgbClr val="000000"/>
                </a:solidFill>
                <a:latin typeface="Verdana" panose="020B0604030504040204" pitchFamily="34" charset="0"/>
              </a:rPr>
              <a:t>header file library</a:t>
            </a:r>
            <a:r>
              <a:rPr lang="en-US" altLang="en-US" dirty="0">
                <a:solidFill>
                  <a:srgbClr val="000000"/>
                </a:solidFill>
                <a:latin typeface="Verdana" panose="020B0604030504040204" pitchFamily="34" charset="0"/>
              </a:rPr>
              <a:t> that lets us work with input and output objects, such as </a:t>
            </a:r>
            <a:r>
              <a:rPr lang="en-US" altLang="en-US" dirty="0" err="1">
                <a:solidFill>
                  <a:srgbClr val="DC143C"/>
                </a:solidFill>
                <a:latin typeface="Consolas" panose="020B0609020204030204" pitchFamily="49" charset="0"/>
              </a:rPr>
              <a:t>cout</a:t>
            </a:r>
            <a:r>
              <a:rPr lang="en-US" altLang="en-US" dirty="0">
                <a:solidFill>
                  <a:srgbClr val="000000"/>
                </a:solidFill>
                <a:latin typeface="Verdana" panose="020B0604030504040204" pitchFamily="34" charset="0"/>
              </a:rPr>
              <a:t> (used in line 5). Header files add functionality to C++ programs</a:t>
            </a:r>
          </a:p>
          <a:p>
            <a:r>
              <a:rPr lang="en-US" altLang="en-US" b="1" dirty="0">
                <a:solidFill>
                  <a:srgbClr val="000000"/>
                </a:solidFill>
                <a:latin typeface="Verdana" panose="020B0604030504040204" pitchFamily="34" charset="0"/>
              </a:rPr>
              <a:t>Line 2:</a:t>
            </a:r>
            <a:r>
              <a:rPr lang="en-US" altLang="en-US" dirty="0">
                <a:solidFill>
                  <a:srgbClr val="000000"/>
                </a:solidFill>
                <a:latin typeface="Verdana" panose="020B0604030504040204" pitchFamily="34" charset="0"/>
              </a:rPr>
              <a:t> </a:t>
            </a:r>
            <a:r>
              <a:rPr lang="en-US" altLang="en-US" dirty="0">
                <a:solidFill>
                  <a:srgbClr val="DC143C"/>
                </a:solidFill>
                <a:latin typeface="Consolas" panose="020B0609020204030204" pitchFamily="49" charset="0"/>
              </a:rPr>
              <a:t>using namespace std</a:t>
            </a:r>
            <a:r>
              <a:rPr lang="en-US" altLang="en-US" dirty="0">
                <a:solidFill>
                  <a:srgbClr val="000000"/>
                </a:solidFill>
                <a:latin typeface="Verdana" panose="020B0604030504040204" pitchFamily="34" charset="0"/>
              </a:rPr>
              <a:t> means that we can use names for objects and variables from the standard library.</a:t>
            </a:r>
            <a:r>
              <a:rPr lang="en-US" altLang="en-US" dirty="0">
                <a:solidFill>
                  <a:schemeClr val="tx1"/>
                </a:solidFill>
              </a:rPr>
              <a:t> </a:t>
            </a:r>
            <a:endParaRPr lang="en-US" altLang="en-US" sz="3200" dirty="0">
              <a:solidFill>
                <a:schemeClr val="tx1"/>
              </a:solidFill>
              <a:latin typeface="Arial" panose="020B0604020202020204" pitchFamily="34" charset="0"/>
            </a:endParaRPr>
          </a:p>
          <a:p>
            <a:endParaRPr lang="en-US" altLang="en-US" dirty="0">
              <a:solidFill>
                <a:srgbClr val="000000"/>
              </a:solidFill>
              <a:latin typeface="Verdana" panose="020B0604030504040204" pitchFamily="34" charset="0"/>
            </a:endParaRPr>
          </a:p>
          <a:p>
            <a:endParaRPr lang="en-US" dirty="0"/>
          </a:p>
          <a:p>
            <a:endParaRPr lang="en-US" dirty="0"/>
          </a:p>
        </p:txBody>
      </p:sp>
      <p:sp>
        <p:nvSpPr>
          <p:cNvPr id="5" name="Rectangle 2">
            <a:extLst>
              <a:ext uri="{FF2B5EF4-FFF2-40B4-BE49-F238E27FC236}">
                <a16:creationId xmlns:a16="http://schemas.microsoft.com/office/drawing/2014/main" id="{5DCFFC0E-3C21-4A6D-9641-025CE906370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Slide Number Placeholder 5">
            <a:extLst>
              <a:ext uri="{FF2B5EF4-FFF2-40B4-BE49-F238E27FC236}">
                <a16:creationId xmlns:a16="http://schemas.microsoft.com/office/drawing/2014/main" id="{54856144-EF63-48DE-A295-947E41423146}"/>
              </a:ext>
            </a:extLst>
          </p:cNvPr>
          <p:cNvSpPr>
            <a:spLocks noGrp="1"/>
          </p:cNvSpPr>
          <p:nvPr>
            <p:ph type="sldNum" sz="quarter" idx="12"/>
          </p:nvPr>
        </p:nvSpPr>
        <p:spPr/>
        <p:txBody>
          <a:bodyPr/>
          <a:lstStyle/>
          <a:p>
            <a:fld id="{A037933A-F97C-4918-9917-0BEF3D551A6D}" type="slidenum">
              <a:rPr lang="en-US" smtClean="0"/>
              <a:t>9</a:t>
            </a:fld>
            <a:endParaRPr lang="en-US"/>
          </a:p>
        </p:txBody>
      </p:sp>
    </p:spTree>
    <p:extLst>
      <p:ext uri="{BB962C8B-B14F-4D97-AF65-F5344CB8AC3E}">
        <p14:creationId xmlns:p14="http://schemas.microsoft.com/office/powerpoint/2010/main" val="164691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6C781-D160-40B5-B6DF-482EB6939EE7}"/>
              </a:ext>
            </a:extLst>
          </p:cNvPr>
          <p:cNvSpPr>
            <a:spLocks noGrp="1"/>
          </p:cNvSpPr>
          <p:nvPr>
            <p:ph type="title"/>
          </p:nvPr>
        </p:nvSpPr>
        <p:spPr>
          <a:xfrm flipV="1">
            <a:off x="677334" y="451513"/>
            <a:ext cx="8596668" cy="158087"/>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9B7DE088-B39B-42FD-AD17-F0B4373D7BF2}"/>
              </a:ext>
            </a:extLst>
          </p:cNvPr>
          <p:cNvSpPr>
            <a:spLocks noGrp="1"/>
          </p:cNvSpPr>
          <p:nvPr>
            <p:ph idx="1"/>
          </p:nvPr>
        </p:nvSpPr>
        <p:spPr>
          <a:xfrm>
            <a:off x="677334" y="609600"/>
            <a:ext cx="8596668" cy="6115665"/>
          </a:xfrm>
        </p:spPr>
        <p:txBody>
          <a:bodyPr>
            <a:normAutofit fontScale="92500" lnSpcReduction="10000"/>
          </a:bodyPr>
          <a:lstStyle/>
          <a:p>
            <a:r>
              <a:rPr lang="en-US" dirty="0"/>
              <a:t>Syntax</a:t>
            </a:r>
          </a:p>
          <a:p>
            <a:r>
              <a:rPr lang="en-US" dirty="0"/>
              <a:t>void </a:t>
            </a:r>
            <a:r>
              <a:rPr lang="en-US" dirty="0" err="1"/>
              <a:t>functionName</a:t>
            </a:r>
            <a:r>
              <a:rPr lang="en-US" dirty="0"/>
              <a:t>(parameter1, parameter2, parameter3) {</a:t>
            </a:r>
          </a:p>
          <a:p>
            <a:r>
              <a:rPr lang="en-US" dirty="0"/>
              <a:t>  // code to be executed</a:t>
            </a:r>
          </a:p>
          <a:p>
            <a:r>
              <a:rPr lang="en-US" dirty="0"/>
              <a:t>}</a:t>
            </a:r>
          </a:p>
          <a:p>
            <a:r>
              <a:rPr lang="en-US" dirty="0"/>
              <a:t>The following example has a function that takes a string called </a:t>
            </a:r>
            <a:r>
              <a:rPr lang="en-US" dirty="0" err="1"/>
              <a:t>fname</a:t>
            </a:r>
            <a:r>
              <a:rPr lang="en-US" dirty="0"/>
              <a:t> as parameter. When the function is called, we pass along a first name, which is used inside the function to print the full name:</a:t>
            </a:r>
          </a:p>
          <a:p>
            <a:r>
              <a:rPr lang="en-US" dirty="0"/>
              <a:t>void </a:t>
            </a:r>
            <a:r>
              <a:rPr lang="en-US" dirty="0" err="1"/>
              <a:t>myFunction</a:t>
            </a:r>
            <a:r>
              <a:rPr lang="en-US" dirty="0"/>
              <a:t>(string </a:t>
            </a:r>
            <a:r>
              <a:rPr lang="en-US" dirty="0" err="1"/>
              <a:t>fname</a:t>
            </a:r>
            <a:r>
              <a:rPr lang="en-US" dirty="0"/>
              <a:t>) {</a:t>
            </a:r>
          </a:p>
          <a:p>
            <a:r>
              <a:rPr lang="en-US" dirty="0"/>
              <a:t>  </a:t>
            </a:r>
            <a:r>
              <a:rPr lang="en-US" dirty="0" err="1"/>
              <a:t>cout</a:t>
            </a:r>
            <a:r>
              <a:rPr lang="en-US" dirty="0"/>
              <a:t> &lt;&lt; </a:t>
            </a:r>
            <a:r>
              <a:rPr lang="en-US" dirty="0" err="1"/>
              <a:t>fname</a:t>
            </a:r>
            <a:r>
              <a:rPr lang="en-US" dirty="0"/>
              <a:t> &lt;&lt; " </a:t>
            </a:r>
            <a:r>
              <a:rPr lang="en-US" dirty="0" err="1"/>
              <a:t>Refsnes</a:t>
            </a:r>
            <a:r>
              <a:rPr lang="en-US" dirty="0"/>
              <a:t>\n";</a:t>
            </a:r>
          </a:p>
          <a:p>
            <a:r>
              <a:rPr lang="en-US" dirty="0"/>
              <a:t>}</a:t>
            </a:r>
          </a:p>
          <a:p>
            <a:endParaRPr lang="en-US" dirty="0"/>
          </a:p>
          <a:p>
            <a:r>
              <a:rPr lang="en-US" dirty="0"/>
              <a:t>int main() {</a:t>
            </a:r>
          </a:p>
          <a:p>
            <a:r>
              <a:rPr lang="en-US" dirty="0"/>
              <a:t>  </a:t>
            </a:r>
            <a:r>
              <a:rPr lang="en-US" dirty="0" err="1"/>
              <a:t>myFunction</a:t>
            </a:r>
            <a:r>
              <a:rPr lang="en-US" dirty="0"/>
              <a:t>(“</a:t>
            </a:r>
            <a:r>
              <a:rPr lang="en-US" dirty="0" err="1"/>
              <a:t>anju</a:t>
            </a:r>
            <a:r>
              <a:rPr lang="en-US" dirty="0"/>
              <a:t>");</a:t>
            </a:r>
          </a:p>
          <a:p>
            <a:r>
              <a:rPr lang="en-US" dirty="0"/>
              <a:t>  </a:t>
            </a:r>
            <a:r>
              <a:rPr lang="en-US" dirty="0" err="1"/>
              <a:t>myFunction</a:t>
            </a:r>
            <a:r>
              <a:rPr lang="en-US" dirty="0"/>
              <a:t>(“</a:t>
            </a:r>
            <a:r>
              <a:rPr lang="en-US" dirty="0" err="1"/>
              <a:t>manju</a:t>
            </a:r>
            <a:r>
              <a:rPr lang="en-US" dirty="0"/>
              <a:t>");</a:t>
            </a:r>
          </a:p>
          <a:p>
            <a:r>
              <a:rPr lang="en-US" dirty="0"/>
              <a:t>  </a:t>
            </a:r>
            <a:r>
              <a:rPr lang="en-US" dirty="0" err="1"/>
              <a:t>myFunction</a:t>
            </a:r>
            <a:r>
              <a:rPr lang="en-US" dirty="0"/>
              <a:t>("Anu");</a:t>
            </a:r>
          </a:p>
          <a:p>
            <a:r>
              <a:rPr lang="en-US" dirty="0"/>
              <a:t>  return 0;</a:t>
            </a:r>
          </a:p>
          <a:p>
            <a:r>
              <a:rPr lang="en-US" dirty="0"/>
              <a:t>}</a:t>
            </a:r>
          </a:p>
        </p:txBody>
      </p:sp>
      <p:sp>
        <p:nvSpPr>
          <p:cNvPr id="4" name="Slide Number Placeholder 3">
            <a:extLst>
              <a:ext uri="{FF2B5EF4-FFF2-40B4-BE49-F238E27FC236}">
                <a16:creationId xmlns:a16="http://schemas.microsoft.com/office/drawing/2014/main" id="{5B2A3A0E-B550-42CA-A82A-904BCE27F4FF}"/>
              </a:ext>
            </a:extLst>
          </p:cNvPr>
          <p:cNvSpPr>
            <a:spLocks noGrp="1"/>
          </p:cNvSpPr>
          <p:nvPr>
            <p:ph type="sldNum" sz="quarter" idx="12"/>
          </p:nvPr>
        </p:nvSpPr>
        <p:spPr/>
        <p:txBody>
          <a:bodyPr/>
          <a:lstStyle/>
          <a:p>
            <a:fld id="{A037933A-F97C-4918-9917-0BEF3D551A6D}" type="slidenum">
              <a:rPr lang="en-US" smtClean="0"/>
              <a:t>90</a:t>
            </a:fld>
            <a:endParaRPr lang="en-US"/>
          </a:p>
        </p:txBody>
      </p:sp>
    </p:spTree>
    <p:extLst>
      <p:ext uri="{BB962C8B-B14F-4D97-AF65-F5344CB8AC3E}">
        <p14:creationId xmlns:p14="http://schemas.microsoft.com/office/powerpoint/2010/main" val="272925756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871AA-E414-4179-8006-78C9D15FA629}"/>
              </a:ext>
            </a:extLst>
          </p:cNvPr>
          <p:cNvSpPr>
            <a:spLocks noGrp="1"/>
          </p:cNvSpPr>
          <p:nvPr>
            <p:ph type="title"/>
          </p:nvPr>
        </p:nvSpPr>
        <p:spPr/>
        <p:txBody>
          <a:bodyPr/>
          <a:lstStyle/>
          <a:p>
            <a:r>
              <a:rPr lang="en-US" dirty="0"/>
              <a:t>The Return Keyword / call by value </a:t>
            </a:r>
            <a:br>
              <a:rPr lang="en-US" dirty="0"/>
            </a:br>
            <a:endParaRPr lang="en-US" dirty="0"/>
          </a:p>
        </p:txBody>
      </p:sp>
      <p:sp>
        <p:nvSpPr>
          <p:cNvPr id="3" name="Content Placeholder 2">
            <a:extLst>
              <a:ext uri="{FF2B5EF4-FFF2-40B4-BE49-F238E27FC236}">
                <a16:creationId xmlns:a16="http://schemas.microsoft.com/office/drawing/2014/main" id="{28197326-8D2D-4ECE-B8C7-CB62217938BD}"/>
              </a:ext>
            </a:extLst>
          </p:cNvPr>
          <p:cNvSpPr>
            <a:spLocks noGrp="1"/>
          </p:cNvSpPr>
          <p:nvPr>
            <p:ph idx="1"/>
          </p:nvPr>
        </p:nvSpPr>
        <p:spPr/>
        <p:txBody>
          <a:bodyPr>
            <a:normAutofit fontScale="85000" lnSpcReduction="10000"/>
          </a:bodyPr>
          <a:lstStyle/>
          <a:p>
            <a:r>
              <a:rPr lang="en-US" dirty="0"/>
              <a:t>Return Values</a:t>
            </a:r>
          </a:p>
          <a:p>
            <a:r>
              <a:rPr lang="en-US" dirty="0"/>
              <a:t>The void keyword, used in the previous examples, indicates that the function should not return a value. If you want the function to return a value, you can use a data type (such as int, string, etc.) instead of void, and use the return keyword inside the function:</a:t>
            </a:r>
          </a:p>
          <a:p>
            <a:r>
              <a:rPr lang="en-US" dirty="0"/>
              <a:t>`int </a:t>
            </a:r>
            <a:r>
              <a:rPr lang="en-US" dirty="0" err="1"/>
              <a:t>myFunction</a:t>
            </a:r>
            <a:r>
              <a:rPr lang="en-US" dirty="0"/>
              <a:t>(int x) {</a:t>
            </a:r>
          </a:p>
          <a:p>
            <a:r>
              <a:rPr lang="en-US" dirty="0"/>
              <a:t>  return 5 + x;</a:t>
            </a:r>
          </a:p>
          <a:p>
            <a:r>
              <a:rPr lang="en-US" dirty="0"/>
              <a:t>}</a:t>
            </a:r>
          </a:p>
          <a:p>
            <a:endParaRPr lang="en-US" dirty="0"/>
          </a:p>
          <a:p>
            <a:r>
              <a:rPr lang="en-US" dirty="0"/>
              <a:t>int main() {</a:t>
            </a:r>
          </a:p>
          <a:p>
            <a:r>
              <a:rPr lang="en-US" dirty="0"/>
              <a:t>  </a:t>
            </a:r>
            <a:r>
              <a:rPr lang="en-US" dirty="0" err="1"/>
              <a:t>cout</a:t>
            </a:r>
            <a:r>
              <a:rPr lang="en-US" dirty="0"/>
              <a:t> &lt;&lt; </a:t>
            </a:r>
            <a:r>
              <a:rPr lang="en-US" dirty="0" err="1"/>
              <a:t>myFunction</a:t>
            </a:r>
            <a:r>
              <a:rPr lang="en-US" dirty="0"/>
              <a:t>(3);</a:t>
            </a:r>
          </a:p>
          <a:p>
            <a:r>
              <a:rPr lang="en-US" dirty="0"/>
              <a:t>  return 0;</a:t>
            </a:r>
          </a:p>
          <a:p>
            <a:r>
              <a:rPr lang="en-US" dirty="0"/>
              <a:t>}</a:t>
            </a:r>
          </a:p>
        </p:txBody>
      </p:sp>
      <p:sp>
        <p:nvSpPr>
          <p:cNvPr id="4" name="Slide Number Placeholder 3">
            <a:extLst>
              <a:ext uri="{FF2B5EF4-FFF2-40B4-BE49-F238E27FC236}">
                <a16:creationId xmlns:a16="http://schemas.microsoft.com/office/drawing/2014/main" id="{012081DB-9201-4665-8184-7C0C468BC0C1}"/>
              </a:ext>
            </a:extLst>
          </p:cNvPr>
          <p:cNvSpPr>
            <a:spLocks noGrp="1"/>
          </p:cNvSpPr>
          <p:nvPr>
            <p:ph type="sldNum" sz="quarter" idx="12"/>
          </p:nvPr>
        </p:nvSpPr>
        <p:spPr/>
        <p:txBody>
          <a:bodyPr/>
          <a:lstStyle/>
          <a:p>
            <a:fld id="{A037933A-F97C-4918-9917-0BEF3D551A6D}" type="slidenum">
              <a:rPr lang="en-US" smtClean="0"/>
              <a:t>91</a:t>
            </a:fld>
            <a:endParaRPr lang="en-US"/>
          </a:p>
        </p:txBody>
      </p:sp>
    </p:spTree>
    <p:extLst>
      <p:ext uri="{BB962C8B-B14F-4D97-AF65-F5344CB8AC3E}">
        <p14:creationId xmlns:p14="http://schemas.microsoft.com/office/powerpoint/2010/main" val="28060523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68741-2E75-4445-A380-79C7B0AAA3D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1CF036-F15D-49F8-97A7-F9E1448D7BA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2A3397A-600D-4696-9EAD-715418B3B5BA}"/>
              </a:ext>
            </a:extLst>
          </p:cNvPr>
          <p:cNvSpPr>
            <a:spLocks noGrp="1"/>
          </p:cNvSpPr>
          <p:nvPr>
            <p:ph type="sldNum" sz="quarter" idx="12"/>
          </p:nvPr>
        </p:nvSpPr>
        <p:spPr/>
        <p:txBody>
          <a:bodyPr/>
          <a:lstStyle/>
          <a:p>
            <a:fld id="{A037933A-F97C-4918-9917-0BEF3D551A6D}" type="slidenum">
              <a:rPr lang="en-US" smtClean="0"/>
              <a:t>92</a:t>
            </a:fld>
            <a:endParaRPr lang="en-US"/>
          </a:p>
        </p:txBody>
      </p:sp>
    </p:spTree>
    <p:extLst>
      <p:ext uri="{BB962C8B-B14F-4D97-AF65-F5344CB8AC3E}">
        <p14:creationId xmlns:p14="http://schemas.microsoft.com/office/powerpoint/2010/main" val="343283191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9D36-DF73-4168-A773-2B999A0F1216}"/>
              </a:ext>
            </a:extLst>
          </p:cNvPr>
          <p:cNvSpPr>
            <a:spLocks noGrp="1"/>
          </p:cNvSpPr>
          <p:nvPr>
            <p:ph type="title"/>
          </p:nvPr>
        </p:nvSpPr>
        <p:spPr>
          <a:xfrm>
            <a:off x="795321" y="0"/>
            <a:ext cx="8596668" cy="378542"/>
          </a:xfrm>
        </p:spPr>
        <p:txBody>
          <a:bodyPr>
            <a:normAutofit fontScale="90000"/>
          </a:bodyPr>
          <a:lstStyle/>
          <a:p>
            <a:r>
              <a:rPr lang="en-US" dirty="0"/>
              <a:t>Functions - Pass By Reference</a:t>
            </a:r>
            <a:br>
              <a:rPr lang="en-US" dirty="0"/>
            </a:br>
            <a:endParaRPr lang="en-US" dirty="0"/>
          </a:p>
        </p:txBody>
      </p:sp>
      <p:sp>
        <p:nvSpPr>
          <p:cNvPr id="3" name="Content Placeholder 2">
            <a:extLst>
              <a:ext uri="{FF2B5EF4-FFF2-40B4-BE49-F238E27FC236}">
                <a16:creationId xmlns:a16="http://schemas.microsoft.com/office/drawing/2014/main" id="{90CF40F5-AA41-41DA-ABF1-6EE2301D923A}"/>
              </a:ext>
            </a:extLst>
          </p:cNvPr>
          <p:cNvSpPr>
            <a:spLocks noGrp="1"/>
          </p:cNvSpPr>
          <p:nvPr>
            <p:ph idx="1"/>
          </p:nvPr>
        </p:nvSpPr>
        <p:spPr>
          <a:xfrm>
            <a:off x="1665476" y="628494"/>
            <a:ext cx="8596668" cy="6406487"/>
          </a:xfrm>
        </p:spPr>
        <p:txBody>
          <a:bodyPr>
            <a:normAutofit fontScale="85000" lnSpcReduction="20000"/>
          </a:bodyPr>
          <a:lstStyle/>
          <a:p>
            <a:r>
              <a:rPr lang="en-US" dirty="0"/>
              <a:t>Pass By Reference</a:t>
            </a:r>
          </a:p>
          <a:p>
            <a:r>
              <a:rPr lang="en-US" dirty="0"/>
              <a:t>void </a:t>
            </a:r>
            <a:r>
              <a:rPr lang="en-US" dirty="0" err="1"/>
              <a:t>swapNums</a:t>
            </a:r>
            <a:r>
              <a:rPr lang="en-US" dirty="0"/>
              <a:t>(int &amp;x, int &amp;y) {</a:t>
            </a:r>
          </a:p>
          <a:p>
            <a:r>
              <a:rPr lang="en-US" dirty="0"/>
              <a:t>  int z = x;</a:t>
            </a:r>
          </a:p>
          <a:p>
            <a:r>
              <a:rPr lang="en-US" dirty="0"/>
              <a:t>  x = y;</a:t>
            </a:r>
          </a:p>
          <a:p>
            <a:r>
              <a:rPr lang="en-US" dirty="0"/>
              <a:t>  y = z;</a:t>
            </a:r>
          </a:p>
          <a:p>
            <a:r>
              <a:rPr lang="en-US" dirty="0"/>
              <a:t>}</a:t>
            </a:r>
          </a:p>
          <a:p>
            <a:r>
              <a:rPr lang="en-US" dirty="0"/>
              <a:t>int main() {</a:t>
            </a:r>
          </a:p>
          <a:p>
            <a:r>
              <a:rPr lang="en-US" dirty="0"/>
              <a:t>  int </a:t>
            </a:r>
            <a:r>
              <a:rPr lang="en-US" dirty="0" err="1"/>
              <a:t>firstNum</a:t>
            </a:r>
            <a:r>
              <a:rPr lang="en-US" dirty="0"/>
              <a:t> = 10;</a:t>
            </a:r>
          </a:p>
          <a:p>
            <a:r>
              <a:rPr lang="en-US" dirty="0"/>
              <a:t>  int </a:t>
            </a:r>
            <a:r>
              <a:rPr lang="en-US" dirty="0" err="1"/>
              <a:t>secondNum</a:t>
            </a:r>
            <a:r>
              <a:rPr lang="en-US" dirty="0"/>
              <a:t> = 20;</a:t>
            </a:r>
          </a:p>
          <a:p>
            <a:r>
              <a:rPr lang="en-US" dirty="0"/>
              <a:t>  </a:t>
            </a:r>
            <a:r>
              <a:rPr lang="en-US" dirty="0" err="1"/>
              <a:t>cout</a:t>
            </a:r>
            <a:r>
              <a:rPr lang="en-US" dirty="0"/>
              <a:t> &lt;&lt; "Before swap: " &lt;&lt; "\n";</a:t>
            </a:r>
          </a:p>
          <a:p>
            <a:r>
              <a:rPr lang="en-US" dirty="0"/>
              <a:t>  </a:t>
            </a:r>
            <a:r>
              <a:rPr lang="en-US" dirty="0" err="1"/>
              <a:t>cout</a:t>
            </a:r>
            <a:r>
              <a:rPr lang="en-US" dirty="0"/>
              <a:t> &lt;&lt; </a:t>
            </a:r>
            <a:r>
              <a:rPr lang="en-US" dirty="0" err="1"/>
              <a:t>firstNum</a:t>
            </a:r>
            <a:r>
              <a:rPr lang="en-US" dirty="0"/>
              <a:t> &lt;&lt; </a:t>
            </a:r>
            <a:r>
              <a:rPr lang="en-US" dirty="0" err="1"/>
              <a:t>secondNum</a:t>
            </a:r>
            <a:r>
              <a:rPr lang="en-US" dirty="0"/>
              <a:t> &lt;&lt; "\n";</a:t>
            </a:r>
          </a:p>
          <a:p>
            <a:endParaRPr lang="en-US" dirty="0"/>
          </a:p>
          <a:p>
            <a:r>
              <a:rPr lang="en-US" dirty="0"/>
              <a:t>  // Call the function, which will change the values of </a:t>
            </a:r>
            <a:r>
              <a:rPr lang="en-US" dirty="0" err="1"/>
              <a:t>firstNum</a:t>
            </a:r>
            <a:r>
              <a:rPr lang="en-US" dirty="0"/>
              <a:t> and </a:t>
            </a:r>
            <a:r>
              <a:rPr lang="en-US" dirty="0" err="1"/>
              <a:t>secondNum</a:t>
            </a:r>
            <a:endParaRPr lang="en-US" dirty="0"/>
          </a:p>
          <a:p>
            <a:r>
              <a:rPr lang="en-US" dirty="0"/>
              <a:t>  </a:t>
            </a:r>
            <a:r>
              <a:rPr lang="en-US" dirty="0" err="1"/>
              <a:t>swapNums</a:t>
            </a:r>
            <a:r>
              <a:rPr lang="en-US" dirty="0"/>
              <a:t>(</a:t>
            </a:r>
            <a:r>
              <a:rPr lang="en-US" dirty="0" err="1"/>
              <a:t>firstNum</a:t>
            </a:r>
            <a:r>
              <a:rPr lang="en-US" dirty="0"/>
              <a:t>, </a:t>
            </a:r>
            <a:r>
              <a:rPr lang="en-US" dirty="0" err="1"/>
              <a:t>secondNum</a:t>
            </a:r>
            <a:r>
              <a:rPr lang="en-US" dirty="0"/>
              <a:t>);</a:t>
            </a:r>
          </a:p>
          <a:p>
            <a:endParaRPr lang="en-US" dirty="0"/>
          </a:p>
          <a:p>
            <a:r>
              <a:rPr lang="en-US" dirty="0"/>
              <a:t>  </a:t>
            </a:r>
            <a:r>
              <a:rPr lang="en-US" dirty="0" err="1"/>
              <a:t>cout</a:t>
            </a:r>
            <a:r>
              <a:rPr lang="en-US" dirty="0"/>
              <a:t> &lt;&lt; "After swap: " &lt;&lt; "\n";</a:t>
            </a:r>
          </a:p>
          <a:p>
            <a:r>
              <a:rPr lang="en-US" dirty="0"/>
              <a:t>  </a:t>
            </a:r>
            <a:r>
              <a:rPr lang="en-US" dirty="0" err="1"/>
              <a:t>cout</a:t>
            </a:r>
            <a:r>
              <a:rPr lang="en-US" dirty="0"/>
              <a:t> &lt;&lt; </a:t>
            </a:r>
            <a:r>
              <a:rPr lang="en-US" dirty="0" err="1"/>
              <a:t>firstNum</a:t>
            </a:r>
            <a:r>
              <a:rPr lang="en-US" dirty="0"/>
              <a:t> &lt;&lt; </a:t>
            </a:r>
            <a:r>
              <a:rPr lang="en-US" dirty="0" err="1"/>
              <a:t>secondNum</a:t>
            </a:r>
            <a:r>
              <a:rPr lang="en-US" dirty="0"/>
              <a:t> &lt;&lt; "\n";</a:t>
            </a:r>
          </a:p>
          <a:p>
            <a:endParaRPr lang="en-US" dirty="0"/>
          </a:p>
          <a:p>
            <a:r>
              <a:rPr lang="en-US" dirty="0"/>
              <a:t>  return 0;</a:t>
            </a:r>
          </a:p>
          <a:p>
            <a:r>
              <a:rPr lang="en-US" dirty="0"/>
              <a:t>}</a:t>
            </a:r>
          </a:p>
        </p:txBody>
      </p:sp>
      <p:sp>
        <p:nvSpPr>
          <p:cNvPr id="4" name="Slide Number Placeholder 3">
            <a:extLst>
              <a:ext uri="{FF2B5EF4-FFF2-40B4-BE49-F238E27FC236}">
                <a16:creationId xmlns:a16="http://schemas.microsoft.com/office/drawing/2014/main" id="{05CD63E9-D94B-4E4F-A7E1-9F2EE886F228}"/>
              </a:ext>
            </a:extLst>
          </p:cNvPr>
          <p:cNvSpPr>
            <a:spLocks noGrp="1"/>
          </p:cNvSpPr>
          <p:nvPr>
            <p:ph type="sldNum" sz="quarter" idx="12"/>
          </p:nvPr>
        </p:nvSpPr>
        <p:spPr/>
        <p:txBody>
          <a:bodyPr/>
          <a:lstStyle/>
          <a:p>
            <a:fld id="{A037933A-F97C-4918-9917-0BEF3D551A6D}" type="slidenum">
              <a:rPr lang="en-US" smtClean="0"/>
              <a:t>93</a:t>
            </a:fld>
            <a:endParaRPr lang="en-US"/>
          </a:p>
        </p:txBody>
      </p:sp>
    </p:spTree>
    <p:extLst>
      <p:ext uri="{BB962C8B-B14F-4D97-AF65-F5344CB8AC3E}">
        <p14:creationId xmlns:p14="http://schemas.microsoft.com/office/powerpoint/2010/main" val="95209072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21AFE-AE64-482B-B6B0-3CE47E5044CE}"/>
              </a:ext>
            </a:extLst>
          </p:cNvPr>
          <p:cNvSpPr>
            <a:spLocks noGrp="1"/>
          </p:cNvSpPr>
          <p:nvPr>
            <p:ph type="title"/>
          </p:nvPr>
        </p:nvSpPr>
        <p:spPr>
          <a:xfrm>
            <a:off x="117987" y="0"/>
            <a:ext cx="10382865" cy="964639"/>
          </a:xfrm>
        </p:spPr>
        <p:txBody>
          <a:bodyPr>
            <a:normAutofit fontScale="90000"/>
          </a:bodyPr>
          <a:lstStyle/>
          <a:p>
            <a:r>
              <a:rPr lang="en-US" sz="2200" dirty="0"/>
              <a:t>Function Overloading</a:t>
            </a:r>
            <a:br>
              <a:rPr lang="en-US" sz="2200" dirty="0"/>
            </a:br>
            <a:r>
              <a:rPr lang="en-US" sz="2200" dirty="0"/>
              <a:t>With function overloading, multiple functions can have the same name with different parameters</a:t>
            </a:r>
            <a:r>
              <a:rPr lang="en-US" dirty="0"/>
              <a:t>:</a:t>
            </a:r>
          </a:p>
        </p:txBody>
      </p:sp>
      <p:sp>
        <p:nvSpPr>
          <p:cNvPr id="3" name="Content Placeholder 2">
            <a:extLst>
              <a:ext uri="{FF2B5EF4-FFF2-40B4-BE49-F238E27FC236}">
                <a16:creationId xmlns:a16="http://schemas.microsoft.com/office/drawing/2014/main" id="{1C257B8E-10A7-4387-802A-95F02DBD443F}"/>
              </a:ext>
            </a:extLst>
          </p:cNvPr>
          <p:cNvSpPr>
            <a:spLocks noGrp="1"/>
          </p:cNvSpPr>
          <p:nvPr>
            <p:ph idx="1"/>
          </p:nvPr>
        </p:nvSpPr>
        <p:spPr>
          <a:xfrm>
            <a:off x="2107928" y="781665"/>
            <a:ext cx="8596668" cy="6076335"/>
          </a:xfrm>
        </p:spPr>
        <p:txBody>
          <a:bodyPr>
            <a:normAutofit fontScale="92500" lnSpcReduction="20000"/>
          </a:bodyPr>
          <a:lstStyle/>
          <a:p>
            <a:r>
              <a:rPr lang="en-US" dirty="0"/>
              <a:t>int </a:t>
            </a:r>
            <a:r>
              <a:rPr lang="en-US" b="1" dirty="0" err="1"/>
              <a:t>myFunction</a:t>
            </a:r>
            <a:r>
              <a:rPr lang="en-US" dirty="0"/>
              <a:t>(int x)</a:t>
            </a:r>
          </a:p>
          <a:p>
            <a:r>
              <a:rPr lang="en-US" dirty="0"/>
              <a:t>float </a:t>
            </a:r>
            <a:r>
              <a:rPr lang="en-US" b="1" dirty="0" err="1"/>
              <a:t>myFunction</a:t>
            </a:r>
            <a:r>
              <a:rPr lang="en-US" dirty="0"/>
              <a:t>(float x)</a:t>
            </a:r>
          </a:p>
          <a:p>
            <a:r>
              <a:rPr lang="en-US" dirty="0"/>
              <a:t>double </a:t>
            </a:r>
            <a:r>
              <a:rPr lang="en-US" b="1" dirty="0" err="1"/>
              <a:t>myFunction</a:t>
            </a:r>
            <a:r>
              <a:rPr lang="en-US" dirty="0"/>
              <a:t>(double x, double y)</a:t>
            </a:r>
          </a:p>
          <a:p>
            <a:r>
              <a:rPr lang="en-US" dirty="0"/>
              <a:t>Example</a:t>
            </a:r>
          </a:p>
          <a:p>
            <a:r>
              <a:rPr lang="en-US" dirty="0"/>
              <a:t>int </a:t>
            </a:r>
            <a:r>
              <a:rPr lang="en-US" dirty="0" err="1"/>
              <a:t>plusFuncInt</a:t>
            </a:r>
            <a:r>
              <a:rPr lang="en-US" dirty="0"/>
              <a:t>(int x, int y) {</a:t>
            </a:r>
          </a:p>
          <a:p>
            <a:r>
              <a:rPr lang="en-US" dirty="0"/>
              <a:t>  return x + y;</a:t>
            </a:r>
          </a:p>
          <a:p>
            <a:r>
              <a:rPr lang="en-US" dirty="0"/>
              <a:t>}</a:t>
            </a:r>
          </a:p>
          <a:p>
            <a:endParaRPr lang="en-US" dirty="0"/>
          </a:p>
          <a:p>
            <a:r>
              <a:rPr lang="en-US" dirty="0"/>
              <a:t>double </a:t>
            </a:r>
            <a:r>
              <a:rPr lang="en-US" dirty="0" err="1"/>
              <a:t>plusFuncDouble</a:t>
            </a:r>
            <a:r>
              <a:rPr lang="en-US" dirty="0"/>
              <a:t>(double x, double y) {</a:t>
            </a:r>
          </a:p>
          <a:p>
            <a:r>
              <a:rPr lang="en-US" dirty="0"/>
              <a:t>  return x + y;</a:t>
            </a:r>
          </a:p>
          <a:p>
            <a:r>
              <a:rPr lang="en-US" dirty="0"/>
              <a:t>}</a:t>
            </a:r>
          </a:p>
          <a:p>
            <a:r>
              <a:rPr lang="en-US" dirty="0"/>
              <a:t>int main() {</a:t>
            </a:r>
          </a:p>
          <a:p>
            <a:r>
              <a:rPr lang="en-US" dirty="0"/>
              <a:t>  int myNum1 = </a:t>
            </a:r>
            <a:r>
              <a:rPr lang="en-US" dirty="0" err="1"/>
              <a:t>plusFuncInt</a:t>
            </a:r>
            <a:r>
              <a:rPr lang="en-US" dirty="0"/>
              <a:t>(8, 5);</a:t>
            </a:r>
          </a:p>
          <a:p>
            <a:r>
              <a:rPr lang="en-US" dirty="0"/>
              <a:t>  double myNum2 = </a:t>
            </a:r>
            <a:r>
              <a:rPr lang="en-US" dirty="0" err="1"/>
              <a:t>plusFuncDouble</a:t>
            </a:r>
            <a:r>
              <a:rPr lang="en-US" dirty="0"/>
              <a:t>(4.3, 6.26);</a:t>
            </a:r>
          </a:p>
          <a:p>
            <a:r>
              <a:rPr lang="en-US" dirty="0"/>
              <a:t>  </a:t>
            </a:r>
            <a:r>
              <a:rPr lang="en-US" dirty="0" err="1"/>
              <a:t>cout</a:t>
            </a:r>
            <a:r>
              <a:rPr lang="en-US" dirty="0"/>
              <a:t> &lt;&lt; "Int: " &lt;&lt; myNum1 &lt;&lt; "\n";</a:t>
            </a:r>
          </a:p>
          <a:p>
            <a:r>
              <a:rPr lang="en-US" dirty="0"/>
              <a:t>  </a:t>
            </a:r>
            <a:r>
              <a:rPr lang="en-US" dirty="0" err="1"/>
              <a:t>cout</a:t>
            </a:r>
            <a:r>
              <a:rPr lang="en-US" dirty="0"/>
              <a:t> &lt;&lt; "Double: " &lt;&lt; myNum2;</a:t>
            </a:r>
          </a:p>
          <a:p>
            <a:r>
              <a:rPr lang="en-US" dirty="0"/>
              <a:t>  return 0;</a:t>
            </a:r>
          </a:p>
          <a:p>
            <a:r>
              <a:rPr lang="en-US" dirty="0"/>
              <a:t>}</a:t>
            </a:r>
          </a:p>
        </p:txBody>
      </p:sp>
      <p:sp>
        <p:nvSpPr>
          <p:cNvPr id="4" name="Slide Number Placeholder 3">
            <a:extLst>
              <a:ext uri="{FF2B5EF4-FFF2-40B4-BE49-F238E27FC236}">
                <a16:creationId xmlns:a16="http://schemas.microsoft.com/office/drawing/2014/main" id="{B18E5E29-2B28-4C5E-9FC9-104CF926F089}"/>
              </a:ext>
            </a:extLst>
          </p:cNvPr>
          <p:cNvSpPr>
            <a:spLocks noGrp="1"/>
          </p:cNvSpPr>
          <p:nvPr>
            <p:ph type="sldNum" sz="quarter" idx="12"/>
          </p:nvPr>
        </p:nvSpPr>
        <p:spPr/>
        <p:txBody>
          <a:bodyPr/>
          <a:lstStyle/>
          <a:p>
            <a:fld id="{A037933A-F97C-4918-9917-0BEF3D551A6D}" type="slidenum">
              <a:rPr lang="en-US" smtClean="0"/>
              <a:t>94</a:t>
            </a:fld>
            <a:endParaRPr lang="en-US"/>
          </a:p>
        </p:txBody>
      </p:sp>
    </p:spTree>
    <p:extLst>
      <p:ext uri="{BB962C8B-B14F-4D97-AF65-F5344CB8AC3E}">
        <p14:creationId xmlns:p14="http://schemas.microsoft.com/office/powerpoint/2010/main" val="39135438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A2EBD-F0D2-4250-A165-6BC50D063D87}"/>
              </a:ext>
            </a:extLst>
          </p:cNvPr>
          <p:cNvSpPr>
            <a:spLocks noGrp="1"/>
          </p:cNvSpPr>
          <p:nvPr>
            <p:ph type="title"/>
          </p:nvPr>
        </p:nvSpPr>
        <p:spPr>
          <a:xfrm>
            <a:off x="677334" y="609600"/>
            <a:ext cx="8596668" cy="599768"/>
          </a:xfrm>
        </p:spPr>
        <p:txBody>
          <a:bodyPr>
            <a:normAutofit fontScale="90000"/>
          </a:bodyPr>
          <a:lstStyle/>
          <a:p>
            <a:r>
              <a:rPr lang="en-US" dirty="0"/>
              <a:t>OOP</a:t>
            </a:r>
            <a:br>
              <a:rPr lang="en-US" dirty="0"/>
            </a:br>
            <a:endParaRPr lang="en-US" dirty="0"/>
          </a:p>
        </p:txBody>
      </p:sp>
      <p:sp>
        <p:nvSpPr>
          <p:cNvPr id="3" name="Content Placeholder 2">
            <a:extLst>
              <a:ext uri="{FF2B5EF4-FFF2-40B4-BE49-F238E27FC236}">
                <a16:creationId xmlns:a16="http://schemas.microsoft.com/office/drawing/2014/main" id="{D48241EF-78BC-4131-A8B5-67592466A1AA}"/>
              </a:ext>
            </a:extLst>
          </p:cNvPr>
          <p:cNvSpPr>
            <a:spLocks noGrp="1"/>
          </p:cNvSpPr>
          <p:nvPr>
            <p:ph idx="1"/>
          </p:nvPr>
        </p:nvSpPr>
        <p:spPr>
          <a:xfrm>
            <a:off x="677334" y="1209369"/>
            <a:ext cx="8596668" cy="4831994"/>
          </a:xfrm>
        </p:spPr>
        <p:txBody>
          <a:bodyPr>
            <a:normAutofit fontScale="92500" lnSpcReduction="10000"/>
          </a:bodyPr>
          <a:lstStyle/>
          <a:p>
            <a:r>
              <a:rPr lang="en-US" dirty="0"/>
              <a:t>OOP stands for Object-Oriented Programming.</a:t>
            </a:r>
          </a:p>
          <a:p>
            <a:endParaRPr lang="en-US" dirty="0"/>
          </a:p>
          <a:p>
            <a:r>
              <a:rPr lang="en-US" dirty="0"/>
              <a:t>Procedural programming is about writing procedures or functions that perform operations on the data, while object-oriented programming is about creating objects that contain both data and functions.</a:t>
            </a:r>
          </a:p>
          <a:p>
            <a:endParaRPr lang="en-US" dirty="0"/>
          </a:p>
          <a:p>
            <a:r>
              <a:rPr lang="en-US" dirty="0"/>
              <a:t>Object-oriented programming has several advantages over procedural programming:</a:t>
            </a:r>
          </a:p>
          <a:p>
            <a:endParaRPr lang="en-US" dirty="0"/>
          </a:p>
          <a:p>
            <a:r>
              <a:rPr lang="en-US" dirty="0"/>
              <a:t>OOP is faster and easier to execute</a:t>
            </a:r>
          </a:p>
          <a:p>
            <a:r>
              <a:rPr lang="en-US" dirty="0"/>
              <a:t>OOP provides a clear structure for the programs</a:t>
            </a:r>
          </a:p>
          <a:p>
            <a:r>
              <a:rPr lang="en-US" dirty="0"/>
              <a:t>OOP helps to keep the C++ code DRY "Don't Repeat Yourself", and makes the code easier to maintain, modify and debug</a:t>
            </a:r>
          </a:p>
          <a:p>
            <a:r>
              <a:rPr lang="en-US" dirty="0"/>
              <a:t>OOP makes it possible to create full reusable applications with less code and shorter development time</a:t>
            </a:r>
          </a:p>
        </p:txBody>
      </p:sp>
      <p:sp>
        <p:nvSpPr>
          <p:cNvPr id="4" name="Slide Number Placeholder 3">
            <a:extLst>
              <a:ext uri="{FF2B5EF4-FFF2-40B4-BE49-F238E27FC236}">
                <a16:creationId xmlns:a16="http://schemas.microsoft.com/office/drawing/2014/main" id="{382E029D-CE81-42DB-9912-869EBE7CB2DE}"/>
              </a:ext>
            </a:extLst>
          </p:cNvPr>
          <p:cNvSpPr>
            <a:spLocks noGrp="1"/>
          </p:cNvSpPr>
          <p:nvPr>
            <p:ph type="sldNum" sz="quarter" idx="12"/>
          </p:nvPr>
        </p:nvSpPr>
        <p:spPr/>
        <p:txBody>
          <a:bodyPr/>
          <a:lstStyle/>
          <a:p>
            <a:fld id="{A037933A-F97C-4918-9917-0BEF3D551A6D}" type="slidenum">
              <a:rPr lang="en-US" smtClean="0"/>
              <a:t>95</a:t>
            </a:fld>
            <a:endParaRPr lang="en-US"/>
          </a:p>
        </p:txBody>
      </p:sp>
    </p:spTree>
    <p:extLst>
      <p:ext uri="{BB962C8B-B14F-4D97-AF65-F5344CB8AC3E}">
        <p14:creationId xmlns:p14="http://schemas.microsoft.com/office/powerpoint/2010/main" val="155781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anim calcmode="lin" valueType="num">
                                      <p:cBhvr>
                                        <p:cTn id="3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1000"/>
                                        <p:tgtEl>
                                          <p:spTgt spid="3">
                                            <p:txEl>
                                              <p:pRg st="9" end="9"/>
                                            </p:txEl>
                                          </p:spTgt>
                                        </p:tgtEl>
                                      </p:cBhvr>
                                    </p:animEffect>
                                    <p:anim calcmode="lin" valueType="num">
                                      <p:cBhvr>
                                        <p:cTn id="5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BA39E-F515-4C48-A325-5149D6B6A5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EFE8E8-D589-4DC6-B170-BF142AA5A616}"/>
              </a:ext>
            </a:extLst>
          </p:cNvPr>
          <p:cNvSpPr>
            <a:spLocks noGrp="1"/>
          </p:cNvSpPr>
          <p:nvPr>
            <p:ph idx="1"/>
          </p:nvPr>
        </p:nvSpPr>
        <p:spPr/>
        <p:txBody>
          <a:bodyPr/>
          <a:lstStyle/>
          <a:p>
            <a:r>
              <a:rPr lang="en-US" dirty="0"/>
              <a:t>C++ What are Classes and Objects?</a:t>
            </a:r>
          </a:p>
          <a:p>
            <a:r>
              <a:rPr lang="en-US" dirty="0"/>
              <a:t>Classes and objects are the two main aspects of object-oriented programming.</a:t>
            </a:r>
          </a:p>
          <a:p>
            <a:endParaRPr lang="en-US" dirty="0"/>
          </a:p>
          <a:p>
            <a:r>
              <a:rPr lang="en-US" dirty="0"/>
              <a:t>Look at the following illustration to see the difference between class and objects:</a:t>
            </a:r>
          </a:p>
        </p:txBody>
      </p:sp>
      <p:sp>
        <p:nvSpPr>
          <p:cNvPr id="4" name="Slide Number Placeholder 3">
            <a:extLst>
              <a:ext uri="{FF2B5EF4-FFF2-40B4-BE49-F238E27FC236}">
                <a16:creationId xmlns:a16="http://schemas.microsoft.com/office/drawing/2014/main" id="{95AC763C-D180-4396-B9D5-77391048744D}"/>
              </a:ext>
            </a:extLst>
          </p:cNvPr>
          <p:cNvSpPr>
            <a:spLocks noGrp="1"/>
          </p:cNvSpPr>
          <p:nvPr>
            <p:ph type="sldNum" sz="quarter" idx="12"/>
          </p:nvPr>
        </p:nvSpPr>
        <p:spPr/>
        <p:txBody>
          <a:bodyPr/>
          <a:lstStyle/>
          <a:p>
            <a:fld id="{A037933A-F97C-4918-9917-0BEF3D551A6D}" type="slidenum">
              <a:rPr lang="en-US" smtClean="0"/>
              <a:t>96</a:t>
            </a:fld>
            <a:endParaRPr lang="en-US"/>
          </a:p>
        </p:txBody>
      </p:sp>
    </p:spTree>
    <p:extLst>
      <p:ext uri="{BB962C8B-B14F-4D97-AF65-F5344CB8AC3E}">
        <p14:creationId xmlns:p14="http://schemas.microsoft.com/office/powerpoint/2010/main" val="25058532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C2B0-9EB1-4A90-8D41-0AC82DF58192}"/>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32C84284-7F5C-4757-AE3F-E700B96C7185}"/>
              </a:ext>
            </a:extLst>
          </p:cNvPr>
          <p:cNvPicPr>
            <a:picLocks noGrp="1" noChangeAspect="1"/>
          </p:cNvPicPr>
          <p:nvPr>
            <p:ph idx="1"/>
          </p:nvPr>
        </p:nvPicPr>
        <p:blipFill rotWithShape="1">
          <a:blip r:embed="rId2"/>
          <a:srcRect l="17444" t="29069" r="15903" b="4816"/>
          <a:stretch/>
        </p:blipFill>
        <p:spPr>
          <a:xfrm>
            <a:off x="1035946" y="451514"/>
            <a:ext cx="9689209" cy="5403598"/>
          </a:xfrm>
          <a:prstGeom prst="rect">
            <a:avLst/>
          </a:prstGeom>
        </p:spPr>
      </p:pic>
      <p:sp>
        <p:nvSpPr>
          <p:cNvPr id="4" name="Slide Number Placeholder 3">
            <a:extLst>
              <a:ext uri="{FF2B5EF4-FFF2-40B4-BE49-F238E27FC236}">
                <a16:creationId xmlns:a16="http://schemas.microsoft.com/office/drawing/2014/main" id="{29B3337B-4D19-4118-935E-25554DD16903}"/>
              </a:ext>
            </a:extLst>
          </p:cNvPr>
          <p:cNvSpPr>
            <a:spLocks noGrp="1"/>
          </p:cNvSpPr>
          <p:nvPr>
            <p:ph type="sldNum" sz="quarter" idx="12"/>
          </p:nvPr>
        </p:nvSpPr>
        <p:spPr/>
        <p:txBody>
          <a:bodyPr/>
          <a:lstStyle/>
          <a:p>
            <a:fld id="{A037933A-F97C-4918-9917-0BEF3D551A6D}" type="slidenum">
              <a:rPr lang="en-US" smtClean="0"/>
              <a:t>97</a:t>
            </a:fld>
            <a:endParaRPr lang="en-US"/>
          </a:p>
        </p:txBody>
      </p:sp>
    </p:spTree>
    <p:extLst>
      <p:ext uri="{BB962C8B-B14F-4D97-AF65-F5344CB8AC3E}">
        <p14:creationId xmlns:p14="http://schemas.microsoft.com/office/powerpoint/2010/main" val="152983527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FF4F-2666-4F76-8328-0F81C53360EF}"/>
              </a:ext>
            </a:extLst>
          </p:cNvPr>
          <p:cNvSpPr>
            <a:spLocks noGrp="1"/>
          </p:cNvSpPr>
          <p:nvPr>
            <p:ph type="title"/>
          </p:nvPr>
        </p:nvSpPr>
        <p:spPr/>
        <p:txBody>
          <a:bodyPr/>
          <a:lstStyle/>
          <a:p>
            <a:r>
              <a:rPr lang="en-US" dirty="0"/>
              <a:t>Classes/Objects</a:t>
            </a:r>
            <a:br>
              <a:rPr lang="en-US" dirty="0"/>
            </a:br>
            <a:endParaRPr lang="en-US" dirty="0"/>
          </a:p>
        </p:txBody>
      </p:sp>
      <p:sp>
        <p:nvSpPr>
          <p:cNvPr id="3" name="Content Placeholder 2">
            <a:extLst>
              <a:ext uri="{FF2B5EF4-FFF2-40B4-BE49-F238E27FC236}">
                <a16:creationId xmlns:a16="http://schemas.microsoft.com/office/drawing/2014/main" id="{A47131E8-AF07-41A8-9D28-4015CD397108}"/>
              </a:ext>
            </a:extLst>
          </p:cNvPr>
          <p:cNvSpPr>
            <a:spLocks noGrp="1"/>
          </p:cNvSpPr>
          <p:nvPr>
            <p:ph idx="1"/>
          </p:nvPr>
        </p:nvSpPr>
        <p:spPr>
          <a:xfrm>
            <a:off x="677333" y="1297859"/>
            <a:ext cx="9174589" cy="5442154"/>
          </a:xfrm>
        </p:spPr>
        <p:txBody>
          <a:bodyPr>
            <a:normAutofit/>
          </a:bodyPr>
          <a:lstStyle/>
          <a:p>
            <a:r>
              <a:rPr lang="en-US" sz="2400" dirty="0"/>
              <a:t>Everything in C++ is associated with classes and objects, along with its attributes and methods. For example: in real life, a car is an object. The car has attributes, such as weight and color, and methods, such as drive and brake.</a:t>
            </a:r>
          </a:p>
          <a:p>
            <a:endParaRPr lang="en-US" sz="2400" dirty="0"/>
          </a:p>
          <a:p>
            <a:r>
              <a:rPr lang="en-US" sz="2400" dirty="0"/>
              <a:t>Attributes and methods are basically variables and functions that belongs to the class. These are often referred to as "class members".</a:t>
            </a:r>
          </a:p>
          <a:p>
            <a:endParaRPr lang="en-US" sz="2400" dirty="0"/>
          </a:p>
          <a:p>
            <a:r>
              <a:rPr lang="en-US" sz="2400" dirty="0"/>
              <a:t>A class is a user-defined data type that we can use in our program, and it works as an object constructor, or a "blueprint" for creating objects.</a:t>
            </a:r>
          </a:p>
        </p:txBody>
      </p:sp>
      <p:sp>
        <p:nvSpPr>
          <p:cNvPr id="4" name="Slide Number Placeholder 3">
            <a:extLst>
              <a:ext uri="{FF2B5EF4-FFF2-40B4-BE49-F238E27FC236}">
                <a16:creationId xmlns:a16="http://schemas.microsoft.com/office/drawing/2014/main" id="{EFCCC373-EEC5-4361-86A8-3CB0BE4B3109}"/>
              </a:ext>
            </a:extLst>
          </p:cNvPr>
          <p:cNvSpPr>
            <a:spLocks noGrp="1"/>
          </p:cNvSpPr>
          <p:nvPr>
            <p:ph type="sldNum" sz="quarter" idx="12"/>
          </p:nvPr>
        </p:nvSpPr>
        <p:spPr/>
        <p:txBody>
          <a:bodyPr/>
          <a:lstStyle/>
          <a:p>
            <a:fld id="{A037933A-F97C-4918-9917-0BEF3D551A6D}" type="slidenum">
              <a:rPr lang="en-US" smtClean="0"/>
              <a:t>98</a:t>
            </a:fld>
            <a:endParaRPr lang="en-US"/>
          </a:p>
        </p:txBody>
      </p:sp>
    </p:spTree>
    <p:extLst>
      <p:ext uri="{BB962C8B-B14F-4D97-AF65-F5344CB8AC3E}">
        <p14:creationId xmlns:p14="http://schemas.microsoft.com/office/powerpoint/2010/main" val="244807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2000"/>
                                        <p:tgtEl>
                                          <p:spTgt spid="3">
                                            <p:txEl>
                                              <p:pRg st="2" end="2"/>
                                            </p:txEl>
                                          </p:spTgt>
                                        </p:tgtEl>
                                      </p:cBhvr>
                                    </p:animEffect>
                                    <p:anim calcmode="lin" valueType="num">
                                      <p:cBhvr>
                                        <p:cTn id="15"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anim calcmode="lin" valueType="num">
                                      <p:cBhvr>
                                        <p:cTn id="22"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23" dur="20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23B5B-0351-4E66-BDEF-BA2D2D989F66}"/>
              </a:ext>
            </a:extLst>
          </p:cNvPr>
          <p:cNvSpPr>
            <a:spLocks noGrp="1"/>
          </p:cNvSpPr>
          <p:nvPr>
            <p:ph type="title"/>
          </p:nvPr>
        </p:nvSpPr>
        <p:spPr>
          <a:xfrm>
            <a:off x="780573" y="0"/>
            <a:ext cx="8596668" cy="1320800"/>
          </a:xfrm>
        </p:spPr>
        <p:txBody>
          <a:bodyPr/>
          <a:lstStyle/>
          <a:p>
            <a:r>
              <a:rPr lang="en-US" dirty="0"/>
              <a:t>Create a Class</a:t>
            </a:r>
            <a:br>
              <a:rPr lang="en-US" dirty="0"/>
            </a:br>
            <a:r>
              <a:rPr lang="en-US" dirty="0"/>
              <a:t>To create a class, use the class keyword:</a:t>
            </a:r>
          </a:p>
        </p:txBody>
      </p:sp>
      <p:sp>
        <p:nvSpPr>
          <p:cNvPr id="3" name="Content Placeholder 2">
            <a:extLst>
              <a:ext uri="{FF2B5EF4-FFF2-40B4-BE49-F238E27FC236}">
                <a16:creationId xmlns:a16="http://schemas.microsoft.com/office/drawing/2014/main" id="{D6FFCDE1-2A9F-4694-BDC8-DA7FADAD918A}"/>
              </a:ext>
            </a:extLst>
          </p:cNvPr>
          <p:cNvSpPr>
            <a:spLocks noGrp="1"/>
          </p:cNvSpPr>
          <p:nvPr>
            <p:ph idx="1"/>
          </p:nvPr>
        </p:nvSpPr>
        <p:spPr>
          <a:xfrm>
            <a:off x="677334" y="1194619"/>
            <a:ext cx="8596668" cy="5663381"/>
          </a:xfrm>
        </p:spPr>
        <p:txBody>
          <a:bodyPr>
            <a:normAutofit/>
          </a:bodyPr>
          <a:lstStyle/>
          <a:p>
            <a:r>
              <a:rPr lang="en-US" dirty="0"/>
              <a:t>class </a:t>
            </a:r>
            <a:r>
              <a:rPr lang="en-US" dirty="0" err="1"/>
              <a:t>MyClass</a:t>
            </a:r>
            <a:r>
              <a:rPr lang="en-US" dirty="0"/>
              <a:t> {       // The class</a:t>
            </a:r>
          </a:p>
          <a:p>
            <a:r>
              <a:rPr lang="en-US" dirty="0"/>
              <a:t>  public:             // Access specifier</a:t>
            </a:r>
          </a:p>
          <a:p>
            <a:r>
              <a:rPr lang="en-US" dirty="0"/>
              <a:t>    int regno;        // Attribute (int variable)</a:t>
            </a:r>
          </a:p>
          <a:p>
            <a:r>
              <a:rPr lang="en-US" dirty="0"/>
              <a:t>    string name;  // Attribute (string variable)</a:t>
            </a:r>
          </a:p>
          <a:p>
            <a:r>
              <a:rPr lang="en-US" dirty="0"/>
              <a:t>};</a:t>
            </a:r>
          </a:p>
          <a:p>
            <a:r>
              <a:rPr lang="en-US" dirty="0"/>
              <a:t>The class keyword is used to create a class called </a:t>
            </a:r>
            <a:r>
              <a:rPr lang="en-US" dirty="0" err="1"/>
              <a:t>MyClass</a:t>
            </a:r>
            <a:r>
              <a:rPr lang="en-US" dirty="0"/>
              <a:t>.</a:t>
            </a:r>
          </a:p>
          <a:p>
            <a:r>
              <a:rPr lang="en-US" dirty="0"/>
              <a:t>The public keyword is an access specifier, which specifies that members (attributes and methods) of the class are accessible from outside the class. You will learn more about access specifiers later.</a:t>
            </a:r>
          </a:p>
          <a:p>
            <a:r>
              <a:rPr lang="en-US" dirty="0"/>
              <a:t>Inside the class, there is an integer variable </a:t>
            </a:r>
            <a:r>
              <a:rPr lang="en-US" dirty="0" err="1"/>
              <a:t>myNum</a:t>
            </a:r>
            <a:r>
              <a:rPr lang="en-US" dirty="0"/>
              <a:t> and a string variable </a:t>
            </a:r>
            <a:r>
              <a:rPr lang="en-US" dirty="0" err="1"/>
              <a:t>myString</a:t>
            </a:r>
            <a:r>
              <a:rPr lang="en-US" dirty="0"/>
              <a:t>. When variables are declared within a class, they are called attributes.</a:t>
            </a:r>
          </a:p>
          <a:p>
            <a:r>
              <a:rPr lang="en-US" dirty="0"/>
              <a:t>At last, end the class definition with a semicolon ;.</a:t>
            </a:r>
          </a:p>
        </p:txBody>
      </p:sp>
      <p:sp>
        <p:nvSpPr>
          <p:cNvPr id="4" name="Slide Number Placeholder 3">
            <a:extLst>
              <a:ext uri="{FF2B5EF4-FFF2-40B4-BE49-F238E27FC236}">
                <a16:creationId xmlns:a16="http://schemas.microsoft.com/office/drawing/2014/main" id="{B94AF4B2-051F-4EE8-944A-57F193DEBF56}"/>
              </a:ext>
            </a:extLst>
          </p:cNvPr>
          <p:cNvSpPr>
            <a:spLocks noGrp="1"/>
          </p:cNvSpPr>
          <p:nvPr>
            <p:ph type="sldNum" sz="quarter" idx="12"/>
          </p:nvPr>
        </p:nvSpPr>
        <p:spPr/>
        <p:txBody>
          <a:bodyPr/>
          <a:lstStyle/>
          <a:p>
            <a:fld id="{A037933A-F97C-4918-9917-0BEF3D551A6D}" type="slidenum">
              <a:rPr lang="en-US" smtClean="0"/>
              <a:t>99</a:t>
            </a:fld>
            <a:endParaRPr lang="en-US"/>
          </a:p>
        </p:txBody>
      </p:sp>
    </p:spTree>
    <p:extLst>
      <p:ext uri="{BB962C8B-B14F-4D97-AF65-F5344CB8AC3E}">
        <p14:creationId xmlns:p14="http://schemas.microsoft.com/office/powerpoint/2010/main" val="658642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3646</TotalTime>
  <Words>10691</Words>
  <Application>Microsoft Office PowerPoint</Application>
  <PresentationFormat>Widescreen</PresentationFormat>
  <Paragraphs>1326</Paragraphs>
  <Slides>139</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139</vt:i4>
      </vt:variant>
    </vt:vector>
  </HeadingPairs>
  <TitlesOfParts>
    <vt:vector size="152" baseType="lpstr">
      <vt:lpstr>Arial</vt:lpstr>
      <vt:lpstr>Calibri</vt:lpstr>
      <vt:lpstr>Consolas</vt:lpstr>
      <vt:lpstr>Inconsolata</vt:lpstr>
      <vt:lpstr>inherit</vt:lpstr>
      <vt:lpstr>inter-regular</vt:lpstr>
      <vt:lpstr>Roboto</vt:lpstr>
      <vt:lpstr>Segoe UI</vt:lpstr>
      <vt:lpstr>times new roman</vt:lpstr>
      <vt:lpstr>Trebuchet MS</vt:lpstr>
      <vt:lpstr>Verdana</vt:lpstr>
      <vt:lpstr>Wingdings 3</vt:lpstr>
      <vt:lpstr>Facet</vt:lpstr>
      <vt:lpstr>From zero to hero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Omitting Namespace</vt:lpstr>
      <vt:lpstr> </vt:lpstr>
      <vt:lpstr>C++ Output</vt:lpstr>
      <vt:lpstr>New Lines </vt:lpstr>
      <vt:lpstr>Another way to insert a new line, is with the endl manipulator: </vt:lpstr>
      <vt:lpstr>PowerPoint Presentation</vt:lpstr>
      <vt:lpstr>PowerPoint Presentation</vt:lpstr>
      <vt:lpstr>C++ Comments </vt:lpstr>
      <vt:lpstr>C++ Variables </vt:lpstr>
      <vt:lpstr>PowerPoint Presentation</vt:lpstr>
      <vt:lpstr>PowerPoint Presentation</vt:lpstr>
      <vt:lpstr>Declaring (Creating) Variables </vt:lpstr>
      <vt:lpstr>Note that if you assign a new value to an existing variable, it will overwrite the previous value:</vt:lpstr>
      <vt:lpstr>Basic Data Types </vt:lpstr>
      <vt:lpstr>e.g.s </vt:lpstr>
      <vt:lpstr>Scientific Numbers </vt:lpstr>
      <vt:lpstr>C++ Boolean Data Types </vt:lpstr>
      <vt:lpstr>C++ Character Data Types </vt:lpstr>
      <vt:lpstr>C++ String Data Types </vt:lpstr>
      <vt:lpstr>PowerPoint Presentation</vt:lpstr>
      <vt:lpstr>PowerPoint Presentation</vt:lpstr>
      <vt:lpstr>C++ Declare Multiple Variables </vt:lpstr>
      <vt:lpstr>Identifiers</vt:lpstr>
      <vt:lpstr>PowerPoint Presentation</vt:lpstr>
      <vt:lpstr>The general rules for naming variables are:or variable naming convension</vt:lpstr>
      <vt:lpstr>C++ Constants  use the const keyword (this will declare the variable as "constant", which means unchangeable and read-only):   </vt:lpstr>
      <vt:lpstr>Important note </vt:lpstr>
      <vt:lpstr>Preprocessor definitions (#define) </vt:lpstr>
      <vt:lpstr>PowerPoint Presentation</vt:lpstr>
      <vt:lpstr>What is your observation in preprocessor definitons ?   </vt:lpstr>
      <vt:lpstr>Ans is …</vt:lpstr>
      <vt:lpstr>Operators </vt:lpstr>
      <vt:lpstr>PowerPoint Presentation</vt:lpstr>
      <vt:lpstr>PowerPoint Presentation</vt:lpstr>
      <vt:lpstr>Arithmetic operators ( +, -, *, /, % ) </vt:lpstr>
      <vt:lpstr>PowerPoint Presentation</vt:lpstr>
      <vt:lpstr>Compound assignment (+=, -=, *=, /=, %=, &gt;&gt;=, &lt;&lt;=, &amp;=, ^=, |=) </vt:lpstr>
      <vt:lpstr>PowerPoint Presentation</vt:lpstr>
      <vt:lpstr>Increment and decrement (++, --) some expression can be shortened even more: the increase operator (++) and the decrease operator (--) increase or reduce by one the value stored in a variable. They are equivalent to +=1 and to -=1, respectively. Thus:    </vt:lpstr>
      <vt:lpstr>Relational and comparison operators ( ==, !=, &gt;, &lt;, &gt;=, &lt;= ) </vt:lpstr>
      <vt:lpstr>Logical operators ( !, &amp;&amp;, || ) </vt:lpstr>
      <vt:lpstr>Conditional ternary operator ( ? :)  </vt:lpstr>
      <vt:lpstr>Comma operator ( , ) The comma operator (,) is used to separate two or more expressions that are included where only one expression is expected. When the set of expressions has to be evaluated for a value, only the right-most expression is considered.     </vt:lpstr>
      <vt:lpstr>Bitwise operators ( &amp;, |, ^, ~, &lt;&lt;, &gt;&gt; ) </vt:lpstr>
      <vt:lpstr>Explicit type casting operator </vt:lpstr>
      <vt:lpstr>sizeof </vt:lpstr>
      <vt:lpstr>Basic Input/Output </vt:lpstr>
      <vt:lpstr>PowerPoint Presentation</vt:lpstr>
      <vt:lpstr>Statements and flow control </vt:lpstr>
      <vt:lpstr>PowerPoint Presentation</vt:lpstr>
      <vt:lpstr>PowerPoint Presentation</vt:lpstr>
      <vt:lpstr>PowerPoint Presentation</vt:lpstr>
      <vt:lpstr>Iteration statements (loops) </vt:lpstr>
      <vt:lpstr>while (condition) {   // code block to be executed }</vt:lpstr>
      <vt:lpstr>PowerPoint Presentation</vt:lpstr>
      <vt:lpstr>The do-while loop </vt:lpstr>
      <vt:lpstr>do {   // code block to be executed } while (condition);</vt:lpstr>
      <vt:lpstr>PowerPoint Presentation</vt:lpstr>
      <vt:lpstr>The for loop </vt:lpstr>
      <vt:lpstr>Continued… </vt:lpstr>
      <vt:lpstr>eg</vt:lpstr>
      <vt:lpstr>The break statement </vt:lpstr>
      <vt:lpstr>The continue statement </vt:lpstr>
      <vt:lpstr>The goto statement </vt:lpstr>
      <vt:lpstr>eg</vt:lpstr>
      <vt:lpstr>Another selection statement: switch. </vt:lpstr>
      <vt:lpstr>PowerPoint Presentation</vt:lpstr>
      <vt:lpstr>PowerPoint Presentation</vt:lpstr>
      <vt:lpstr>The default Keyword The default keyword specifies some code to run if there is no case match:</vt:lpstr>
      <vt:lpstr>Arrays </vt:lpstr>
      <vt:lpstr>PowerPoint Presentation</vt:lpstr>
      <vt:lpstr>Functions </vt:lpstr>
      <vt:lpstr>PowerPoint Presentation</vt:lpstr>
      <vt:lpstr>PowerPoint Presentation</vt:lpstr>
      <vt:lpstr>PowerPoint Presentation</vt:lpstr>
      <vt:lpstr>PowerPoint Presentation</vt:lpstr>
      <vt:lpstr>PowerPoint Presentation</vt:lpstr>
      <vt:lpstr>PowerPoint Presentation</vt:lpstr>
      <vt:lpstr>C++ Function Parameters   </vt:lpstr>
      <vt:lpstr>PowerPoint Presentation</vt:lpstr>
      <vt:lpstr>The Return Keyword / call by value  </vt:lpstr>
      <vt:lpstr>PowerPoint Presentation</vt:lpstr>
      <vt:lpstr>Functions - Pass By Reference </vt:lpstr>
      <vt:lpstr>Function Overloading With function overloading, multiple functions can have the same name with different parameters:</vt:lpstr>
      <vt:lpstr>OOP </vt:lpstr>
      <vt:lpstr>PowerPoint Presentation</vt:lpstr>
      <vt:lpstr>PowerPoint Presentation</vt:lpstr>
      <vt:lpstr>Classes/Objects </vt:lpstr>
      <vt:lpstr>Create a Class To create a class, use the class keyword:</vt:lpstr>
      <vt:lpstr>Create an Object </vt:lpstr>
      <vt:lpstr>Multiple Objects you can create multiple objects of one class:</vt:lpstr>
      <vt:lpstr>Class Methods </vt:lpstr>
      <vt:lpstr>PowerPoint Presentation</vt:lpstr>
      <vt:lpstr>Usage of :: or </vt:lpstr>
      <vt:lpstr>eg</vt:lpstr>
      <vt:lpstr>Parameters You can also add parameters: </vt:lpstr>
      <vt:lpstr>Difference between Structure and Class in C++ </vt:lpstr>
      <vt:lpstr>PowerPoint Presentation</vt:lpstr>
      <vt:lpstr>PowerPoint Presentation</vt:lpstr>
      <vt:lpstr>Main differences between the structure and class </vt:lpstr>
      <vt:lpstr>PowerPoint Presentation</vt:lpstr>
      <vt:lpstr>PowerPoint Presentation</vt:lpstr>
      <vt:lpstr> container class… </vt:lpstr>
      <vt:lpstr>PowerPoint Presentation</vt:lpstr>
      <vt:lpstr>PowerPoint Presentation</vt:lpstr>
      <vt:lpstr>Constructors </vt:lpstr>
      <vt:lpstr>eg</vt:lpstr>
      <vt:lpstr>Constructor Parameters or parameterized constructor  </vt:lpstr>
      <vt:lpstr>Just like functions, constructors can also be defined outside the class. First, declare the constructor inside the class, and then define it outside of the class by specifying the name of the class, followed by the scope resolution ::</vt:lpstr>
      <vt:lpstr>PowerPoint Presentation</vt:lpstr>
      <vt:lpstr>Access Specifiers </vt:lpstr>
      <vt:lpstr>PowerPoint Presentation</vt:lpstr>
      <vt:lpstr>Example </vt:lpstr>
      <vt:lpstr>PowerPoint Presentation</vt:lpstr>
      <vt:lpstr>Encapsulation </vt:lpstr>
      <vt:lpstr>PowerPoint Presentation</vt:lpstr>
      <vt:lpstr>Encapsulation? </vt:lpstr>
      <vt:lpstr>Syllabus </vt:lpstr>
      <vt:lpstr>Inheritance </vt:lpstr>
      <vt:lpstr>PowerPoint Presentation</vt:lpstr>
      <vt:lpstr>eg. for single inheritance : </vt:lpstr>
      <vt:lpstr>PowerPoint Presentation</vt:lpstr>
      <vt:lpstr>Continued……</vt:lpstr>
      <vt:lpstr>PowerPoint Presentation</vt:lpstr>
      <vt:lpstr>Ambiguity Resolution In Inheritance   </vt:lpstr>
      <vt:lpstr>EG</vt:lpstr>
      <vt:lpstr>Cont..</vt:lpstr>
      <vt:lpstr>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zero to hero </dc:title>
  <dc:creator>100070</dc:creator>
  <cp:lastModifiedBy>Gyan Vardhan</cp:lastModifiedBy>
  <cp:revision>290</cp:revision>
  <dcterms:created xsi:type="dcterms:W3CDTF">2024-02-02T05:06:44Z</dcterms:created>
  <dcterms:modified xsi:type="dcterms:W3CDTF">2024-03-01T04:13:33Z</dcterms:modified>
</cp:coreProperties>
</file>