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ab0ce67ae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gdab0ce67a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dab0ce67ae_2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ab0ce67ae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ab0ce67ae_2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ab0ce67ae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ab0ce67ae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ab0ce67ae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dab0ce67ae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ab0ce67ae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ab0ce67ae_2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ab0ce67ae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dab0ce67ae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b0ce67ae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ab0ce67ae_2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ab0ce67ae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dab0ce67ae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ab0ce67ae_2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dab0ce67ae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backup questions here if no response.</a:t>
            </a:r>
            <a:endParaRPr/>
          </a:p>
        </p:txBody>
      </p:sp>
      <p:sp>
        <p:nvSpPr>
          <p:cNvPr id="166" name="Google Shape;166;gdab0ce67ae_2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b0ce67ae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dab0ce67ae_2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ab0ce67ae_2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dab0ce67ae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backup questions here if no response.</a:t>
            </a:r>
            <a:endParaRPr/>
          </a:p>
        </p:txBody>
      </p:sp>
      <p:sp>
        <p:nvSpPr>
          <p:cNvPr id="183" name="Google Shape;183;gdab0ce67ae_2_1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b0ce67ae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dab0ce67ae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ab0ce67ae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dab0ce67ae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ab0ce67ae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dab0ce67ae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b0ce67ae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dab0ce67ae_2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ab0ce67ae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dab0ce67ae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ab0ce67ae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dab0ce67ae_2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ab0ce67ae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dab0ce67ae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ab0ce67ae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dab0ce67ae_2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ab0ce67ae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dab0ce67ae_2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handler-Gilbert Community College | Maricopa Community Colleges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1988" y="4121798"/>
            <a:ext cx="858212" cy="858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5876818" y="4415319"/>
            <a:ext cx="3267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Organized by Habib Matar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collaboration with Intel.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2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lato.stanford.edu/entries/ethics-ai/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ature.com/articles/s42256-019-0088-2#Sec15" TargetMode="External"/><Relationship Id="rId4" Type="http://schemas.openxmlformats.org/officeDocument/2006/relationships/hyperlink" Target="https://www.nature.com/articles/s42256-019-0088-2#Sec15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utureoflife.org/national-international-ai-strategies/" TargetMode="External"/><Relationship Id="rId4" Type="http://schemas.openxmlformats.org/officeDocument/2006/relationships/hyperlink" Target="https://www.cs.ox.ac.uk/efai/resources/alphabetical-list-of-resources/" TargetMode="External"/><Relationship Id="rId5" Type="http://schemas.openxmlformats.org/officeDocument/2006/relationships/hyperlink" Target="https://alanwinfield.blogspot.com/2019/04/an-updated-round-up-of-ethical.html" TargetMode="External"/><Relationship Id="rId6" Type="http://schemas.openxmlformats.org/officeDocument/2006/relationships/hyperlink" Target="https://futureoflife.org/ai-policy-resource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nature.com/articles/s42256-019-0088-2#ref-CR3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nezero.medium.com/theres-no-such-thing-as-ethical-a-i-38891899261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457400" y="1941900"/>
            <a:ext cx="62292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47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Ethics</a:t>
            </a:r>
            <a:endParaRPr sz="1100"/>
          </a:p>
        </p:txBody>
      </p:sp>
      <p:pic>
        <p:nvPicPr>
          <p:cNvPr descr="Chandler-Gilbert Community College | Maricopa Community Colleges"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88" y="4121798"/>
            <a:ext cx="858212" cy="85821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876818" y="4415319"/>
            <a:ext cx="3267182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Organized by Habib Matar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collaboration with Intel.</a:t>
            </a:r>
            <a:endParaRPr sz="1100"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Main Debates of Ethical AI</a:t>
            </a:r>
            <a:endParaRPr sz="2500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900"/>
              <a:t>Machine Ethics – ethics of machines as subjects not objects in use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First Law: Robot may not injure a human being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Second Law: Robot must obey orders given it by human except by conflict of first law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Third Law: Robot must protect its own existence as long as protection does not conflict with first and second law.</a:t>
            </a:r>
            <a:endParaRPr sz="1900"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Main Debates of Ethical AI</a:t>
            </a:r>
            <a:endParaRPr sz="2500"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900"/>
              <a:t>Responsibility for Robots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If the robots act, will they themselves be responsible, liable or accountable for their actions? Or is it the owner of the robot? Or is it the manufacturer of the robot?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Do the robot themselves get rights?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Main Debates of Ethical AI</a:t>
            </a:r>
            <a:endParaRPr sz="2500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900"/>
              <a:t>Singularity and Superintelligence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Does AI have the potential to surpass human intelligence and create its own systems that also surpass humanity?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At what point do we define an AI to be superintelligent and what is our plan if such technological advancement occurs?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Stanford Encyclopedia of Ethics on AI</a:t>
            </a:r>
            <a:endParaRPr sz="2500"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1890175" y="239587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https://plato.stanford.edu/entries/ethics-ai/</a:t>
            </a:r>
            <a:endParaRPr sz="19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450" y="1063225"/>
            <a:ext cx="2198100" cy="38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Study on Ethical Guidelines</a:t>
            </a:r>
            <a:endParaRPr sz="2500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57200" y="1200151"/>
            <a:ext cx="8229600" cy="3737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/>
              <a:t>1. Manual search through link hub webpages</a:t>
            </a:r>
            <a:endParaRPr sz="1100"/>
          </a:p>
          <a:p>
            <a:pPr indent="-209550" lvl="1" marL="55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27 eligible from human search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/>
              <a:t>2. Auto search through Google, remove duplicates</a:t>
            </a:r>
            <a:endParaRPr sz="1100"/>
          </a:p>
          <a:p>
            <a:pPr indent="-209550" lvl="1" marL="55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44 eligible from automated search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/>
              <a:t>3. Records identifiable from citation chaining</a:t>
            </a:r>
            <a:endParaRPr sz="1100"/>
          </a:p>
          <a:p>
            <a:pPr indent="-209550" lvl="1" marL="55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13 eligible from citation chaining</a:t>
            </a:r>
            <a:endParaRPr sz="11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https://www.nature.com/articles/s42256-019-0088-2#Sec15</a:t>
            </a:r>
            <a:endParaRPr sz="1800"/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Geographic Distribution </a:t>
            </a:r>
            <a:endParaRPr sz="2500"/>
          </a:p>
        </p:txBody>
      </p:sp>
      <p:pic>
        <p:nvPicPr>
          <p:cNvPr descr="figure2"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265" y="1063228"/>
            <a:ext cx="4893469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1980079" y="4108436"/>
            <a:ext cx="5183841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Pro: The US is aware and active in the discussion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Con: Possible location bias</a:t>
            </a:r>
            <a:endParaRPr sz="1100"/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Australia Ethics Framework for AI (2019)</a:t>
            </a:r>
            <a:r>
              <a:rPr lang="en" sz="1100"/>
              <a:t> </a:t>
            </a:r>
            <a:endParaRPr sz="1100"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57200" y="109348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100"/>
              <a:t>Generates net-benefits. &gt; for people.</a:t>
            </a:r>
            <a:endParaRPr sz="1100"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100"/>
              <a:t>Do not harm or deceive.</a:t>
            </a:r>
            <a:endParaRPr sz="1100"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100"/>
              <a:t>Regulatory and legal compliance</a:t>
            </a:r>
            <a:endParaRPr sz="1100"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100"/>
              <a:t>Privacy protection</a:t>
            </a:r>
            <a:endParaRPr sz="1100"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100"/>
              <a:t>Fairness. No discrimination. No bias in training data.</a:t>
            </a:r>
            <a:endParaRPr sz="1100"/>
          </a:p>
          <a:p>
            <a:pPr indent="-215900" lvl="0" marL="254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Transparency/Explainability. Explain impact and decision making</a:t>
            </a:r>
            <a:endParaRPr sz="600"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100"/>
              <a:t>Contestability. Challenge use or output.</a:t>
            </a:r>
            <a:endParaRPr sz="1100"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100"/>
              <a:t>Accountability. Keep creators responsible for outcome.</a:t>
            </a:r>
            <a:endParaRPr sz="1100"/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100"/>
          </a:p>
        </p:txBody>
      </p:sp>
      <p:sp>
        <p:nvSpPr>
          <p:cNvPr id="170" name="Google Shape;170;p3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1A8BA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3242012" y="346384"/>
            <a:ext cx="2659973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 sz="1100"/>
          </a:p>
        </p:txBody>
      </p:sp>
      <p:sp>
        <p:nvSpPr>
          <p:cNvPr id="172" name="Google Shape;172;p31"/>
          <p:cNvSpPr txBox="1"/>
          <p:nvPr/>
        </p:nvSpPr>
        <p:spPr>
          <a:xfrm>
            <a:off x="644548" y="966029"/>
            <a:ext cx="81588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into your groups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country listed and create a list of AI Ethics that are reflected in their policy. Dig deep!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https://futureoflife.org/national-international-ai-strategies/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https://www.cs.ox.ac.uk/efai/resources/alphabetical-list-of-resources/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https://alanwinfield.blogspot.com/2019/04/an-updated-round-up-of-ethical.html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https://futureoflife.org/ai-policy-resources/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Ethical Principles Identified</a:t>
            </a:r>
            <a:endParaRPr sz="2500"/>
          </a:p>
        </p:txBody>
      </p:sp>
      <p:sp>
        <p:nvSpPr>
          <p:cNvPr id="178" name="Google Shape;178;p32"/>
          <p:cNvSpPr/>
          <p:nvPr/>
        </p:nvSpPr>
        <p:spPr>
          <a:xfrm>
            <a:off x="458600" y="1206500"/>
            <a:ext cx="8229600" cy="334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925" y="1235400"/>
            <a:ext cx="8229600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100"/>
          </a:p>
        </p:txBody>
      </p:sp>
      <p:sp>
        <p:nvSpPr>
          <p:cNvPr id="187" name="Google Shape;187;p33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1A8BA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3242012" y="346384"/>
            <a:ext cx="2659973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 sz="1100"/>
          </a:p>
        </p:txBody>
      </p:sp>
      <p:sp>
        <p:nvSpPr>
          <p:cNvPr id="189" name="Google Shape;189;p33"/>
          <p:cNvSpPr txBox="1"/>
          <p:nvPr/>
        </p:nvSpPr>
        <p:spPr>
          <a:xfrm>
            <a:off x="492585" y="969629"/>
            <a:ext cx="81588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into your groups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https://www.nature.com/articles/s42256-019-0088-2#ref-CR30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the following topics – split topics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Transparency			</a:t>
            </a:r>
            <a:r>
              <a:rPr lang="en" sz="2700">
                <a:solidFill>
                  <a:schemeClr val="dk1"/>
                </a:solidFill>
              </a:rPr>
              <a:t>    </a:t>
            </a: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Justice/Fairness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Non-Maleficence		</a:t>
            </a:r>
            <a:r>
              <a:rPr lang="en" sz="2700">
                <a:solidFill>
                  <a:schemeClr val="dk1"/>
                </a:solidFill>
              </a:rPr>
              <a:t>    </a:t>
            </a: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Responsibility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Privacy					</a:t>
            </a:r>
            <a:r>
              <a:rPr lang="en" sz="2700">
                <a:solidFill>
                  <a:schemeClr val="dk1"/>
                </a:solidFill>
              </a:rPr>
              <a:t>    </a:t>
            </a: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Freedom/Autonomy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Trust						</a:t>
            </a:r>
            <a:r>
              <a:rPr lang="en" sz="2700">
                <a:solidFill>
                  <a:schemeClr val="dk1"/>
                </a:solidFill>
              </a:rPr>
              <a:t>    </a:t>
            </a: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Sustainability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Dignity					</a:t>
            </a:r>
            <a:r>
              <a:rPr lang="en" sz="2700">
                <a:solidFill>
                  <a:schemeClr val="dk1"/>
                </a:solidFill>
              </a:rPr>
              <a:t>    </a:t>
            </a: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Solidarity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CTRL-F topic to find the piece of the article.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05978"/>
            <a:ext cx="277009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Fears of AI</a:t>
            </a:r>
            <a:endParaRPr sz="2500"/>
          </a:p>
        </p:txBody>
      </p:sp>
      <p:sp>
        <p:nvSpPr>
          <p:cNvPr id="76" name="Google Shape;76;p16"/>
          <p:cNvSpPr txBox="1"/>
          <p:nvPr/>
        </p:nvSpPr>
        <p:spPr>
          <a:xfrm>
            <a:off x="531159" y="1001806"/>
            <a:ext cx="8155641" cy="36702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will produce biased outcomes</a:t>
            </a:r>
            <a:endParaRPr sz="1100"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no idea why AI does what it does</a:t>
            </a:r>
            <a:endParaRPr sz="1100"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will make bad decisions</a:t>
            </a:r>
            <a:endParaRPr sz="1100"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will lead to a loss of anonymity</a:t>
            </a:r>
            <a:endParaRPr sz="1100"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will put me out of a job</a:t>
            </a:r>
            <a:endParaRPr sz="1100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Food for Thought: No Ethical AI</a:t>
            </a:r>
            <a:endParaRPr sz="2500"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457200" y="1200150"/>
            <a:ext cx="8623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Taken from article: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https://onezero.medium.com/theres-no-such-thing-as-ethical-a-i-38891899261d</a:t>
            </a:r>
            <a:endParaRPr sz="1900"/>
          </a:p>
          <a:p>
            <a:pPr indent="-22225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Ethical code is much different than computer code</a:t>
            </a:r>
            <a:endParaRPr sz="1900"/>
          </a:p>
          <a:p>
            <a:pPr indent="-22225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Ethics can be aspirations that beg more questions than answers</a:t>
            </a:r>
            <a:endParaRPr sz="1900"/>
          </a:p>
          <a:p>
            <a:pPr indent="-22225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There is no single set of ethical principles among humanity</a:t>
            </a:r>
            <a:endParaRPr sz="1900"/>
          </a:p>
          <a:p>
            <a:pPr indent="-22225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Who are using this the most?</a:t>
            </a:r>
            <a:endParaRPr sz="1900"/>
          </a:p>
          <a:p>
            <a:pPr indent="-196850" lvl="1" marL="55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/>
              <a:t>Google , Amazon, Facebook, Microsoft</a:t>
            </a:r>
            <a:endParaRPr sz="1900"/>
          </a:p>
          <a:p>
            <a:pPr indent="-22225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Challenge may be primarily political and social, not AI</a:t>
            </a:r>
            <a:endParaRPr sz="1900"/>
          </a:p>
          <a:p>
            <a:pPr indent="-1016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Main Debates of Ethical AI</a:t>
            </a:r>
            <a:endParaRPr sz="25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0" y="1200150"/>
            <a:ext cx="8229600" cy="3737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900"/>
              <a:t>Privacy and Surveillance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How do we control who collects data and who has access to that data?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How to protect ourselves from surveillance economy that focuses on feeding us “goodies” that promote exploitation of human weakness, furthering procrastination, generating addiction, and manipulation?</a:t>
            </a:r>
            <a:endParaRPr sz="1900"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Main Debates of Ethical AI</a:t>
            </a:r>
            <a:endParaRPr sz="25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200150"/>
            <a:ext cx="8229600" cy="3737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900"/>
              <a:t>Manipulation of Behavior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Gambling and sale of addictive substances are highly regulated, but online manipulation and addiction are not.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Faking of once reliable evidence. Easy to create “deep fake” text, photos, video material.</a:t>
            </a:r>
            <a:endParaRPr sz="1900"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Main Debates of Ethical AI</a:t>
            </a:r>
            <a:endParaRPr sz="25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7200" y="1200151"/>
            <a:ext cx="8229600" cy="3737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900"/>
              <a:t>Opacity of AI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Many AI systems rely on extracting patterns from given data set, without “correct” solutions provided. Programmer doesn’t know which patterns the system has chosen.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How can we make fair decisions based on a system that is supposedly superior to humans but cannot explain its decisions?</a:t>
            </a:r>
            <a:endParaRPr sz="1900"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Main Debates of Ethical AI</a:t>
            </a:r>
            <a:endParaRPr sz="25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7200" y="1200151"/>
            <a:ext cx="8229600" cy="3737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900"/>
              <a:t>Bias in Decision Systems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How do we know if historical data has bias compared to new reformed data?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Data sets can be made to focus on a single matter with no bias, but how do we account for the bias if it is used for another matter?</a:t>
            </a:r>
            <a:endParaRPr sz="1900"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Main Debates of Ethical AI	</a:t>
            </a:r>
            <a:endParaRPr sz="25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57200" y="1200150"/>
            <a:ext cx="82296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900"/>
              <a:t>Human Robot Interaction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Even if robot can be assigned tasks in health care, do we want the human component to be taken away? (robotic arm vs comfort/company bots)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Sex Robots – do we want humans to grow intimate deep attachments to an object that cannot mean what it says or have feelings?</a:t>
            </a:r>
            <a:endParaRPr sz="1900"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Main Debates of Ethical AI</a:t>
            </a:r>
            <a:endParaRPr sz="250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900"/>
              <a:t>Automation and Employment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Replacement of expensive human thought to cheap digital automation. Will the creation of new jobs and wealth keep up with the destruction of jobs?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Can further create the gap between high skill / high paid jobs and low skilled / low paid service jobs?</a:t>
            </a:r>
            <a:endParaRPr sz="1900"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Main Debates of Ethical AI</a:t>
            </a:r>
            <a:endParaRPr sz="2500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900"/>
              <a:t>Autonomous Systems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Is the autonomy responsible for its decision making?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Is it best to leave our lives to a system that will choose the common defined good over pursuing personal interest?</a:t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Is it best for an autonomous weapon to fight against other autonomous weapons to save human interaction in conflict?</a:t>
            </a:r>
            <a:endParaRPr sz="190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