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PT Sans Narrow"/>
      <p:regular r:id="rId51"/>
      <p:bold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482FE4-448B-408A-AD90-76C1E0F03D4D}">
  <a:tblStyle styleId="{A6482FE4-448B-408A-AD90-76C1E0F03D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TSansNarrow-regular.fntdata"/><Relationship Id="rId50" Type="http://schemas.openxmlformats.org/officeDocument/2006/relationships/slide" Target="slides/slide44.xml"/><Relationship Id="rId53" Type="http://schemas.openxmlformats.org/officeDocument/2006/relationships/font" Target="fonts/OpenSans-regular.fntdata"/><Relationship Id="rId52" Type="http://schemas.openxmlformats.org/officeDocument/2006/relationships/font" Target="fonts/PTSansNarrow-bold.fntdata"/><Relationship Id="rId11" Type="http://schemas.openxmlformats.org/officeDocument/2006/relationships/slide" Target="slides/slide5.xml"/><Relationship Id="rId55" Type="http://schemas.openxmlformats.org/officeDocument/2006/relationships/font" Target="fonts/OpenSans-italic.fntdata"/><Relationship Id="rId10" Type="http://schemas.openxmlformats.org/officeDocument/2006/relationships/slide" Target="slides/slide4.xml"/><Relationship Id="rId54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17e1f111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17e1f111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17e1f111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17e1f111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17e1f111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17e1f111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17e1f111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17e1f111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17e1f111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117e1f111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17e1f111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17e1f111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17e1f111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117e1f111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17e1f111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17e1f111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17e1f111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117e1f111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17e1f111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117e1f111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63886e1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63886e1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17e1f111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117e1f111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17e1f111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17e1f111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17e1f111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117e1f111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17e1f111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17e1f111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17e1f111f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117e1f111f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117e1f111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117e1f111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117e1f111f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117e1f111f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15df360f4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15df360f4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17e1f111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117e1f111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117e1f111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117e1f111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e80859c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e80859c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15df360f4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15df360f4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15df360f4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15df360f4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15df360f4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15df360f4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117e1f111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117e1f111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117e1f111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117e1f111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117e1f111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117e1f111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117e1f111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117e1f111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117e1f111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117e1f111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117e1f111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117e1f111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117e1f111f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117e1f111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28c33016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28c33016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117e1f111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117e1f111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117e1f111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117e1f111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117e1f111f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117e1f111f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117e1f111f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117e1f111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cfbdebc43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cfbdebc43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17e1f111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17e1f111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50334f3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50334f3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17e1f111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17e1f111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17e1f111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17e1f111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28c3301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28c3301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7574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7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 sz="18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37250" y="4164244"/>
            <a:ext cx="4870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Adapted from notes by Pat Baker based on Java Foundations by Lewis, Chase, &amp; DePasquale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array element can be assigned a value, printed, or used in a calculation	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	scores[2] = 89;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	scores[first] = scores[first] + 2;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	mean = (scores[0] + scores[1])/2;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	System.out.println("Top = " + scores[5]);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values held in an array are called </a:t>
            </a:r>
            <a:r>
              <a:rPr b="1" lang="en" sz="2000">
                <a:solidFill>
                  <a:schemeClr val="accent5"/>
                </a:solidFill>
              </a:rPr>
              <a:t>array elements</a:t>
            </a:r>
            <a:endParaRPr b="1"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array stores multiple values of the same type – the </a:t>
            </a:r>
            <a:r>
              <a:rPr b="1" lang="en" sz="2000">
                <a:solidFill>
                  <a:schemeClr val="accent5"/>
                </a:solidFill>
              </a:rPr>
              <a:t>element</a:t>
            </a:r>
            <a:r>
              <a:rPr lang="en" sz="2000"/>
              <a:t> </a:t>
            </a:r>
            <a:r>
              <a:rPr b="1" lang="en" sz="2000">
                <a:solidFill>
                  <a:schemeClr val="accent5"/>
                </a:solidFill>
              </a:rPr>
              <a:t>type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element type can be a primitive type or an object reference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Therefore, we can create an array of ints, an array of chars, an array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000"/>
              <a:t> objects, an array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lang="en" sz="2000"/>
              <a:t> objects, etc.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Java, the array itself is an object that must be instantiated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</a:t>
            </a:r>
            <a:r>
              <a:rPr lang="en"/>
              <a:t>Arrays</a:t>
            </a:r>
            <a:endParaRPr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2000"/>
              <a:t> array could be declared as follows</a:t>
            </a:r>
            <a:endParaRPr sz="20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int[] nums = new int[11];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type of the variable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2000"/>
              <a:t> is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int[]</a:t>
            </a:r>
            <a:r>
              <a:rPr lang="en" sz="2000"/>
              <a:t> (an array of integers)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Note that the array type does not specify its size, but each object of that type has a specific size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reference variable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2000"/>
              <a:t> is set to a new array object that can hold 11 integers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</a:t>
            </a:r>
            <a:r>
              <a:rPr lang="en"/>
              <a:t>Arrays</a:t>
            </a:r>
            <a:endParaRPr/>
          </a:p>
        </p:txBody>
      </p:sp>
      <p:pic>
        <p:nvPicPr>
          <p:cNvPr id="246" name="Google Shape;2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69778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</a:t>
            </a:r>
            <a:r>
              <a:rPr lang="en"/>
              <a:t>Arrays</a:t>
            </a:r>
            <a:endParaRPr/>
          </a:p>
        </p:txBody>
      </p:sp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Some other examples of array declarations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float[] prices = new float[500];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boolean[] flags;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	flags = new boolean[20];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char[] codes = new char[1750];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/>
              <a:t>Arrays</a:t>
            </a:r>
            <a:endParaRPr/>
          </a:p>
        </p:txBody>
      </p:sp>
      <p:sp>
        <p:nvSpPr>
          <p:cNvPr id="258" name="Google Shape;258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for-each loop can be used when processing array elements: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for (int score : scores)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   System.out.println(score);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Note that using a for-each loop is only appropriate when you want to process every one of the array elements from the lowest index to the highest index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Bounds Checking</a:t>
            </a:r>
            <a:endParaRPr/>
          </a:p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Once an array is created, it has a fixed size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index used in an array reference must specify a </a:t>
            </a:r>
            <a:r>
              <a:rPr i="1" lang="en" sz="2000"/>
              <a:t>valid </a:t>
            </a:r>
            <a:r>
              <a:rPr lang="en" sz="2000"/>
              <a:t>element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That is, the index value must be in range 0 to N-1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Java interpreter throws an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ArrayIndexOutOfBoundsException</a:t>
            </a:r>
            <a:r>
              <a:rPr lang="en" sz="2000"/>
              <a:t> if an array index is out of bounds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called </a:t>
            </a:r>
            <a:r>
              <a:rPr b="1" lang="en" sz="2000">
                <a:solidFill>
                  <a:schemeClr val="accent5"/>
                </a:solidFill>
              </a:rPr>
              <a:t>automatic bounds checking</a:t>
            </a:r>
            <a:endParaRPr b="1"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Bounds Checking</a:t>
            </a:r>
            <a:endParaRPr/>
          </a:p>
        </p:txBody>
      </p:sp>
      <p:sp>
        <p:nvSpPr>
          <p:cNvPr id="270" name="Google Shape;270;p29"/>
          <p:cNvSpPr txBox="1"/>
          <p:nvPr>
            <p:ph idx="1" type="body"/>
          </p:nvPr>
        </p:nvSpPr>
        <p:spPr>
          <a:xfrm>
            <a:off x="311700" y="1266325"/>
            <a:ext cx="85206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example, if the array codes can hold 100 values, it can be indexed using only the numbers 0 to 99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the value of count is 100, then the following reference will cause an exception to be thrown</a:t>
            </a:r>
            <a:endParaRPr sz="20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System.out.println(codes[count]);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It’s common to introduce off-by-one errors when using arrays</a:t>
            </a:r>
            <a:endParaRPr sz="2000"/>
          </a:p>
        </p:txBody>
      </p:sp>
      <p:sp>
        <p:nvSpPr>
          <p:cNvPr id="271" name="Google Shape;271;p29"/>
          <p:cNvSpPr txBox="1"/>
          <p:nvPr/>
        </p:nvSpPr>
        <p:spPr>
          <a:xfrm>
            <a:off x="1206825" y="3852625"/>
            <a:ext cx="7395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for (int index=0; index </a:t>
            </a:r>
            <a:r>
              <a:rPr b="1"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100; index++)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codes[index] = index*50 + epsilon;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Bounds Checking</a:t>
            </a:r>
            <a:endParaRPr/>
          </a:p>
        </p:txBody>
      </p:sp>
      <p:sp>
        <p:nvSpPr>
          <p:cNvPr id="277" name="Google Shape;277;p30"/>
          <p:cNvSpPr txBox="1"/>
          <p:nvPr>
            <p:ph idx="1" type="body"/>
          </p:nvPr>
        </p:nvSpPr>
        <p:spPr>
          <a:xfrm>
            <a:off x="311700" y="1266325"/>
            <a:ext cx="8520600" cy="3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array object has a public constant called length that stores the size of the array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is referenced using the array name</a:t>
            </a:r>
            <a:endParaRPr sz="20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nums.length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Note that length holds the number of elements, not the largest index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Array Syntax</a:t>
            </a:r>
            <a:endParaRPr/>
          </a:p>
        </p:txBody>
      </p:sp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brackets of the array type can be associated with </a:t>
            </a:r>
            <a:r>
              <a:rPr i="1" lang="en" sz="2000">
                <a:solidFill>
                  <a:schemeClr val="accent1"/>
                </a:solidFill>
              </a:rPr>
              <a:t>the element</a:t>
            </a:r>
            <a:r>
              <a:rPr lang="en" sz="2000"/>
              <a:t> type or with </a:t>
            </a:r>
            <a:r>
              <a:rPr lang="en" sz="2000">
                <a:solidFill>
                  <a:schemeClr val="accent5"/>
                </a:solidFill>
              </a:rPr>
              <a:t>the name</a:t>
            </a:r>
            <a:r>
              <a:rPr lang="en" sz="2000"/>
              <a:t> of the array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Therefore the following two declarations are equivalent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	float[] prices;</a:t>
            </a:r>
            <a:endParaRPr b="1" sz="2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float prices[];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first format generally is more readable and should be used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Topics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declaration and use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Bounds checking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as objects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of objects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Command-line arguments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Variable-length parameter lists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Multidimensional arrays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Initialization</a:t>
            </a:r>
            <a:endParaRPr/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</a:t>
            </a:r>
            <a:r>
              <a:rPr b="1" lang="en" sz="2000">
                <a:solidFill>
                  <a:schemeClr val="accent5"/>
                </a:solidFill>
              </a:rPr>
              <a:t>initializer list</a:t>
            </a:r>
            <a:r>
              <a:rPr lang="en" sz="2000"/>
              <a:t> can be used to instantiate and fill an array in one step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values are delimited by braces and separated by commas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Examples: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int[] units = {147, 323, 89, 933, 540, 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         269, 97, 114, 298, 476};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char[] letterGrades = {'A', 'B', 'C', 'D', ’F'};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Initialization</a:t>
            </a:r>
            <a:endParaRPr/>
          </a:p>
        </p:txBody>
      </p:sp>
      <p:sp>
        <p:nvSpPr>
          <p:cNvPr id="295" name="Google Shape;29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Note that when an initializer list is used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2000"/>
              <a:t> operator is not used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 size value is specified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size of the array is determined by the number of items in the initializer list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initializer list can be used only in the array declaration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as Parameters</a:t>
            </a:r>
            <a:endParaRPr/>
          </a:p>
        </p:txBody>
      </p:sp>
      <p:sp>
        <p:nvSpPr>
          <p:cNvPr id="301" name="Google Shape;301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entire array can be passed as a parameter to a method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Like any other object, the reference to the array is passed, making the formal and actual parameters aliases of each other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Therefore, changing an array element within the method changes the original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individual array element can be passed to a method as well, in which case the type of the formal parameter is the same as the element type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Objects</a:t>
            </a:r>
            <a:endParaRPr/>
          </a:p>
        </p:txBody>
      </p:sp>
      <p:sp>
        <p:nvSpPr>
          <p:cNvPr id="307" name="Google Shape;307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array of objects really holds object references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following declaration reserves space to store 5 references to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000"/>
              <a:t> objects</a:t>
            </a:r>
            <a:endParaRPr sz="20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String[] words = new String[5];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does </a:t>
            </a:r>
            <a:r>
              <a:rPr i="1" lang="en" sz="2000">
                <a:solidFill>
                  <a:schemeClr val="accent1"/>
                </a:solidFill>
              </a:rPr>
              <a:t>not </a:t>
            </a:r>
            <a:r>
              <a:rPr lang="en" sz="2000"/>
              <a:t>create the String objects themselves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Initially an array of objects holds null references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object stored in an array must be instantiated separately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Objects</a:t>
            </a:r>
            <a:endParaRPr/>
          </a:p>
        </p:txBody>
      </p:sp>
      <p:sp>
        <p:nvSpPr>
          <p:cNvPr id="313" name="Google Shape;313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After initial creation, an array holds null references: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element is a reference to an object:</a:t>
            </a:r>
            <a:endParaRPr sz="2000"/>
          </a:p>
        </p:txBody>
      </p:sp>
      <p:pic>
        <p:nvPicPr>
          <p:cNvPr id="314" name="Google Shape;3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800" y="1654919"/>
            <a:ext cx="1714480" cy="10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6796" y="3228975"/>
            <a:ext cx="4442251" cy="15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Objects</a:t>
            </a:r>
            <a:endParaRPr/>
          </a:p>
        </p:txBody>
      </p:sp>
      <p:sp>
        <p:nvSpPr>
          <p:cNvPr id="321" name="Google Shape;321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Keep in mind that String objects can be created using literals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following declaration creates an array object called verbs and fills it with four String objects created using string literals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String[] verbs = {"play", "work", "eat", "sleep"};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Objects</a:t>
            </a:r>
            <a:endParaRPr/>
          </a:p>
        </p:txBody>
      </p:sp>
      <p:sp>
        <p:nvSpPr>
          <p:cNvPr id="327" name="Google Shape;327;p38"/>
          <p:cNvSpPr txBox="1"/>
          <p:nvPr>
            <p:ph idx="1" type="body"/>
          </p:nvPr>
        </p:nvSpPr>
        <p:spPr>
          <a:xfrm>
            <a:off x="311700" y="1266325"/>
            <a:ext cx="85206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following example creates an array of Grade objects, each with a string representation and a numeric lower bound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Grade[] grades =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82">
                <a:latin typeface="Courier New"/>
                <a:ea typeface="Courier New"/>
                <a:cs typeface="Courier New"/>
                <a:sym typeface="Courier New"/>
              </a:rPr>
              <a:t>   new Grade("A", 95), new Grade("A-", 90),</a:t>
            </a:r>
            <a:endParaRPr b="1" sz="1882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82">
                <a:latin typeface="Courier New"/>
                <a:ea typeface="Courier New"/>
                <a:cs typeface="Courier New"/>
                <a:sym typeface="Courier New"/>
              </a:rPr>
              <a:t>   new Grade("B+", 87), new Grade("B", 85), new Grade("B-", 80),</a:t>
            </a:r>
            <a:endParaRPr b="1" sz="1882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82">
                <a:latin typeface="Courier New"/>
                <a:ea typeface="Courier New"/>
                <a:cs typeface="Courier New"/>
                <a:sym typeface="Courier New"/>
              </a:rPr>
              <a:t>   new Grade("C+", 77), new Grade("C", 75), new Grade("C-", 70),</a:t>
            </a:r>
            <a:endParaRPr b="1" sz="1882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82">
                <a:latin typeface="Courier New"/>
                <a:ea typeface="Courier New"/>
                <a:cs typeface="Courier New"/>
                <a:sym typeface="Courier New"/>
              </a:rPr>
              <a:t>   new Grade("D+", 67), new Grade("D", 65), new Grade("D-", 60),</a:t>
            </a:r>
            <a:endParaRPr b="1" sz="1882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82">
                <a:latin typeface="Courier New"/>
                <a:ea typeface="Courier New"/>
                <a:cs typeface="Courier New"/>
                <a:sym typeface="Courier New"/>
              </a:rPr>
              <a:t>   new Grade("F", 0)</a:t>
            </a:r>
            <a:endParaRPr b="1" sz="1882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for-each Loop and Arrays</a:t>
            </a:r>
            <a:endParaRPr/>
          </a:p>
        </p:txBody>
      </p:sp>
      <p:sp>
        <p:nvSpPr>
          <p:cNvPr id="333" name="Google Shape;333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a variant of the for loop called the </a:t>
            </a:r>
            <a:r>
              <a:rPr b="1" lang="en"/>
              <a:t>for-each</a:t>
            </a:r>
            <a:r>
              <a:rPr lang="en"/>
              <a:t> loop to 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if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GradeList</a:t>
            </a:r>
            <a:r>
              <a:rPr lang="en"/>
              <a:t> is an array  that manages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 values, the following loop will print each number in the array: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20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 : </a:t>
            </a:r>
            <a:r>
              <a:rPr b="1" lang="en" sz="20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GradeList</a:t>
            </a: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b="1" lang="e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.print(num);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we don’t have to use array indexes when using a for-each loop - that is all handled under the hood by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also can only iterate </a:t>
            </a:r>
            <a:r>
              <a:rPr i="1" lang="en"/>
              <a:t>forward</a:t>
            </a:r>
            <a:r>
              <a:rPr lang="en"/>
              <a:t> using a for-each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Two-Dimensional </a:t>
            </a:r>
            <a:r>
              <a:rPr lang="en"/>
              <a:t>Arrays</a:t>
            </a:r>
            <a:endParaRPr/>
          </a:p>
        </p:txBody>
      </p:sp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311700" y="1266325"/>
            <a:ext cx="85206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arrays we have seen before store lists of elements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can also have a 2 dimensional array, which you can think of as a table with row and columns</a:t>
            </a:r>
            <a:endParaRPr sz="2000"/>
          </a:p>
        </p:txBody>
      </p:sp>
      <p:sp>
        <p:nvSpPr>
          <p:cNvPr id="340" name="Google Shape;340;p40"/>
          <p:cNvSpPr/>
          <p:nvPr/>
        </p:nvSpPr>
        <p:spPr>
          <a:xfrm>
            <a:off x="1870725" y="31468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0"/>
          <p:cNvSpPr/>
          <p:nvPr/>
        </p:nvSpPr>
        <p:spPr>
          <a:xfrm>
            <a:off x="1870725" y="33520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0"/>
          <p:cNvSpPr/>
          <p:nvPr/>
        </p:nvSpPr>
        <p:spPr>
          <a:xfrm>
            <a:off x="1870725" y="29416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0"/>
          <p:cNvSpPr/>
          <p:nvPr/>
        </p:nvSpPr>
        <p:spPr>
          <a:xfrm>
            <a:off x="1870725" y="35572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0"/>
          <p:cNvSpPr/>
          <p:nvPr/>
        </p:nvSpPr>
        <p:spPr>
          <a:xfrm>
            <a:off x="1870725" y="39676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0"/>
          <p:cNvSpPr/>
          <p:nvPr/>
        </p:nvSpPr>
        <p:spPr>
          <a:xfrm>
            <a:off x="1870725" y="41728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0"/>
          <p:cNvSpPr/>
          <p:nvPr/>
        </p:nvSpPr>
        <p:spPr>
          <a:xfrm>
            <a:off x="1870725" y="37624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0"/>
          <p:cNvSpPr/>
          <p:nvPr/>
        </p:nvSpPr>
        <p:spPr>
          <a:xfrm>
            <a:off x="1870725" y="43780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0"/>
          <p:cNvSpPr/>
          <p:nvPr/>
        </p:nvSpPr>
        <p:spPr>
          <a:xfrm>
            <a:off x="3886675" y="31468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0"/>
          <p:cNvSpPr/>
          <p:nvPr/>
        </p:nvSpPr>
        <p:spPr>
          <a:xfrm>
            <a:off x="3886675" y="33520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0"/>
          <p:cNvSpPr/>
          <p:nvPr/>
        </p:nvSpPr>
        <p:spPr>
          <a:xfrm>
            <a:off x="3886675" y="29416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3886675" y="35572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0"/>
          <p:cNvSpPr/>
          <p:nvPr/>
        </p:nvSpPr>
        <p:spPr>
          <a:xfrm>
            <a:off x="3886675" y="39676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0"/>
          <p:cNvSpPr/>
          <p:nvPr/>
        </p:nvSpPr>
        <p:spPr>
          <a:xfrm>
            <a:off x="3886675" y="41728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0"/>
          <p:cNvSpPr/>
          <p:nvPr/>
        </p:nvSpPr>
        <p:spPr>
          <a:xfrm>
            <a:off x="3886675" y="37624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0"/>
          <p:cNvSpPr/>
          <p:nvPr/>
        </p:nvSpPr>
        <p:spPr>
          <a:xfrm>
            <a:off x="3886675" y="43780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0"/>
          <p:cNvSpPr/>
          <p:nvPr/>
        </p:nvSpPr>
        <p:spPr>
          <a:xfrm>
            <a:off x="4218475" y="31468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4218475" y="33520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0"/>
          <p:cNvSpPr/>
          <p:nvPr/>
        </p:nvSpPr>
        <p:spPr>
          <a:xfrm>
            <a:off x="4218475" y="29416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0"/>
          <p:cNvSpPr/>
          <p:nvPr/>
        </p:nvSpPr>
        <p:spPr>
          <a:xfrm>
            <a:off x="4218475" y="35572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0"/>
          <p:cNvSpPr/>
          <p:nvPr/>
        </p:nvSpPr>
        <p:spPr>
          <a:xfrm>
            <a:off x="4218475" y="39676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0"/>
          <p:cNvSpPr/>
          <p:nvPr/>
        </p:nvSpPr>
        <p:spPr>
          <a:xfrm>
            <a:off x="4218475" y="41728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4218475" y="37624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4218475" y="43780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0"/>
          <p:cNvSpPr/>
          <p:nvPr/>
        </p:nvSpPr>
        <p:spPr>
          <a:xfrm>
            <a:off x="4550275" y="31468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4550275" y="33520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"/>
          <p:cNvSpPr/>
          <p:nvPr/>
        </p:nvSpPr>
        <p:spPr>
          <a:xfrm>
            <a:off x="4550275" y="29416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/>
          <p:nvPr/>
        </p:nvSpPr>
        <p:spPr>
          <a:xfrm>
            <a:off x="4550275" y="35572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0"/>
          <p:cNvSpPr/>
          <p:nvPr/>
        </p:nvSpPr>
        <p:spPr>
          <a:xfrm>
            <a:off x="4550275" y="39676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0"/>
          <p:cNvSpPr/>
          <p:nvPr/>
        </p:nvSpPr>
        <p:spPr>
          <a:xfrm>
            <a:off x="4550275" y="41728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0"/>
          <p:cNvSpPr/>
          <p:nvPr/>
        </p:nvSpPr>
        <p:spPr>
          <a:xfrm>
            <a:off x="4550275" y="37624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0"/>
          <p:cNvSpPr/>
          <p:nvPr/>
        </p:nvSpPr>
        <p:spPr>
          <a:xfrm>
            <a:off x="4550275" y="43780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0"/>
          <p:cNvSpPr/>
          <p:nvPr/>
        </p:nvSpPr>
        <p:spPr>
          <a:xfrm>
            <a:off x="4882075" y="31468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0"/>
          <p:cNvSpPr/>
          <p:nvPr/>
        </p:nvSpPr>
        <p:spPr>
          <a:xfrm>
            <a:off x="4882075" y="33520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0"/>
          <p:cNvSpPr/>
          <p:nvPr/>
        </p:nvSpPr>
        <p:spPr>
          <a:xfrm>
            <a:off x="4882075" y="29416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0"/>
          <p:cNvSpPr/>
          <p:nvPr/>
        </p:nvSpPr>
        <p:spPr>
          <a:xfrm>
            <a:off x="4882075" y="35572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0"/>
          <p:cNvSpPr/>
          <p:nvPr/>
        </p:nvSpPr>
        <p:spPr>
          <a:xfrm>
            <a:off x="4882075" y="39676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0"/>
          <p:cNvSpPr/>
          <p:nvPr/>
        </p:nvSpPr>
        <p:spPr>
          <a:xfrm>
            <a:off x="4882075" y="41728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0"/>
          <p:cNvSpPr/>
          <p:nvPr/>
        </p:nvSpPr>
        <p:spPr>
          <a:xfrm>
            <a:off x="4882075" y="37624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0"/>
          <p:cNvSpPr/>
          <p:nvPr/>
        </p:nvSpPr>
        <p:spPr>
          <a:xfrm>
            <a:off x="4882075" y="43780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5213875" y="31468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5213875" y="33520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5213875" y="29416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5213875" y="35572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5213875" y="39676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5213875" y="41728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5213875" y="37624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5213875" y="43780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5545675" y="31468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5545675" y="33520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5545675" y="29416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5545675" y="35572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5545675" y="39676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5545675" y="41728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5545675" y="37624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5545675" y="43780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/>
          <p:nvPr/>
        </p:nvSpPr>
        <p:spPr>
          <a:xfrm>
            <a:off x="5877475" y="31468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/>
          <p:nvPr/>
        </p:nvSpPr>
        <p:spPr>
          <a:xfrm>
            <a:off x="5877475" y="33520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/>
          <p:nvPr/>
        </p:nvSpPr>
        <p:spPr>
          <a:xfrm>
            <a:off x="5877475" y="29416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/>
          <p:nvPr/>
        </p:nvSpPr>
        <p:spPr>
          <a:xfrm>
            <a:off x="5877475" y="35572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/>
          <p:nvPr/>
        </p:nvSpPr>
        <p:spPr>
          <a:xfrm>
            <a:off x="5877475" y="39676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0"/>
          <p:cNvSpPr/>
          <p:nvPr/>
        </p:nvSpPr>
        <p:spPr>
          <a:xfrm>
            <a:off x="5877475" y="41728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0"/>
          <p:cNvSpPr/>
          <p:nvPr/>
        </p:nvSpPr>
        <p:spPr>
          <a:xfrm>
            <a:off x="5877475" y="37624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0"/>
          <p:cNvSpPr/>
          <p:nvPr/>
        </p:nvSpPr>
        <p:spPr>
          <a:xfrm>
            <a:off x="5877475" y="43780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0"/>
          <p:cNvSpPr/>
          <p:nvPr/>
        </p:nvSpPr>
        <p:spPr>
          <a:xfrm>
            <a:off x="6209275" y="31468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0"/>
          <p:cNvSpPr/>
          <p:nvPr/>
        </p:nvSpPr>
        <p:spPr>
          <a:xfrm>
            <a:off x="6209275" y="33520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6209275" y="29416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6209275" y="35572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6209275" y="39676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6209275" y="41728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6209275" y="3762450"/>
            <a:ext cx="331800" cy="20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6209275" y="4378050"/>
            <a:ext cx="331800" cy="20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0"/>
          <p:cNvSpPr txBox="1"/>
          <p:nvPr/>
        </p:nvSpPr>
        <p:spPr>
          <a:xfrm>
            <a:off x="1583325" y="2588238"/>
            <a:ext cx="90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1D Array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40"/>
          <p:cNvSpPr txBox="1"/>
          <p:nvPr/>
        </p:nvSpPr>
        <p:spPr>
          <a:xfrm>
            <a:off x="3886675" y="2588225"/>
            <a:ext cx="265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2D </a:t>
            </a: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Array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Two-Dimensional Arrays</a:t>
            </a:r>
            <a:endParaRPr/>
          </a:p>
        </p:txBody>
      </p:sp>
      <p:sp>
        <p:nvSpPr>
          <p:cNvPr id="419" name="Google Shape;419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be precise, in Java a two-dimensional array is an array of arrays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two-dimensional array is declared by specifying the size of each dimension separately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int[][] scores = new int[12][50];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>
                <a:solidFill>
                  <a:schemeClr val="accent5"/>
                </a:solidFill>
              </a:rPr>
              <a:t>array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/>
              <a:t>is an object that holds a list of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array has a name that represents the </a:t>
            </a:r>
            <a:r>
              <a:rPr i="1" lang="en"/>
              <a:t>entire</a:t>
            </a:r>
            <a:r>
              <a:rPr lang="en"/>
              <a:t>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value in the array is stored at a specific location (cell)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cell has a </a:t>
            </a:r>
            <a:r>
              <a:rPr lang="en"/>
              <a:t>numeric</a:t>
            </a:r>
            <a:r>
              <a:rPr lang="en"/>
              <a:t> index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Note that array </a:t>
            </a:r>
            <a:r>
              <a:rPr lang="en" sz="1800">
                <a:solidFill>
                  <a:schemeClr val="accent5"/>
                </a:solidFill>
              </a:rPr>
              <a:t>indices start at 0</a:t>
            </a:r>
            <a:endParaRPr sz="1800">
              <a:solidFill>
                <a:schemeClr val="accent5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 an array with 5 cells has indices 0, 1, 2, 3, &amp; 4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Two-Dimensional Arrays</a:t>
            </a:r>
            <a:endParaRPr/>
          </a:p>
        </p:txBody>
      </p:sp>
      <p:sp>
        <p:nvSpPr>
          <p:cNvPr id="425" name="Google Shape;425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can also initialize a 2D array when we declare it: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int[][] scores = { {89,  73, 83, 94,  95},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	          {98, 100, 94, 92, 100}, 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	          {88,  94, 88, 79,  81}, 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	          {100, 89, 91, 98,  94} };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Result:</a:t>
            </a:r>
            <a:endParaRPr sz="2000"/>
          </a:p>
        </p:txBody>
      </p:sp>
      <p:sp>
        <p:nvSpPr>
          <p:cNvPr id="426" name="Google Shape;426;p42"/>
          <p:cNvSpPr/>
          <p:nvPr/>
        </p:nvSpPr>
        <p:spPr>
          <a:xfrm>
            <a:off x="1236400" y="3788333"/>
            <a:ext cx="726900" cy="372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98</a:t>
            </a:r>
            <a:endParaRPr/>
          </a:p>
        </p:txBody>
      </p:sp>
      <p:sp>
        <p:nvSpPr>
          <p:cNvPr id="427" name="Google Shape;427;p42"/>
          <p:cNvSpPr/>
          <p:nvPr/>
        </p:nvSpPr>
        <p:spPr>
          <a:xfrm>
            <a:off x="1236400" y="4161341"/>
            <a:ext cx="726900" cy="372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88</a:t>
            </a:r>
            <a:endParaRPr/>
          </a:p>
        </p:txBody>
      </p:sp>
      <p:sp>
        <p:nvSpPr>
          <p:cNvPr id="428" name="Google Shape;428;p42"/>
          <p:cNvSpPr/>
          <p:nvPr/>
        </p:nvSpPr>
        <p:spPr>
          <a:xfrm>
            <a:off x="1236400" y="3415326"/>
            <a:ext cx="726900" cy="372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89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1236400" y="4534349"/>
            <a:ext cx="726900" cy="372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100</a:t>
            </a:r>
            <a:endParaRPr/>
          </a:p>
        </p:txBody>
      </p:sp>
      <p:sp>
        <p:nvSpPr>
          <p:cNvPr id="430" name="Google Shape;430;p42"/>
          <p:cNvSpPr/>
          <p:nvPr/>
        </p:nvSpPr>
        <p:spPr>
          <a:xfrm>
            <a:off x="1963407" y="3788333"/>
            <a:ext cx="726900" cy="372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100</a:t>
            </a:r>
            <a:endParaRPr/>
          </a:p>
        </p:txBody>
      </p:sp>
      <p:sp>
        <p:nvSpPr>
          <p:cNvPr id="431" name="Google Shape;431;p42"/>
          <p:cNvSpPr/>
          <p:nvPr/>
        </p:nvSpPr>
        <p:spPr>
          <a:xfrm>
            <a:off x="1963407" y="4161341"/>
            <a:ext cx="726900" cy="372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94</a:t>
            </a:r>
            <a:endParaRPr/>
          </a:p>
        </p:txBody>
      </p:sp>
      <p:sp>
        <p:nvSpPr>
          <p:cNvPr id="432" name="Google Shape;432;p42"/>
          <p:cNvSpPr/>
          <p:nvPr/>
        </p:nvSpPr>
        <p:spPr>
          <a:xfrm>
            <a:off x="1963407" y="3415326"/>
            <a:ext cx="726900" cy="372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sp>
        <p:nvSpPr>
          <p:cNvPr id="433" name="Google Shape;433;p42"/>
          <p:cNvSpPr/>
          <p:nvPr/>
        </p:nvSpPr>
        <p:spPr>
          <a:xfrm>
            <a:off x="1963407" y="4534349"/>
            <a:ext cx="726900" cy="372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89</a:t>
            </a:r>
            <a:endParaRPr/>
          </a:p>
        </p:txBody>
      </p:sp>
      <p:sp>
        <p:nvSpPr>
          <p:cNvPr id="434" name="Google Shape;434;p42"/>
          <p:cNvSpPr/>
          <p:nvPr/>
        </p:nvSpPr>
        <p:spPr>
          <a:xfrm>
            <a:off x="2690414" y="3788333"/>
            <a:ext cx="726900" cy="372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94</a:t>
            </a:r>
            <a:endParaRPr/>
          </a:p>
        </p:txBody>
      </p:sp>
      <p:sp>
        <p:nvSpPr>
          <p:cNvPr id="435" name="Google Shape;435;p42"/>
          <p:cNvSpPr/>
          <p:nvPr/>
        </p:nvSpPr>
        <p:spPr>
          <a:xfrm>
            <a:off x="2690414" y="4161341"/>
            <a:ext cx="726900" cy="372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88</a:t>
            </a:r>
            <a:endParaRPr/>
          </a:p>
        </p:txBody>
      </p:sp>
      <p:sp>
        <p:nvSpPr>
          <p:cNvPr id="436" name="Google Shape;436;p42"/>
          <p:cNvSpPr/>
          <p:nvPr/>
        </p:nvSpPr>
        <p:spPr>
          <a:xfrm>
            <a:off x="2690414" y="3415326"/>
            <a:ext cx="726900" cy="372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83</a:t>
            </a:r>
            <a:endParaRPr/>
          </a:p>
        </p:txBody>
      </p:sp>
      <p:sp>
        <p:nvSpPr>
          <p:cNvPr id="437" name="Google Shape;437;p42"/>
          <p:cNvSpPr/>
          <p:nvPr/>
        </p:nvSpPr>
        <p:spPr>
          <a:xfrm>
            <a:off x="2690414" y="4534349"/>
            <a:ext cx="726900" cy="372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91</a:t>
            </a:r>
            <a:endParaRPr/>
          </a:p>
        </p:txBody>
      </p:sp>
      <p:sp>
        <p:nvSpPr>
          <p:cNvPr id="438" name="Google Shape;438;p42"/>
          <p:cNvSpPr/>
          <p:nvPr/>
        </p:nvSpPr>
        <p:spPr>
          <a:xfrm>
            <a:off x="3417421" y="3788333"/>
            <a:ext cx="726900" cy="372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92</a:t>
            </a:r>
            <a:endParaRPr/>
          </a:p>
        </p:txBody>
      </p:sp>
      <p:sp>
        <p:nvSpPr>
          <p:cNvPr id="439" name="Google Shape;439;p42"/>
          <p:cNvSpPr/>
          <p:nvPr/>
        </p:nvSpPr>
        <p:spPr>
          <a:xfrm>
            <a:off x="3417421" y="4161341"/>
            <a:ext cx="726900" cy="372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79</a:t>
            </a:r>
            <a:endParaRPr/>
          </a:p>
        </p:txBody>
      </p:sp>
      <p:sp>
        <p:nvSpPr>
          <p:cNvPr id="440" name="Google Shape;440;p42"/>
          <p:cNvSpPr/>
          <p:nvPr/>
        </p:nvSpPr>
        <p:spPr>
          <a:xfrm>
            <a:off x="3417421" y="3415326"/>
            <a:ext cx="726900" cy="372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94</a:t>
            </a:r>
            <a:endParaRPr/>
          </a:p>
        </p:txBody>
      </p:sp>
      <p:sp>
        <p:nvSpPr>
          <p:cNvPr id="441" name="Google Shape;441;p42"/>
          <p:cNvSpPr/>
          <p:nvPr/>
        </p:nvSpPr>
        <p:spPr>
          <a:xfrm>
            <a:off x="3417421" y="4534349"/>
            <a:ext cx="726900" cy="372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98</a:t>
            </a:r>
            <a:endParaRPr/>
          </a:p>
        </p:txBody>
      </p:sp>
      <p:sp>
        <p:nvSpPr>
          <p:cNvPr id="442" name="Google Shape;442;p42"/>
          <p:cNvSpPr/>
          <p:nvPr/>
        </p:nvSpPr>
        <p:spPr>
          <a:xfrm>
            <a:off x="4144429" y="3788333"/>
            <a:ext cx="726900" cy="372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100</a:t>
            </a:r>
            <a:endParaRPr/>
          </a:p>
        </p:txBody>
      </p:sp>
      <p:sp>
        <p:nvSpPr>
          <p:cNvPr id="443" name="Google Shape;443;p42"/>
          <p:cNvSpPr/>
          <p:nvPr/>
        </p:nvSpPr>
        <p:spPr>
          <a:xfrm>
            <a:off x="4144429" y="4161341"/>
            <a:ext cx="726900" cy="372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81</a:t>
            </a:r>
            <a:endParaRPr/>
          </a:p>
        </p:txBody>
      </p:sp>
      <p:sp>
        <p:nvSpPr>
          <p:cNvPr id="444" name="Google Shape;444;p42"/>
          <p:cNvSpPr/>
          <p:nvPr/>
        </p:nvSpPr>
        <p:spPr>
          <a:xfrm>
            <a:off x="4144429" y="3415326"/>
            <a:ext cx="726900" cy="372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95</a:t>
            </a:r>
            <a:endParaRPr/>
          </a:p>
        </p:txBody>
      </p:sp>
      <p:sp>
        <p:nvSpPr>
          <p:cNvPr id="445" name="Google Shape;445;p42"/>
          <p:cNvSpPr/>
          <p:nvPr/>
        </p:nvSpPr>
        <p:spPr>
          <a:xfrm>
            <a:off x="4144429" y="4534349"/>
            <a:ext cx="726900" cy="372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Two-Dimensional Arrays</a:t>
            </a:r>
            <a:endParaRPr/>
          </a:p>
        </p:txBody>
      </p:sp>
      <p:sp>
        <p:nvSpPr>
          <p:cNvPr id="451" name="Google Shape;451;p43"/>
          <p:cNvSpPr txBox="1"/>
          <p:nvPr>
            <p:ph idx="1" type="body"/>
          </p:nvPr>
        </p:nvSpPr>
        <p:spPr>
          <a:xfrm>
            <a:off x="311700" y="1266325"/>
            <a:ext cx="8520600" cy="14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reference </a:t>
            </a:r>
            <a:r>
              <a:rPr lang="en" sz="2000"/>
              <a:t>individual</a:t>
            </a:r>
            <a:r>
              <a:rPr lang="en" sz="2000"/>
              <a:t> elements using </a:t>
            </a:r>
            <a:r>
              <a:rPr lang="en" sz="2000"/>
              <a:t>two index values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value = scores[2][4];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Some examples of using indices to access elements:</a:t>
            </a:r>
            <a:endParaRPr sz="2000"/>
          </a:p>
        </p:txBody>
      </p:sp>
      <p:sp>
        <p:nvSpPr>
          <p:cNvPr id="452" name="Google Shape;452;p43"/>
          <p:cNvSpPr txBox="1"/>
          <p:nvPr/>
        </p:nvSpPr>
        <p:spPr>
          <a:xfrm>
            <a:off x="868375" y="2974625"/>
            <a:ext cx="3000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scores[0][0] = 89</a:t>
            </a:r>
            <a:endParaRPr b="1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scores[1][3] = 92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scores[2][1] = 94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scores[2][2] = 88</a:t>
            </a:r>
            <a:endParaRPr b="1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scores[2][4] = 81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scores[3][4] = 94</a:t>
            </a:r>
            <a:endParaRPr b="1" sz="1600"/>
          </a:p>
        </p:txBody>
      </p:sp>
      <p:sp>
        <p:nvSpPr>
          <p:cNvPr id="453" name="Google Shape;453;p43"/>
          <p:cNvSpPr/>
          <p:nvPr/>
        </p:nvSpPr>
        <p:spPr>
          <a:xfrm>
            <a:off x="3339425" y="3423661"/>
            <a:ext cx="702300" cy="36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98</a:t>
            </a:r>
            <a:endParaRPr/>
          </a:p>
        </p:txBody>
      </p:sp>
      <p:sp>
        <p:nvSpPr>
          <p:cNvPr id="454" name="Google Shape;454;p43"/>
          <p:cNvSpPr/>
          <p:nvPr/>
        </p:nvSpPr>
        <p:spPr>
          <a:xfrm>
            <a:off x="3339425" y="3787093"/>
            <a:ext cx="702300" cy="36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88</a:t>
            </a:r>
            <a:endParaRPr/>
          </a:p>
        </p:txBody>
      </p:sp>
      <p:sp>
        <p:nvSpPr>
          <p:cNvPr id="455" name="Google Shape;455;p43"/>
          <p:cNvSpPr/>
          <p:nvPr/>
        </p:nvSpPr>
        <p:spPr>
          <a:xfrm>
            <a:off x="3339425" y="3060228"/>
            <a:ext cx="702300" cy="36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89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43"/>
          <p:cNvSpPr/>
          <p:nvPr/>
        </p:nvSpPr>
        <p:spPr>
          <a:xfrm>
            <a:off x="3339425" y="4150526"/>
            <a:ext cx="702300" cy="36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100</a:t>
            </a:r>
            <a:endParaRPr/>
          </a:p>
        </p:txBody>
      </p:sp>
      <p:sp>
        <p:nvSpPr>
          <p:cNvPr id="457" name="Google Shape;457;p43"/>
          <p:cNvSpPr/>
          <p:nvPr/>
        </p:nvSpPr>
        <p:spPr>
          <a:xfrm>
            <a:off x="4041853" y="3423661"/>
            <a:ext cx="702300" cy="36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100</a:t>
            </a:r>
            <a:endParaRPr/>
          </a:p>
        </p:txBody>
      </p:sp>
      <p:sp>
        <p:nvSpPr>
          <p:cNvPr id="458" name="Google Shape;458;p43"/>
          <p:cNvSpPr/>
          <p:nvPr/>
        </p:nvSpPr>
        <p:spPr>
          <a:xfrm>
            <a:off x="4041853" y="3787093"/>
            <a:ext cx="702300" cy="363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94</a:t>
            </a:r>
            <a:endParaRPr/>
          </a:p>
        </p:txBody>
      </p:sp>
      <p:sp>
        <p:nvSpPr>
          <p:cNvPr id="459" name="Google Shape;459;p43"/>
          <p:cNvSpPr/>
          <p:nvPr/>
        </p:nvSpPr>
        <p:spPr>
          <a:xfrm>
            <a:off x="4041853" y="3060228"/>
            <a:ext cx="702300" cy="36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sp>
        <p:nvSpPr>
          <p:cNvPr id="460" name="Google Shape;460;p43"/>
          <p:cNvSpPr/>
          <p:nvPr/>
        </p:nvSpPr>
        <p:spPr>
          <a:xfrm>
            <a:off x="4041853" y="4150526"/>
            <a:ext cx="702300" cy="36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89</a:t>
            </a:r>
            <a:endParaRPr/>
          </a:p>
        </p:txBody>
      </p:sp>
      <p:sp>
        <p:nvSpPr>
          <p:cNvPr id="461" name="Google Shape;461;p43"/>
          <p:cNvSpPr/>
          <p:nvPr/>
        </p:nvSpPr>
        <p:spPr>
          <a:xfrm>
            <a:off x="4744282" y="3423661"/>
            <a:ext cx="702300" cy="36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94</a:t>
            </a:r>
            <a:endParaRPr/>
          </a:p>
        </p:txBody>
      </p:sp>
      <p:sp>
        <p:nvSpPr>
          <p:cNvPr id="462" name="Google Shape;462;p43"/>
          <p:cNvSpPr/>
          <p:nvPr/>
        </p:nvSpPr>
        <p:spPr>
          <a:xfrm>
            <a:off x="4744282" y="3787093"/>
            <a:ext cx="702300" cy="363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88</a:t>
            </a:r>
            <a:endParaRPr b="1"/>
          </a:p>
        </p:txBody>
      </p:sp>
      <p:sp>
        <p:nvSpPr>
          <p:cNvPr id="463" name="Google Shape;463;p43"/>
          <p:cNvSpPr/>
          <p:nvPr/>
        </p:nvSpPr>
        <p:spPr>
          <a:xfrm>
            <a:off x="4744282" y="3060228"/>
            <a:ext cx="702300" cy="36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83</a:t>
            </a:r>
            <a:endParaRPr/>
          </a:p>
        </p:txBody>
      </p:sp>
      <p:sp>
        <p:nvSpPr>
          <p:cNvPr id="464" name="Google Shape;464;p43"/>
          <p:cNvSpPr/>
          <p:nvPr/>
        </p:nvSpPr>
        <p:spPr>
          <a:xfrm>
            <a:off x="4744282" y="4150526"/>
            <a:ext cx="702300" cy="36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91</a:t>
            </a:r>
            <a:endParaRPr/>
          </a:p>
        </p:txBody>
      </p:sp>
      <p:sp>
        <p:nvSpPr>
          <p:cNvPr id="465" name="Google Shape;465;p43"/>
          <p:cNvSpPr/>
          <p:nvPr/>
        </p:nvSpPr>
        <p:spPr>
          <a:xfrm>
            <a:off x="5446711" y="3423661"/>
            <a:ext cx="702300" cy="36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92</a:t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>
            <a:off x="5446711" y="3787093"/>
            <a:ext cx="702300" cy="36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79</a:t>
            </a:r>
            <a:endParaRPr/>
          </a:p>
        </p:txBody>
      </p:sp>
      <p:sp>
        <p:nvSpPr>
          <p:cNvPr id="467" name="Google Shape;467;p43"/>
          <p:cNvSpPr/>
          <p:nvPr/>
        </p:nvSpPr>
        <p:spPr>
          <a:xfrm>
            <a:off x="5446711" y="3060228"/>
            <a:ext cx="702300" cy="36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94</a:t>
            </a:r>
            <a:endParaRPr/>
          </a:p>
        </p:txBody>
      </p:sp>
      <p:sp>
        <p:nvSpPr>
          <p:cNvPr id="468" name="Google Shape;468;p43"/>
          <p:cNvSpPr/>
          <p:nvPr/>
        </p:nvSpPr>
        <p:spPr>
          <a:xfrm>
            <a:off x="5446711" y="4150526"/>
            <a:ext cx="702300" cy="36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98</a:t>
            </a:r>
            <a:endParaRPr/>
          </a:p>
        </p:txBody>
      </p:sp>
      <p:sp>
        <p:nvSpPr>
          <p:cNvPr id="469" name="Google Shape;469;p43"/>
          <p:cNvSpPr/>
          <p:nvPr/>
        </p:nvSpPr>
        <p:spPr>
          <a:xfrm>
            <a:off x="6149140" y="3423661"/>
            <a:ext cx="702300" cy="36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100</a:t>
            </a:r>
            <a:endParaRPr/>
          </a:p>
        </p:txBody>
      </p:sp>
      <p:sp>
        <p:nvSpPr>
          <p:cNvPr id="470" name="Google Shape;470;p43"/>
          <p:cNvSpPr/>
          <p:nvPr/>
        </p:nvSpPr>
        <p:spPr>
          <a:xfrm>
            <a:off x="6149140" y="3787093"/>
            <a:ext cx="702300" cy="363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81</a:t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6149140" y="3060228"/>
            <a:ext cx="702300" cy="36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95</a:t>
            </a: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6149140" y="4150526"/>
            <a:ext cx="702300" cy="363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94</a:t>
            </a:r>
            <a:endParaRPr/>
          </a:p>
        </p:txBody>
      </p:sp>
      <p:sp>
        <p:nvSpPr>
          <p:cNvPr id="473" name="Google Shape;473;p43"/>
          <p:cNvSpPr txBox="1"/>
          <p:nvPr/>
        </p:nvSpPr>
        <p:spPr>
          <a:xfrm>
            <a:off x="3339501" y="2685025"/>
            <a:ext cx="351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Scores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Two-Dimensional Arrays</a:t>
            </a:r>
            <a:endParaRPr/>
          </a:p>
        </p:txBody>
      </p:sp>
      <p:sp>
        <p:nvSpPr>
          <p:cNvPr id="479" name="Google Shape;479;p44"/>
          <p:cNvSpPr txBox="1"/>
          <p:nvPr>
            <p:ph idx="1" type="body"/>
          </p:nvPr>
        </p:nvSpPr>
        <p:spPr>
          <a:xfrm>
            <a:off x="311700" y="1266325"/>
            <a:ext cx="85206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can reference individual rows using a single index: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value = scores[2];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Some examples of using indices to access individual rows:</a:t>
            </a:r>
            <a:endParaRPr sz="2000"/>
          </a:p>
        </p:txBody>
      </p:sp>
      <p:sp>
        <p:nvSpPr>
          <p:cNvPr id="480" name="Google Shape;480;p44"/>
          <p:cNvSpPr/>
          <p:nvPr/>
        </p:nvSpPr>
        <p:spPr>
          <a:xfrm>
            <a:off x="2768213" y="3307991"/>
            <a:ext cx="747900" cy="39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98</a:t>
            </a:r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2768213" y="3781022"/>
            <a:ext cx="747900" cy="393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88</a:t>
            </a:r>
            <a:endParaRPr/>
          </a:p>
        </p:txBody>
      </p:sp>
      <p:sp>
        <p:nvSpPr>
          <p:cNvPr id="482" name="Google Shape;482;p44"/>
          <p:cNvSpPr/>
          <p:nvPr/>
        </p:nvSpPr>
        <p:spPr>
          <a:xfrm>
            <a:off x="2768213" y="2856247"/>
            <a:ext cx="747900" cy="393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89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44"/>
          <p:cNvSpPr/>
          <p:nvPr/>
        </p:nvSpPr>
        <p:spPr>
          <a:xfrm>
            <a:off x="2768213" y="4254067"/>
            <a:ext cx="747900" cy="393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100</a:t>
            </a:r>
            <a:endParaRPr/>
          </a:p>
        </p:txBody>
      </p:sp>
      <p:sp>
        <p:nvSpPr>
          <p:cNvPr id="484" name="Google Shape;484;p44"/>
          <p:cNvSpPr/>
          <p:nvPr/>
        </p:nvSpPr>
        <p:spPr>
          <a:xfrm>
            <a:off x="3516276" y="3307991"/>
            <a:ext cx="747900" cy="39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100</a:t>
            </a:r>
            <a:endParaRPr/>
          </a:p>
        </p:txBody>
      </p:sp>
      <p:sp>
        <p:nvSpPr>
          <p:cNvPr id="485" name="Google Shape;485;p44"/>
          <p:cNvSpPr/>
          <p:nvPr/>
        </p:nvSpPr>
        <p:spPr>
          <a:xfrm>
            <a:off x="3516276" y="3781022"/>
            <a:ext cx="747900" cy="393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94</a:t>
            </a:r>
            <a:endParaRPr/>
          </a:p>
        </p:txBody>
      </p:sp>
      <p:sp>
        <p:nvSpPr>
          <p:cNvPr id="486" name="Google Shape;486;p44"/>
          <p:cNvSpPr/>
          <p:nvPr/>
        </p:nvSpPr>
        <p:spPr>
          <a:xfrm>
            <a:off x="3516276" y="2856247"/>
            <a:ext cx="747900" cy="393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sp>
        <p:nvSpPr>
          <p:cNvPr id="487" name="Google Shape;487;p44"/>
          <p:cNvSpPr/>
          <p:nvPr/>
        </p:nvSpPr>
        <p:spPr>
          <a:xfrm>
            <a:off x="3516276" y="4254067"/>
            <a:ext cx="747900" cy="393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89</a:t>
            </a:r>
            <a:endParaRPr/>
          </a:p>
        </p:txBody>
      </p:sp>
      <p:sp>
        <p:nvSpPr>
          <p:cNvPr id="488" name="Google Shape;488;p44"/>
          <p:cNvSpPr/>
          <p:nvPr/>
        </p:nvSpPr>
        <p:spPr>
          <a:xfrm>
            <a:off x="4264338" y="3307991"/>
            <a:ext cx="747900" cy="39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94</a:t>
            </a:r>
            <a:endParaRPr/>
          </a:p>
        </p:txBody>
      </p:sp>
      <p:sp>
        <p:nvSpPr>
          <p:cNvPr id="489" name="Google Shape;489;p44"/>
          <p:cNvSpPr/>
          <p:nvPr/>
        </p:nvSpPr>
        <p:spPr>
          <a:xfrm>
            <a:off x="4264338" y="3781022"/>
            <a:ext cx="747900" cy="393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88</a:t>
            </a:r>
            <a:endParaRPr/>
          </a:p>
        </p:txBody>
      </p:sp>
      <p:sp>
        <p:nvSpPr>
          <p:cNvPr id="490" name="Google Shape;490;p44"/>
          <p:cNvSpPr/>
          <p:nvPr/>
        </p:nvSpPr>
        <p:spPr>
          <a:xfrm>
            <a:off x="4264338" y="2856247"/>
            <a:ext cx="747900" cy="393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83</a:t>
            </a:r>
            <a:endParaRPr/>
          </a:p>
        </p:txBody>
      </p:sp>
      <p:sp>
        <p:nvSpPr>
          <p:cNvPr id="491" name="Google Shape;491;p44"/>
          <p:cNvSpPr/>
          <p:nvPr/>
        </p:nvSpPr>
        <p:spPr>
          <a:xfrm>
            <a:off x="4264338" y="4254067"/>
            <a:ext cx="747900" cy="393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91</a:t>
            </a:r>
            <a:endParaRPr/>
          </a:p>
        </p:txBody>
      </p:sp>
      <p:sp>
        <p:nvSpPr>
          <p:cNvPr id="492" name="Google Shape;492;p44"/>
          <p:cNvSpPr/>
          <p:nvPr/>
        </p:nvSpPr>
        <p:spPr>
          <a:xfrm>
            <a:off x="5012401" y="3307991"/>
            <a:ext cx="747900" cy="39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92</a:t>
            </a:r>
            <a:endParaRPr/>
          </a:p>
        </p:txBody>
      </p:sp>
      <p:sp>
        <p:nvSpPr>
          <p:cNvPr id="493" name="Google Shape;493;p44"/>
          <p:cNvSpPr/>
          <p:nvPr/>
        </p:nvSpPr>
        <p:spPr>
          <a:xfrm>
            <a:off x="5012401" y="3781022"/>
            <a:ext cx="747900" cy="393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79</a:t>
            </a:r>
            <a:endParaRPr/>
          </a:p>
        </p:txBody>
      </p:sp>
      <p:sp>
        <p:nvSpPr>
          <p:cNvPr id="494" name="Google Shape;494;p44"/>
          <p:cNvSpPr/>
          <p:nvPr/>
        </p:nvSpPr>
        <p:spPr>
          <a:xfrm>
            <a:off x="5012401" y="2856247"/>
            <a:ext cx="747900" cy="393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94</a:t>
            </a:r>
            <a:endParaRPr/>
          </a:p>
        </p:txBody>
      </p:sp>
      <p:sp>
        <p:nvSpPr>
          <p:cNvPr id="495" name="Google Shape;495;p44"/>
          <p:cNvSpPr/>
          <p:nvPr/>
        </p:nvSpPr>
        <p:spPr>
          <a:xfrm>
            <a:off x="5012401" y="4254067"/>
            <a:ext cx="747900" cy="393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98</a:t>
            </a:r>
            <a:endParaRPr/>
          </a:p>
        </p:txBody>
      </p:sp>
      <p:sp>
        <p:nvSpPr>
          <p:cNvPr id="496" name="Google Shape;496;p44"/>
          <p:cNvSpPr/>
          <p:nvPr/>
        </p:nvSpPr>
        <p:spPr>
          <a:xfrm>
            <a:off x="5760463" y="3307991"/>
            <a:ext cx="747900" cy="39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100</a:t>
            </a:r>
            <a:endParaRPr/>
          </a:p>
        </p:txBody>
      </p:sp>
      <p:sp>
        <p:nvSpPr>
          <p:cNvPr id="497" name="Google Shape;497;p44"/>
          <p:cNvSpPr/>
          <p:nvPr/>
        </p:nvSpPr>
        <p:spPr>
          <a:xfrm>
            <a:off x="5760463" y="3781022"/>
            <a:ext cx="747900" cy="393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81</a:t>
            </a:r>
            <a:endParaRPr/>
          </a:p>
        </p:txBody>
      </p:sp>
      <p:sp>
        <p:nvSpPr>
          <p:cNvPr id="498" name="Google Shape;498;p44"/>
          <p:cNvSpPr/>
          <p:nvPr/>
        </p:nvSpPr>
        <p:spPr>
          <a:xfrm>
            <a:off x="5760463" y="2856247"/>
            <a:ext cx="747900" cy="393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95</a:t>
            </a:r>
            <a:endParaRPr/>
          </a:p>
        </p:txBody>
      </p:sp>
      <p:sp>
        <p:nvSpPr>
          <p:cNvPr id="499" name="Google Shape;499;p44"/>
          <p:cNvSpPr/>
          <p:nvPr/>
        </p:nvSpPr>
        <p:spPr>
          <a:xfrm>
            <a:off x="5760463" y="4254067"/>
            <a:ext cx="747900" cy="393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94</a:t>
            </a:r>
            <a:endParaRPr/>
          </a:p>
        </p:txBody>
      </p:sp>
      <p:sp>
        <p:nvSpPr>
          <p:cNvPr id="500" name="Google Shape;500;p44"/>
          <p:cNvSpPr txBox="1"/>
          <p:nvPr/>
        </p:nvSpPr>
        <p:spPr>
          <a:xfrm>
            <a:off x="1735437" y="2849875"/>
            <a:ext cx="103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Scores[0]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44"/>
          <p:cNvSpPr txBox="1"/>
          <p:nvPr/>
        </p:nvSpPr>
        <p:spPr>
          <a:xfrm>
            <a:off x="1735437" y="3301617"/>
            <a:ext cx="103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Scores[1]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44"/>
          <p:cNvSpPr txBox="1"/>
          <p:nvPr/>
        </p:nvSpPr>
        <p:spPr>
          <a:xfrm>
            <a:off x="1735437" y="3774659"/>
            <a:ext cx="103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Scores[2]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44"/>
          <p:cNvSpPr txBox="1"/>
          <p:nvPr/>
        </p:nvSpPr>
        <p:spPr>
          <a:xfrm>
            <a:off x="1735437" y="4247702"/>
            <a:ext cx="103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Scores[3]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Two-Dimensional Arrays</a:t>
            </a:r>
            <a:endParaRPr/>
          </a:p>
        </p:txBody>
      </p:sp>
      <p:sp>
        <p:nvSpPr>
          <p:cNvPr id="509" name="Google Shape;509;p45"/>
          <p:cNvSpPr txBox="1"/>
          <p:nvPr>
            <p:ph idx="1" type="body"/>
          </p:nvPr>
        </p:nvSpPr>
        <p:spPr>
          <a:xfrm>
            <a:off x="311700" y="1266325"/>
            <a:ext cx="85206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Suppose we have a 2D array declared as follows: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    int[][] table = new int[5][10];</a:t>
            </a:r>
            <a:endParaRPr sz="2000"/>
          </a:p>
        </p:txBody>
      </p:sp>
      <p:graphicFrame>
        <p:nvGraphicFramePr>
          <p:cNvPr id="510" name="Google Shape;510;p45"/>
          <p:cNvGraphicFramePr/>
          <p:nvPr/>
        </p:nvGraphicFramePr>
        <p:xfrm>
          <a:off x="952500" y="267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{A6482FE4-448B-408A-AD90-76C1E0F03D4D}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Expression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int[][]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2D array of integer, or array of integer arrays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table[5]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int[]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of integers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table[5][2]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</a:t>
            </a:r>
            <a:r>
              <a:rPr lang="en"/>
              <a:t>dimensional</a:t>
            </a:r>
            <a:r>
              <a:rPr lang="en"/>
              <a:t> </a:t>
            </a:r>
            <a:r>
              <a:rPr lang="en"/>
              <a:t>Arrays</a:t>
            </a:r>
            <a:endParaRPr/>
          </a:p>
        </p:txBody>
      </p:sp>
      <p:sp>
        <p:nvSpPr>
          <p:cNvPr id="516" name="Google Shape;516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Any array with more than one dimension is a </a:t>
            </a:r>
            <a:r>
              <a:rPr b="1" lang="en" sz="2000">
                <a:solidFill>
                  <a:schemeClr val="accent5"/>
                </a:solidFill>
              </a:rPr>
              <a:t>multidimensional array</a:t>
            </a:r>
            <a:endParaRPr b="1"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dimension subdivides the previous one into the specified number of elements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dimension has its own length constant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Because each dimension is an array of array references, the arrays within one dimension can be of different lengths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are sometimes called ragged arrays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522" name="Google Shape;522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One way to visualize a four-dimensional array: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Two-dimensional arrays are common, but beyond that usually an array has other objects involved</a:t>
            </a:r>
            <a:endParaRPr sz="2000"/>
          </a:p>
        </p:txBody>
      </p:sp>
      <p:pic>
        <p:nvPicPr>
          <p:cNvPr id="523" name="Google Shape;5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25" y="1845449"/>
            <a:ext cx="7770950" cy="16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Command-Line Arguments</a:t>
            </a:r>
            <a:endParaRPr/>
          </a:p>
        </p:txBody>
      </p:sp>
      <p:sp>
        <p:nvSpPr>
          <p:cNvPr id="529" name="Google Shape;529;p48"/>
          <p:cNvSpPr txBox="1"/>
          <p:nvPr>
            <p:ph idx="1" type="body"/>
          </p:nvPr>
        </p:nvSpPr>
        <p:spPr>
          <a:xfrm>
            <a:off x="311700" y="1266325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signature of the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2000"/>
              <a:t> method indicates that it takes an array of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000"/>
              <a:t> objects as a parameter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values come from </a:t>
            </a:r>
            <a:r>
              <a:rPr b="1" lang="en" sz="2000">
                <a:solidFill>
                  <a:schemeClr val="accent5"/>
                </a:solidFill>
              </a:rPr>
              <a:t>command-line arguments</a:t>
            </a:r>
            <a:r>
              <a:rPr lang="en" sz="2000"/>
              <a:t> that are provided when the interpreter is invoked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example, the following invocation of the interpreter passes three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000"/>
              <a:t> objects into main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&gt; java StateEval pennsylvania texas arizona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strings are stored at indexes 0-2 of the array parameter of the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/>
              <a:t>main method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Length Parameter Lists</a:t>
            </a:r>
            <a:endParaRPr/>
          </a:p>
        </p:txBody>
      </p:sp>
      <p:sp>
        <p:nvSpPr>
          <p:cNvPr id="535" name="Google Shape;535;p49"/>
          <p:cNvSpPr txBox="1"/>
          <p:nvPr>
            <p:ph idx="1" type="body"/>
          </p:nvPr>
        </p:nvSpPr>
        <p:spPr>
          <a:xfrm>
            <a:off x="311700" y="1266325"/>
            <a:ext cx="8520600" cy="17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Suppose we wanted to create a method that processed a different amount of data from one invocation to the next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example, let's define a method called average that returns the average of a set of integer parameters</a:t>
            </a:r>
            <a:endParaRPr sz="2000"/>
          </a:p>
        </p:txBody>
      </p:sp>
      <p:pic>
        <p:nvPicPr>
          <p:cNvPr id="536" name="Google Shape;53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813" y="2833550"/>
            <a:ext cx="7268384" cy="17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Length Parameter Lists</a:t>
            </a:r>
            <a:endParaRPr/>
          </a:p>
        </p:txBody>
      </p:sp>
      <p:sp>
        <p:nvSpPr>
          <p:cNvPr id="542" name="Google Shape;542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could define overloaded versions of the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average</a:t>
            </a:r>
            <a:r>
              <a:rPr lang="en" sz="2000"/>
              <a:t> method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Downside: we'd need a separate version of the method for each parameter count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could define the method to accept an array of integers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Downside: we'd have to create the array and store the integers prior to calling the method each 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Instead, Java provides a convenient way to create </a:t>
            </a:r>
            <a:r>
              <a:rPr b="1" lang="en" sz="2000">
                <a:solidFill>
                  <a:schemeClr val="accent5"/>
                </a:solidFill>
              </a:rPr>
              <a:t>variable length parameter lists</a:t>
            </a:r>
            <a:endParaRPr b="1"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Length Parameter Lists</a:t>
            </a:r>
            <a:endParaRPr/>
          </a:p>
        </p:txBody>
      </p:sp>
      <p:sp>
        <p:nvSpPr>
          <p:cNvPr id="548" name="Google Shape;548;p51"/>
          <p:cNvSpPr txBox="1"/>
          <p:nvPr>
            <p:ph idx="1" type="body"/>
          </p:nvPr>
        </p:nvSpPr>
        <p:spPr>
          <a:xfrm>
            <a:off x="311700" y="1266325"/>
            <a:ext cx="85206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special syntax in the formal parameter list, we can define a method to accept any number of parameters of the same type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each call, the parameters are automatically put into an array for easy processing in the method</a:t>
            </a:r>
            <a:endParaRPr sz="2000"/>
          </a:p>
        </p:txBody>
      </p:sp>
      <p:pic>
        <p:nvPicPr>
          <p:cNvPr id="549" name="Google Shape;5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00" y="2895675"/>
            <a:ext cx="4578005" cy="18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19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>
                <a:solidFill>
                  <a:schemeClr val="accent5"/>
                </a:solidFill>
              </a:rPr>
              <a:t>array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/>
              <a:t>is an object that holds a list of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ints: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1064100" y="2507300"/>
            <a:ext cx="637800" cy="756600"/>
            <a:chOff x="2008550" y="2296950"/>
            <a:chExt cx="637800" cy="756600"/>
          </a:xfrm>
        </p:grpSpPr>
        <p:sp>
          <p:nvSpPr>
            <p:cNvPr id="88" name="Google Shape;88;p16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3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0" name="Google Shape;90;p16"/>
          <p:cNvGrpSpPr/>
          <p:nvPr/>
        </p:nvGrpSpPr>
        <p:grpSpPr>
          <a:xfrm>
            <a:off x="1701900" y="2507300"/>
            <a:ext cx="637800" cy="756600"/>
            <a:chOff x="2008550" y="2296950"/>
            <a:chExt cx="637800" cy="756600"/>
          </a:xfrm>
        </p:grpSpPr>
        <p:sp>
          <p:nvSpPr>
            <p:cNvPr id="91" name="Google Shape;91;p16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98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2339700" y="2507300"/>
            <a:ext cx="637800" cy="756600"/>
            <a:chOff x="2008550" y="2296950"/>
            <a:chExt cx="637800" cy="756600"/>
          </a:xfrm>
        </p:grpSpPr>
        <p:sp>
          <p:nvSpPr>
            <p:cNvPr id="94" name="Google Shape;94;p16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45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2977500" y="2507300"/>
            <a:ext cx="637800" cy="756600"/>
            <a:chOff x="2008550" y="2296950"/>
            <a:chExt cx="637800" cy="756600"/>
          </a:xfrm>
        </p:grpSpPr>
        <p:sp>
          <p:nvSpPr>
            <p:cNvPr id="97" name="Google Shape;97;p16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68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3615300" y="2507300"/>
            <a:ext cx="637800" cy="756600"/>
            <a:chOff x="2008550" y="2296950"/>
            <a:chExt cx="637800" cy="756600"/>
          </a:xfrm>
        </p:grpSpPr>
        <p:sp>
          <p:nvSpPr>
            <p:cNvPr id="100" name="Google Shape;100;p16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129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2" name="Google Shape;102;p16"/>
          <p:cNvGrpSpPr/>
          <p:nvPr/>
        </p:nvGrpSpPr>
        <p:grpSpPr>
          <a:xfrm>
            <a:off x="4253100" y="2507300"/>
            <a:ext cx="637800" cy="756600"/>
            <a:chOff x="2008550" y="2296950"/>
            <a:chExt cx="637800" cy="756600"/>
          </a:xfrm>
        </p:grpSpPr>
        <p:sp>
          <p:nvSpPr>
            <p:cNvPr id="103" name="Google Shape;103;p16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21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4890900" y="2507300"/>
            <a:ext cx="637800" cy="756600"/>
            <a:chOff x="2008550" y="2296950"/>
            <a:chExt cx="637800" cy="756600"/>
          </a:xfrm>
        </p:grpSpPr>
        <p:sp>
          <p:nvSpPr>
            <p:cNvPr id="106" name="Google Shape;106;p16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9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5528700" y="2507300"/>
            <a:ext cx="637800" cy="756600"/>
            <a:chOff x="2008550" y="2296950"/>
            <a:chExt cx="637800" cy="756600"/>
          </a:xfrm>
        </p:grpSpPr>
        <p:sp>
          <p:nvSpPr>
            <p:cNvPr id="109" name="Google Shape;109;p16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42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1" name="Google Shape;111;p16"/>
          <p:cNvGrpSpPr/>
          <p:nvPr/>
        </p:nvGrpSpPr>
        <p:grpSpPr>
          <a:xfrm>
            <a:off x="6166500" y="2507300"/>
            <a:ext cx="637800" cy="756600"/>
            <a:chOff x="2008550" y="2296950"/>
            <a:chExt cx="637800" cy="756600"/>
          </a:xfrm>
        </p:grpSpPr>
        <p:sp>
          <p:nvSpPr>
            <p:cNvPr id="112" name="Google Shape;112;p16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57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6804300" y="2507300"/>
            <a:ext cx="637800" cy="756600"/>
            <a:chOff x="2008550" y="2296950"/>
            <a:chExt cx="637800" cy="756600"/>
          </a:xfrm>
        </p:grpSpPr>
        <p:sp>
          <p:nvSpPr>
            <p:cNvPr id="115" name="Google Shape;115;p16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35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7442100" y="2507300"/>
            <a:ext cx="637800" cy="756600"/>
            <a:chOff x="2008550" y="2296950"/>
            <a:chExt cx="637800" cy="756600"/>
          </a:xfrm>
        </p:grpSpPr>
        <p:sp>
          <p:nvSpPr>
            <p:cNvPr id="118" name="Google Shape;118;p16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77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Length Parameter Lists</a:t>
            </a:r>
            <a:endParaRPr/>
          </a:p>
        </p:txBody>
      </p:sp>
      <p:sp>
        <p:nvSpPr>
          <p:cNvPr id="555" name="Google Shape;555;p52"/>
          <p:cNvSpPr txBox="1"/>
          <p:nvPr>
            <p:ph idx="1" type="body"/>
          </p:nvPr>
        </p:nvSpPr>
        <p:spPr>
          <a:xfrm>
            <a:off x="311700" y="1266325"/>
            <a:ext cx="85206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average(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 ... list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double result = 0.0;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if (list.length != 0)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int sum = 0;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for (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 num : list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sum += num;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result = (double)num / list.length;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return result;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Length Parameter Lists</a:t>
            </a:r>
            <a:endParaRPr/>
          </a:p>
        </p:txBody>
      </p:sp>
      <p:sp>
        <p:nvSpPr>
          <p:cNvPr id="561" name="Google Shape;561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type of the parameter can be any primitive or object type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printGrades(Grade ... grades)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for (Grade letterGrade : grades)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System.out.println (letterGrade);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Length Parameter Lists</a:t>
            </a:r>
            <a:endParaRPr/>
          </a:p>
        </p:txBody>
      </p:sp>
      <p:sp>
        <p:nvSpPr>
          <p:cNvPr id="567" name="Google Shape;567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method that accepts a variable number of parameters can also accept other parameters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following method accepts an int, a String object, and a variable number of double values into an array called nums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test(int count, String name,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	double ... nums)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whatever</a:t>
            </a:r>
            <a:endParaRPr b="1"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Length Parameter Lists</a:t>
            </a:r>
            <a:endParaRPr/>
          </a:p>
        </p:txBody>
      </p:sp>
      <p:sp>
        <p:nvSpPr>
          <p:cNvPr id="573" name="Google Shape;573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varying number of parameters must come </a:t>
            </a:r>
            <a:r>
              <a:rPr lang="en" sz="2000">
                <a:solidFill>
                  <a:schemeClr val="accent5"/>
                </a:solidFill>
              </a:rPr>
              <a:t>last </a:t>
            </a:r>
            <a:r>
              <a:rPr lang="en" sz="2000"/>
              <a:t>in the formal arguments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single method cannot accept two sets of varying parameters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Constructors can also be set up to accept a variable number of parameters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go write some code!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1085041" y="2507300"/>
            <a:ext cx="1394805" cy="756600"/>
            <a:chOff x="2008550" y="2296950"/>
            <a:chExt cx="637800" cy="756600"/>
          </a:xfrm>
        </p:grpSpPr>
        <p:sp>
          <p:nvSpPr>
            <p:cNvPr id="126" name="Google Shape;126;p17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“CSC110”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2479821" y="2507300"/>
            <a:ext cx="1394805" cy="756600"/>
            <a:chOff x="2008550" y="2296950"/>
            <a:chExt cx="637800" cy="756600"/>
          </a:xfrm>
        </p:grpSpPr>
        <p:sp>
          <p:nvSpPr>
            <p:cNvPr id="129" name="Google Shape;129;p17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“CSC120”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1" name="Google Shape;131;p17"/>
          <p:cNvGrpSpPr/>
          <p:nvPr/>
        </p:nvGrpSpPr>
        <p:grpSpPr>
          <a:xfrm>
            <a:off x="3874601" y="2507300"/>
            <a:ext cx="1394805" cy="756600"/>
            <a:chOff x="2008550" y="2296950"/>
            <a:chExt cx="637800" cy="756600"/>
          </a:xfrm>
        </p:grpSpPr>
        <p:sp>
          <p:nvSpPr>
            <p:cNvPr id="132" name="Google Shape;132;p17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“CSC205”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4" name="Google Shape;134;p17"/>
          <p:cNvGrpSpPr/>
          <p:nvPr/>
        </p:nvGrpSpPr>
        <p:grpSpPr>
          <a:xfrm>
            <a:off x="5269381" y="2507300"/>
            <a:ext cx="1394805" cy="756600"/>
            <a:chOff x="2008550" y="2296950"/>
            <a:chExt cx="637800" cy="756600"/>
          </a:xfrm>
        </p:grpSpPr>
        <p:sp>
          <p:nvSpPr>
            <p:cNvPr id="135" name="Google Shape;135;p17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“CSC230”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7" name="Google Shape;137;p17"/>
          <p:cNvGrpSpPr/>
          <p:nvPr/>
        </p:nvGrpSpPr>
        <p:grpSpPr>
          <a:xfrm>
            <a:off x="6664161" y="2507300"/>
            <a:ext cx="1394805" cy="756600"/>
            <a:chOff x="2008550" y="2296950"/>
            <a:chExt cx="637800" cy="756600"/>
          </a:xfrm>
        </p:grpSpPr>
        <p:sp>
          <p:nvSpPr>
            <p:cNvPr id="138" name="Google Shape;138;p17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“CSC240”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311700" y="1266325"/>
            <a:ext cx="8520600" cy="1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>
                <a:solidFill>
                  <a:schemeClr val="accent5"/>
                </a:solidFill>
              </a:rPr>
              <a:t>array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/>
              <a:t>is an object that holds a list of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Strings: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6637966" y="2031825"/>
            <a:ext cx="1394700" cy="54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“CSC110”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8032675" y="2194988"/>
            <a:ext cx="4446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6637921" y="2562838"/>
            <a:ext cx="1394700" cy="54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“CSC120”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8032675" y="2734150"/>
            <a:ext cx="4446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6637926" y="3112450"/>
            <a:ext cx="1394700" cy="54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“CSC205”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8032677" y="3273300"/>
            <a:ext cx="4446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6637981" y="3662050"/>
            <a:ext cx="1394700" cy="54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“CSC230”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8032679" y="3822900"/>
            <a:ext cx="4446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6637986" y="4193075"/>
            <a:ext cx="1394700" cy="54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“CSC240”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8032680" y="4372500"/>
            <a:ext cx="4446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311700" y="1266325"/>
            <a:ext cx="5614200" cy="1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>
                <a:solidFill>
                  <a:schemeClr val="accent5"/>
                </a:solidFill>
              </a:rPr>
              <a:t>array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/>
              <a:t>is an object that holds a list of values.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Strings (this time displayed with a horizontal </a:t>
            </a:r>
            <a:r>
              <a:rPr lang="en"/>
              <a:t>orientation</a:t>
            </a:r>
            <a:r>
              <a:rPr lang="en"/>
              <a:t>):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311700" y="1266325"/>
            <a:ext cx="8520600" cy="3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array is an object and an array can hold objects as elements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array name is an </a:t>
            </a:r>
            <a:r>
              <a:rPr i="1" lang="en" sz="2000"/>
              <a:t>object reference variable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Say that our String array was called “csClasses”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Then this is another way to visually depict an array: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19"/>
          <p:cNvGrpSpPr/>
          <p:nvPr/>
        </p:nvGrpSpPr>
        <p:grpSpPr>
          <a:xfrm>
            <a:off x="4776927" y="2832422"/>
            <a:ext cx="1839176" cy="2001421"/>
            <a:chOff x="6637921" y="2031825"/>
            <a:chExt cx="1839359" cy="2710850"/>
          </a:xfrm>
        </p:grpSpPr>
        <p:sp>
          <p:nvSpPr>
            <p:cNvPr id="164" name="Google Shape;164;p19"/>
            <p:cNvSpPr/>
            <p:nvPr/>
          </p:nvSpPr>
          <p:spPr>
            <a:xfrm>
              <a:off x="6637966" y="2031825"/>
              <a:ext cx="13947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“CSC110”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65" name="Google Shape;165;p19"/>
            <p:cNvSpPr txBox="1"/>
            <p:nvPr/>
          </p:nvSpPr>
          <p:spPr>
            <a:xfrm>
              <a:off x="8032675" y="2194988"/>
              <a:ext cx="4446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637921" y="2562838"/>
              <a:ext cx="13947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“CSC120”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8032675" y="2734150"/>
              <a:ext cx="4446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6637926" y="3112450"/>
              <a:ext cx="13947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“CSC205”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8032677" y="3273300"/>
              <a:ext cx="4446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6637981" y="3662050"/>
              <a:ext cx="13947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“CSC230”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8032679" y="3822900"/>
              <a:ext cx="4446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6637986" y="4193075"/>
              <a:ext cx="13947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“CSC240”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8032680" y="4372500"/>
              <a:ext cx="4446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4" name="Google Shape;174;p19"/>
          <p:cNvGrpSpPr/>
          <p:nvPr/>
        </p:nvGrpSpPr>
        <p:grpSpPr>
          <a:xfrm>
            <a:off x="2527888" y="2832425"/>
            <a:ext cx="1394713" cy="657300"/>
            <a:chOff x="3226300" y="4245050"/>
            <a:chExt cx="1394713" cy="657300"/>
          </a:xfrm>
        </p:grpSpPr>
        <p:sp>
          <p:nvSpPr>
            <p:cNvPr id="175" name="Google Shape;175;p19"/>
            <p:cNvSpPr/>
            <p:nvPr/>
          </p:nvSpPr>
          <p:spPr>
            <a:xfrm>
              <a:off x="3226313" y="4245050"/>
              <a:ext cx="1394700" cy="4020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3226300" y="4647050"/>
              <a:ext cx="1394700" cy="25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csClasses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77" name="Google Shape;177;p19"/>
          <p:cNvCxnSpPr>
            <a:stCxn id="175" idx="3"/>
            <a:endCxn id="164" idx="1"/>
          </p:cNvCxnSpPr>
          <p:nvPr/>
        </p:nvCxnSpPr>
        <p:spPr>
          <a:xfrm>
            <a:off x="3922600" y="3033425"/>
            <a:ext cx="8544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311700" y="2430100"/>
            <a:ext cx="8520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reference a particular value stored in an array using the array’s name followed by the index of the value in brackets.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array above was named “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/>
              <a:t>”, then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nums[0]</a:t>
            </a:r>
            <a:r>
              <a:rPr lang="en"/>
              <a:t> =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nums[1]</a:t>
            </a:r>
            <a:r>
              <a:rPr lang="en"/>
              <a:t> =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nums[3]</a:t>
            </a:r>
            <a:r>
              <a:rPr lang="en"/>
              <a:t> =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nums[7]</a:t>
            </a:r>
            <a:r>
              <a:rPr lang="en"/>
              <a:t> =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nums[10]</a:t>
            </a:r>
            <a:r>
              <a:rPr lang="en"/>
              <a:t> =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grpSp>
        <p:nvGrpSpPr>
          <p:cNvPr id="184" name="Google Shape;184;p20"/>
          <p:cNvGrpSpPr/>
          <p:nvPr/>
        </p:nvGrpSpPr>
        <p:grpSpPr>
          <a:xfrm>
            <a:off x="1064100" y="1448025"/>
            <a:ext cx="637800" cy="756600"/>
            <a:chOff x="2008550" y="2296950"/>
            <a:chExt cx="637800" cy="756600"/>
          </a:xfrm>
        </p:grpSpPr>
        <p:sp>
          <p:nvSpPr>
            <p:cNvPr id="185" name="Google Shape;185;p20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3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7" name="Google Shape;187;p20"/>
          <p:cNvGrpSpPr/>
          <p:nvPr/>
        </p:nvGrpSpPr>
        <p:grpSpPr>
          <a:xfrm>
            <a:off x="1701900" y="1448025"/>
            <a:ext cx="637800" cy="756600"/>
            <a:chOff x="2008550" y="2296950"/>
            <a:chExt cx="637800" cy="756600"/>
          </a:xfrm>
        </p:grpSpPr>
        <p:sp>
          <p:nvSpPr>
            <p:cNvPr id="188" name="Google Shape;188;p20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98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89" name="Google Shape;189;p20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90" name="Google Shape;190;p20"/>
          <p:cNvGrpSpPr/>
          <p:nvPr/>
        </p:nvGrpSpPr>
        <p:grpSpPr>
          <a:xfrm>
            <a:off x="2339700" y="1448025"/>
            <a:ext cx="637800" cy="756600"/>
            <a:chOff x="2008550" y="2296950"/>
            <a:chExt cx="637800" cy="756600"/>
          </a:xfrm>
        </p:grpSpPr>
        <p:sp>
          <p:nvSpPr>
            <p:cNvPr id="191" name="Google Shape;191;p20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45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92" name="Google Shape;192;p20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93" name="Google Shape;193;p20"/>
          <p:cNvGrpSpPr/>
          <p:nvPr/>
        </p:nvGrpSpPr>
        <p:grpSpPr>
          <a:xfrm>
            <a:off x="2977500" y="1448025"/>
            <a:ext cx="637800" cy="756600"/>
            <a:chOff x="2008550" y="2296950"/>
            <a:chExt cx="637800" cy="756600"/>
          </a:xfrm>
        </p:grpSpPr>
        <p:sp>
          <p:nvSpPr>
            <p:cNvPr id="194" name="Google Shape;194;p20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68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95" name="Google Shape;195;p20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96" name="Google Shape;196;p20"/>
          <p:cNvGrpSpPr/>
          <p:nvPr/>
        </p:nvGrpSpPr>
        <p:grpSpPr>
          <a:xfrm>
            <a:off x="3615300" y="1448025"/>
            <a:ext cx="637800" cy="756600"/>
            <a:chOff x="2008550" y="2296950"/>
            <a:chExt cx="637800" cy="756600"/>
          </a:xfrm>
        </p:grpSpPr>
        <p:sp>
          <p:nvSpPr>
            <p:cNvPr id="197" name="Google Shape;197;p20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129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98" name="Google Shape;198;p20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4253100" y="1448025"/>
            <a:ext cx="637800" cy="756600"/>
            <a:chOff x="2008550" y="2296950"/>
            <a:chExt cx="637800" cy="756600"/>
          </a:xfrm>
        </p:grpSpPr>
        <p:sp>
          <p:nvSpPr>
            <p:cNvPr id="200" name="Google Shape;200;p20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21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201" name="Google Shape;201;p20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02" name="Google Shape;202;p20"/>
          <p:cNvGrpSpPr/>
          <p:nvPr/>
        </p:nvGrpSpPr>
        <p:grpSpPr>
          <a:xfrm>
            <a:off x="4890900" y="1448025"/>
            <a:ext cx="637800" cy="756600"/>
            <a:chOff x="2008550" y="2296950"/>
            <a:chExt cx="637800" cy="756600"/>
          </a:xfrm>
        </p:grpSpPr>
        <p:sp>
          <p:nvSpPr>
            <p:cNvPr id="203" name="Google Shape;203;p20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9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204" name="Google Shape;204;p20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05" name="Google Shape;205;p20"/>
          <p:cNvGrpSpPr/>
          <p:nvPr/>
        </p:nvGrpSpPr>
        <p:grpSpPr>
          <a:xfrm>
            <a:off x="5528700" y="1448025"/>
            <a:ext cx="637800" cy="756600"/>
            <a:chOff x="2008550" y="2296950"/>
            <a:chExt cx="637800" cy="756600"/>
          </a:xfrm>
        </p:grpSpPr>
        <p:sp>
          <p:nvSpPr>
            <p:cNvPr id="206" name="Google Shape;206;p20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42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6166500" y="1448025"/>
            <a:ext cx="637800" cy="756600"/>
            <a:chOff x="2008550" y="2296950"/>
            <a:chExt cx="637800" cy="756600"/>
          </a:xfrm>
        </p:grpSpPr>
        <p:sp>
          <p:nvSpPr>
            <p:cNvPr id="209" name="Google Shape;209;p20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57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11" name="Google Shape;211;p20"/>
          <p:cNvGrpSpPr/>
          <p:nvPr/>
        </p:nvGrpSpPr>
        <p:grpSpPr>
          <a:xfrm>
            <a:off x="6804300" y="1448025"/>
            <a:ext cx="637800" cy="756600"/>
            <a:chOff x="2008550" y="2296950"/>
            <a:chExt cx="637800" cy="756600"/>
          </a:xfrm>
        </p:grpSpPr>
        <p:sp>
          <p:nvSpPr>
            <p:cNvPr id="212" name="Google Shape;212;p20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35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14" name="Google Shape;214;p20"/>
          <p:cNvGrpSpPr/>
          <p:nvPr/>
        </p:nvGrpSpPr>
        <p:grpSpPr>
          <a:xfrm>
            <a:off x="7442100" y="1448025"/>
            <a:ext cx="637800" cy="756600"/>
            <a:chOff x="2008550" y="2296950"/>
            <a:chExt cx="637800" cy="756600"/>
          </a:xfrm>
        </p:grpSpPr>
        <p:sp>
          <p:nvSpPr>
            <p:cNvPr id="215" name="Google Shape;215;p20"/>
            <p:cNvSpPr/>
            <p:nvPr/>
          </p:nvSpPr>
          <p:spPr>
            <a:xfrm>
              <a:off x="2008550" y="2296950"/>
              <a:ext cx="637800" cy="54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77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2008550" y="2846550"/>
              <a:ext cx="6378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also use expressions as the index of the array so</a:t>
            </a:r>
            <a:endParaRPr sz="2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nums[x+4]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would return the index 4 cells beyond cell x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use an array expression in place of any variable (as long as the array stores the </a:t>
            </a:r>
            <a:r>
              <a:rPr lang="en" sz="2000"/>
              <a:t>correct</a:t>
            </a:r>
            <a:r>
              <a:rPr lang="en" sz="2000"/>
              <a:t> type</a:t>
            </a:r>
            <a:endParaRPr sz="2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result =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nums[7] + 3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would return the value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lang="en" sz="2000"/>
              <a:t> (42 + 3)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