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Roboto"/>
      <p:regular r:id="rId74"/>
      <p:bold r:id="rId75"/>
      <p:italic r:id="rId76"/>
      <p:boldItalic r:id="rId77"/>
    </p:embeddedFont>
    <p:embeddedFont>
      <p:font typeface="PT Sans Narrow"/>
      <p:regular r:id="rId78"/>
      <p:bold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OpenSans-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bold.fntdata"/><Relationship Id="rId30" Type="http://schemas.openxmlformats.org/officeDocument/2006/relationships/slide" Target="slides/slide25.xml"/><Relationship Id="rId74" Type="http://schemas.openxmlformats.org/officeDocument/2006/relationships/font" Target="fonts/Roboto-regular.fntdata"/><Relationship Id="rId33" Type="http://schemas.openxmlformats.org/officeDocument/2006/relationships/slide" Target="slides/slide28.xml"/><Relationship Id="rId77" Type="http://schemas.openxmlformats.org/officeDocument/2006/relationships/font" Target="fonts/Roboto-boldItalic.fntdata"/><Relationship Id="rId32" Type="http://schemas.openxmlformats.org/officeDocument/2006/relationships/slide" Target="slides/slide27.xml"/><Relationship Id="rId76" Type="http://schemas.openxmlformats.org/officeDocument/2006/relationships/font" Target="fonts/Roboto-italic.fntdata"/><Relationship Id="rId35" Type="http://schemas.openxmlformats.org/officeDocument/2006/relationships/slide" Target="slides/slide30.xml"/><Relationship Id="rId79" Type="http://schemas.openxmlformats.org/officeDocument/2006/relationships/font" Target="fonts/PTSansNarrow-bold.fntdata"/><Relationship Id="rId34" Type="http://schemas.openxmlformats.org/officeDocument/2006/relationships/slide" Target="slides/slide29.xml"/><Relationship Id="rId78" Type="http://schemas.openxmlformats.org/officeDocument/2006/relationships/font" Target="fonts/PTSansNarrow-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9598ef8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9598ef8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9598ef81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9598ef81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918ffcf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918ffcf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918ffcf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918ffcf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9598ef8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9598ef8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9598ef81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9598ef81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9598ef81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9598ef81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9598ef81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9598ef81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9598ef81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9598ef81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9598ef81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9598ef8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63886e1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63886e1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9598ef81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9598ef81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9598ef8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9598ef8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9598ef81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19598ef81f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9598ef81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19598ef81f_0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9598ef81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9598ef81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9598ef81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9598ef81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9598ef81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19598ef81f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9598ef81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19598ef81f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9598ef81f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9598ef81f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9598ef81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9598ef81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e80859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e80859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9598ef8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9598ef8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9598ef8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9598ef8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9598ef8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9598ef8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fe80859c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fe80859c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fe80859c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fe80859c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e80859c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e80859c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e80859c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e80859c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036ea05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036ea05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e80859cd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e80859cd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12632c1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12632c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74521df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74521df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f12632c1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f12632c1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12632c1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12632c1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743f5ba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743f5ba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7b246b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7b246b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0743f5ba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0743f5ba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0743f5ba6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0743f5ba6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07b246ba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07b246ba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743f5ba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743f5ba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0743f5ba6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0743f5ba6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0743f5ba6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0743f5ba6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74521df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74521df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07b246ba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07b246ba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743f5b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0743f5b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e80859c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e80859c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fe80859c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fe80859c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fe80859cd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fe80859cd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e80859c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e80859c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74521df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74521df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fe80859cd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fe80859cd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07b246b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07b246b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07b246ba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07b246ba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5fd9b49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5fd9b49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07b246ba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07b246ba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81e5fe98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81e5fe98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fe80859c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fe80859c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f12632c1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f12632c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81e5fe982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81e5fe982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074521df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074521df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81e5fe982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81e5fe98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81e5fe982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81e5fe982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cfbdebc43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cfbdebc43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9598ef8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9598ef8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9598ef8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9598ef8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9598ef8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9598ef8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170954" y="205978"/>
            <a:ext cx="8808300" cy="6429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284922" y="940317"/>
            <a:ext cx="8694300" cy="3827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65" name="Google Shape;65;p13"/>
          <p:cNvSpPr txBox="1"/>
          <p:nvPr>
            <p:ph idx="11" type="ftr"/>
          </p:nvPr>
        </p:nvSpPr>
        <p:spPr>
          <a:xfrm>
            <a:off x="284922" y="4767263"/>
            <a:ext cx="65532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2" type="sldNum"/>
          </p:nvPr>
        </p:nvSpPr>
        <p:spPr>
          <a:xfrm>
            <a:off x="6838135"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r>
              <a:rPr lang="en"/>
              <a:t>5 - </a:t>
            </a: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1003650" y="17574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Chapter 5</a:t>
            </a:r>
            <a:endParaRPr/>
          </a:p>
        </p:txBody>
      </p:sp>
      <p:sp>
        <p:nvSpPr>
          <p:cNvPr id="72" name="Google Shape;72;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Methods &amp; Classes</a:t>
            </a:r>
            <a:endParaRPr/>
          </a:p>
          <a:p>
            <a:pPr indent="0" lvl="0" marL="0" rtl="0" algn="ctr">
              <a:spcBef>
                <a:spcPts val="0"/>
              </a:spcBef>
              <a:spcAft>
                <a:spcPts val="0"/>
              </a:spcAft>
              <a:buNone/>
            </a:pPr>
            <a:r>
              <a:rPr lang="en" sz="1800"/>
              <a:t>Part 1: Static Methods</a:t>
            </a:r>
            <a:endParaRPr sz="1800"/>
          </a:p>
        </p:txBody>
      </p:sp>
      <p:sp>
        <p:nvSpPr>
          <p:cNvPr id="73" name="Google Shape;73;p14"/>
          <p:cNvSpPr txBox="1"/>
          <p:nvPr>
            <p:ph idx="1" type="subTitle"/>
          </p:nvPr>
        </p:nvSpPr>
        <p:spPr>
          <a:xfrm>
            <a:off x="2137250" y="4164244"/>
            <a:ext cx="4870500" cy="375900"/>
          </a:xfrm>
          <a:prstGeom prst="rect">
            <a:avLst/>
          </a:prstGeom>
        </p:spPr>
        <p:txBody>
          <a:bodyPr anchorCtr="0" anchor="t" bIns="91425" lIns="91425" spcFirstLastPara="1" rIns="91425" wrap="square" tIns="91425">
            <a:normAutofit fontScale="32500"/>
          </a:bodyPr>
          <a:lstStyle/>
          <a:p>
            <a:pPr indent="0" lvl="0" marL="0" rtl="0" algn="ctr">
              <a:spcBef>
                <a:spcPts val="0"/>
              </a:spcBef>
              <a:spcAft>
                <a:spcPts val="0"/>
              </a:spcAft>
              <a:buNone/>
            </a:pPr>
            <a:r>
              <a:rPr lang="en"/>
              <a:t>Adapted from notes by Pat Baker based on Java Foundations by Lewis, Chase, &amp; DePasquale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 - Example</a:t>
            </a:r>
            <a:endParaRPr/>
          </a:p>
        </p:txBody>
      </p:sp>
      <p:sp>
        <p:nvSpPr>
          <p:cNvPr id="149" name="Google Shape;14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code </a:t>
            </a:r>
            <a:r>
              <a:rPr i="1" lang="en"/>
              <a:t>returns</a:t>
            </a:r>
            <a:r>
              <a:rPr lang="en"/>
              <a:t> the average of an array (notice the return type changes from </a:t>
            </a:r>
            <a:r>
              <a:rPr b="1" lang="en">
                <a:latin typeface="Courier New"/>
                <a:ea typeface="Courier New"/>
                <a:cs typeface="Courier New"/>
                <a:sym typeface="Courier New"/>
              </a:rPr>
              <a:t>void</a:t>
            </a:r>
            <a:r>
              <a:rPr lang="en"/>
              <a:t> to </a:t>
            </a:r>
            <a:r>
              <a:rPr b="1" lang="en">
                <a:latin typeface="Courier New"/>
                <a:ea typeface="Courier New"/>
                <a:cs typeface="Courier New"/>
                <a:sym typeface="Courier New"/>
              </a:rPr>
              <a:t>double</a:t>
            </a:r>
            <a:r>
              <a:rPr lang="en"/>
              <a:t>):</a:t>
            </a:r>
            <a:endParaRPr/>
          </a:p>
          <a:p>
            <a:pPr indent="0" lvl="0" marL="25400" rtl="0" algn="l">
              <a:spcBef>
                <a:spcPts val="160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public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static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double </a:t>
            </a:r>
            <a:r>
              <a:rPr b="1" lang="en" sz="1600">
                <a:solidFill>
                  <a:srgbClr val="1EB540"/>
                </a:solidFill>
                <a:highlight>
                  <a:schemeClr val="lt1"/>
                </a:highlight>
                <a:latin typeface="Courier New"/>
                <a:ea typeface="Courier New"/>
                <a:cs typeface="Courier New"/>
                <a:sym typeface="Courier New"/>
              </a:rPr>
              <a:t>m</a:t>
            </a:r>
            <a:r>
              <a:rPr b="1" lang="en" sz="1600">
                <a:solidFill>
                  <a:srgbClr val="1EB540"/>
                </a:solidFill>
                <a:highlight>
                  <a:schemeClr val="lt1"/>
                </a:highlight>
                <a:latin typeface="Courier New"/>
                <a:ea typeface="Courier New"/>
                <a:cs typeface="Courier New"/>
                <a:sym typeface="Courier New"/>
              </a:rPr>
              <a:t>ean</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434343"/>
                </a:solidFill>
                <a:highlight>
                  <a:schemeClr val="lt1"/>
                </a:highlight>
                <a:latin typeface="Courier New"/>
                <a:ea typeface="Courier New"/>
                <a:cs typeface="Courier New"/>
                <a:sym typeface="Courier New"/>
              </a:rPr>
              <a:t>[] </a:t>
            </a:r>
            <a:r>
              <a:rPr b="1" lang="en" sz="1600">
                <a:solidFill>
                  <a:srgbClr val="79ABFF"/>
                </a:solidFill>
                <a:highlight>
                  <a:schemeClr val="lt1"/>
                </a:highlight>
                <a:latin typeface="Courier New"/>
                <a:ea typeface="Courier New"/>
                <a:cs typeface="Courier New"/>
                <a:sym typeface="Courier New"/>
              </a:rPr>
              <a:t>values</a:t>
            </a:r>
            <a:r>
              <a:rPr b="1" lang="en" sz="1600">
                <a:solidFill>
                  <a:srgbClr val="434343"/>
                </a:solidFill>
                <a:highlight>
                  <a:schemeClr val="lt1"/>
                </a:highlight>
                <a:latin typeface="Courier New"/>
                <a:ea typeface="Courier New"/>
                <a:cs typeface="Courier New"/>
                <a:sym typeface="Courier New"/>
              </a:rPr>
              <a:t>) </a:t>
            </a:r>
            <a:r>
              <a:rPr b="1" lang="en" sz="1600">
                <a:solidFill>
                  <a:srgbClr val="F9FAF4"/>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double</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average</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for</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&lt;</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 {</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return</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double</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endParaRPr b="1" sz="1600">
              <a:solidFill>
                <a:srgbClr val="434343"/>
              </a:solidFill>
              <a:highlight>
                <a:schemeClr val="lt1"/>
              </a:highlight>
              <a:latin typeface="Courier New"/>
              <a:ea typeface="Courier New"/>
              <a:cs typeface="Courier New"/>
              <a:sym typeface="Courier New"/>
            </a:endParaRPr>
          </a:p>
          <a:p>
            <a:pPr indent="431800" lvl="0" marL="25400" rtl="0" algn="l">
              <a:spcBef>
                <a:spcPts val="0"/>
              </a:spcBef>
              <a:spcAft>
                <a:spcPts val="0"/>
              </a:spcAft>
              <a:buNone/>
            </a:pPr>
            <a:r>
              <a:rPr b="1" lang="en" sz="1600">
                <a:solidFill>
                  <a:srgbClr val="434343"/>
                </a:solidFill>
                <a:highlight>
                  <a:schemeClr val="lt1"/>
                </a:highlight>
                <a:latin typeface="Courier New"/>
                <a:ea typeface="Courier New"/>
                <a:cs typeface="Courier New"/>
                <a:sym typeface="Courier New"/>
              </a:rPr>
              <a:t>}</a:t>
            </a:r>
            <a:endParaRPr b="1" sz="17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1000"/>
                                        <p:tgtEl>
                                          <p:spTgt spid="14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return</a:t>
            </a:r>
            <a:r>
              <a:rPr lang="en"/>
              <a:t> statement Summary</a:t>
            </a:r>
            <a:endParaRPr/>
          </a:p>
        </p:txBody>
      </p:sp>
      <p:sp>
        <p:nvSpPr>
          <p:cNvPr id="155" name="Google Shape;15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return type of a method indicates the type of value that the method sends back to the caller</a:t>
            </a:r>
            <a:endParaRPr/>
          </a:p>
          <a:p>
            <a:pPr indent="-342900" lvl="0" marL="457200" rtl="0" algn="l">
              <a:spcBef>
                <a:spcPts val="0"/>
              </a:spcBef>
              <a:spcAft>
                <a:spcPts val="0"/>
              </a:spcAft>
              <a:buSzPts val="1800"/>
              <a:buChar char="●"/>
            </a:pPr>
            <a:r>
              <a:rPr lang="en"/>
              <a:t>A method that does not return a value has a </a:t>
            </a:r>
            <a:r>
              <a:rPr b="1" lang="en">
                <a:solidFill>
                  <a:srgbClr val="1290C3"/>
                </a:solidFill>
                <a:latin typeface="Courier New"/>
                <a:ea typeface="Courier New"/>
                <a:cs typeface="Courier New"/>
                <a:sym typeface="Courier New"/>
              </a:rPr>
              <a:t>void</a:t>
            </a:r>
            <a:r>
              <a:rPr lang="en"/>
              <a:t> return type</a:t>
            </a:r>
            <a:endParaRPr/>
          </a:p>
          <a:p>
            <a:pPr indent="-342900" lvl="0" marL="457200" rtl="0" algn="l">
              <a:spcBef>
                <a:spcPts val="0"/>
              </a:spcBef>
              <a:spcAft>
                <a:spcPts val="0"/>
              </a:spcAft>
              <a:buSzPts val="1800"/>
              <a:buChar char="●"/>
            </a:pPr>
            <a:r>
              <a:rPr lang="en"/>
              <a:t>A return statement specifies the value that will be returned</a:t>
            </a:r>
            <a:endParaRPr/>
          </a:p>
          <a:p>
            <a:pPr indent="457200" lvl="0" marL="457200" rtl="0" algn="l">
              <a:spcBef>
                <a:spcPts val="1200"/>
              </a:spcBef>
              <a:spcAft>
                <a:spcPts val="0"/>
              </a:spcAft>
              <a:buNone/>
            </a:pPr>
            <a:r>
              <a:rPr b="1" lang="en">
                <a:solidFill>
                  <a:schemeClr val="accent1"/>
                </a:solidFill>
                <a:latin typeface="Courier New"/>
                <a:ea typeface="Courier New"/>
                <a:cs typeface="Courier New"/>
                <a:sym typeface="Courier New"/>
              </a:rPr>
              <a:t>return </a:t>
            </a:r>
            <a:r>
              <a:rPr b="1" lang="en">
                <a:solidFill>
                  <a:schemeClr val="lt2"/>
                </a:solidFill>
                <a:latin typeface="Courier New"/>
                <a:ea typeface="Courier New"/>
                <a:cs typeface="Courier New"/>
                <a:sym typeface="Courier New"/>
              </a:rPr>
              <a:t>expression</a:t>
            </a:r>
            <a:r>
              <a:rPr b="1" lang="en">
                <a:solidFill>
                  <a:schemeClr val="accent5"/>
                </a:solidFill>
                <a:latin typeface="Courier New"/>
                <a:ea typeface="Courier New"/>
                <a:cs typeface="Courier New"/>
                <a:sym typeface="Courier New"/>
              </a:rPr>
              <a:t>;</a:t>
            </a:r>
            <a:endParaRPr b="1">
              <a:solidFill>
                <a:schemeClr val="accent5"/>
              </a:solidFill>
              <a:latin typeface="Courier New"/>
              <a:ea typeface="Courier New"/>
              <a:cs typeface="Courier New"/>
              <a:sym typeface="Courier New"/>
            </a:endParaRPr>
          </a:p>
          <a:p>
            <a:pPr indent="-342900" lvl="0" marL="457200" rtl="0" algn="l">
              <a:spcBef>
                <a:spcPts val="1200"/>
              </a:spcBef>
              <a:spcAft>
                <a:spcPts val="0"/>
              </a:spcAft>
              <a:buSzPts val="1800"/>
              <a:buChar char="●"/>
            </a:pPr>
            <a:r>
              <a:rPr lang="en"/>
              <a:t>Its expression must conform to the return type. The type in the return expression must be the same as the type in the method header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 a Method</a:t>
            </a:r>
            <a:endParaRPr/>
          </a:p>
        </p:txBody>
      </p:sp>
      <p:sp>
        <p:nvSpPr>
          <p:cNvPr id="161" name="Google Shape;16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call/invoke a method, use the method name followed by ( )</a:t>
            </a:r>
            <a:endParaRPr/>
          </a:p>
          <a:p>
            <a:pPr indent="0" lvl="0" marL="0" rtl="0" algn="l">
              <a:spcBef>
                <a:spcPts val="1200"/>
              </a:spcBef>
              <a:spcAft>
                <a:spcPts val="0"/>
              </a:spcAft>
              <a:buNone/>
            </a:pPr>
            <a:r>
              <a:rPr b="1" lang="en">
                <a:solidFill>
                  <a:srgbClr val="1290C3"/>
                </a:solidFill>
                <a:latin typeface="Courier New"/>
                <a:ea typeface="Courier New"/>
                <a:cs typeface="Courier New"/>
                <a:sym typeface="Courier New"/>
              </a:rPr>
              <a:t>    	double result = </a:t>
            </a:r>
            <a:r>
              <a:rPr b="1" lang="en">
                <a:solidFill>
                  <a:schemeClr val="accent5"/>
                </a:solidFill>
                <a:latin typeface="Courier New"/>
                <a:ea typeface="Courier New"/>
                <a:cs typeface="Courier New"/>
                <a:sym typeface="Courier New"/>
              </a:rPr>
              <a:t>milesToLaps</a:t>
            </a:r>
            <a:r>
              <a:rPr b="1" lang="en">
                <a:solidFill>
                  <a:srgbClr val="1290C3"/>
                </a:solidFill>
                <a:latin typeface="Courier New"/>
                <a:ea typeface="Courier New"/>
                <a:cs typeface="Courier New"/>
                <a:sym typeface="Courier New"/>
              </a:rPr>
              <a:t>( 52.3 );</a:t>
            </a:r>
            <a:endParaRPr b="1">
              <a:solidFill>
                <a:srgbClr val="1290C3"/>
              </a:solidFill>
              <a:latin typeface="Courier New"/>
              <a:ea typeface="Courier New"/>
              <a:cs typeface="Courier New"/>
              <a:sym typeface="Courier New"/>
            </a:endParaRPr>
          </a:p>
          <a:p>
            <a:pPr indent="0" lvl="0" marL="0" rtl="0" algn="l">
              <a:spcBef>
                <a:spcPts val="1200"/>
              </a:spcBef>
              <a:spcAft>
                <a:spcPts val="0"/>
              </a:spcAft>
              <a:buNone/>
            </a:pPr>
            <a:r>
              <a:rPr lang="en"/>
              <a:t>When a method is called, the </a:t>
            </a:r>
            <a:r>
              <a:rPr b="1" lang="en">
                <a:solidFill>
                  <a:schemeClr val="accent5"/>
                </a:solidFill>
              </a:rPr>
              <a:t>actual arguments</a:t>
            </a:r>
            <a:r>
              <a:rPr lang="en"/>
              <a:t>/parameters in the invocation are copied into the </a:t>
            </a:r>
            <a:r>
              <a:rPr b="1" lang="en">
                <a:solidFill>
                  <a:schemeClr val="accent5"/>
                </a:solidFill>
              </a:rPr>
              <a:t>formal parameters</a:t>
            </a:r>
            <a:r>
              <a:rPr lang="en"/>
              <a:t> in the method header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 a method</a:t>
            </a:r>
            <a:endParaRPr/>
          </a:p>
        </p:txBody>
      </p:sp>
      <p:sp>
        <p:nvSpPr>
          <p:cNvPr id="167" name="Google Shape;167;p26"/>
          <p:cNvSpPr txBox="1"/>
          <p:nvPr/>
        </p:nvSpPr>
        <p:spPr>
          <a:xfrm>
            <a:off x="269025" y="1076300"/>
            <a:ext cx="8694300" cy="3568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double result = milesToLaps( </a:t>
            </a:r>
            <a:r>
              <a:rPr lang="en" sz="1800">
                <a:solidFill>
                  <a:srgbClr val="0000FF"/>
                </a:solidFill>
              </a:rPr>
              <a:t>52.3</a:t>
            </a:r>
            <a:r>
              <a:rPr lang="en" sz="1800">
                <a:solidFill>
                  <a:srgbClr val="595959"/>
                </a:solidFill>
              </a:rPr>
              <a:t> );</a:t>
            </a:r>
            <a:r>
              <a:rPr lang="en" sz="1800">
                <a:solidFill>
                  <a:srgbClr val="595959"/>
                </a:solidFill>
                <a:latin typeface="Consolas"/>
                <a:ea typeface="Consolas"/>
                <a:cs typeface="Consolas"/>
                <a:sym typeface="Consolas"/>
              </a:rPr>
              <a:t>  // call the method - </a:t>
            </a:r>
            <a:r>
              <a:rPr lang="en" sz="1800">
                <a:solidFill>
                  <a:srgbClr val="595959"/>
                </a:solidFill>
                <a:latin typeface="Consolas"/>
                <a:ea typeface="Consolas"/>
                <a:cs typeface="Consolas"/>
                <a:sym typeface="Consolas"/>
              </a:rPr>
              <a:t>52.3 is</a:t>
            </a:r>
            <a:br>
              <a:rPr lang="en" sz="1800">
                <a:solidFill>
                  <a:srgbClr val="595959"/>
                </a:solidFill>
                <a:latin typeface="Consolas"/>
                <a:ea typeface="Consolas"/>
                <a:cs typeface="Consolas"/>
                <a:sym typeface="Consolas"/>
              </a:rPr>
            </a:br>
            <a:r>
              <a:rPr lang="en" sz="1800">
                <a:solidFill>
                  <a:srgbClr val="595959"/>
                </a:solidFill>
                <a:latin typeface="Consolas"/>
                <a:ea typeface="Consolas"/>
                <a:cs typeface="Consolas"/>
                <a:sym typeface="Consolas"/>
              </a:rPr>
              <a:t>                               // the argument (actual parameter)</a:t>
            </a:r>
            <a:endParaRPr sz="1800">
              <a:solidFill>
                <a:srgbClr val="595959"/>
              </a:solidFill>
              <a:latin typeface="Consolas"/>
              <a:ea typeface="Consolas"/>
              <a:cs typeface="Consolas"/>
              <a:sym typeface="Consolas"/>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0" rtl="0" algn="l">
              <a:lnSpc>
                <a:spcPct val="115000"/>
              </a:lnSpc>
              <a:spcBef>
                <a:spcPts val="1600"/>
              </a:spcBef>
              <a:spcAft>
                <a:spcPts val="0"/>
              </a:spcAft>
              <a:buNone/>
            </a:pPr>
            <a:r>
              <a:rPr lang="en" sz="1800">
                <a:solidFill>
                  <a:srgbClr val="000000"/>
                </a:solidFill>
                <a:latin typeface="Consolas"/>
                <a:ea typeface="Consolas"/>
                <a:cs typeface="Consolas"/>
                <a:sym typeface="Consolas"/>
              </a:rPr>
              <a:t>public static </a:t>
            </a:r>
            <a:r>
              <a:rPr lang="en" sz="1800">
                <a:solidFill>
                  <a:srgbClr val="0000FF"/>
                </a:solidFill>
                <a:latin typeface="Consolas"/>
                <a:ea typeface="Consolas"/>
                <a:cs typeface="Consolas"/>
                <a:sym typeface="Consolas"/>
              </a:rPr>
              <a:t>double</a:t>
            </a:r>
            <a:r>
              <a:rPr lang="en" sz="1800">
                <a:solidFill>
                  <a:srgbClr val="000000"/>
                </a:solidFill>
                <a:latin typeface="Consolas"/>
                <a:ea typeface="Consolas"/>
                <a:cs typeface="Consolas"/>
                <a:sym typeface="Consolas"/>
              </a:rPr>
              <a:t> milesToLaps(double </a:t>
            </a:r>
            <a:r>
              <a:rPr lang="en" sz="1800">
                <a:solidFill>
                  <a:srgbClr val="0000FF"/>
                </a:solidFill>
                <a:latin typeface="Consolas"/>
                <a:ea typeface="Consolas"/>
                <a:cs typeface="Consolas"/>
                <a:sym typeface="Consolas"/>
              </a:rPr>
              <a:t>userMiles</a:t>
            </a:r>
            <a:r>
              <a:rPr lang="en" sz="1800">
                <a:solidFill>
                  <a:srgbClr val="000000"/>
                </a:solidFill>
                <a:latin typeface="Consolas"/>
                <a:ea typeface="Consolas"/>
                <a:cs typeface="Consolas"/>
                <a:sym typeface="Consolas"/>
              </a:rPr>
              <a:t>)</a:t>
            </a:r>
            <a:r>
              <a:rPr lang="en" sz="1800">
                <a:solidFill>
                  <a:srgbClr val="595959"/>
                </a:solidFill>
                <a:latin typeface="Consolas"/>
                <a:ea typeface="Consolas"/>
                <a:cs typeface="Consolas"/>
                <a:sym typeface="Consolas"/>
              </a:rPr>
              <a:t>  //method header</a:t>
            </a:r>
            <a:br>
              <a:rPr lang="en" sz="1800">
                <a:solidFill>
                  <a:srgbClr val="595959"/>
                </a:solidFill>
                <a:latin typeface="Consolas"/>
                <a:ea typeface="Consolas"/>
                <a:cs typeface="Consolas"/>
                <a:sym typeface="Consolas"/>
              </a:rPr>
            </a:br>
            <a:r>
              <a:rPr lang="en" sz="1800">
                <a:solidFill>
                  <a:srgbClr val="595959"/>
                </a:solidFill>
                <a:latin typeface="Consolas"/>
                <a:ea typeface="Consolas"/>
                <a:cs typeface="Consolas"/>
                <a:sym typeface="Consolas"/>
              </a:rPr>
              <a:t>			</a:t>
            </a:r>
            <a:r>
              <a:rPr lang="en">
                <a:solidFill>
                  <a:srgbClr val="0000FF"/>
                </a:solidFill>
              </a:rPr>
              <a:t>				                 </a:t>
            </a:r>
            <a:r>
              <a:rPr lang="en" sz="1800">
                <a:solidFill>
                  <a:srgbClr val="595959"/>
                </a:solidFill>
                <a:latin typeface="Consolas"/>
                <a:ea typeface="Consolas"/>
                <a:cs typeface="Consolas"/>
                <a:sym typeface="Consolas"/>
              </a:rPr>
              <a:t>//userMiles is the formal parameter</a:t>
            </a:r>
            <a:endParaRPr sz="1800">
              <a:solidFill>
                <a:srgbClr val="595959"/>
              </a:solidFill>
              <a:latin typeface="Consolas"/>
              <a:ea typeface="Consolas"/>
              <a:cs typeface="Consolas"/>
              <a:sym typeface="Consolas"/>
            </a:endParaRPr>
          </a:p>
          <a:p>
            <a:pPr indent="0" lvl="0" marL="457200" rtl="0" algn="l">
              <a:lnSpc>
                <a:spcPct val="115000"/>
              </a:lnSpc>
              <a:spcBef>
                <a:spcPts val="1600"/>
              </a:spcBef>
              <a:spcAft>
                <a:spcPts val="1600"/>
              </a:spcAft>
              <a:buNone/>
            </a:pPr>
            <a:r>
              <a:rPr lang="en">
                <a:solidFill>
                  <a:srgbClr val="0000FF"/>
                </a:solidFill>
              </a:rPr>
              <a:t>   </a:t>
            </a:r>
            <a:endParaRPr>
              <a:solidFill>
                <a:srgbClr val="0000FF"/>
              </a:solidFill>
            </a:endParaRPr>
          </a:p>
        </p:txBody>
      </p:sp>
      <p:cxnSp>
        <p:nvCxnSpPr>
          <p:cNvPr id="168" name="Google Shape;168;p26"/>
          <p:cNvCxnSpPr/>
          <p:nvPr/>
        </p:nvCxnSpPr>
        <p:spPr>
          <a:xfrm>
            <a:off x="3506850" y="2053575"/>
            <a:ext cx="2507700" cy="1520700"/>
          </a:xfrm>
          <a:prstGeom prst="straightConnector1">
            <a:avLst/>
          </a:prstGeom>
          <a:noFill/>
          <a:ln cap="flat" cmpd="sng" w="9525">
            <a:solidFill>
              <a:srgbClr val="595959"/>
            </a:solidFill>
            <a:prstDash val="solid"/>
            <a:round/>
            <a:headEnd len="med" w="med" type="none"/>
            <a:tailEnd len="med" w="med" type="triangle"/>
          </a:ln>
        </p:spPr>
      </p:cxnSp>
      <p:sp>
        <p:nvSpPr>
          <p:cNvPr id="169" name="Google Shape;169;p26"/>
          <p:cNvSpPr txBox="1"/>
          <p:nvPr/>
        </p:nvSpPr>
        <p:spPr>
          <a:xfrm>
            <a:off x="5802150" y="2410450"/>
            <a:ext cx="2899500" cy="8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 this example, when milesToLaps is called it places 52.3 into userMiles</a:t>
            </a:r>
            <a:endParaRPr>
              <a:solidFill>
                <a:srgbClr val="0000FF"/>
              </a:solidFill>
            </a:endParaRPr>
          </a:p>
        </p:txBody>
      </p:sp>
      <p:sp>
        <p:nvSpPr>
          <p:cNvPr id="170" name="Google Shape;170;p26"/>
          <p:cNvSpPr txBox="1"/>
          <p:nvPr/>
        </p:nvSpPr>
        <p:spPr>
          <a:xfrm>
            <a:off x="2060250" y="4020950"/>
            <a:ext cx="1041600" cy="7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60"/>
              </a:spcBef>
              <a:spcAft>
                <a:spcPts val="1600"/>
              </a:spcAft>
              <a:buClr>
                <a:srgbClr val="000000"/>
              </a:buClr>
              <a:buSzPts val="1100"/>
              <a:buFont typeface="Arial"/>
              <a:buNone/>
            </a:pPr>
            <a:r>
              <a:rPr lang="en">
                <a:solidFill>
                  <a:srgbClr val="0000FF"/>
                </a:solidFill>
              </a:rPr>
              <a:t>will return a double</a:t>
            </a:r>
            <a:endParaRPr sz="1000">
              <a:solidFill>
                <a:srgbClr val="0000FF"/>
              </a:solidFill>
            </a:endParaRPr>
          </a:p>
        </p:txBody>
      </p:sp>
      <p:cxnSp>
        <p:nvCxnSpPr>
          <p:cNvPr id="171" name="Google Shape;171;p26"/>
          <p:cNvCxnSpPr/>
          <p:nvPr/>
        </p:nvCxnSpPr>
        <p:spPr>
          <a:xfrm rot="10800000">
            <a:off x="2480175" y="3819075"/>
            <a:ext cx="0" cy="342900"/>
          </a:xfrm>
          <a:prstGeom prst="straightConnector1">
            <a:avLst/>
          </a:prstGeom>
          <a:noFill/>
          <a:ln cap="flat" cmpd="sng" w="31750">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Local Data in methods</a:t>
            </a:r>
            <a:endParaRPr/>
          </a:p>
        </p:txBody>
      </p:sp>
      <p:sp>
        <p:nvSpPr>
          <p:cNvPr id="177" name="Google Shape;17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we’ve seen, local variables can be declared inside a method</a:t>
            </a:r>
            <a:endParaRPr/>
          </a:p>
          <a:p>
            <a:pPr indent="-342900" lvl="0" marL="457200" rtl="0" algn="l">
              <a:spcBef>
                <a:spcPts val="0"/>
              </a:spcBef>
              <a:spcAft>
                <a:spcPts val="0"/>
              </a:spcAft>
              <a:buSzPts val="1800"/>
              <a:buChar char="●"/>
            </a:pPr>
            <a:r>
              <a:rPr lang="en"/>
              <a:t>The formal parameters of a method become automatic local variables in the method</a:t>
            </a:r>
            <a:endParaRPr/>
          </a:p>
          <a:p>
            <a:pPr indent="-342900" lvl="0" marL="457200" rtl="0" algn="l">
              <a:spcBef>
                <a:spcPts val="0"/>
              </a:spcBef>
              <a:spcAft>
                <a:spcPts val="0"/>
              </a:spcAft>
              <a:buSzPts val="1800"/>
              <a:buChar char="●"/>
            </a:pPr>
            <a:r>
              <a:rPr lang="en"/>
              <a:t>When the method finishes, all local variables are destroyed (including the formal parameters)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Overloading Methods</a:t>
            </a:r>
            <a:endParaRPr/>
          </a:p>
        </p:txBody>
      </p:sp>
      <p:sp>
        <p:nvSpPr>
          <p:cNvPr id="183" name="Google Shape;183;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solidFill>
                  <a:schemeClr val="accent5"/>
                </a:solidFill>
              </a:rPr>
              <a:t>Overloaded methods</a:t>
            </a:r>
            <a:r>
              <a:rPr lang="en"/>
              <a:t> are two or more methods that have the </a:t>
            </a:r>
            <a:r>
              <a:rPr i="1" lang="en"/>
              <a:t>same name</a:t>
            </a:r>
            <a:r>
              <a:rPr lang="en"/>
              <a:t>, but </a:t>
            </a:r>
            <a:r>
              <a:rPr i="1" lang="en"/>
              <a:t>different parameter lists</a:t>
            </a:r>
            <a:r>
              <a:rPr lang="en"/>
              <a:t> </a:t>
            </a:r>
            <a:endParaRPr/>
          </a:p>
          <a:p>
            <a:pPr indent="-334327" lvl="0" marL="457200" rtl="0" algn="l">
              <a:spcBef>
                <a:spcPts val="0"/>
              </a:spcBef>
              <a:spcAft>
                <a:spcPts val="0"/>
              </a:spcAft>
              <a:buSzPct val="100000"/>
              <a:buChar char="●"/>
            </a:pPr>
            <a:r>
              <a:rPr lang="en"/>
              <a:t>The </a:t>
            </a:r>
            <a:r>
              <a:rPr b="1" lang="en">
                <a:solidFill>
                  <a:schemeClr val="accent5"/>
                </a:solidFill>
              </a:rPr>
              <a:t>method signature</a:t>
            </a:r>
            <a:r>
              <a:rPr lang="en"/>
              <a:t> include the number, type and order of the method parameters</a:t>
            </a:r>
            <a:endParaRPr/>
          </a:p>
          <a:p>
            <a:pPr indent="-334327" lvl="0" marL="457200" rtl="0" algn="l">
              <a:spcBef>
                <a:spcPts val="0"/>
              </a:spcBef>
              <a:spcAft>
                <a:spcPts val="0"/>
              </a:spcAft>
              <a:buSzPct val="100000"/>
              <a:buChar char="●"/>
            </a:pPr>
            <a:r>
              <a:rPr lang="en"/>
              <a:t>Overloaded methods are used to create methods that perform the same task, but take different parameter types or a different number of parameters</a:t>
            </a:r>
            <a:endParaRPr/>
          </a:p>
          <a:p>
            <a:pPr indent="-334327" lvl="0" marL="457200" rtl="0" algn="l">
              <a:spcBef>
                <a:spcPts val="0"/>
              </a:spcBef>
              <a:spcAft>
                <a:spcPts val="0"/>
              </a:spcAft>
              <a:buSzPct val="100000"/>
              <a:buChar char="●"/>
            </a:pPr>
            <a:r>
              <a:rPr lang="en"/>
              <a:t>If a method is overloaded, the method name by itself is not sufficient to determine which method is being called</a:t>
            </a:r>
            <a:endParaRPr/>
          </a:p>
          <a:p>
            <a:pPr indent="-334327" lvl="0" marL="457200" rtl="0" algn="l">
              <a:spcBef>
                <a:spcPts val="0"/>
              </a:spcBef>
              <a:spcAft>
                <a:spcPts val="0"/>
              </a:spcAft>
              <a:buSzPct val="100000"/>
              <a:buChar char="●"/>
            </a:pPr>
            <a:r>
              <a:rPr lang="en"/>
              <a:t>The compiler will determine which version of the method to call based on the argument and parameter lists</a:t>
            </a:r>
            <a:endParaRPr/>
          </a:p>
          <a:p>
            <a:pPr indent="-334327" lvl="0" marL="457200" rtl="0" algn="l">
              <a:spcBef>
                <a:spcPts val="0"/>
              </a:spcBef>
              <a:spcAft>
                <a:spcPts val="0"/>
              </a:spcAft>
              <a:buSzPct val="100000"/>
              <a:buChar char="●"/>
            </a:pPr>
            <a:r>
              <a:rPr lang="en"/>
              <a:t>The return type of a method is not part of the signature and has no bearing on overloading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Overloading Methods</a:t>
            </a:r>
            <a:endParaRPr/>
          </a:p>
        </p:txBody>
      </p:sp>
      <p:sp>
        <p:nvSpPr>
          <p:cNvPr id="189" name="Google Shape;18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are overloaded if:</a:t>
            </a:r>
            <a:endParaRPr/>
          </a:p>
          <a:p>
            <a:pPr indent="-342900" lvl="0" marL="457200" rtl="0" algn="l">
              <a:spcBef>
                <a:spcPts val="1200"/>
              </a:spcBef>
              <a:spcAft>
                <a:spcPts val="0"/>
              </a:spcAft>
              <a:buSzPts val="1800"/>
              <a:buAutoNum type="arabicPeriod"/>
            </a:pPr>
            <a:r>
              <a:rPr lang="en"/>
              <a:t>They have the same method name</a:t>
            </a:r>
            <a:endParaRPr/>
          </a:p>
          <a:p>
            <a:pPr indent="-342900" lvl="0" marL="457200" marR="0" rtl="0" algn="l">
              <a:lnSpc>
                <a:spcPct val="115000"/>
              </a:lnSpc>
              <a:spcBef>
                <a:spcPts val="0"/>
              </a:spcBef>
              <a:spcAft>
                <a:spcPts val="0"/>
              </a:spcAft>
              <a:buSzPts val="1800"/>
              <a:buAutoNum type="arabicPeriod"/>
            </a:pPr>
            <a:r>
              <a:rPr lang="en"/>
              <a:t>They have a different parameter list, so they must have </a:t>
            </a:r>
            <a:endParaRPr/>
          </a:p>
          <a:p>
            <a:pPr indent="-343929" lvl="1" marL="914400" rtl="0" algn="l">
              <a:spcBef>
                <a:spcPts val="0"/>
              </a:spcBef>
              <a:spcAft>
                <a:spcPts val="0"/>
              </a:spcAft>
              <a:buSzPts val="1816"/>
              <a:buChar char="○"/>
            </a:pPr>
            <a:r>
              <a:rPr lang="en" sz="1816"/>
              <a:t>different number of parameters</a:t>
            </a:r>
            <a:endParaRPr sz="1816"/>
          </a:p>
          <a:p>
            <a:pPr indent="-343929" lvl="1" marL="914400" rtl="0" algn="l">
              <a:spcBef>
                <a:spcPts val="0"/>
              </a:spcBef>
              <a:spcAft>
                <a:spcPts val="0"/>
              </a:spcAft>
              <a:buSzPts val="1816"/>
              <a:buChar char="○"/>
            </a:pPr>
            <a:r>
              <a:rPr lang="en" sz="1816"/>
              <a:t>if they have the same number of parameters, then the parameter data types must be distinguishable</a:t>
            </a:r>
            <a:endParaRPr sz="1816"/>
          </a:p>
          <a:p>
            <a:pPr indent="0" lvl="0" marL="0" rtl="0" algn="l">
              <a:spcBef>
                <a:spcPts val="1200"/>
              </a:spcBef>
              <a:spcAft>
                <a:spcPts val="1200"/>
              </a:spcAft>
              <a:buNone/>
            </a:pPr>
            <a:r>
              <a:rPr lang="en"/>
              <a:t>Remember that the return datatype is not considered in whether methods are overloaded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overloading</a:t>
            </a:r>
            <a:endParaRPr/>
          </a:p>
        </p:txBody>
      </p:sp>
      <p:sp>
        <p:nvSpPr>
          <p:cNvPr id="195" name="Google Shape;19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600"/>
              <a:t>Defining overloaded methods: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300">
                <a:solidFill>
                  <a:srgbClr val="000000"/>
                </a:solidFill>
                <a:latin typeface="Consolas"/>
                <a:ea typeface="Consolas"/>
                <a:cs typeface="Consolas"/>
                <a:sym typeface="Consolas"/>
              </a:rPr>
              <a:t>public static int </a:t>
            </a:r>
            <a:r>
              <a:rPr b="1" lang="en" sz="1300">
                <a:solidFill>
                  <a:srgbClr val="1290C3"/>
                </a:solidFill>
                <a:latin typeface="Consolas"/>
                <a:ea typeface="Consolas"/>
                <a:cs typeface="Consolas"/>
                <a:sym typeface="Consolas"/>
              </a:rPr>
              <a:t>process(    )</a:t>
            </a:r>
            <a:r>
              <a:rPr b="1" lang="en" sz="1300">
                <a:solidFill>
                  <a:srgbClr val="000000"/>
                </a:solidFill>
                <a:latin typeface="Consolas"/>
                <a:ea typeface="Consolas"/>
                <a:cs typeface="Consolas"/>
                <a:sym typeface="Consolas"/>
              </a:rPr>
              <a:t> </a:t>
            </a:r>
            <a:r>
              <a:rPr lang="en" sz="1300">
                <a:solidFill>
                  <a:srgbClr val="000000"/>
                </a:solidFill>
                <a:latin typeface="Consolas"/>
                <a:ea typeface="Consolas"/>
                <a:cs typeface="Consolas"/>
                <a:sym typeface="Consolas"/>
              </a:rPr>
              <a:t>  //1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  //does something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public static int </a:t>
            </a:r>
            <a:r>
              <a:rPr b="1" lang="en" sz="1300">
                <a:solidFill>
                  <a:schemeClr val="accent5"/>
                </a:solidFill>
                <a:latin typeface="Consolas"/>
                <a:ea typeface="Consolas"/>
                <a:cs typeface="Consolas"/>
                <a:sym typeface="Consolas"/>
              </a:rPr>
              <a:t>process(int x)</a:t>
            </a:r>
            <a:r>
              <a:rPr lang="en" sz="1300">
                <a:solidFill>
                  <a:srgbClr val="000000"/>
                </a:solidFill>
                <a:latin typeface="Consolas"/>
                <a:ea typeface="Consolas"/>
                <a:cs typeface="Consolas"/>
                <a:sym typeface="Consolas"/>
              </a:rPr>
              <a:t>  //2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  //does something else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public static int </a:t>
            </a:r>
            <a:r>
              <a:rPr b="1" lang="en" sz="1300">
                <a:solidFill>
                  <a:schemeClr val="accent1"/>
                </a:solidFill>
                <a:latin typeface="Consolas"/>
                <a:ea typeface="Consolas"/>
                <a:cs typeface="Consolas"/>
                <a:sym typeface="Consolas"/>
              </a:rPr>
              <a:t>p</a:t>
            </a:r>
            <a:r>
              <a:rPr b="1" lang="en" sz="1300">
                <a:solidFill>
                  <a:schemeClr val="accent1"/>
                </a:solidFill>
                <a:latin typeface="Consolas"/>
                <a:ea typeface="Consolas"/>
                <a:cs typeface="Consolas"/>
                <a:sym typeface="Consolas"/>
              </a:rPr>
              <a:t>rocess(int x, double y)</a:t>
            </a:r>
            <a:r>
              <a:rPr lang="en" sz="1300">
                <a:solidFill>
                  <a:srgbClr val="000000"/>
                </a:solidFill>
                <a:latin typeface="Consolas"/>
                <a:ea typeface="Consolas"/>
                <a:cs typeface="Consolas"/>
                <a:sym typeface="Consolas"/>
              </a:rPr>
              <a:t>   //3</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  //does something else, or the same thing but with more parameters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Calling overloaded methods:</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int value = </a:t>
            </a:r>
            <a:r>
              <a:rPr b="1" lang="en" sz="1300">
                <a:solidFill>
                  <a:srgbClr val="1290C3"/>
                </a:solidFill>
                <a:latin typeface="Consolas"/>
                <a:ea typeface="Consolas"/>
                <a:cs typeface="Consolas"/>
                <a:sym typeface="Consolas"/>
              </a:rPr>
              <a:t>process()</a:t>
            </a:r>
            <a:r>
              <a:rPr lang="en" sz="1300">
                <a:solidFill>
                  <a:srgbClr val="000000"/>
                </a:solidFill>
                <a:latin typeface="Consolas"/>
                <a:ea typeface="Consolas"/>
                <a:cs typeface="Consolas"/>
                <a:sym typeface="Consolas"/>
              </a:rPr>
              <a:t>;			</a:t>
            </a:r>
            <a:r>
              <a:rPr lang="en" sz="1300">
                <a:solidFill>
                  <a:srgbClr val="000000"/>
                </a:solidFill>
                <a:latin typeface="Arial"/>
                <a:ea typeface="Arial"/>
                <a:cs typeface="Arial"/>
                <a:sym typeface="Arial"/>
              </a:rPr>
              <a:t>// calls the process method 1 that has no formal parameters</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int result = </a:t>
            </a:r>
            <a:r>
              <a:rPr b="1" lang="en" sz="1300">
                <a:solidFill>
                  <a:schemeClr val="accent5"/>
                </a:solidFill>
                <a:latin typeface="Consolas"/>
                <a:ea typeface="Consolas"/>
                <a:cs typeface="Consolas"/>
                <a:sym typeface="Consolas"/>
              </a:rPr>
              <a:t>process(22);</a:t>
            </a:r>
            <a:r>
              <a:rPr lang="en" sz="1300">
                <a:solidFill>
                  <a:srgbClr val="000000"/>
                </a:solidFill>
                <a:latin typeface="Consolas"/>
                <a:ea typeface="Consolas"/>
                <a:cs typeface="Consolas"/>
                <a:sym typeface="Consolas"/>
              </a:rPr>
              <a:t>		</a:t>
            </a:r>
            <a:r>
              <a:rPr lang="en" sz="1300">
                <a:solidFill>
                  <a:srgbClr val="000000"/>
                </a:solidFill>
                <a:latin typeface="Arial"/>
                <a:ea typeface="Arial"/>
                <a:cs typeface="Arial"/>
                <a:sym typeface="Arial"/>
              </a:rPr>
              <a:t>// calls the process method 2 that has one int parameter</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Consolas"/>
                <a:ea typeface="Consolas"/>
                <a:cs typeface="Consolas"/>
                <a:sym typeface="Consolas"/>
              </a:rPr>
              <a:t>int val = </a:t>
            </a:r>
            <a:r>
              <a:rPr b="1" lang="en" sz="1300">
                <a:solidFill>
                  <a:schemeClr val="accent1"/>
                </a:solidFill>
                <a:latin typeface="Consolas"/>
                <a:ea typeface="Consolas"/>
                <a:cs typeface="Consolas"/>
                <a:sym typeface="Consolas"/>
              </a:rPr>
              <a:t>process(5, 367.23);</a:t>
            </a:r>
            <a:r>
              <a:rPr lang="en" sz="1300">
                <a:solidFill>
                  <a:srgbClr val="000000"/>
                </a:solidFill>
                <a:latin typeface="Consolas"/>
                <a:ea typeface="Consolas"/>
                <a:cs typeface="Consolas"/>
                <a:sym typeface="Consolas"/>
              </a:rPr>
              <a:t>		</a:t>
            </a:r>
            <a:r>
              <a:rPr lang="en" sz="1300">
                <a:solidFill>
                  <a:srgbClr val="000000"/>
                </a:solidFill>
                <a:latin typeface="Arial"/>
                <a:ea typeface="Arial"/>
                <a:cs typeface="Arial"/>
                <a:sym typeface="Arial"/>
              </a:rPr>
              <a:t>// calls the process method 3 that has one int parameter and one double parameter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overloading</a:t>
            </a:r>
            <a:endParaRPr/>
          </a:p>
        </p:txBody>
      </p:sp>
      <p:sp>
        <p:nvSpPr>
          <p:cNvPr id="201" name="Google Shape;20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Defining overloaded methods: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public static int </a:t>
            </a:r>
            <a:r>
              <a:rPr b="1" lang="en" sz="1400">
                <a:solidFill>
                  <a:srgbClr val="1290C3"/>
                </a:solidFill>
                <a:latin typeface="Courier New"/>
                <a:ea typeface="Courier New"/>
                <a:cs typeface="Courier New"/>
                <a:sym typeface="Courier New"/>
              </a:rPr>
              <a:t>process(int x)</a:t>
            </a:r>
            <a:r>
              <a:rPr lang="en" sz="1400">
                <a:solidFill>
                  <a:srgbClr val="000000"/>
                </a:solidFill>
                <a:latin typeface="Courier New"/>
                <a:ea typeface="Courier New"/>
                <a:cs typeface="Courier New"/>
                <a:sym typeface="Courier New"/>
              </a:rPr>
              <a:t>   //1</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  //does something great  }</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public static int </a:t>
            </a:r>
            <a:r>
              <a:rPr b="1" lang="en" sz="1400">
                <a:solidFill>
                  <a:schemeClr val="accent5"/>
                </a:solidFill>
                <a:latin typeface="Courier New"/>
                <a:ea typeface="Courier New"/>
                <a:cs typeface="Courier New"/>
                <a:sym typeface="Courier New"/>
              </a:rPr>
              <a:t>process(String name)</a:t>
            </a:r>
            <a:r>
              <a:rPr lang="en" sz="1400">
                <a:solidFill>
                  <a:srgbClr val="000000"/>
                </a:solidFill>
                <a:latin typeface="Courier New"/>
                <a:ea typeface="Courier New"/>
                <a:cs typeface="Courier New"/>
                <a:sym typeface="Courier New"/>
              </a:rPr>
              <a:t>   //2</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  //does something great  }</a:t>
            </a:r>
            <a:endParaRPr sz="14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Calling overloaded methods:</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int result = </a:t>
            </a:r>
            <a:r>
              <a:rPr b="1" lang="en" sz="1400">
                <a:solidFill>
                  <a:srgbClr val="1290C3"/>
                </a:solidFill>
                <a:latin typeface="Courier New"/>
                <a:ea typeface="Courier New"/>
                <a:cs typeface="Courier New"/>
                <a:sym typeface="Courier New"/>
              </a:rPr>
              <a:t>process( 2)</a:t>
            </a:r>
            <a:r>
              <a:rPr lang="en" sz="1400">
                <a:solidFill>
                  <a:srgbClr val="000000"/>
                </a:solidFill>
                <a:latin typeface="Courier New"/>
                <a:ea typeface="Courier New"/>
                <a:cs typeface="Courier New"/>
                <a:sym typeface="Courier New"/>
              </a:rPr>
              <a:t>;		</a:t>
            </a:r>
            <a:r>
              <a:rPr lang="en" sz="1400">
                <a:solidFill>
                  <a:srgbClr val="000000"/>
                </a:solidFill>
                <a:latin typeface="Arial"/>
                <a:ea typeface="Arial"/>
                <a:cs typeface="Arial"/>
                <a:sym typeface="Arial"/>
              </a:rPr>
              <a:t>// calls the process method 1 that has one </a:t>
            </a:r>
            <a:r>
              <a:rPr lang="en" sz="1400">
                <a:solidFill>
                  <a:srgbClr val="000000"/>
                </a:solidFill>
                <a:latin typeface="Courier New"/>
                <a:ea typeface="Courier New"/>
                <a:cs typeface="Courier New"/>
                <a:sym typeface="Courier New"/>
              </a:rPr>
              <a:t>int</a:t>
            </a:r>
            <a:r>
              <a:rPr lang="en" sz="1400">
                <a:solidFill>
                  <a:srgbClr val="000000"/>
                </a:solidFill>
                <a:latin typeface="Arial"/>
                <a:ea typeface="Arial"/>
                <a:cs typeface="Arial"/>
                <a:sym typeface="Arial"/>
              </a:rPr>
              <a:t> parameter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Courier New"/>
                <a:ea typeface="Courier New"/>
                <a:cs typeface="Courier New"/>
                <a:sym typeface="Courier New"/>
              </a:rPr>
              <a:t>String x = </a:t>
            </a:r>
            <a:r>
              <a:rPr b="1" lang="en" sz="1400">
                <a:solidFill>
                  <a:schemeClr val="accent5"/>
                </a:solidFill>
                <a:latin typeface="Courier New"/>
                <a:ea typeface="Courier New"/>
                <a:cs typeface="Courier New"/>
                <a:sym typeface="Courier New"/>
              </a:rPr>
              <a:t>process( “spring”)</a:t>
            </a:r>
            <a:r>
              <a:rPr lang="en" sz="1400">
                <a:solidFill>
                  <a:srgbClr val="000000"/>
                </a:solidFill>
                <a:latin typeface="Courier New"/>
                <a:ea typeface="Courier New"/>
                <a:cs typeface="Courier New"/>
                <a:sym typeface="Courier New"/>
              </a:rPr>
              <a:t>;	</a:t>
            </a:r>
            <a:r>
              <a:rPr lang="en" sz="1400">
                <a:solidFill>
                  <a:srgbClr val="000000"/>
                </a:solidFill>
                <a:latin typeface="Arial"/>
                <a:ea typeface="Arial"/>
                <a:cs typeface="Arial"/>
                <a:sym typeface="Arial"/>
              </a:rPr>
              <a:t>// calls the process method 2 that has one </a:t>
            </a:r>
            <a:r>
              <a:rPr lang="en" sz="1400">
                <a:solidFill>
                  <a:srgbClr val="000000"/>
                </a:solidFill>
                <a:latin typeface="Courier New"/>
                <a:ea typeface="Courier New"/>
                <a:cs typeface="Courier New"/>
                <a:sym typeface="Courier New"/>
              </a:rPr>
              <a:t>String</a:t>
            </a:r>
            <a:r>
              <a:rPr lang="en" sz="1400">
                <a:solidFill>
                  <a:srgbClr val="000000"/>
                </a:solidFill>
                <a:latin typeface="Arial"/>
                <a:ea typeface="Arial"/>
                <a:cs typeface="Arial"/>
                <a:sym typeface="Arial"/>
              </a:rPr>
              <a:t> parameter</a:t>
            </a:r>
            <a:endParaRPr sz="1300">
              <a:solidFill>
                <a:srgbClr val="000000"/>
              </a:solidFill>
              <a:latin typeface="Consolas"/>
              <a:ea typeface="Consolas"/>
              <a:cs typeface="Consolas"/>
              <a:sym typeface="Consolas"/>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by Value</a:t>
            </a:r>
            <a:endParaRPr/>
          </a:p>
        </p:txBody>
      </p:sp>
      <p:sp>
        <p:nvSpPr>
          <p:cNvPr id="207" name="Google Shape;20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 always passes variables </a:t>
            </a:r>
            <a:r>
              <a:rPr b="1" lang="en">
                <a:solidFill>
                  <a:schemeClr val="accent5"/>
                </a:solidFill>
              </a:rPr>
              <a:t>by value</a:t>
            </a:r>
            <a:endParaRPr/>
          </a:p>
          <a:p>
            <a:pPr indent="-342900" lvl="0" marL="457200" rtl="0" algn="l">
              <a:spcBef>
                <a:spcPts val="0"/>
              </a:spcBef>
              <a:spcAft>
                <a:spcPts val="0"/>
              </a:spcAft>
              <a:buSzPts val="1800"/>
              <a:buChar char="●"/>
            </a:pPr>
            <a:r>
              <a:rPr lang="en"/>
              <a:t>Variables are </a:t>
            </a:r>
            <a:r>
              <a:rPr i="1" lang="en"/>
              <a:t>always </a:t>
            </a:r>
            <a:r>
              <a:rPr lang="en"/>
              <a:t>primitive data types (</a:t>
            </a:r>
            <a:r>
              <a:rPr b="1" lang="en">
                <a:latin typeface="Courier New"/>
                <a:ea typeface="Courier New"/>
                <a:cs typeface="Courier New"/>
                <a:sym typeface="Courier New"/>
              </a:rPr>
              <a:t>int</a:t>
            </a:r>
            <a:r>
              <a:rPr lang="en"/>
              <a:t>, </a:t>
            </a:r>
            <a:r>
              <a:rPr b="1" lang="en">
                <a:latin typeface="Courier New"/>
                <a:ea typeface="Courier New"/>
                <a:cs typeface="Courier New"/>
                <a:sym typeface="Courier New"/>
              </a:rPr>
              <a:t>double</a:t>
            </a:r>
            <a:r>
              <a:rPr lang="en"/>
              <a:t>, </a:t>
            </a:r>
            <a:r>
              <a:rPr b="1" lang="en">
                <a:latin typeface="Courier New"/>
                <a:ea typeface="Courier New"/>
                <a:cs typeface="Courier New"/>
                <a:sym typeface="Courier New"/>
              </a:rPr>
              <a:t>char</a:t>
            </a:r>
            <a:r>
              <a:rPr lang="en"/>
              <a:t>, </a:t>
            </a:r>
            <a:r>
              <a:rPr b="1" lang="en">
                <a:latin typeface="Courier New"/>
                <a:ea typeface="Courier New"/>
                <a:cs typeface="Courier New"/>
                <a:sym typeface="Courier New"/>
              </a:rPr>
              <a:t>boolean…</a:t>
            </a:r>
            <a:r>
              <a:rPr lang="en"/>
              <a:t>)</a:t>
            </a:r>
            <a:endParaRPr/>
          </a:p>
          <a:p>
            <a:pPr indent="-342900" lvl="0" marL="457200" rtl="0" algn="l">
              <a:spcBef>
                <a:spcPts val="0"/>
              </a:spcBef>
              <a:spcAft>
                <a:spcPts val="0"/>
              </a:spcAft>
              <a:buSzPts val="1800"/>
              <a:buChar char="●"/>
            </a:pPr>
            <a:r>
              <a:rPr lang="en"/>
              <a:t>All of the methods we have considered so far have been examples of passing by value</a:t>
            </a:r>
            <a:endParaRPr/>
          </a:p>
          <a:p>
            <a:pPr indent="-342900" lvl="0" marL="457200" rtl="0" algn="l">
              <a:spcBef>
                <a:spcPts val="0"/>
              </a:spcBef>
              <a:spcAft>
                <a:spcPts val="0"/>
              </a:spcAft>
              <a:buSzPts val="1800"/>
              <a:buChar char="●"/>
            </a:pPr>
            <a:r>
              <a:rPr lang="en"/>
              <a:t>So what does this mean?</a:t>
            </a:r>
            <a:endParaRPr/>
          </a:p>
          <a:p>
            <a:pPr indent="-342900" lvl="1" marL="914400" rtl="0" algn="l">
              <a:spcBef>
                <a:spcPts val="0"/>
              </a:spcBef>
              <a:spcAft>
                <a:spcPts val="0"/>
              </a:spcAft>
              <a:buSzPts val="1800"/>
              <a:buChar char="○"/>
            </a:pPr>
            <a:r>
              <a:rPr lang="en" sz="1800"/>
              <a:t>A </a:t>
            </a:r>
            <a:r>
              <a:rPr i="1" lang="en" sz="1800">
                <a:solidFill>
                  <a:schemeClr val="accent1"/>
                </a:solidFill>
              </a:rPr>
              <a:t>copy </a:t>
            </a:r>
            <a:r>
              <a:rPr lang="en" sz="1800"/>
              <a:t>of the passed-in variable is copied into the argument of the method</a:t>
            </a:r>
            <a:endParaRPr sz="1800"/>
          </a:p>
          <a:p>
            <a:pPr indent="-342900" lvl="1" marL="914400" rtl="0" algn="l">
              <a:spcBef>
                <a:spcPts val="0"/>
              </a:spcBef>
              <a:spcAft>
                <a:spcPts val="0"/>
              </a:spcAft>
              <a:buSzPts val="1800"/>
              <a:buChar char="○"/>
            </a:pPr>
            <a:r>
              <a:rPr lang="en" sz="1800"/>
              <a:t>Any changes made inside the method do not affect the original variable.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Chapter Topics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Working with methods</a:t>
            </a:r>
            <a:endParaRPr/>
          </a:p>
          <a:p>
            <a:pPr indent="-342900" lvl="0" marL="457200" rtl="0" algn="l">
              <a:spcBef>
                <a:spcPts val="1000"/>
              </a:spcBef>
              <a:spcAft>
                <a:spcPts val="0"/>
              </a:spcAft>
              <a:buSzPts val="1800"/>
              <a:buChar char="●"/>
            </a:pPr>
            <a:r>
              <a:rPr lang="en"/>
              <a:t>Identifying classes and objects</a:t>
            </a:r>
            <a:endParaRPr/>
          </a:p>
          <a:p>
            <a:pPr indent="-342900" lvl="0" marL="457200" rtl="0" algn="l">
              <a:spcBef>
                <a:spcPts val="1000"/>
              </a:spcBef>
              <a:spcAft>
                <a:spcPts val="0"/>
              </a:spcAft>
              <a:buSzPts val="1800"/>
              <a:buChar char="●"/>
            </a:pPr>
            <a:r>
              <a:rPr lang="en"/>
              <a:t>Structure and content of classes</a:t>
            </a:r>
            <a:endParaRPr/>
          </a:p>
          <a:p>
            <a:pPr indent="-342900" lvl="0" marL="457200" rtl="0" algn="l">
              <a:spcBef>
                <a:spcPts val="1000"/>
              </a:spcBef>
              <a:spcAft>
                <a:spcPts val="0"/>
              </a:spcAft>
              <a:buSzPts val="1800"/>
              <a:buChar char="●"/>
            </a:pPr>
            <a:r>
              <a:rPr lang="en"/>
              <a:t>Instance data</a:t>
            </a:r>
            <a:endParaRPr/>
          </a:p>
          <a:p>
            <a:pPr indent="-342900" lvl="0" marL="457200" rtl="0" algn="l">
              <a:spcBef>
                <a:spcPts val="1000"/>
              </a:spcBef>
              <a:spcAft>
                <a:spcPts val="0"/>
              </a:spcAft>
              <a:buSzPts val="1800"/>
              <a:buChar char="●"/>
            </a:pPr>
            <a:r>
              <a:rPr lang="en"/>
              <a:t>Visibility modifiers</a:t>
            </a:r>
            <a:endParaRPr/>
          </a:p>
          <a:p>
            <a:pPr indent="-342900" lvl="0" marL="457200" rtl="0" algn="l">
              <a:spcBef>
                <a:spcPts val="1000"/>
              </a:spcBef>
              <a:spcAft>
                <a:spcPts val="0"/>
              </a:spcAft>
              <a:buSzPts val="1800"/>
              <a:buChar char="●"/>
            </a:pPr>
            <a:r>
              <a:rPr lang="en"/>
              <a:t>Constructors</a:t>
            </a:r>
            <a:endParaRPr/>
          </a:p>
          <a:p>
            <a:pPr indent="-342900" lvl="0" marL="457200" rtl="0" algn="l">
              <a:spcBef>
                <a:spcPts val="1000"/>
              </a:spcBef>
              <a:spcAft>
                <a:spcPts val="0"/>
              </a:spcAft>
              <a:buSzPts val="1800"/>
              <a:buChar char="●"/>
            </a:pPr>
            <a:r>
              <a:rPr lang="en"/>
              <a:t>Relationships among classes</a:t>
            </a:r>
            <a:endParaRPr/>
          </a:p>
          <a:p>
            <a:pPr indent="-342900" lvl="0" marL="457200" rtl="0" algn="l">
              <a:spcBef>
                <a:spcPts val="1000"/>
              </a:spcBef>
              <a:spcAft>
                <a:spcPts val="1000"/>
              </a:spcAft>
              <a:buSzPts val="1800"/>
              <a:buChar char="●"/>
            </a:pPr>
            <a:r>
              <a:rPr lang="en"/>
              <a:t>Static methods and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10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1000"/>
                                        <p:tgtEl>
                                          <p:spTgt spid="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1000"/>
                                        <p:tgtEl>
                                          <p:spTgt spid="7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by Value</a:t>
            </a:r>
            <a:endParaRPr/>
          </a:p>
        </p:txBody>
      </p:sp>
      <p:sp>
        <p:nvSpPr>
          <p:cNvPr id="213" name="Google Shape;213;p33"/>
          <p:cNvSpPr txBox="1"/>
          <p:nvPr/>
        </p:nvSpPr>
        <p:spPr>
          <a:xfrm>
            <a:off x="443800" y="873950"/>
            <a:ext cx="8619300" cy="41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457200" lvl="0" marL="0" rtl="0" algn="l">
              <a:spcBef>
                <a:spcPts val="0"/>
              </a:spcBef>
              <a:spcAft>
                <a:spcPts val="0"/>
              </a:spcAft>
              <a:buNone/>
            </a:pPr>
            <a:r>
              <a:rPr lang="en">
                <a:latin typeface="Consolas"/>
                <a:ea typeface="Consolas"/>
                <a:cs typeface="Consolas"/>
                <a:sym typeface="Consolas"/>
              </a:rPr>
              <a:t>public static void increment(int value){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value = value + 10;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System.out.println("Inside the method, value is: " + value);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public static void main(String[] args)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int x = 5;</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System.out.println("Before calling the method, x is: "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increment(x);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System.out.println("After calling the method, x is: " + x);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214" name="Google Shape;214;p33"/>
          <p:cNvSpPr txBox="1"/>
          <p:nvPr/>
        </p:nvSpPr>
        <p:spPr>
          <a:xfrm>
            <a:off x="4966475" y="3354575"/>
            <a:ext cx="28404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highlight>
                  <a:srgbClr val="D9EAD3"/>
                </a:highlight>
              </a:rPr>
              <a:t>Before calling the method, x is: 5</a:t>
            </a:r>
            <a:endParaRPr>
              <a:highlight>
                <a:srgbClr val="D9EAD3"/>
              </a:highlight>
            </a:endParaRPr>
          </a:p>
          <a:p>
            <a:pPr indent="0" lvl="0" marL="0" rtl="0" algn="l">
              <a:spcBef>
                <a:spcPts val="0"/>
              </a:spcBef>
              <a:spcAft>
                <a:spcPts val="0"/>
              </a:spcAft>
              <a:buClr>
                <a:srgbClr val="000000"/>
              </a:buClr>
              <a:buSzPts val="1100"/>
              <a:buFont typeface="Arial"/>
              <a:buNone/>
            </a:pPr>
            <a:r>
              <a:rPr lang="en">
                <a:highlight>
                  <a:srgbClr val="D9EAD3"/>
                </a:highlight>
              </a:rPr>
              <a:t>Inside the method, value is: 15</a:t>
            </a:r>
            <a:endParaRPr>
              <a:highlight>
                <a:srgbClr val="D9EAD3"/>
              </a:highlight>
            </a:endParaRPr>
          </a:p>
          <a:p>
            <a:pPr indent="0" lvl="0" marL="0" rtl="0" algn="l">
              <a:spcBef>
                <a:spcPts val="0"/>
              </a:spcBef>
              <a:spcAft>
                <a:spcPts val="0"/>
              </a:spcAft>
              <a:buClr>
                <a:srgbClr val="000000"/>
              </a:buClr>
              <a:buSzPts val="1100"/>
              <a:buFont typeface="Arial"/>
              <a:buNone/>
            </a:pPr>
            <a:r>
              <a:rPr lang="en">
                <a:highlight>
                  <a:srgbClr val="D9EAD3"/>
                </a:highlight>
              </a:rPr>
              <a:t>After calling the method, x is: 5</a:t>
            </a:r>
            <a:endParaRPr>
              <a:highlight>
                <a:srgbClr val="D9EAD3"/>
              </a:highlight>
            </a:endParaRPr>
          </a:p>
          <a:p>
            <a:pPr indent="0" lvl="0" marL="0" rtl="0" algn="l">
              <a:spcBef>
                <a:spcPts val="0"/>
              </a:spcBef>
              <a:spcAft>
                <a:spcPts val="0"/>
              </a:spcAft>
              <a:buNone/>
            </a:pPr>
            <a:r>
              <a:t/>
            </a:r>
            <a:endParaRPr>
              <a:highlight>
                <a:srgbClr val="D9EAD3"/>
              </a:highlight>
            </a:endParaRPr>
          </a:p>
        </p:txBody>
      </p:sp>
      <p:sp>
        <p:nvSpPr>
          <p:cNvPr id="215" name="Google Shape;215;p33"/>
          <p:cNvSpPr/>
          <p:nvPr/>
        </p:nvSpPr>
        <p:spPr>
          <a:xfrm>
            <a:off x="3373375" y="3532175"/>
            <a:ext cx="1311000" cy="509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216" name="Google Shape;216;p33"/>
          <p:cNvSpPr txBox="1"/>
          <p:nvPr/>
        </p:nvSpPr>
        <p:spPr>
          <a:xfrm>
            <a:off x="623850" y="4289075"/>
            <a:ext cx="81306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So what is happening?  In the main, x is 5.  The call to the </a:t>
            </a:r>
            <a:r>
              <a:rPr b="1" i="1" lang="en" sz="1200">
                <a:latin typeface="Open Sans"/>
                <a:ea typeface="Open Sans"/>
                <a:cs typeface="Open Sans"/>
                <a:sym typeface="Open Sans"/>
              </a:rPr>
              <a:t>increment</a:t>
            </a:r>
            <a:r>
              <a:rPr lang="en" sz="1200">
                <a:latin typeface="Open Sans"/>
                <a:ea typeface="Open Sans"/>
                <a:cs typeface="Open Sans"/>
                <a:sym typeface="Open Sans"/>
              </a:rPr>
              <a:t> method copies what is in x (happens to be a 5) into the method parameter </a:t>
            </a:r>
            <a:r>
              <a:rPr b="1" i="1" lang="en" sz="1200">
                <a:latin typeface="Open Sans"/>
                <a:ea typeface="Open Sans"/>
                <a:cs typeface="Open Sans"/>
                <a:sym typeface="Open Sans"/>
              </a:rPr>
              <a:t>value</a:t>
            </a:r>
            <a:r>
              <a:rPr lang="en" sz="1200">
                <a:latin typeface="Open Sans"/>
                <a:ea typeface="Open Sans"/>
                <a:cs typeface="Open Sans"/>
                <a:sym typeface="Open Sans"/>
              </a:rPr>
              <a:t>.  The </a:t>
            </a:r>
            <a:r>
              <a:rPr b="1" i="1" lang="en" sz="1200">
                <a:solidFill>
                  <a:srgbClr val="000000"/>
                </a:solidFill>
                <a:latin typeface="Open Sans"/>
                <a:ea typeface="Open Sans"/>
                <a:cs typeface="Open Sans"/>
                <a:sym typeface="Open Sans"/>
              </a:rPr>
              <a:t>increment</a:t>
            </a:r>
            <a:r>
              <a:rPr lang="en" sz="1200">
                <a:solidFill>
                  <a:srgbClr val="000000"/>
                </a:solidFill>
                <a:latin typeface="Open Sans"/>
                <a:ea typeface="Open Sans"/>
                <a:cs typeface="Open Sans"/>
                <a:sym typeface="Open Sans"/>
              </a:rPr>
              <a:t> </a:t>
            </a:r>
            <a:r>
              <a:rPr lang="en" sz="1200">
                <a:latin typeface="Open Sans"/>
                <a:ea typeface="Open Sans"/>
                <a:cs typeface="Open Sans"/>
                <a:sym typeface="Open Sans"/>
              </a:rPr>
              <a:t>method changes </a:t>
            </a:r>
            <a:r>
              <a:rPr b="1" i="1" lang="en" sz="1200">
                <a:latin typeface="Open Sans"/>
                <a:ea typeface="Open Sans"/>
                <a:cs typeface="Open Sans"/>
                <a:sym typeface="Open Sans"/>
              </a:rPr>
              <a:t>value.</a:t>
            </a:r>
            <a:r>
              <a:rPr lang="en" sz="1200">
                <a:latin typeface="Open Sans"/>
                <a:ea typeface="Open Sans"/>
                <a:cs typeface="Open Sans"/>
                <a:sym typeface="Open Sans"/>
              </a:rPr>
              <a:t> But when execution returns to the main, we see that x has not changed!</a:t>
            </a:r>
            <a:endParaRPr sz="12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by Value vs Passing by Reference</a:t>
            </a:r>
            <a:endParaRPr/>
          </a:p>
        </p:txBody>
      </p:sp>
      <p:sp>
        <p:nvSpPr>
          <p:cNvPr id="222" name="Google Shape;22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method argument that is a primitive type (int, double, char, etc) is passed to the method parameters by pass-by-value: copying the value into the parameter</a:t>
            </a:r>
            <a:endParaRPr/>
          </a:p>
          <a:p>
            <a:pPr indent="-317500" lvl="1" marL="914400" rtl="0" algn="l">
              <a:spcBef>
                <a:spcPts val="0"/>
              </a:spcBef>
              <a:spcAft>
                <a:spcPts val="0"/>
              </a:spcAft>
              <a:buSzPts val="1400"/>
              <a:buChar char="○"/>
            </a:pPr>
            <a:r>
              <a:rPr lang="en"/>
              <a:t>Any assignments or changes made to the parameters inside the method do not affect the original arguments</a:t>
            </a:r>
            <a:endParaRPr/>
          </a:p>
          <a:p>
            <a:pPr indent="-342900" lvl="0" marL="457200" rtl="0" algn="l">
              <a:spcBef>
                <a:spcPts val="0"/>
              </a:spcBef>
              <a:spcAft>
                <a:spcPts val="0"/>
              </a:spcAft>
              <a:buSzPts val="1800"/>
              <a:buChar char="●"/>
            </a:pPr>
            <a:r>
              <a:rPr lang="en"/>
              <a:t>But when you pass an array into a method, it passed to the method by </a:t>
            </a:r>
            <a:r>
              <a:rPr b="1" lang="en">
                <a:solidFill>
                  <a:schemeClr val="accent5"/>
                </a:solidFill>
              </a:rPr>
              <a:t>pass-by-reference</a:t>
            </a:r>
            <a:r>
              <a:rPr lang="en"/>
              <a:t> - copying </a:t>
            </a:r>
            <a:r>
              <a:rPr i="1" lang="en"/>
              <a:t>a </a:t>
            </a:r>
            <a:r>
              <a:rPr i="1" lang="en"/>
              <a:t>reference</a:t>
            </a:r>
            <a:r>
              <a:rPr lang="en"/>
              <a:t> to the object through the parameter</a:t>
            </a:r>
            <a:endParaRPr/>
          </a:p>
          <a:p>
            <a:pPr indent="-317500" lvl="1" marL="914400" rtl="0" algn="l">
              <a:spcBef>
                <a:spcPts val="0"/>
              </a:spcBef>
              <a:spcAft>
                <a:spcPts val="0"/>
              </a:spcAft>
              <a:buSzPts val="1400"/>
              <a:buChar char="○"/>
            </a:pPr>
            <a:r>
              <a:rPr lang="en"/>
              <a:t>The argument is an </a:t>
            </a:r>
            <a:r>
              <a:rPr b="1" i="1" lang="en">
                <a:solidFill>
                  <a:schemeClr val="accent5"/>
                </a:solidFill>
              </a:rPr>
              <a:t>alias </a:t>
            </a:r>
            <a:r>
              <a:rPr lang="en"/>
              <a:t>of the passed-in array</a:t>
            </a:r>
            <a:endParaRPr/>
          </a:p>
          <a:p>
            <a:pPr indent="-317500" lvl="1" marL="914400" rtl="0" algn="l">
              <a:spcBef>
                <a:spcPts val="0"/>
              </a:spcBef>
              <a:spcAft>
                <a:spcPts val="0"/>
              </a:spcAft>
              <a:buSzPts val="1400"/>
              <a:buChar char="○"/>
            </a:pPr>
            <a:r>
              <a:rPr lang="en"/>
              <a:t>Any changes to the argument will affect the original array</a:t>
            </a:r>
            <a:endParaRPr/>
          </a:p>
          <a:p>
            <a:pPr indent="-342900" lvl="0" marL="457200" rtl="0" algn="l">
              <a:spcBef>
                <a:spcPts val="0"/>
              </a:spcBef>
              <a:spcAft>
                <a:spcPts val="0"/>
              </a:spcAft>
              <a:buSzPts val="1800"/>
              <a:buChar char="●"/>
            </a:pPr>
            <a:r>
              <a:rPr lang="en"/>
              <a:t>In general, if an object is passed into a method, it is passed </a:t>
            </a:r>
            <a:r>
              <a:rPr b="1" lang="en">
                <a:solidFill>
                  <a:schemeClr val="accent5"/>
                </a:solidFill>
              </a:rPr>
              <a:t>by reference</a:t>
            </a:r>
            <a:endParaRPr b="1">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167850" y="186676"/>
            <a:ext cx="8808300" cy="842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22222"/>
              <a:buFont typeface="Calibri"/>
              <a:buNone/>
            </a:pPr>
            <a:r>
              <a:rPr lang="en"/>
              <a:t>Method Header - Pass by Reference Example</a:t>
            </a:r>
            <a:endParaRPr/>
          </a:p>
          <a:p>
            <a:pPr indent="0" lvl="0" marL="0" rtl="0" algn="ctr">
              <a:spcBef>
                <a:spcPts val="0"/>
              </a:spcBef>
              <a:spcAft>
                <a:spcPts val="0"/>
              </a:spcAft>
              <a:buClr>
                <a:schemeClr val="dk1"/>
              </a:buClr>
              <a:buSzPct val="122222"/>
              <a:buFont typeface="Calibri"/>
              <a:buNone/>
            </a:pPr>
            <a:r>
              <a:t/>
            </a:r>
            <a:endParaRPr/>
          </a:p>
        </p:txBody>
      </p:sp>
      <p:sp>
        <p:nvSpPr>
          <p:cNvPr id="228" name="Google Shape;228;p35"/>
          <p:cNvSpPr txBox="1"/>
          <p:nvPr>
            <p:ph idx="1" type="body"/>
          </p:nvPr>
        </p:nvSpPr>
        <p:spPr>
          <a:xfrm>
            <a:off x="152400" y="1028700"/>
            <a:ext cx="8763000" cy="618000"/>
          </a:xfrm>
          <a:prstGeom prst="rect">
            <a:avLst/>
          </a:prstGeom>
          <a:noFill/>
          <a:ln>
            <a:noFill/>
          </a:ln>
        </p:spPr>
        <p:txBody>
          <a:bodyPr anchorCtr="0" anchor="t" bIns="45700" lIns="91425" spcFirstLastPara="1" rIns="91425" wrap="square" tIns="45700">
            <a:normAutofit/>
          </a:bodyPr>
          <a:lstStyle/>
          <a:p>
            <a:pPr indent="-269240" lvl="0" marL="342900" rtl="0" algn="l">
              <a:spcBef>
                <a:spcPts val="0"/>
              </a:spcBef>
              <a:spcAft>
                <a:spcPts val="1200"/>
              </a:spcAft>
              <a:buClr>
                <a:schemeClr val="dk1"/>
              </a:buClr>
              <a:buSzPts val="1800"/>
              <a:buChar char="●"/>
            </a:pPr>
            <a:r>
              <a:rPr lang="en"/>
              <a:t>A </a:t>
            </a:r>
            <a:r>
              <a:rPr lang="en">
                <a:solidFill>
                  <a:srgbClr val="0000FF"/>
                </a:solidFill>
              </a:rPr>
              <a:t>method definition</a:t>
            </a:r>
            <a:r>
              <a:rPr lang="en"/>
              <a:t> begins with a </a:t>
            </a:r>
            <a:r>
              <a:rPr i="1" lang="en"/>
              <a:t>method header</a:t>
            </a:r>
            <a:endParaRPr/>
          </a:p>
        </p:txBody>
      </p:sp>
      <p:sp>
        <p:nvSpPr>
          <p:cNvPr id="229" name="Google Shape;229;p35"/>
          <p:cNvSpPr txBox="1"/>
          <p:nvPr/>
        </p:nvSpPr>
        <p:spPr>
          <a:xfrm>
            <a:off x="170950" y="1714500"/>
            <a:ext cx="8570400" cy="2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lt2"/>
                </a:solidFill>
                <a:latin typeface="Consolas"/>
                <a:ea typeface="Consolas"/>
                <a:cs typeface="Consolas"/>
                <a:sym typeface="Consolas"/>
              </a:rPr>
              <a:t>public static int findMax (int[] someArray)</a:t>
            </a:r>
            <a:endParaRPr sz="1800">
              <a:solidFill>
                <a:schemeClr val="lt2"/>
              </a:solidFill>
              <a:latin typeface="Consolas"/>
              <a:ea typeface="Consolas"/>
              <a:cs typeface="Consolas"/>
              <a:sym typeface="Consolas"/>
            </a:endParaRPr>
          </a:p>
        </p:txBody>
      </p:sp>
      <p:sp>
        <p:nvSpPr>
          <p:cNvPr id="230" name="Google Shape;230;p35"/>
          <p:cNvSpPr txBox="1"/>
          <p:nvPr/>
        </p:nvSpPr>
        <p:spPr>
          <a:xfrm>
            <a:off x="2569000" y="2400301"/>
            <a:ext cx="1009500" cy="56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8000"/>
                </a:solidFill>
                <a:latin typeface="Arial"/>
                <a:ea typeface="Arial"/>
                <a:cs typeface="Arial"/>
                <a:sym typeface="Arial"/>
              </a:rPr>
              <a:t>method</a:t>
            </a:r>
            <a:endParaRPr/>
          </a:p>
          <a:p>
            <a:pPr indent="0" lvl="0" marL="0" marR="0" rtl="0" algn="ctr">
              <a:spcBef>
                <a:spcPts val="0"/>
              </a:spcBef>
              <a:spcAft>
                <a:spcPts val="0"/>
              </a:spcAft>
              <a:buNone/>
            </a:pPr>
            <a:r>
              <a:rPr lang="en" sz="1800">
                <a:solidFill>
                  <a:srgbClr val="008000"/>
                </a:solidFill>
                <a:latin typeface="Arial"/>
                <a:ea typeface="Arial"/>
                <a:cs typeface="Arial"/>
                <a:sym typeface="Arial"/>
              </a:rPr>
              <a:t>name</a:t>
            </a:r>
            <a:endParaRPr/>
          </a:p>
        </p:txBody>
      </p:sp>
      <p:cxnSp>
        <p:nvCxnSpPr>
          <p:cNvPr id="231" name="Google Shape;231;p35"/>
          <p:cNvCxnSpPr/>
          <p:nvPr/>
        </p:nvCxnSpPr>
        <p:spPr>
          <a:xfrm rot="10800000">
            <a:off x="3073750" y="2034750"/>
            <a:ext cx="0" cy="342900"/>
          </a:xfrm>
          <a:prstGeom prst="straightConnector1">
            <a:avLst/>
          </a:prstGeom>
          <a:noFill/>
          <a:ln cap="flat" cmpd="sng" w="31750">
            <a:solidFill>
              <a:srgbClr val="FF0000"/>
            </a:solidFill>
            <a:prstDash val="solid"/>
            <a:round/>
            <a:headEnd len="sm" w="sm" type="none"/>
            <a:tailEnd len="med" w="med" type="triangle"/>
          </a:ln>
        </p:spPr>
      </p:cxnSp>
      <p:sp>
        <p:nvSpPr>
          <p:cNvPr id="232" name="Google Shape;232;p35"/>
          <p:cNvSpPr txBox="1"/>
          <p:nvPr/>
        </p:nvSpPr>
        <p:spPr>
          <a:xfrm>
            <a:off x="1797325" y="3233400"/>
            <a:ext cx="844500" cy="66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8000"/>
                </a:solidFill>
                <a:latin typeface="Arial"/>
                <a:ea typeface="Arial"/>
                <a:cs typeface="Arial"/>
                <a:sym typeface="Arial"/>
              </a:rPr>
              <a:t>return</a:t>
            </a:r>
            <a:endParaRPr/>
          </a:p>
          <a:p>
            <a:pPr indent="0" lvl="0" marL="0" marR="0" rtl="0" algn="ctr">
              <a:spcBef>
                <a:spcPts val="0"/>
              </a:spcBef>
              <a:spcAft>
                <a:spcPts val="0"/>
              </a:spcAft>
              <a:buNone/>
            </a:pPr>
            <a:r>
              <a:rPr lang="en" sz="1800">
                <a:solidFill>
                  <a:srgbClr val="008000"/>
                </a:solidFill>
                <a:latin typeface="Arial"/>
                <a:ea typeface="Arial"/>
                <a:cs typeface="Arial"/>
                <a:sym typeface="Arial"/>
              </a:rPr>
              <a:t>type</a:t>
            </a:r>
            <a:endParaRPr/>
          </a:p>
        </p:txBody>
      </p:sp>
      <p:cxnSp>
        <p:nvCxnSpPr>
          <p:cNvPr id="233" name="Google Shape;233;p35"/>
          <p:cNvCxnSpPr/>
          <p:nvPr/>
        </p:nvCxnSpPr>
        <p:spPr>
          <a:xfrm rot="10800000">
            <a:off x="2219575" y="2079900"/>
            <a:ext cx="0" cy="1085700"/>
          </a:xfrm>
          <a:prstGeom prst="straightConnector1">
            <a:avLst/>
          </a:prstGeom>
          <a:noFill/>
          <a:ln cap="flat" cmpd="sng" w="31750">
            <a:solidFill>
              <a:srgbClr val="FF0000"/>
            </a:solidFill>
            <a:prstDash val="solid"/>
            <a:round/>
            <a:headEnd len="sm" w="sm" type="none"/>
            <a:tailEnd len="med" w="med" type="triangle"/>
          </a:ln>
        </p:spPr>
      </p:cxnSp>
      <p:sp>
        <p:nvSpPr>
          <p:cNvPr id="234" name="Google Shape;234;p35"/>
          <p:cNvSpPr/>
          <p:nvPr/>
        </p:nvSpPr>
        <p:spPr>
          <a:xfrm rot="-5400000">
            <a:off x="4419600" y="1259700"/>
            <a:ext cx="228600" cy="18930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5"/>
          <p:cNvSpPr txBox="1"/>
          <p:nvPr/>
        </p:nvSpPr>
        <p:spPr>
          <a:xfrm>
            <a:off x="3763925" y="2400300"/>
            <a:ext cx="2057400" cy="27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8000"/>
                </a:solidFill>
                <a:latin typeface="Arial"/>
                <a:ea typeface="Arial"/>
                <a:cs typeface="Arial"/>
                <a:sym typeface="Arial"/>
              </a:rPr>
              <a:t>parameter list</a:t>
            </a:r>
            <a:endParaRPr/>
          </a:p>
        </p:txBody>
      </p:sp>
      <p:sp>
        <p:nvSpPr>
          <p:cNvPr id="236" name="Google Shape;236;p35"/>
          <p:cNvSpPr txBox="1"/>
          <p:nvPr/>
        </p:nvSpPr>
        <p:spPr>
          <a:xfrm>
            <a:off x="4425900" y="3063602"/>
            <a:ext cx="4489500" cy="1470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8000"/>
                </a:solidFill>
                <a:latin typeface="Open Sans"/>
                <a:ea typeface="Open Sans"/>
                <a:cs typeface="Open Sans"/>
                <a:sym typeface="Open Sans"/>
              </a:rPr>
              <a:t>Notice this parameter is an </a:t>
            </a:r>
            <a:r>
              <a:rPr b="1" lang="en" sz="1800">
                <a:solidFill>
                  <a:srgbClr val="008000"/>
                </a:solidFill>
                <a:latin typeface="Open Sans"/>
                <a:ea typeface="Open Sans"/>
                <a:cs typeface="Open Sans"/>
                <a:sym typeface="Open Sans"/>
              </a:rPr>
              <a:t>integer array</a:t>
            </a:r>
            <a:r>
              <a:rPr lang="en" sz="1800">
                <a:solidFill>
                  <a:srgbClr val="008000"/>
                </a:solidFill>
                <a:latin typeface="Open Sans"/>
                <a:ea typeface="Open Sans"/>
                <a:cs typeface="Open Sans"/>
                <a:sym typeface="Open Sans"/>
              </a:rPr>
              <a:t>. The parameter is an object, not a primitive data type.</a:t>
            </a:r>
            <a:endParaRPr sz="1800">
              <a:latin typeface="Open Sans"/>
              <a:ea typeface="Open Sans"/>
              <a:cs typeface="Open Sans"/>
              <a:sym typeface="Open Sans"/>
            </a:endParaRPr>
          </a:p>
          <a:p>
            <a:pPr indent="0" lvl="0" marL="0" marR="0" rtl="0" algn="l">
              <a:spcBef>
                <a:spcPts val="0"/>
              </a:spcBef>
              <a:spcAft>
                <a:spcPts val="0"/>
              </a:spcAft>
              <a:buNone/>
            </a:pPr>
            <a:r>
              <a:t/>
            </a:r>
            <a:endParaRPr sz="1800">
              <a:solidFill>
                <a:srgbClr val="008000"/>
              </a:solidFill>
              <a:latin typeface="Open Sans"/>
              <a:ea typeface="Open Sans"/>
              <a:cs typeface="Open Sans"/>
              <a:sym typeface="Open Sans"/>
            </a:endParaRPr>
          </a:p>
          <a:p>
            <a:pPr indent="0" lvl="0" marL="0" marR="0" rtl="0" algn="l">
              <a:spcBef>
                <a:spcPts val="0"/>
              </a:spcBef>
              <a:spcAft>
                <a:spcPts val="0"/>
              </a:spcAft>
              <a:buNone/>
            </a:pPr>
            <a:r>
              <a:rPr lang="en" sz="1800">
                <a:solidFill>
                  <a:srgbClr val="008000"/>
                </a:solidFill>
                <a:latin typeface="Open Sans"/>
                <a:ea typeface="Open Sans"/>
                <a:cs typeface="Open Sans"/>
                <a:sym typeface="Open Sans"/>
              </a:rPr>
              <a:t>someArray is called a </a:t>
            </a:r>
            <a:r>
              <a:rPr i="1" lang="en" sz="1800">
                <a:solidFill>
                  <a:srgbClr val="008000"/>
                </a:solidFill>
                <a:latin typeface="Open Sans"/>
                <a:ea typeface="Open Sans"/>
                <a:cs typeface="Open Sans"/>
                <a:sym typeface="Open Sans"/>
              </a:rPr>
              <a:t>formal parameter</a:t>
            </a:r>
            <a:endParaRPr sz="1800">
              <a:solidFill>
                <a:srgbClr val="008000"/>
              </a:solidFill>
              <a:latin typeface="Open Sans"/>
              <a:ea typeface="Open Sans"/>
              <a:cs typeface="Open Sans"/>
              <a:sym typeface="Open Sans"/>
            </a:endParaRPr>
          </a:p>
        </p:txBody>
      </p:sp>
      <p:sp>
        <p:nvSpPr>
          <p:cNvPr id="237" name="Google Shape;237;p35"/>
          <p:cNvSpPr/>
          <p:nvPr/>
        </p:nvSpPr>
        <p:spPr>
          <a:xfrm rot="-5400000">
            <a:off x="1023525" y="1394100"/>
            <a:ext cx="228600" cy="17145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38" name="Google Shape;238;p35"/>
          <p:cNvCxnSpPr/>
          <p:nvPr/>
        </p:nvCxnSpPr>
        <p:spPr>
          <a:xfrm rot="10800000">
            <a:off x="1137825" y="2410225"/>
            <a:ext cx="0" cy="342900"/>
          </a:xfrm>
          <a:prstGeom prst="straightConnector1">
            <a:avLst/>
          </a:prstGeom>
          <a:noFill/>
          <a:ln cap="flat" cmpd="sng" w="31750">
            <a:solidFill>
              <a:srgbClr val="FF0000"/>
            </a:solidFill>
            <a:prstDash val="solid"/>
            <a:round/>
            <a:headEnd len="sm" w="sm" type="none"/>
            <a:tailEnd len="med" w="med" type="triangle"/>
          </a:ln>
        </p:spPr>
      </p:cxnSp>
      <p:sp>
        <p:nvSpPr>
          <p:cNvPr id="239" name="Google Shape;239;p35"/>
          <p:cNvSpPr txBox="1"/>
          <p:nvPr/>
        </p:nvSpPr>
        <p:spPr>
          <a:xfrm>
            <a:off x="633075" y="2856001"/>
            <a:ext cx="1009500" cy="56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rgbClr val="008000"/>
                </a:solidFill>
              </a:rPr>
              <a:t>access modifier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170954" y="154484"/>
            <a:ext cx="8808300" cy="482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22222"/>
              <a:buFont typeface="Calibri"/>
              <a:buNone/>
            </a:pPr>
            <a:r>
              <a:rPr lang="en"/>
              <a:t>Method Body - Pass by Reference Example</a:t>
            </a:r>
            <a:endParaRPr/>
          </a:p>
        </p:txBody>
      </p:sp>
      <p:sp>
        <p:nvSpPr>
          <p:cNvPr id="245" name="Google Shape;245;p36"/>
          <p:cNvSpPr txBox="1"/>
          <p:nvPr/>
        </p:nvSpPr>
        <p:spPr>
          <a:xfrm>
            <a:off x="417850" y="921388"/>
            <a:ext cx="8484600" cy="29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1800">
                <a:solidFill>
                  <a:schemeClr val="lt2"/>
                </a:solidFill>
                <a:latin typeface="Consolas"/>
                <a:ea typeface="Consolas"/>
                <a:cs typeface="Consolas"/>
                <a:sym typeface="Consolas"/>
              </a:rPr>
              <a:t>public static int findMax (int[] someArray)</a:t>
            </a:r>
            <a:endParaRPr sz="1800">
              <a:solidFill>
                <a:schemeClr val="lt2"/>
              </a:solidFill>
              <a:latin typeface="Consolas"/>
              <a:ea typeface="Consolas"/>
              <a:cs typeface="Consolas"/>
              <a:sym typeface="Consolas"/>
            </a:endParaRPr>
          </a:p>
        </p:txBody>
      </p:sp>
      <p:sp>
        <p:nvSpPr>
          <p:cNvPr id="246" name="Google Shape;246;p36"/>
          <p:cNvSpPr txBox="1"/>
          <p:nvPr/>
        </p:nvSpPr>
        <p:spPr>
          <a:xfrm>
            <a:off x="510000" y="1424350"/>
            <a:ext cx="8124000" cy="2290500"/>
          </a:xfrm>
          <a:prstGeom prst="rect">
            <a:avLst/>
          </a:prstGeom>
          <a:solidFill>
            <a:srgbClr val="FFF2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accent5"/>
                </a:solidFill>
                <a:latin typeface="Consolas"/>
                <a:ea typeface="Consolas"/>
                <a:cs typeface="Consolas"/>
                <a:sym typeface="Consolas"/>
              </a:rPr>
              <a:t>{</a:t>
            </a:r>
            <a:endParaRPr sz="18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800">
                <a:solidFill>
                  <a:schemeClr val="accent5"/>
                </a:solidFill>
                <a:latin typeface="Consolas"/>
                <a:ea typeface="Consolas"/>
                <a:cs typeface="Consolas"/>
                <a:sym typeface="Consolas"/>
              </a:rPr>
              <a:t>   </a:t>
            </a:r>
            <a:r>
              <a:rPr lang="en" sz="1500">
                <a:solidFill>
                  <a:schemeClr val="accent5"/>
                </a:solidFill>
                <a:latin typeface="Consolas"/>
                <a:ea typeface="Consolas"/>
                <a:cs typeface="Consolas"/>
                <a:sym typeface="Consolas"/>
              </a:rPr>
              <a:t>int max = someArray[0]; //set the initial max</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500">
                <a:solidFill>
                  <a:schemeClr val="accent5"/>
                </a:solidFill>
                <a:latin typeface="Consolas"/>
                <a:ea typeface="Consolas"/>
                <a:cs typeface="Consolas"/>
                <a:sym typeface="Consolas"/>
              </a:rPr>
              <a:t>    for(int i  = 0; i &lt; someArray.length; i++)</a:t>
            </a:r>
            <a:br>
              <a:rPr lang="en" sz="1500">
                <a:solidFill>
                  <a:schemeClr val="accent5"/>
                </a:solidFill>
                <a:latin typeface="Consolas"/>
                <a:ea typeface="Consolas"/>
                <a:cs typeface="Consolas"/>
                <a:sym typeface="Consolas"/>
              </a:rPr>
            </a:br>
            <a:r>
              <a:rPr lang="en" sz="1500">
                <a:solidFill>
                  <a:schemeClr val="accent5"/>
                </a:solidFill>
                <a:latin typeface="Consolas"/>
                <a:ea typeface="Consolas"/>
                <a:cs typeface="Consolas"/>
                <a:sym typeface="Consolas"/>
              </a:rPr>
              <a:t>	{   if (someArray]i] &gt; max)</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500">
                <a:solidFill>
                  <a:schemeClr val="accent5"/>
                </a:solidFill>
                <a:latin typeface="Consolas"/>
                <a:ea typeface="Consolas"/>
                <a:cs typeface="Consolas"/>
                <a:sym typeface="Consolas"/>
              </a:rPr>
              <a:t>             max = someArray[i];	</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500">
                <a:solidFill>
                  <a:schemeClr val="accent5"/>
                </a:solidFill>
                <a:latin typeface="Consolas"/>
                <a:ea typeface="Consolas"/>
                <a:cs typeface="Consolas"/>
                <a:sym typeface="Consolas"/>
              </a:rPr>
              <a:t>     }</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500">
                <a:solidFill>
                  <a:schemeClr val="accent5"/>
                </a:solidFill>
                <a:latin typeface="Consolas"/>
                <a:ea typeface="Consolas"/>
                <a:cs typeface="Consolas"/>
                <a:sym typeface="Consolas"/>
              </a:rPr>
              <a:t>     return max;</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t/>
            </a:r>
            <a:endParaRPr sz="1500">
              <a:solidFill>
                <a:schemeClr val="accent5"/>
              </a:solidFill>
              <a:latin typeface="Consolas"/>
              <a:ea typeface="Consolas"/>
              <a:cs typeface="Consolas"/>
              <a:sym typeface="Consolas"/>
            </a:endParaRPr>
          </a:p>
          <a:p>
            <a:pPr indent="0" lvl="0" marL="0" marR="0" rtl="0" algn="l">
              <a:spcBef>
                <a:spcPts val="0"/>
              </a:spcBef>
              <a:spcAft>
                <a:spcPts val="0"/>
              </a:spcAft>
              <a:buNone/>
            </a:pPr>
            <a:r>
              <a:rPr lang="en" sz="1800">
                <a:solidFill>
                  <a:schemeClr val="accent5"/>
                </a:solidFill>
                <a:latin typeface="Consolas"/>
                <a:ea typeface="Consolas"/>
                <a:cs typeface="Consolas"/>
                <a:sym typeface="Consolas"/>
              </a:rPr>
              <a:t>}</a:t>
            </a:r>
            <a:endParaRPr sz="1800">
              <a:solidFill>
                <a:schemeClr val="accent5"/>
              </a:solidFill>
              <a:latin typeface="Consolas"/>
              <a:ea typeface="Consolas"/>
              <a:cs typeface="Consolas"/>
              <a:sym typeface="Consolas"/>
            </a:endParaRPr>
          </a:p>
        </p:txBody>
      </p:sp>
      <p:sp>
        <p:nvSpPr>
          <p:cNvPr id="247" name="Google Shape;247;p36"/>
          <p:cNvSpPr txBox="1"/>
          <p:nvPr/>
        </p:nvSpPr>
        <p:spPr>
          <a:xfrm>
            <a:off x="829950" y="3714701"/>
            <a:ext cx="2787600" cy="89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sz="1800">
                <a:solidFill>
                  <a:srgbClr val="008000"/>
                </a:solidFill>
              </a:rPr>
              <a:t>The return expression</a:t>
            </a:r>
            <a:endParaRPr>
              <a:solidFill>
                <a:schemeClr val="dk1"/>
              </a:solidFill>
            </a:endParaRPr>
          </a:p>
          <a:p>
            <a:pPr indent="0" lvl="0" marL="0" rtl="0" algn="l">
              <a:spcBef>
                <a:spcPts val="0"/>
              </a:spcBef>
              <a:spcAft>
                <a:spcPts val="0"/>
              </a:spcAft>
              <a:buClr>
                <a:schemeClr val="dk1"/>
              </a:buClr>
              <a:buFont typeface="Arial"/>
              <a:buNone/>
            </a:pPr>
            <a:r>
              <a:rPr lang="en" sz="1800">
                <a:solidFill>
                  <a:srgbClr val="008000"/>
                </a:solidFill>
              </a:rPr>
              <a:t>must be consistent with</a:t>
            </a:r>
            <a:endParaRPr>
              <a:solidFill>
                <a:schemeClr val="dk1"/>
              </a:solidFill>
            </a:endParaRPr>
          </a:p>
          <a:p>
            <a:pPr indent="0" lvl="0" marL="0" rtl="0" algn="l">
              <a:spcBef>
                <a:spcPts val="0"/>
              </a:spcBef>
              <a:spcAft>
                <a:spcPts val="0"/>
              </a:spcAft>
              <a:buClr>
                <a:schemeClr val="dk1"/>
              </a:buClr>
              <a:buFont typeface="Arial"/>
              <a:buNone/>
            </a:pPr>
            <a:r>
              <a:rPr lang="en" sz="1800">
                <a:solidFill>
                  <a:srgbClr val="008000"/>
                </a:solidFill>
              </a:rPr>
              <a:t>the return type</a:t>
            </a:r>
            <a:endParaRPr>
              <a:solidFill>
                <a:schemeClr val="dk1"/>
              </a:solidFill>
            </a:endParaRPr>
          </a:p>
          <a:p>
            <a:pPr indent="0" lvl="0" marL="0" marR="0" rtl="0" algn="l">
              <a:spcBef>
                <a:spcPts val="0"/>
              </a:spcBef>
              <a:spcAft>
                <a:spcPts val="0"/>
              </a:spcAft>
              <a:buNone/>
            </a:pPr>
            <a:r>
              <a:t/>
            </a:r>
            <a:endParaRPr sz="1800">
              <a:solidFill>
                <a:srgbClr val="008000"/>
              </a:solidFill>
            </a:endParaRPr>
          </a:p>
        </p:txBody>
      </p:sp>
      <p:cxnSp>
        <p:nvCxnSpPr>
          <p:cNvPr id="248" name="Google Shape;248;p36"/>
          <p:cNvCxnSpPr/>
          <p:nvPr/>
        </p:nvCxnSpPr>
        <p:spPr>
          <a:xfrm rot="10800000">
            <a:off x="1943875" y="3235753"/>
            <a:ext cx="0" cy="400200"/>
          </a:xfrm>
          <a:prstGeom prst="straightConnector1">
            <a:avLst/>
          </a:prstGeom>
          <a:noFill/>
          <a:ln cap="flat" cmpd="sng" w="31750">
            <a:solidFill>
              <a:srgbClr val="FF0000"/>
            </a:solidFill>
            <a:prstDash val="solid"/>
            <a:round/>
            <a:headEnd len="sm" w="sm" type="none"/>
            <a:tailEnd len="med" w="med" type="triangle"/>
          </a:ln>
        </p:spPr>
      </p:cxnSp>
      <p:sp>
        <p:nvSpPr>
          <p:cNvPr id="249" name="Google Shape;249;p36"/>
          <p:cNvSpPr txBox="1"/>
          <p:nvPr/>
        </p:nvSpPr>
        <p:spPr>
          <a:xfrm>
            <a:off x="5683800" y="2571750"/>
            <a:ext cx="3295500" cy="1143000"/>
          </a:xfrm>
          <a:prstGeom prst="rect">
            <a:avLst/>
          </a:prstGeom>
          <a:solidFill>
            <a:srgbClr val="D9EA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chemeClr val="accent5"/>
                </a:solidFill>
                <a:latin typeface="Calibri"/>
                <a:ea typeface="Calibri"/>
                <a:cs typeface="Calibri"/>
                <a:sym typeface="Calibri"/>
              </a:rPr>
              <a:t>max and someArray </a:t>
            </a:r>
            <a:r>
              <a:rPr lang="en">
                <a:solidFill>
                  <a:schemeClr val="dk1"/>
                </a:solidFill>
                <a:latin typeface="Calibri"/>
                <a:ea typeface="Calibri"/>
                <a:cs typeface="Calibri"/>
                <a:sym typeface="Calibri"/>
              </a:rPr>
              <a:t> </a:t>
            </a:r>
            <a:r>
              <a:rPr lang="en">
                <a:solidFill>
                  <a:srgbClr val="008000"/>
                </a:solidFill>
                <a:latin typeface="Arial"/>
                <a:ea typeface="Arial"/>
                <a:cs typeface="Arial"/>
                <a:sym typeface="Arial"/>
              </a:rPr>
              <a:t>are local data</a:t>
            </a:r>
            <a:endParaRPr/>
          </a:p>
          <a:p>
            <a:pPr indent="0" lvl="0" marL="0" marR="0" rtl="0" algn="l">
              <a:spcBef>
                <a:spcPts val="0"/>
              </a:spcBef>
              <a:spcAft>
                <a:spcPts val="0"/>
              </a:spcAft>
              <a:buNone/>
            </a:pPr>
            <a:r>
              <a:t/>
            </a:r>
            <a:endParaRPr>
              <a:solidFill>
                <a:schemeClr val="hlink"/>
              </a:solidFill>
              <a:latin typeface="Arial"/>
              <a:ea typeface="Arial"/>
              <a:cs typeface="Arial"/>
              <a:sym typeface="Arial"/>
            </a:endParaRPr>
          </a:p>
          <a:p>
            <a:pPr indent="0" lvl="0" marL="0" marR="0" rtl="0" algn="l">
              <a:spcBef>
                <a:spcPts val="0"/>
              </a:spcBef>
              <a:spcAft>
                <a:spcPts val="0"/>
              </a:spcAft>
              <a:buNone/>
            </a:pPr>
            <a:r>
              <a:rPr lang="en">
                <a:solidFill>
                  <a:srgbClr val="008000"/>
                </a:solidFill>
                <a:latin typeface="Arial"/>
                <a:ea typeface="Arial"/>
                <a:cs typeface="Arial"/>
                <a:sym typeface="Arial"/>
              </a:rPr>
              <a:t>They are created each time the method is called, and are destroyed when it finishes executing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170954" y="205978"/>
            <a:ext cx="8808300" cy="642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Calling a Method</a:t>
            </a:r>
            <a:endParaRPr/>
          </a:p>
        </p:txBody>
      </p:sp>
      <p:sp>
        <p:nvSpPr>
          <p:cNvPr id="255" name="Google Shape;255;p37"/>
          <p:cNvSpPr txBox="1"/>
          <p:nvPr>
            <p:ph idx="1" type="body"/>
          </p:nvPr>
        </p:nvSpPr>
        <p:spPr>
          <a:xfrm>
            <a:off x="317050" y="1673275"/>
            <a:ext cx="8694300" cy="30825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
              <a:t>To call/invoke a method, use the method name followed by ( )</a:t>
            </a:r>
            <a:endParaRPr/>
          </a:p>
          <a:p>
            <a:pPr indent="0" lvl="0" marL="0" marR="0" rtl="0" algn="l">
              <a:lnSpc>
                <a:spcPct val="115000"/>
              </a:lnSpc>
              <a:spcBef>
                <a:spcPts val="120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System</a:t>
            </a:r>
            <a:r>
              <a:rPr b="1" lang="en">
                <a:latin typeface="Courier New"/>
                <a:ea typeface="Courier New"/>
                <a:cs typeface="Courier New"/>
                <a:sym typeface="Courier New"/>
              </a:rPr>
              <a:t>.out.println(“max :” + findMax(exams) ); </a:t>
            </a:r>
            <a:endParaRPr b="1">
              <a:latin typeface="Courier New"/>
              <a:ea typeface="Courier New"/>
              <a:cs typeface="Courier New"/>
              <a:sym typeface="Courier New"/>
            </a:endParaRPr>
          </a:p>
          <a:p>
            <a:pPr indent="457200" lvl="0" marL="914400" rtl="0" algn="l">
              <a:spcBef>
                <a:spcPts val="1200"/>
              </a:spcBef>
              <a:spcAft>
                <a:spcPts val="0"/>
              </a:spcAft>
              <a:buNone/>
            </a:pPr>
            <a:r>
              <a:rPr lang="en"/>
              <a:t>o</a:t>
            </a:r>
            <a:r>
              <a:rPr lang="en"/>
              <a:t>r</a:t>
            </a:r>
            <a:endParaRPr/>
          </a:p>
          <a:p>
            <a:pPr indent="457200" lvl="0" marL="457200" marR="0" rtl="0" algn="l">
              <a:lnSpc>
                <a:spcPct val="115000"/>
              </a:lnSpc>
              <a:spcBef>
                <a:spcPts val="1200"/>
              </a:spcBef>
              <a:spcAft>
                <a:spcPts val="0"/>
              </a:spcAft>
              <a:buNone/>
            </a:pPr>
            <a:r>
              <a:rPr b="1" lang="en">
                <a:latin typeface="Courier New"/>
                <a:ea typeface="Courier New"/>
                <a:cs typeface="Courier New"/>
                <a:sym typeface="Courier New"/>
              </a:rPr>
              <a:t>int maximum = findMax(exams);</a:t>
            </a:r>
            <a:endParaRPr/>
          </a:p>
          <a:p>
            <a:pPr indent="-342900" lvl="0" marL="457200" rtl="0" algn="l">
              <a:spcBef>
                <a:spcPts val="1200"/>
              </a:spcBef>
              <a:spcAft>
                <a:spcPts val="0"/>
              </a:spcAft>
              <a:buSzPts val="1800"/>
              <a:buChar char="●"/>
            </a:pPr>
            <a:r>
              <a:rPr lang="en"/>
              <a:t> When the method is called, the array object </a:t>
            </a:r>
            <a:r>
              <a:rPr i="1" lang="en"/>
              <a:t>reference </a:t>
            </a:r>
            <a:r>
              <a:rPr lang="en"/>
              <a:t>is passed to the </a:t>
            </a:r>
            <a:r>
              <a:rPr i="1" lang="en"/>
              <a:t>formal parameter</a:t>
            </a:r>
            <a:r>
              <a:rPr lang="en"/>
              <a:t> in the method header.  In this example, the reference to the </a:t>
            </a:r>
            <a:r>
              <a:rPr b="1" lang="en"/>
              <a:t>exams</a:t>
            </a:r>
            <a:r>
              <a:rPr lang="en"/>
              <a:t> array is passed into method.   </a:t>
            </a:r>
            <a:endParaRPr/>
          </a:p>
        </p:txBody>
      </p:sp>
      <p:sp>
        <p:nvSpPr>
          <p:cNvPr id="256" name="Google Shape;256;p37"/>
          <p:cNvSpPr txBox="1"/>
          <p:nvPr/>
        </p:nvSpPr>
        <p:spPr>
          <a:xfrm>
            <a:off x="536725" y="879625"/>
            <a:ext cx="3766800" cy="7938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Given the following:</a:t>
            </a:r>
            <a:endParaRPr sz="1800">
              <a:solidFill>
                <a:schemeClr val="dk2"/>
              </a:solidFill>
            </a:endParaRPr>
          </a:p>
          <a:p>
            <a:pPr indent="0" lvl="0" marL="0" rtl="0" algn="l">
              <a:spcBef>
                <a:spcPts val="0"/>
              </a:spcBef>
              <a:spcAft>
                <a:spcPts val="0"/>
              </a:spcAft>
              <a:buNone/>
            </a:pPr>
            <a:r>
              <a:rPr b="1" lang="en" sz="1800">
                <a:solidFill>
                  <a:schemeClr val="accent5"/>
                </a:solidFill>
                <a:latin typeface="Courier New"/>
                <a:ea typeface="Courier New"/>
                <a:cs typeface="Courier New"/>
                <a:sym typeface="Courier New"/>
              </a:rPr>
              <a:t>int[ ] exams = new int[5];</a:t>
            </a:r>
            <a:endParaRPr b="1" sz="1800">
              <a:solidFill>
                <a:schemeClr val="accent5"/>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170954" y="205978"/>
            <a:ext cx="8808300" cy="642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
              <a:t>Calling a Method - Pass by Reference Example</a:t>
            </a:r>
            <a:endParaRPr/>
          </a:p>
          <a:p>
            <a:pPr indent="0" lvl="0" marL="0" rtl="0" algn="ctr">
              <a:spcBef>
                <a:spcPts val="0"/>
              </a:spcBef>
              <a:spcAft>
                <a:spcPts val="0"/>
              </a:spcAft>
              <a:buNone/>
            </a:pPr>
            <a:r>
              <a:rPr lang="en"/>
              <a:t> How it works</a:t>
            </a:r>
            <a:endParaRPr/>
          </a:p>
        </p:txBody>
      </p:sp>
      <p:sp>
        <p:nvSpPr>
          <p:cNvPr id="262" name="Google Shape;262;p38"/>
          <p:cNvSpPr txBox="1"/>
          <p:nvPr>
            <p:ph idx="1" type="body"/>
          </p:nvPr>
        </p:nvSpPr>
        <p:spPr>
          <a:xfrm>
            <a:off x="224850" y="1447200"/>
            <a:ext cx="8694300" cy="3800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a:p>
            <a:pPr indent="0" lvl="0" marL="0" rtl="0" algn="l">
              <a:spcBef>
                <a:spcPts val="1200"/>
              </a:spcBef>
              <a:spcAft>
                <a:spcPts val="0"/>
              </a:spcAft>
              <a:buNone/>
            </a:pPr>
            <a:r>
              <a:rPr b="1" lang="en">
                <a:latin typeface="Courier New"/>
                <a:ea typeface="Courier New"/>
                <a:cs typeface="Courier New"/>
                <a:sym typeface="Courier New"/>
              </a:rPr>
              <a:t>int maximum = findMax(exams); //call the method</a:t>
            </a:r>
            <a:endParaRPr b="1">
              <a:latin typeface="Courier New"/>
              <a:ea typeface="Courier New"/>
              <a:cs typeface="Courier New"/>
              <a:sym typeface="Courier New"/>
            </a:endParaRPr>
          </a:p>
          <a:p>
            <a:pPr indent="0" lvl="0" marL="0" rtl="0" algn="l">
              <a:spcBef>
                <a:spcPts val="1200"/>
              </a:spcBef>
              <a:spcAft>
                <a:spcPts val="0"/>
              </a:spcAft>
              <a:buNone/>
            </a:pPr>
            <a:br>
              <a:rPr lang="en"/>
            </a:br>
            <a:r>
              <a:rPr lang="en">
                <a:latin typeface="Consolas"/>
                <a:ea typeface="Consolas"/>
                <a:cs typeface="Consolas"/>
                <a:sym typeface="Consolas"/>
              </a:rP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latin typeface="Consolas"/>
                <a:ea typeface="Consolas"/>
                <a:cs typeface="Consolas"/>
                <a:sym typeface="Consolas"/>
              </a:rPr>
              <a:t>public static int findMax (int[] someArray)  //method header</a:t>
            </a:r>
            <a:endParaRPr/>
          </a:p>
        </p:txBody>
      </p:sp>
      <p:cxnSp>
        <p:nvCxnSpPr>
          <p:cNvPr id="263" name="Google Shape;263;p38"/>
          <p:cNvCxnSpPr/>
          <p:nvPr/>
        </p:nvCxnSpPr>
        <p:spPr>
          <a:xfrm>
            <a:off x="3598775" y="2236950"/>
            <a:ext cx="1225200" cy="14814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38"/>
          <p:cNvSpPr txBox="1"/>
          <p:nvPr/>
        </p:nvSpPr>
        <p:spPr>
          <a:xfrm>
            <a:off x="5930700" y="812975"/>
            <a:ext cx="3213300" cy="14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In this example, both </a:t>
            </a:r>
            <a:r>
              <a:rPr b="1" lang="en">
                <a:solidFill>
                  <a:srgbClr val="0000FF"/>
                </a:solidFill>
              </a:rPr>
              <a:t>exams</a:t>
            </a:r>
            <a:r>
              <a:rPr lang="en">
                <a:solidFill>
                  <a:srgbClr val="0000FF"/>
                </a:solidFill>
              </a:rPr>
              <a:t> and </a:t>
            </a:r>
            <a:r>
              <a:rPr b="1" lang="en">
                <a:solidFill>
                  <a:srgbClr val="0000FF"/>
                </a:solidFill>
              </a:rPr>
              <a:t>someArray</a:t>
            </a:r>
            <a:r>
              <a:rPr lang="en">
                <a:solidFill>
                  <a:srgbClr val="0000FF"/>
                </a:solidFill>
              </a:rPr>
              <a:t> point to the same array. </a:t>
            </a:r>
            <a:br>
              <a:rPr lang="en">
                <a:solidFill>
                  <a:srgbClr val="0000FF"/>
                </a:solidFill>
              </a:rPr>
            </a:br>
            <a:r>
              <a:rPr lang="en">
                <a:solidFill>
                  <a:srgbClr val="0000FF"/>
                </a:solidFill>
              </a:rPr>
              <a:t>Their references are the same.</a:t>
            </a:r>
            <a:endParaRPr>
              <a:solidFill>
                <a:srgbClr val="0000FF"/>
              </a:solidFill>
            </a:endParaRPr>
          </a:p>
          <a:p>
            <a:pPr indent="0" lvl="0" marL="0" rtl="0" algn="l">
              <a:spcBef>
                <a:spcPts val="0"/>
              </a:spcBef>
              <a:spcAft>
                <a:spcPts val="0"/>
              </a:spcAft>
              <a:buNone/>
            </a:pPr>
            <a:r>
              <a:rPr lang="en">
                <a:solidFill>
                  <a:srgbClr val="0000FF"/>
                </a:solidFill>
              </a:rPr>
              <a:t>Any changes made to </a:t>
            </a:r>
            <a:r>
              <a:rPr b="1" lang="en">
                <a:solidFill>
                  <a:srgbClr val="0000FF"/>
                </a:solidFill>
              </a:rPr>
              <a:t>someArray </a:t>
            </a:r>
            <a:r>
              <a:rPr lang="en">
                <a:solidFill>
                  <a:srgbClr val="0000FF"/>
                </a:solidFill>
              </a:rPr>
              <a:t>in the method affect </a:t>
            </a:r>
            <a:r>
              <a:rPr b="1" lang="en">
                <a:solidFill>
                  <a:srgbClr val="0000FF"/>
                </a:solidFill>
              </a:rPr>
              <a:t>exams</a:t>
            </a:r>
            <a:r>
              <a:rPr lang="en">
                <a:solidFill>
                  <a:srgbClr val="0000FF"/>
                </a:solidFill>
              </a:rPr>
              <a:t>.</a:t>
            </a:r>
            <a:endParaRPr>
              <a:solidFill>
                <a:srgbClr val="0000FF"/>
              </a:solidFill>
            </a:endParaRPr>
          </a:p>
        </p:txBody>
      </p:sp>
      <p:sp>
        <p:nvSpPr>
          <p:cNvPr id="265" name="Google Shape;265;p38"/>
          <p:cNvSpPr txBox="1"/>
          <p:nvPr/>
        </p:nvSpPr>
        <p:spPr>
          <a:xfrm>
            <a:off x="224850" y="1177775"/>
            <a:ext cx="2796900" cy="701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rPr>
              <a:t>Given the following:</a:t>
            </a:r>
            <a:endParaRPr sz="1700">
              <a:solidFill>
                <a:schemeClr val="dk2"/>
              </a:solidFill>
            </a:endParaRPr>
          </a:p>
          <a:p>
            <a:pPr indent="0" lvl="0" marL="0" rtl="0" algn="l">
              <a:spcBef>
                <a:spcPts val="0"/>
              </a:spcBef>
              <a:spcAft>
                <a:spcPts val="0"/>
              </a:spcAft>
              <a:buNone/>
            </a:pPr>
            <a:r>
              <a:rPr lang="en" sz="1700">
                <a:solidFill>
                  <a:schemeClr val="dk2"/>
                </a:solidFill>
              </a:rPr>
              <a:t>int[ ] exams = new int[5];</a:t>
            </a:r>
            <a:endParaRPr sz="1700">
              <a:solidFill>
                <a:schemeClr val="dk2"/>
              </a:solidFill>
            </a:endParaRPr>
          </a:p>
          <a:p>
            <a:pPr indent="0" lvl="0" marL="0" rtl="0" algn="l">
              <a:spcBef>
                <a:spcPts val="0"/>
              </a:spcBef>
              <a:spcAft>
                <a:spcPts val="0"/>
              </a:spcAft>
              <a:buNone/>
            </a:pPr>
            <a:r>
              <a:t/>
            </a:r>
            <a:endParaRPr/>
          </a:p>
        </p:txBody>
      </p:sp>
      <p:sp>
        <p:nvSpPr>
          <p:cNvPr id="266" name="Google Shape;266;p38"/>
          <p:cNvSpPr txBox="1"/>
          <p:nvPr/>
        </p:nvSpPr>
        <p:spPr>
          <a:xfrm>
            <a:off x="5247850" y="2549375"/>
            <a:ext cx="9540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67" name="Google Shape;267;p38"/>
          <p:cNvSpPr/>
          <p:nvPr/>
        </p:nvSpPr>
        <p:spPr>
          <a:xfrm>
            <a:off x="6604550" y="2549375"/>
            <a:ext cx="1744200" cy="35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txBox="1"/>
          <p:nvPr/>
        </p:nvSpPr>
        <p:spPr>
          <a:xfrm>
            <a:off x="5247850" y="3168600"/>
            <a:ext cx="12375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someArray</a:t>
            </a:r>
            <a:endParaRPr/>
          </a:p>
        </p:txBody>
      </p:sp>
      <p:cxnSp>
        <p:nvCxnSpPr>
          <p:cNvPr id="269" name="Google Shape;269;p38"/>
          <p:cNvCxnSpPr/>
          <p:nvPr/>
        </p:nvCxnSpPr>
        <p:spPr>
          <a:xfrm>
            <a:off x="6917625" y="2549375"/>
            <a:ext cx="0" cy="3579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8"/>
          <p:cNvCxnSpPr/>
          <p:nvPr/>
        </p:nvCxnSpPr>
        <p:spPr>
          <a:xfrm>
            <a:off x="7305250" y="2549375"/>
            <a:ext cx="0" cy="3579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8"/>
          <p:cNvCxnSpPr/>
          <p:nvPr/>
        </p:nvCxnSpPr>
        <p:spPr>
          <a:xfrm>
            <a:off x="7715175" y="2560475"/>
            <a:ext cx="0" cy="3579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8"/>
          <p:cNvCxnSpPr/>
          <p:nvPr/>
        </p:nvCxnSpPr>
        <p:spPr>
          <a:xfrm flipH="1">
            <a:off x="7990950" y="2556875"/>
            <a:ext cx="300" cy="3651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8"/>
          <p:cNvCxnSpPr>
            <a:stCxn id="266" idx="3"/>
            <a:endCxn id="267" idx="1"/>
          </p:cNvCxnSpPr>
          <p:nvPr/>
        </p:nvCxnSpPr>
        <p:spPr>
          <a:xfrm>
            <a:off x="6201850" y="2728325"/>
            <a:ext cx="402600" cy="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38"/>
          <p:cNvCxnSpPr/>
          <p:nvPr/>
        </p:nvCxnSpPr>
        <p:spPr>
          <a:xfrm flipH="1" rot="10800000">
            <a:off x="6187100" y="2728425"/>
            <a:ext cx="432000" cy="56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170950" y="154470"/>
            <a:ext cx="8808300" cy="789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Pass by Reference Example</a:t>
            </a:r>
            <a:endParaRPr/>
          </a:p>
        </p:txBody>
      </p:sp>
      <p:sp>
        <p:nvSpPr>
          <p:cNvPr id="280" name="Google Shape;280;p39"/>
          <p:cNvSpPr txBox="1"/>
          <p:nvPr/>
        </p:nvSpPr>
        <p:spPr>
          <a:xfrm>
            <a:off x="623325" y="807975"/>
            <a:ext cx="7988700" cy="4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public static void </a:t>
            </a:r>
            <a:r>
              <a:rPr b="1" lang="en" sz="1000"/>
              <a:t>increment</a:t>
            </a:r>
            <a:r>
              <a:rPr lang="en" sz="1000"/>
              <a:t>(int[]</a:t>
            </a:r>
            <a:r>
              <a:rPr lang="en" sz="1000">
                <a:highlight>
                  <a:srgbClr val="B6D7A8"/>
                </a:highlight>
              </a:rPr>
              <a:t> someArray</a:t>
            </a:r>
            <a:r>
              <a:rPr lang="en" sz="1000"/>
              <a:t>)</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Clr>
                <a:schemeClr val="dk1"/>
              </a:buClr>
              <a:buSzPts val="1100"/>
              <a:buFont typeface="Arial"/>
              <a:buNone/>
            </a:pPr>
            <a:r>
              <a:rPr lang="en" sz="1000"/>
              <a:t>	for(int i = 0; i &lt; someArray.length; i++) //add 10 to every element of someArray</a:t>
            </a:r>
            <a:endParaRPr sz="1000"/>
          </a:p>
          <a:p>
            <a:pPr indent="0" lvl="0" marL="0" rtl="0" algn="l">
              <a:spcBef>
                <a:spcPts val="0"/>
              </a:spcBef>
              <a:spcAft>
                <a:spcPts val="0"/>
              </a:spcAft>
              <a:buNone/>
            </a:pPr>
            <a:r>
              <a:rPr lang="en" sz="1000"/>
              <a:t>		someArray[i] = someArray[i] + 10;</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000"/>
              <a:t>	System.out.print("\n</a:t>
            </a:r>
            <a:r>
              <a:rPr lang="en" sz="1000">
                <a:solidFill>
                  <a:schemeClr val="dk1"/>
                </a:solidFill>
              </a:rPr>
              <a:t>Inside the method, the score array is:</a:t>
            </a:r>
            <a:r>
              <a:rPr lang="en" sz="1000"/>
              <a:t>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for(int temp : someArray)        //display contents of someArray</a:t>
            </a:r>
            <a:endParaRPr sz="1000"/>
          </a:p>
          <a:p>
            <a:pPr indent="0" lvl="0" marL="0" rtl="0" algn="l">
              <a:spcBef>
                <a:spcPts val="0"/>
              </a:spcBef>
              <a:spcAft>
                <a:spcPts val="0"/>
              </a:spcAft>
              <a:buClr>
                <a:schemeClr val="dk1"/>
              </a:buClr>
              <a:buSzPts val="1100"/>
              <a:buFont typeface="Arial"/>
              <a:buNone/>
            </a:pPr>
            <a:r>
              <a:rPr lang="en" sz="1000"/>
              <a:t>		System.out.print(temp + " | ");</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t>public static void main(String[] args) {</a:t>
            </a:r>
            <a:endParaRPr sz="1000"/>
          </a:p>
          <a:p>
            <a:pPr indent="0" lvl="0" marL="0" rtl="0" algn="l">
              <a:spcBef>
                <a:spcPts val="0"/>
              </a:spcBef>
              <a:spcAft>
                <a:spcPts val="0"/>
              </a:spcAft>
              <a:buNone/>
            </a:pPr>
            <a:r>
              <a:rPr lang="en" sz="1000"/>
              <a:t>	</a:t>
            </a:r>
            <a:endParaRPr sz="1000"/>
          </a:p>
          <a:p>
            <a:pPr indent="457200" lvl="0" marL="0" rtl="0" algn="l">
              <a:spcBef>
                <a:spcPts val="0"/>
              </a:spcBef>
              <a:spcAft>
                <a:spcPts val="0"/>
              </a:spcAft>
              <a:buNone/>
            </a:pPr>
            <a:r>
              <a:rPr lang="en" sz="1000"/>
              <a:t>int[] score = {100, 78, 45};  //creates an array with 3 elements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	System.out.print("\nBefore calling the method, the score array is: ");</a:t>
            </a:r>
            <a:endParaRPr sz="1000"/>
          </a:p>
          <a:p>
            <a:pPr indent="0" lvl="0" marL="0" rtl="0" algn="l">
              <a:spcBef>
                <a:spcPts val="0"/>
              </a:spcBef>
              <a:spcAft>
                <a:spcPts val="0"/>
              </a:spcAft>
              <a:buClr>
                <a:schemeClr val="dk1"/>
              </a:buClr>
              <a:buSzPts val="1100"/>
              <a:buFont typeface="Arial"/>
              <a:buNone/>
            </a:pPr>
            <a:r>
              <a:rPr lang="en" sz="1000"/>
              <a:t>	for(int tempScore : score)  //using for each loop to display contents of score</a:t>
            </a:r>
            <a:endParaRPr sz="1000"/>
          </a:p>
          <a:p>
            <a:pPr indent="0" lvl="0" marL="0" rtl="0" algn="l">
              <a:spcBef>
                <a:spcPts val="0"/>
              </a:spcBef>
              <a:spcAft>
                <a:spcPts val="0"/>
              </a:spcAft>
              <a:buClr>
                <a:schemeClr val="dk1"/>
              </a:buClr>
              <a:buSzPts val="1100"/>
              <a:buFont typeface="Arial"/>
              <a:buNone/>
            </a:pPr>
            <a:r>
              <a:rPr lang="en" sz="1000"/>
              <a:t>		System.out.print(tempScore + " | ");</a:t>
            </a:r>
            <a:endParaRPr sz="1000"/>
          </a:p>
          <a:p>
            <a:pPr indent="0" lvl="0" marL="0" rtl="0" algn="l">
              <a:spcBef>
                <a:spcPts val="0"/>
              </a:spcBef>
              <a:spcAft>
                <a:spcPts val="0"/>
              </a:spcAft>
              <a:buNone/>
            </a:pPr>
            <a:r>
              <a:rPr lang="en" sz="1000"/>
              <a:t>	</a:t>
            </a:r>
            <a:endParaRPr sz="1000"/>
          </a:p>
          <a:p>
            <a:pPr indent="457200" lvl="0" marL="0" rtl="0" algn="l">
              <a:spcBef>
                <a:spcPts val="0"/>
              </a:spcBef>
              <a:spcAft>
                <a:spcPts val="0"/>
              </a:spcAft>
              <a:buClr>
                <a:schemeClr val="dk1"/>
              </a:buClr>
              <a:buSzPts val="1100"/>
              <a:buFont typeface="Arial"/>
              <a:buNone/>
            </a:pPr>
            <a:r>
              <a:rPr b="1" lang="en" sz="1000"/>
              <a:t>increment</a:t>
            </a:r>
            <a:r>
              <a:rPr lang="en" sz="1000"/>
              <a:t>(</a:t>
            </a:r>
            <a:r>
              <a:rPr lang="en" sz="1000">
                <a:highlight>
                  <a:srgbClr val="B6D7A8"/>
                </a:highlight>
              </a:rPr>
              <a:t>score</a:t>
            </a:r>
            <a:r>
              <a:rPr lang="en" sz="1000"/>
              <a:t>);  //call the method and pass by reference </a:t>
            </a:r>
            <a:endParaRPr sz="1000"/>
          </a:p>
          <a:p>
            <a:pPr indent="0" lvl="0" marL="0" rtl="0" algn="l">
              <a:spcBef>
                <a:spcPts val="0"/>
              </a:spcBef>
              <a:spcAft>
                <a:spcPts val="0"/>
              </a:spcAft>
              <a:buNone/>
            </a:pPr>
            <a:r>
              <a:rPr lang="en" sz="1000"/>
              <a:t>	</a:t>
            </a:r>
            <a:endParaRPr sz="1000"/>
          </a:p>
          <a:p>
            <a:pPr indent="457200" lvl="0" marL="0" rtl="0" algn="l">
              <a:spcBef>
                <a:spcPts val="0"/>
              </a:spcBef>
              <a:spcAft>
                <a:spcPts val="0"/>
              </a:spcAft>
              <a:buClr>
                <a:schemeClr val="dk1"/>
              </a:buClr>
              <a:buSzPts val="1100"/>
              <a:buFont typeface="Arial"/>
              <a:buNone/>
            </a:pPr>
            <a:r>
              <a:rPr lang="en" sz="1000"/>
              <a:t>System.out.print("\nAfter calling the method, the score array is: ");</a:t>
            </a:r>
            <a:endParaRPr sz="1000"/>
          </a:p>
          <a:p>
            <a:pPr indent="0" lvl="0" marL="0" rtl="0" algn="l">
              <a:spcBef>
                <a:spcPts val="0"/>
              </a:spcBef>
              <a:spcAft>
                <a:spcPts val="0"/>
              </a:spcAft>
              <a:buNone/>
            </a:pPr>
            <a:r>
              <a:rPr lang="en" sz="1000"/>
              <a:t>	</a:t>
            </a:r>
            <a:endParaRPr sz="1000"/>
          </a:p>
          <a:p>
            <a:pPr indent="457200" lvl="0" marL="0" rtl="0" algn="l">
              <a:spcBef>
                <a:spcPts val="0"/>
              </a:spcBef>
              <a:spcAft>
                <a:spcPts val="0"/>
              </a:spcAft>
              <a:buClr>
                <a:schemeClr val="dk1"/>
              </a:buClr>
              <a:buSzPts val="1100"/>
              <a:buFont typeface="Arial"/>
              <a:buNone/>
            </a:pPr>
            <a:r>
              <a:rPr lang="en" sz="1000"/>
              <a:t>for(int tempScore : score)    //</a:t>
            </a:r>
            <a:r>
              <a:rPr lang="en" sz="1000">
                <a:solidFill>
                  <a:schemeClr val="accent5"/>
                </a:solidFill>
              </a:rPr>
              <a:t>display contents of score</a:t>
            </a:r>
            <a:endParaRPr sz="1000">
              <a:solidFill>
                <a:schemeClr val="accent5"/>
              </a:solidFill>
            </a:endParaRPr>
          </a:p>
          <a:p>
            <a:pPr indent="0" lvl="0" marL="0" rtl="0" algn="l">
              <a:spcBef>
                <a:spcPts val="0"/>
              </a:spcBef>
              <a:spcAft>
                <a:spcPts val="0"/>
              </a:spcAft>
              <a:buClr>
                <a:schemeClr val="dk1"/>
              </a:buClr>
              <a:buSzPts val="1100"/>
              <a:buFont typeface="Arial"/>
              <a:buNone/>
            </a:pPr>
            <a:r>
              <a:rPr lang="en" sz="1000"/>
              <a:t>		System.out.print(tempScore + " | ");</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t/>
            </a:r>
            <a:endParaRPr sz="1000"/>
          </a:p>
        </p:txBody>
      </p:sp>
      <p:sp>
        <p:nvSpPr>
          <p:cNvPr id="281" name="Google Shape;281;p39"/>
          <p:cNvSpPr txBox="1"/>
          <p:nvPr/>
        </p:nvSpPr>
        <p:spPr>
          <a:xfrm>
            <a:off x="5471225" y="1084800"/>
            <a:ext cx="1615800" cy="32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p>
        </p:txBody>
      </p:sp>
      <p:sp>
        <p:nvSpPr>
          <p:cNvPr id="282" name="Google Shape;282;p39"/>
          <p:cNvSpPr txBox="1"/>
          <p:nvPr/>
        </p:nvSpPr>
        <p:spPr>
          <a:xfrm>
            <a:off x="5059200" y="3676650"/>
            <a:ext cx="3619500" cy="11094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rPr lang="en" sz="1000">
                <a:solidFill>
                  <a:schemeClr val="accent5"/>
                </a:solidFill>
              </a:rPr>
              <a:t>Before calling the method, the score array is:100 | 78 | 45</a:t>
            </a:r>
            <a:endParaRPr sz="1000">
              <a:solidFill>
                <a:schemeClr val="accent5"/>
              </a:solidFill>
            </a:endParaRPr>
          </a:p>
          <a:p>
            <a:pPr indent="0" lvl="0" marL="0" rtl="0" algn="l">
              <a:spcBef>
                <a:spcPts val="0"/>
              </a:spcBef>
              <a:spcAft>
                <a:spcPts val="0"/>
              </a:spcAft>
              <a:buNone/>
            </a:pPr>
            <a:r>
              <a:rPr lang="en" sz="1000">
                <a:solidFill>
                  <a:schemeClr val="accent5"/>
                </a:solidFill>
              </a:rPr>
              <a:t>Inside the method, the score array is: 110 | 88 | 55</a:t>
            </a:r>
            <a:r>
              <a:rPr lang="en">
                <a:solidFill>
                  <a:schemeClr val="accent5"/>
                </a:solidFill>
              </a:rPr>
              <a:t> </a:t>
            </a:r>
            <a:endParaRPr>
              <a:solidFill>
                <a:schemeClr val="accent5"/>
              </a:solidFill>
            </a:endParaRPr>
          </a:p>
          <a:p>
            <a:pPr indent="0" lvl="0" marL="0" rtl="0" algn="l">
              <a:spcBef>
                <a:spcPts val="0"/>
              </a:spcBef>
              <a:spcAft>
                <a:spcPts val="0"/>
              </a:spcAft>
              <a:buNone/>
            </a:pPr>
            <a:r>
              <a:rPr lang="en" sz="1000">
                <a:solidFill>
                  <a:schemeClr val="accent5"/>
                </a:solidFill>
              </a:rPr>
              <a:t>After calling the method, the score array is: </a:t>
            </a:r>
            <a:r>
              <a:rPr lang="en">
                <a:solidFill>
                  <a:schemeClr val="accent5"/>
                </a:solidFill>
              </a:rPr>
              <a:t> </a:t>
            </a:r>
            <a:r>
              <a:rPr lang="en" sz="1000">
                <a:solidFill>
                  <a:schemeClr val="accent5"/>
                </a:solidFill>
              </a:rPr>
              <a:t>110 | 88 | 55</a:t>
            </a:r>
            <a:r>
              <a:rPr lang="en">
                <a:solidFill>
                  <a:schemeClr val="accent5"/>
                </a:solidFill>
              </a:rPr>
              <a:t> </a:t>
            </a:r>
            <a:endParaRPr>
              <a:solidFill>
                <a:schemeClr val="accent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170950" y="154470"/>
            <a:ext cx="8808300" cy="789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 sz="2700"/>
              <a:t>Using </a:t>
            </a:r>
            <a:r>
              <a:rPr i="1" lang="en" sz="2700"/>
              <a:t>method stubs</a:t>
            </a:r>
            <a:r>
              <a:rPr lang="en" sz="2700"/>
              <a:t> to assist with program development</a:t>
            </a:r>
            <a:endParaRPr sz="2700"/>
          </a:p>
        </p:txBody>
      </p:sp>
      <p:sp>
        <p:nvSpPr>
          <p:cNvPr id="288" name="Google Shape;288;p40"/>
          <p:cNvSpPr txBox="1"/>
          <p:nvPr>
            <p:ph idx="1" type="body"/>
          </p:nvPr>
        </p:nvSpPr>
        <p:spPr>
          <a:xfrm>
            <a:off x="323550" y="943451"/>
            <a:ext cx="8694300" cy="1382400"/>
          </a:xfrm>
          <a:prstGeom prst="rect">
            <a:avLst/>
          </a:prstGeom>
          <a:noFill/>
          <a:ln>
            <a:noFill/>
          </a:ln>
        </p:spPr>
        <p:txBody>
          <a:bodyPr anchorCtr="0" anchor="t" bIns="45700" lIns="91425" spcFirstLastPara="1" rIns="91425" wrap="square" tIns="45700">
            <a:normAutofit/>
          </a:bodyPr>
          <a:lstStyle/>
          <a:p>
            <a:pPr indent="-317500" lvl="0" marL="457200" rtl="0" algn="l">
              <a:spcBef>
                <a:spcPts val="1200"/>
              </a:spcBef>
              <a:spcAft>
                <a:spcPts val="0"/>
              </a:spcAft>
              <a:buClr>
                <a:srgbClr val="37474F"/>
              </a:buClr>
              <a:buSzPts val="1400"/>
              <a:buFont typeface="Roboto"/>
              <a:buChar char="●"/>
            </a:pPr>
            <a:r>
              <a:rPr lang="en" sz="1400">
                <a:solidFill>
                  <a:srgbClr val="37474F"/>
                </a:solidFill>
                <a:highlight>
                  <a:srgbClr val="FFFFFF"/>
                </a:highlight>
                <a:latin typeface="Roboto"/>
                <a:ea typeface="Roboto"/>
                <a:cs typeface="Roboto"/>
                <a:sym typeface="Roboto"/>
              </a:rPr>
              <a:t>A </a:t>
            </a:r>
            <a:r>
              <a:rPr b="1" i="1" lang="en" sz="1400">
                <a:solidFill>
                  <a:schemeClr val="accent5"/>
                </a:solidFill>
                <a:highlight>
                  <a:srgbClr val="FFFFFF"/>
                </a:highlight>
                <a:latin typeface="Roboto"/>
                <a:ea typeface="Roboto"/>
                <a:cs typeface="Roboto"/>
                <a:sym typeface="Roboto"/>
              </a:rPr>
              <a:t>method stub</a:t>
            </a:r>
            <a:r>
              <a:rPr lang="en" sz="1400">
                <a:solidFill>
                  <a:schemeClr val="accent5"/>
                </a:solidFill>
                <a:highlight>
                  <a:srgbClr val="FFFFFF"/>
                </a:highlight>
                <a:latin typeface="Roboto"/>
                <a:ea typeface="Roboto"/>
                <a:cs typeface="Roboto"/>
                <a:sym typeface="Roboto"/>
              </a:rPr>
              <a:t> </a:t>
            </a:r>
            <a:r>
              <a:rPr lang="en" sz="1400">
                <a:solidFill>
                  <a:srgbClr val="37474F"/>
                </a:solidFill>
                <a:highlight>
                  <a:srgbClr val="FFFFFF"/>
                </a:highlight>
                <a:latin typeface="Roboto"/>
                <a:ea typeface="Roboto"/>
                <a:cs typeface="Roboto"/>
                <a:sym typeface="Roboto"/>
              </a:rPr>
              <a:t>is a method definition whose implementation statements have not yet been written.</a:t>
            </a:r>
            <a:endParaRPr sz="1400">
              <a:solidFill>
                <a:srgbClr val="37474F"/>
              </a:solidFill>
              <a:highlight>
                <a:srgbClr val="FFFFFF"/>
              </a:highlight>
              <a:latin typeface="Roboto"/>
              <a:ea typeface="Roboto"/>
              <a:cs typeface="Roboto"/>
              <a:sym typeface="Roboto"/>
            </a:endParaRPr>
          </a:p>
          <a:p>
            <a:pPr indent="-317500" lvl="0" marL="457200" rtl="0" algn="l">
              <a:spcBef>
                <a:spcPts val="0"/>
              </a:spcBef>
              <a:spcAft>
                <a:spcPts val="0"/>
              </a:spcAft>
              <a:buClr>
                <a:srgbClr val="37474F"/>
              </a:buClr>
              <a:buSzPts val="1400"/>
              <a:buFont typeface="Roboto"/>
              <a:buChar char="●"/>
            </a:pPr>
            <a:r>
              <a:rPr lang="en" sz="1400">
                <a:solidFill>
                  <a:srgbClr val="37474F"/>
                </a:solidFill>
                <a:highlight>
                  <a:srgbClr val="FFFFFF"/>
                </a:highlight>
                <a:latin typeface="Roboto"/>
                <a:ea typeface="Roboto"/>
                <a:cs typeface="Roboto"/>
                <a:sym typeface="Roboto"/>
              </a:rPr>
              <a:t>Using this technique supports “divide-and-conquer”</a:t>
            </a:r>
            <a:endParaRPr sz="1400">
              <a:solidFill>
                <a:srgbClr val="37474F"/>
              </a:solidFill>
              <a:highlight>
                <a:srgbClr val="FFFFFF"/>
              </a:highlight>
              <a:latin typeface="Roboto"/>
              <a:ea typeface="Roboto"/>
              <a:cs typeface="Roboto"/>
              <a:sym typeface="Roboto"/>
            </a:endParaRPr>
          </a:p>
          <a:p>
            <a:pPr indent="-317500" lvl="0" marL="457200" rtl="0" algn="l">
              <a:spcBef>
                <a:spcPts val="0"/>
              </a:spcBef>
              <a:spcAft>
                <a:spcPts val="0"/>
              </a:spcAft>
              <a:buClr>
                <a:srgbClr val="37474F"/>
              </a:buClr>
              <a:buSzPts val="1400"/>
              <a:buFont typeface="Roboto"/>
              <a:buChar char="●"/>
            </a:pPr>
            <a:r>
              <a:rPr lang="en" sz="1400">
                <a:solidFill>
                  <a:srgbClr val="37474F"/>
                </a:solidFill>
                <a:highlight>
                  <a:srgbClr val="FFFFFF"/>
                </a:highlight>
                <a:latin typeface="Roboto"/>
                <a:ea typeface="Roboto"/>
                <a:cs typeface="Roboto"/>
                <a:sym typeface="Roboto"/>
              </a:rPr>
              <a:t>Method stubs compile and allow the developer to implement incrementally</a:t>
            </a:r>
            <a:endParaRPr sz="1400">
              <a:solidFill>
                <a:srgbClr val="37474F"/>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400">
                <a:solidFill>
                  <a:srgbClr val="37474F"/>
                </a:solidFill>
                <a:highlight>
                  <a:srgbClr val="FFFFFF"/>
                </a:highlight>
                <a:latin typeface="Roboto"/>
                <a:ea typeface="Roboto"/>
                <a:cs typeface="Roboto"/>
                <a:sym typeface="Roboto"/>
              </a:rPr>
              <a:t>Some method stub examples.  These would all compile:</a:t>
            </a:r>
            <a:endParaRPr/>
          </a:p>
        </p:txBody>
      </p:sp>
      <p:sp>
        <p:nvSpPr>
          <p:cNvPr id="289" name="Google Shape;289;p40"/>
          <p:cNvSpPr txBox="1"/>
          <p:nvPr/>
        </p:nvSpPr>
        <p:spPr>
          <a:xfrm>
            <a:off x="323550" y="3861350"/>
            <a:ext cx="3637800" cy="1235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public static void swapValues(int[ ] values)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	//implementation goes here</a:t>
            </a:r>
            <a:endParaRPr b="1">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90" name="Google Shape;290;p40"/>
          <p:cNvSpPr txBox="1"/>
          <p:nvPr/>
        </p:nvSpPr>
        <p:spPr>
          <a:xfrm>
            <a:off x="4189350" y="3764475"/>
            <a:ext cx="4696200" cy="1332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Courier New"/>
                <a:ea typeface="Courier New"/>
                <a:cs typeface="Courier New"/>
                <a:sym typeface="Courier New"/>
              </a:rPr>
              <a:t>public static double kelvinToCelsius(double valueKelvin)</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solidFill>
                  <a:schemeClr val="accent5"/>
                </a:solidFill>
                <a:latin typeface="Courier New"/>
                <a:ea typeface="Courier New"/>
                <a:cs typeface="Courier New"/>
                <a:sym typeface="Courier New"/>
              </a:rPr>
              <a:t>     //implementation goes here</a:t>
            </a:r>
            <a:endParaRPr b="1" sz="1300">
              <a:solidFill>
                <a:schemeClr val="accent5"/>
              </a:solidFill>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return 0.0;  </a:t>
            </a:r>
            <a:r>
              <a:rPr b="1" lang="en" sz="1300">
                <a:solidFill>
                  <a:schemeClr val="accent5"/>
                </a:solidFill>
                <a:latin typeface="Courier New"/>
                <a:ea typeface="Courier New"/>
                <a:cs typeface="Courier New"/>
                <a:sym typeface="Courier New"/>
              </a:rPr>
              <a:t>//0.0 is just a placeholder</a:t>
            </a:r>
            <a:endParaRPr b="1"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291" name="Google Shape;291;p40"/>
          <p:cNvSpPr txBox="1"/>
          <p:nvPr/>
        </p:nvSpPr>
        <p:spPr>
          <a:xfrm>
            <a:off x="417450" y="2609025"/>
            <a:ext cx="3264900" cy="9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txBox="1"/>
          <p:nvPr/>
        </p:nvSpPr>
        <p:spPr>
          <a:xfrm>
            <a:off x="4189350" y="2459925"/>
            <a:ext cx="4653900" cy="1125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latin typeface="Courier New"/>
                <a:ea typeface="Courier New"/>
                <a:cs typeface="Courier New"/>
                <a:sym typeface="Courier New"/>
              </a:rPr>
              <a:t>public static int compute(int num1, int num2)</a:t>
            </a:r>
            <a:endParaRPr b="1"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spcBef>
                <a:spcPts val="0"/>
              </a:spcBef>
              <a:spcAft>
                <a:spcPts val="0"/>
              </a:spcAft>
              <a:buNone/>
            </a:pPr>
            <a:r>
              <a:rPr b="1" lang="en" sz="1300">
                <a:latin typeface="Courier New"/>
                <a:ea typeface="Courier New"/>
                <a:cs typeface="Courier New"/>
                <a:sym typeface="Courier New"/>
              </a:rPr>
              <a:t>        //implementation goes here</a:t>
            </a:r>
            <a:endParaRPr b="1" sz="1300">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en" sz="1300">
                <a:latin typeface="Courier New"/>
                <a:ea typeface="Courier New"/>
                <a:cs typeface="Courier New"/>
                <a:sym typeface="Courier New"/>
              </a:rPr>
              <a:t>return 0;      //0 is just a placeholder</a:t>
            </a:r>
            <a:endParaRPr b="1" sz="13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300">
                <a:latin typeface="Courier New"/>
                <a:ea typeface="Courier New"/>
                <a:cs typeface="Courier New"/>
                <a:sym typeface="Courier New"/>
              </a:rPr>
              <a:t>   }</a:t>
            </a:r>
            <a:endParaRPr b="1" sz="1300">
              <a:latin typeface="Courier New"/>
              <a:ea typeface="Courier New"/>
              <a:cs typeface="Courier New"/>
              <a:sym typeface="Courier New"/>
            </a:endParaRPr>
          </a:p>
          <a:p>
            <a:pPr indent="0" lvl="0" marL="0" rtl="0" algn="l">
              <a:spcBef>
                <a:spcPts val="0"/>
              </a:spcBef>
              <a:spcAft>
                <a:spcPts val="0"/>
              </a:spcAft>
              <a:buNone/>
            </a:pPr>
            <a:r>
              <a:t/>
            </a:r>
            <a:endParaRPr sz="1300"/>
          </a:p>
        </p:txBody>
      </p:sp>
      <p:sp>
        <p:nvSpPr>
          <p:cNvPr id="293" name="Google Shape;293;p40"/>
          <p:cNvSpPr txBox="1"/>
          <p:nvPr/>
        </p:nvSpPr>
        <p:spPr>
          <a:xfrm>
            <a:off x="323675" y="2549375"/>
            <a:ext cx="3637800" cy="11778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public static void instructions(int cycles)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solidFill>
                  <a:schemeClr val="accent5"/>
                </a:solidFill>
                <a:latin typeface="Courier New"/>
                <a:ea typeface="Courier New"/>
                <a:cs typeface="Courier New"/>
                <a:sym typeface="Courier New"/>
              </a:rPr>
              <a:t>	//implementation goes here</a:t>
            </a:r>
            <a:endParaRPr b="1">
              <a:solidFill>
                <a:schemeClr val="accent5"/>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Design</a:t>
            </a:r>
            <a:endParaRPr/>
          </a:p>
        </p:txBody>
      </p:sp>
      <p:sp>
        <p:nvSpPr>
          <p:cNvPr id="299" name="Google Shape;299;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An </a:t>
            </a:r>
            <a:r>
              <a:rPr b="1" i="1" lang="en" sz="1800">
                <a:solidFill>
                  <a:schemeClr val="accent5"/>
                </a:solidFill>
              </a:rPr>
              <a:t>algorithm </a:t>
            </a:r>
            <a:r>
              <a:rPr lang="en" sz="1800"/>
              <a:t>is a step-by-step process for solving a problem</a:t>
            </a:r>
            <a:endParaRPr sz="1800"/>
          </a:p>
          <a:p>
            <a:pPr indent="-342900" lvl="0" marL="457200" rtl="0" algn="l">
              <a:spcBef>
                <a:spcPts val="0"/>
              </a:spcBef>
              <a:spcAft>
                <a:spcPts val="0"/>
              </a:spcAft>
              <a:buSzPts val="1800"/>
              <a:buChar char="●"/>
            </a:pPr>
            <a:r>
              <a:rPr lang="en" sz="1800"/>
              <a:t>Every method implements an algorithm</a:t>
            </a:r>
            <a:endParaRPr sz="1800"/>
          </a:p>
          <a:p>
            <a:pPr indent="-342900" lvl="0" marL="457200" rtl="0" algn="l">
              <a:spcBef>
                <a:spcPts val="0"/>
              </a:spcBef>
              <a:spcAft>
                <a:spcPts val="0"/>
              </a:spcAft>
              <a:buSzPts val="1800"/>
              <a:buChar char="●"/>
            </a:pPr>
            <a:r>
              <a:rPr lang="en" sz="1800"/>
              <a:t>Consider the </a:t>
            </a:r>
            <a:r>
              <a:rPr b="1" lang="en" sz="1800">
                <a:solidFill>
                  <a:schemeClr val="accent5"/>
                </a:solidFill>
              </a:rPr>
              <a:t>pre-</a:t>
            </a:r>
            <a:r>
              <a:rPr lang="en" sz="1800"/>
              <a:t> and </a:t>
            </a:r>
            <a:r>
              <a:rPr b="1" lang="en" sz="1800">
                <a:solidFill>
                  <a:schemeClr val="accent5"/>
                </a:solidFill>
              </a:rPr>
              <a:t>post- conditions</a:t>
            </a:r>
            <a:endParaRPr b="1" sz="1800">
              <a:solidFill>
                <a:schemeClr val="accent5"/>
              </a:solidFill>
            </a:endParaRPr>
          </a:p>
          <a:p>
            <a:pPr indent="-317500" lvl="1" marL="914400" rtl="0" algn="l">
              <a:spcBef>
                <a:spcPts val="0"/>
              </a:spcBef>
              <a:spcAft>
                <a:spcPts val="0"/>
              </a:spcAft>
              <a:buSzPts val="1400"/>
              <a:buChar char="○"/>
            </a:pPr>
            <a:r>
              <a:rPr lang="en"/>
              <a:t>Preconditions are the things that are true </a:t>
            </a:r>
            <a:r>
              <a:rPr i="1" lang="en"/>
              <a:t>before</a:t>
            </a:r>
            <a:r>
              <a:rPr lang="en"/>
              <a:t> the method is invoked</a:t>
            </a:r>
            <a:endParaRPr/>
          </a:p>
          <a:p>
            <a:pPr indent="-317500" lvl="1" marL="914400" rtl="0" algn="l">
              <a:spcBef>
                <a:spcPts val="0"/>
              </a:spcBef>
              <a:spcAft>
                <a:spcPts val="0"/>
              </a:spcAft>
              <a:buSzPts val="1400"/>
              <a:buChar char="○"/>
            </a:pPr>
            <a:r>
              <a:rPr lang="en"/>
              <a:t>Postconditions are things that are true </a:t>
            </a:r>
            <a:r>
              <a:rPr i="1" lang="en"/>
              <a:t>after</a:t>
            </a:r>
            <a:r>
              <a:rPr lang="en"/>
              <a:t> the method is invoked</a:t>
            </a:r>
            <a:endParaRPr/>
          </a:p>
          <a:p>
            <a:pPr indent="-342900" lvl="0" marL="457200" rtl="0" algn="l">
              <a:spcBef>
                <a:spcPts val="0"/>
              </a:spcBef>
              <a:spcAft>
                <a:spcPts val="0"/>
              </a:spcAft>
              <a:buSzPts val="1800"/>
              <a:buChar char="●"/>
            </a:pPr>
            <a:r>
              <a:rPr lang="en"/>
              <a:t>These form the basis of </a:t>
            </a:r>
            <a:r>
              <a:rPr b="1" lang="en">
                <a:solidFill>
                  <a:schemeClr val="accent5"/>
                </a:solidFill>
              </a:rPr>
              <a:t>test cases</a:t>
            </a:r>
            <a:endParaRPr b="1">
              <a:solidFill>
                <a:schemeClr val="accent5"/>
              </a:solidFill>
            </a:endParaRPr>
          </a:p>
          <a:p>
            <a:pPr indent="-317500" lvl="1" marL="914400" rtl="0" algn="l">
              <a:spcBef>
                <a:spcPts val="0"/>
              </a:spcBef>
              <a:spcAft>
                <a:spcPts val="0"/>
              </a:spcAft>
              <a:buSzPts val="1400"/>
              <a:buChar char="○"/>
            </a:pPr>
            <a:r>
              <a:rPr lang="en"/>
              <a:t>You can write tests that set up certain preconditions then evaluate that the postconditions hold after the method is invoked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Methods</a:t>
            </a:r>
            <a:endParaRPr/>
          </a:p>
        </p:txBody>
      </p:sp>
      <p:sp>
        <p:nvSpPr>
          <p:cNvPr id="305" name="Google Shape;305;p42"/>
          <p:cNvSpPr txBox="1"/>
          <p:nvPr>
            <p:ph idx="1" type="body"/>
          </p:nvPr>
        </p:nvSpPr>
        <p:spPr>
          <a:xfrm>
            <a:off x="311700" y="1266325"/>
            <a:ext cx="8520600" cy="369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best practices for designing methods</a:t>
            </a:r>
            <a:endParaRPr/>
          </a:p>
          <a:p>
            <a:pPr indent="-317500" lvl="1" marL="914400" rtl="0" algn="l">
              <a:spcBef>
                <a:spcPts val="0"/>
              </a:spcBef>
              <a:spcAft>
                <a:spcPts val="0"/>
              </a:spcAft>
              <a:buSzPts val="1400"/>
              <a:buChar char="○"/>
            </a:pPr>
            <a:r>
              <a:rPr lang="en" sz="1800"/>
              <a:t>Use methods to avoid duplicating code</a:t>
            </a:r>
            <a:endParaRPr sz="1800"/>
          </a:p>
          <a:p>
            <a:pPr indent="-342900" lvl="2" marL="1371600" rtl="0" algn="l">
              <a:spcBef>
                <a:spcPts val="0"/>
              </a:spcBef>
              <a:spcAft>
                <a:spcPts val="0"/>
              </a:spcAft>
              <a:buSzPts val="1800"/>
              <a:buChar char="■"/>
            </a:pPr>
            <a:r>
              <a:rPr lang="en" sz="1800"/>
              <a:t>If you see duplicate code, think about how you could put that code in a method</a:t>
            </a:r>
            <a:endParaRPr sz="1800"/>
          </a:p>
          <a:p>
            <a:pPr indent="-317500" lvl="1" marL="914400" rtl="0" algn="l">
              <a:spcBef>
                <a:spcPts val="0"/>
              </a:spcBef>
              <a:spcAft>
                <a:spcPts val="0"/>
              </a:spcAft>
              <a:buSzPts val="1400"/>
              <a:buChar char="○"/>
            </a:pPr>
            <a:r>
              <a:rPr lang="en" sz="1800"/>
              <a:t>Methods should usually be short and should perform one single task</a:t>
            </a:r>
            <a:endParaRPr sz="1800"/>
          </a:p>
          <a:p>
            <a:pPr indent="-342900" lvl="2" marL="1371600" rtl="0" algn="l">
              <a:spcBef>
                <a:spcPts val="0"/>
              </a:spcBef>
              <a:spcAft>
                <a:spcPts val="0"/>
              </a:spcAft>
              <a:buSzPts val="1800"/>
              <a:buChar char="■"/>
            </a:pPr>
            <a:r>
              <a:rPr lang="en" sz="1800"/>
              <a:t>There is essentially no cost for having more methods</a:t>
            </a:r>
            <a:endParaRPr sz="1800"/>
          </a:p>
          <a:p>
            <a:pPr indent="-317500" lvl="1" marL="914400" rtl="0" algn="l">
              <a:spcBef>
                <a:spcPts val="0"/>
              </a:spcBef>
              <a:spcAft>
                <a:spcPts val="0"/>
              </a:spcAft>
              <a:buSzPts val="1400"/>
              <a:buChar char="○"/>
            </a:pPr>
            <a:r>
              <a:rPr lang="en" sz="1800"/>
              <a:t>Use descriptive names</a:t>
            </a:r>
            <a:endParaRPr sz="1800"/>
          </a:p>
          <a:p>
            <a:pPr indent="-317500" lvl="1" marL="914400" rtl="0" algn="l">
              <a:spcBef>
                <a:spcPts val="0"/>
              </a:spcBef>
              <a:spcAft>
                <a:spcPts val="0"/>
              </a:spcAft>
              <a:buSzPts val="1400"/>
              <a:buChar char="○"/>
            </a:pPr>
            <a:r>
              <a:rPr lang="en" sz="1800"/>
              <a:t>The fewer arguments the better</a:t>
            </a:r>
            <a:endParaRPr sz="1800"/>
          </a:p>
          <a:p>
            <a:pPr indent="-317500" lvl="1" marL="914400" rtl="0" algn="l">
              <a:spcBef>
                <a:spcPts val="0"/>
              </a:spcBef>
              <a:spcAft>
                <a:spcPts val="0"/>
              </a:spcAft>
              <a:buSzPts val="1400"/>
              <a:buChar char="○"/>
            </a:pPr>
            <a:r>
              <a:rPr lang="en" sz="1800"/>
              <a:t>Avoid </a:t>
            </a:r>
            <a:r>
              <a:rPr b="1" lang="en" sz="1800">
                <a:solidFill>
                  <a:schemeClr val="accent5"/>
                </a:solidFill>
              </a:rPr>
              <a:t>side-effects</a:t>
            </a:r>
            <a:r>
              <a:rPr lang="en" sz="1800"/>
              <a:t> (unrelated </a:t>
            </a:r>
            <a:r>
              <a:rPr lang="en" sz="1800"/>
              <a:t>changes</a:t>
            </a:r>
            <a:r>
              <a:rPr lang="en" sz="1800"/>
              <a:t>)</a:t>
            </a:r>
            <a:endParaRPr sz="1800"/>
          </a:p>
          <a:p>
            <a:pPr indent="-342900" lvl="2" marL="1371600" rtl="0" algn="l">
              <a:spcBef>
                <a:spcPts val="0"/>
              </a:spcBef>
              <a:spcAft>
                <a:spcPts val="0"/>
              </a:spcAft>
              <a:buSzPts val="1800"/>
              <a:buChar char="■"/>
            </a:pPr>
            <a:r>
              <a:rPr lang="en" sz="1800"/>
              <a:t>Your methods should not change things unless necessary</a:t>
            </a:r>
            <a:endParaRPr sz="1800"/>
          </a:p>
          <a:p>
            <a:pPr indent="-342900" lvl="3" marL="1828800" rtl="0" algn="l">
              <a:spcBef>
                <a:spcPts val="0"/>
              </a:spcBef>
              <a:spcAft>
                <a:spcPts val="0"/>
              </a:spcAft>
              <a:buSzPts val="1800"/>
              <a:buChar char="●"/>
            </a:pPr>
            <a:r>
              <a:rPr lang="en" sz="1800"/>
              <a:t>And it is usually not necessary!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Modular Programming</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solidFill>
                  <a:schemeClr val="accent5"/>
                </a:solidFill>
              </a:rPr>
              <a:t>method</a:t>
            </a:r>
            <a:r>
              <a:rPr lang="en"/>
              <a:t> is a collection of one or more </a:t>
            </a:r>
            <a:r>
              <a:rPr lang="en"/>
              <a:t>statements</a:t>
            </a:r>
            <a:r>
              <a:rPr lang="en"/>
              <a:t> that </a:t>
            </a:r>
            <a:r>
              <a:rPr lang="en"/>
              <a:t>performs</a:t>
            </a:r>
            <a:r>
              <a:rPr lang="en"/>
              <a:t> a specific task</a:t>
            </a:r>
            <a:endParaRPr/>
          </a:p>
          <a:p>
            <a:pPr indent="-342900" lvl="0" marL="457200" rtl="0" algn="l">
              <a:spcBef>
                <a:spcPts val="0"/>
              </a:spcBef>
              <a:spcAft>
                <a:spcPts val="0"/>
              </a:spcAft>
              <a:buSzPts val="1800"/>
              <a:buChar char="●"/>
            </a:pPr>
            <a:r>
              <a:rPr lang="en"/>
              <a:t>As programs become more complex, it is useful to break the program into smaller, more </a:t>
            </a:r>
            <a:r>
              <a:rPr lang="en"/>
              <a:t>manageable</a:t>
            </a:r>
            <a:r>
              <a:rPr lang="en"/>
              <a:t> </a:t>
            </a:r>
            <a:r>
              <a:rPr lang="en"/>
              <a:t>methods </a:t>
            </a:r>
            <a:r>
              <a:rPr lang="en"/>
              <a:t>that do part of the work</a:t>
            </a:r>
            <a:endParaRPr/>
          </a:p>
          <a:p>
            <a:pPr indent="-317500" lvl="1" marL="914400" rtl="0" algn="l">
              <a:spcBef>
                <a:spcPts val="0"/>
              </a:spcBef>
              <a:spcAft>
                <a:spcPts val="0"/>
              </a:spcAft>
              <a:buSzPts val="1400"/>
              <a:buChar char="○"/>
            </a:pPr>
            <a:r>
              <a:rPr lang="en"/>
              <a:t>This is </a:t>
            </a:r>
            <a:r>
              <a:rPr lang="en"/>
              <a:t>especially</a:t>
            </a:r>
            <a:r>
              <a:rPr lang="en"/>
              <a:t> true for repetitive tasks that appear in the code</a:t>
            </a:r>
            <a:endParaRPr/>
          </a:p>
          <a:p>
            <a:pPr indent="-342900" lvl="0" marL="457200" rtl="0" algn="l">
              <a:spcBef>
                <a:spcPts val="0"/>
              </a:spcBef>
              <a:spcAft>
                <a:spcPts val="0"/>
              </a:spcAft>
              <a:buSzPts val="1800"/>
              <a:buChar char="●"/>
            </a:pPr>
            <a:r>
              <a:rPr lang="en"/>
              <a:t>We call this </a:t>
            </a:r>
            <a:r>
              <a:rPr b="1" lang="en">
                <a:solidFill>
                  <a:schemeClr val="accent5"/>
                </a:solidFill>
              </a:rPr>
              <a:t>modular </a:t>
            </a:r>
            <a:r>
              <a:rPr b="1" lang="en">
                <a:solidFill>
                  <a:schemeClr val="accent5"/>
                </a:solidFill>
              </a:rPr>
              <a:t>programming</a:t>
            </a:r>
            <a:r>
              <a:rPr lang="en"/>
              <a:t> and it has many benefits:</a:t>
            </a:r>
            <a:endParaRPr/>
          </a:p>
          <a:p>
            <a:pPr indent="-317500" lvl="1" marL="914400" rtl="0" algn="l">
              <a:spcBef>
                <a:spcPts val="0"/>
              </a:spcBef>
              <a:spcAft>
                <a:spcPts val="0"/>
              </a:spcAft>
              <a:buSzPts val="1400"/>
              <a:buChar char="○"/>
            </a:pPr>
            <a:r>
              <a:rPr lang="en"/>
              <a:t>Writing programs becomes simpler</a:t>
            </a:r>
            <a:endParaRPr/>
          </a:p>
          <a:p>
            <a:pPr indent="-317500" lvl="1" marL="914400" rtl="0" algn="l">
              <a:spcBef>
                <a:spcPts val="0"/>
              </a:spcBef>
              <a:spcAft>
                <a:spcPts val="0"/>
              </a:spcAft>
              <a:buSzPts val="1400"/>
              <a:buChar char="○"/>
            </a:pPr>
            <a:r>
              <a:rPr lang="en"/>
              <a:t>There</a:t>
            </a:r>
            <a:r>
              <a:rPr lang="en"/>
              <a:t> is less redundant code</a:t>
            </a:r>
            <a:endParaRPr/>
          </a:p>
          <a:p>
            <a:pPr indent="-317500" lvl="1" marL="914400" rtl="0" algn="l">
              <a:spcBef>
                <a:spcPts val="0"/>
              </a:spcBef>
              <a:spcAft>
                <a:spcPts val="0"/>
              </a:spcAft>
              <a:buSzPts val="1400"/>
              <a:buChar char="○"/>
            </a:pPr>
            <a:r>
              <a:rPr lang="en"/>
              <a:t>Programs become more readable</a:t>
            </a:r>
            <a:endParaRPr/>
          </a:p>
          <a:p>
            <a:pPr indent="-317500" lvl="1" marL="914400" rtl="0" algn="l">
              <a:spcBef>
                <a:spcPts val="0"/>
              </a:spcBef>
              <a:spcAft>
                <a:spcPts val="0"/>
              </a:spcAft>
              <a:buSzPts val="1400"/>
              <a:buChar char="○"/>
            </a:pPr>
            <a:r>
              <a:rPr lang="en"/>
              <a:t>It is easier to maintain the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3" name="Google Shape;323;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329" name="Google Shape;329;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while loop has the following syntax:</a:t>
            </a:r>
            <a:endParaRPr/>
          </a:p>
          <a:p>
            <a:pPr indent="0" lvl="0" marL="457200" rtl="0" algn="l">
              <a:spcBef>
                <a:spcPts val="0"/>
              </a:spcBef>
              <a:spcAft>
                <a:spcPts val="0"/>
              </a:spcAft>
              <a:buNone/>
            </a:pPr>
            <a:r>
              <a:rPr lang="en"/>
              <a:t>	</a:t>
            </a: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i="1" lang="en">
                <a:solidFill>
                  <a:srgbClr val="666666"/>
                </a:solidFill>
                <a:latin typeface="Courier New"/>
                <a:ea typeface="Courier New"/>
                <a:cs typeface="Courier New"/>
                <a:sym typeface="Courier New"/>
              </a:rPr>
              <a:t>condition</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 loop body (code block)</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a:p>
          <a:p>
            <a:pPr indent="-342900" lvl="0" marL="457200" rtl="0" algn="l">
              <a:spcBef>
                <a:spcPts val="0"/>
              </a:spcBef>
              <a:spcAft>
                <a:spcPts val="0"/>
              </a:spcAft>
              <a:buSzPts val="1800"/>
              <a:buChar char="●"/>
            </a:pPr>
            <a:r>
              <a:rPr lang="en"/>
              <a:t>While the condition is true, the code block in the </a:t>
            </a:r>
            <a:r>
              <a:rPr b="1" lang="en">
                <a:solidFill>
                  <a:schemeClr val="accent1"/>
                </a:solidFill>
              </a:rPr>
              <a:t>loop body</a:t>
            </a:r>
            <a:r>
              <a:rPr lang="en"/>
              <a:t> is repeated</a:t>
            </a:r>
            <a:endParaRPr/>
          </a:p>
          <a:p>
            <a:pPr indent="-342900" lvl="0" marL="457200" rtl="0" algn="l">
              <a:spcBef>
                <a:spcPts val="0"/>
              </a:spcBef>
              <a:spcAft>
                <a:spcPts val="0"/>
              </a:spcAft>
              <a:buSzPts val="1800"/>
              <a:buChar char="●"/>
            </a:pPr>
            <a:r>
              <a:rPr lang="en"/>
              <a:t>Each time the code block executes, the condition is reevaluated</a:t>
            </a:r>
            <a:endParaRPr/>
          </a:p>
          <a:p>
            <a:pPr indent="-342900" lvl="0" marL="457200" rtl="0" algn="l">
              <a:spcBef>
                <a:spcPts val="0"/>
              </a:spcBef>
              <a:spcAft>
                <a:spcPts val="0"/>
              </a:spcAft>
              <a:buSzPts val="1800"/>
              <a:buChar char="●"/>
            </a:pPr>
            <a:r>
              <a:rPr lang="en"/>
              <a:t>The loop continues until the condition becomes false</a:t>
            </a:r>
            <a:endParaRPr/>
          </a:p>
          <a:p>
            <a:pPr indent="-342900" lvl="0" marL="457200" rtl="0" algn="l">
              <a:spcBef>
                <a:spcPts val="0"/>
              </a:spcBef>
              <a:spcAft>
                <a:spcPts val="0"/>
              </a:spcAft>
              <a:buSzPts val="1800"/>
              <a:buChar char="●"/>
            </a:pPr>
            <a:r>
              <a:rPr lang="en"/>
              <a:t>It is essential that the condition has the possibility of becoming false as the loop body executes</a:t>
            </a:r>
            <a:endParaRPr/>
          </a:p>
          <a:p>
            <a:pPr indent="-342900" lvl="0" marL="457200" rtl="0" algn="l">
              <a:spcBef>
                <a:spcPts val="0"/>
              </a:spcBef>
              <a:spcAft>
                <a:spcPts val="0"/>
              </a:spcAft>
              <a:buSzPts val="1800"/>
              <a:buChar char="●"/>
            </a:pPr>
            <a:r>
              <a:rPr lang="en"/>
              <a:t>The body of a while loop will execute 0 or more times</a:t>
            </a:r>
            <a:endParaRPr/>
          </a:p>
          <a:p>
            <a:pPr indent="-317500" lvl="1" marL="914400" rtl="0" algn="l">
              <a:spcBef>
                <a:spcPts val="0"/>
              </a:spcBef>
              <a:spcAft>
                <a:spcPts val="0"/>
              </a:spcAft>
              <a:buSzPts val="1400"/>
              <a:buChar char="○"/>
            </a:pPr>
            <a:r>
              <a:rPr lang="en"/>
              <a:t>If the condition if false, it will not execute at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1000"/>
                                        <p:tgtEl>
                                          <p:spTgt spid="3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3" st="3"/>
                                            </p:txEl>
                                          </p:spTgt>
                                        </p:tgtEl>
                                        <p:attrNameLst>
                                          <p:attrName>style.visibility</p:attrName>
                                        </p:attrNameLst>
                                      </p:cBhvr>
                                      <p:to>
                                        <p:strVal val="visible"/>
                                      </p:to>
                                    </p:set>
                                    <p:animEffect filter="fade" transition="in">
                                      <p:cBhvr>
                                        <p:cTn dur="1000"/>
                                        <p:tgtEl>
                                          <p:spTgt spid="3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4" st="4"/>
                                            </p:txEl>
                                          </p:spTgt>
                                        </p:tgtEl>
                                        <p:attrNameLst>
                                          <p:attrName>style.visibility</p:attrName>
                                        </p:attrNameLst>
                                      </p:cBhvr>
                                      <p:to>
                                        <p:strVal val="visible"/>
                                      </p:to>
                                    </p:set>
                                    <p:animEffect filter="fade" transition="in">
                                      <p:cBhvr>
                                        <p:cTn dur="1000"/>
                                        <p:tgtEl>
                                          <p:spTgt spid="3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5" st="5"/>
                                            </p:txEl>
                                          </p:spTgt>
                                        </p:tgtEl>
                                        <p:attrNameLst>
                                          <p:attrName>style.visibility</p:attrName>
                                        </p:attrNameLst>
                                      </p:cBhvr>
                                      <p:to>
                                        <p:strVal val="visible"/>
                                      </p:to>
                                    </p:set>
                                    <p:animEffect filter="fade" transition="in">
                                      <p:cBhvr>
                                        <p:cTn dur="1000"/>
                                        <p:tgtEl>
                                          <p:spTgt spid="3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6" st="6"/>
                                            </p:txEl>
                                          </p:spTgt>
                                        </p:tgtEl>
                                        <p:attrNameLst>
                                          <p:attrName>style.visibility</p:attrName>
                                        </p:attrNameLst>
                                      </p:cBhvr>
                                      <p:to>
                                        <p:strVal val="visible"/>
                                      </p:to>
                                    </p:set>
                                    <p:animEffect filter="fade" transition="in">
                                      <p:cBhvr>
                                        <p:cTn dur="1000"/>
                                        <p:tgtEl>
                                          <p:spTgt spid="3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7" st="7"/>
                                            </p:txEl>
                                          </p:spTgt>
                                        </p:tgtEl>
                                        <p:attrNameLst>
                                          <p:attrName>style.visibility</p:attrName>
                                        </p:attrNameLst>
                                      </p:cBhvr>
                                      <p:to>
                                        <p:strVal val="visible"/>
                                      </p:to>
                                    </p:set>
                                    <p:animEffect filter="fade" transition="in">
                                      <p:cBhvr>
                                        <p:cTn dur="1000"/>
                                        <p:tgtEl>
                                          <p:spTgt spid="3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8" st="8"/>
                                            </p:txEl>
                                          </p:spTgt>
                                        </p:tgtEl>
                                        <p:attrNameLst>
                                          <p:attrName>style.visibility</p:attrName>
                                        </p:attrNameLst>
                                      </p:cBhvr>
                                      <p:to>
                                        <p:strVal val="visible"/>
                                      </p:to>
                                    </p:set>
                                    <p:animEffect filter="fade" transition="in">
                                      <p:cBhvr>
                                        <p:cTn dur="1000"/>
                                        <p:tgtEl>
                                          <p:spTgt spid="3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9" st="9"/>
                                            </p:txEl>
                                          </p:spTgt>
                                        </p:tgtEl>
                                        <p:attrNameLst>
                                          <p:attrName>style.visibility</p:attrName>
                                        </p:attrNameLst>
                                      </p:cBhvr>
                                      <p:to>
                                        <p:strVal val="visible"/>
                                      </p:to>
                                    </p:set>
                                    <p:animEffect filter="fade" transition="in">
                                      <p:cBhvr>
                                        <p:cTn dur="1000"/>
                                        <p:tgtEl>
                                          <p:spTgt spid="3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335" name="Google Shape;335;p47"/>
          <p:cNvSpPr txBox="1"/>
          <p:nvPr>
            <p:ph idx="1" type="body"/>
          </p:nvPr>
        </p:nvSpPr>
        <p:spPr>
          <a:xfrm>
            <a:off x="311700" y="1266325"/>
            <a:ext cx="8520600" cy="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 flow of a while loop:</a:t>
            </a:r>
            <a:endParaRPr/>
          </a:p>
        </p:txBody>
      </p:sp>
      <p:sp>
        <p:nvSpPr>
          <p:cNvPr id="336" name="Google Shape;336;p47"/>
          <p:cNvSpPr/>
          <p:nvPr/>
        </p:nvSpPr>
        <p:spPr>
          <a:xfrm>
            <a:off x="3621525" y="1670275"/>
            <a:ext cx="1943400" cy="9834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Evaluate condition</a:t>
            </a:r>
            <a:endParaRPr>
              <a:solidFill>
                <a:schemeClr val="lt1"/>
              </a:solidFill>
              <a:latin typeface="Open Sans"/>
              <a:ea typeface="Open Sans"/>
              <a:cs typeface="Open Sans"/>
              <a:sym typeface="Open Sans"/>
            </a:endParaRPr>
          </a:p>
        </p:txBody>
      </p:sp>
      <p:sp>
        <p:nvSpPr>
          <p:cNvPr id="337" name="Google Shape;337;p47"/>
          <p:cNvSpPr/>
          <p:nvPr/>
        </p:nvSpPr>
        <p:spPr>
          <a:xfrm>
            <a:off x="3756300" y="3616425"/>
            <a:ext cx="1631400" cy="483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Body</a:t>
            </a:r>
            <a:endParaRPr>
              <a:solidFill>
                <a:schemeClr val="lt1"/>
              </a:solidFill>
            </a:endParaRPr>
          </a:p>
        </p:txBody>
      </p:sp>
      <p:cxnSp>
        <p:nvCxnSpPr>
          <p:cNvPr id="338" name="Google Shape;338;p47"/>
          <p:cNvCxnSpPr>
            <a:stCxn id="336" idx="2"/>
            <a:endCxn id="337" idx="0"/>
          </p:cNvCxnSpPr>
          <p:nvPr/>
        </p:nvCxnSpPr>
        <p:spPr>
          <a:xfrm flipH="1">
            <a:off x="4571925" y="2653675"/>
            <a:ext cx="21300" cy="9627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47"/>
          <p:cNvCxnSpPr>
            <a:endCxn id="336" idx="1"/>
          </p:cNvCxnSpPr>
          <p:nvPr/>
        </p:nvCxnSpPr>
        <p:spPr>
          <a:xfrm flipH="1" rot="5400000">
            <a:off x="3127575" y="2655925"/>
            <a:ext cx="1938300" cy="950400"/>
          </a:xfrm>
          <a:prstGeom prst="bentConnector4">
            <a:avLst>
              <a:gd fmla="val -22010" name="adj1"/>
              <a:gd fmla="val 125055" name="adj2"/>
            </a:avLst>
          </a:prstGeom>
          <a:noFill/>
          <a:ln cap="flat" cmpd="sng" w="19050">
            <a:solidFill>
              <a:schemeClr val="dk2"/>
            </a:solidFill>
            <a:prstDash val="solid"/>
            <a:round/>
            <a:headEnd len="med" w="med" type="none"/>
            <a:tailEnd len="med" w="med" type="triangle"/>
          </a:ln>
        </p:spPr>
      </p:cxnSp>
      <p:cxnSp>
        <p:nvCxnSpPr>
          <p:cNvPr id="340" name="Google Shape;340;p47"/>
          <p:cNvCxnSpPr>
            <a:stCxn id="336" idx="3"/>
          </p:cNvCxnSpPr>
          <p:nvPr/>
        </p:nvCxnSpPr>
        <p:spPr>
          <a:xfrm>
            <a:off x="5564925" y="2161975"/>
            <a:ext cx="476100" cy="2435100"/>
          </a:xfrm>
          <a:prstGeom prst="bentConnector2">
            <a:avLst/>
          </a:prstGeom>
          <a:noFill/>
          <a:ln cap="flat" cmpd="sng" w="19050">
            <a:solidFill>
              <a:schemeClr val="dk2"/>
            </a:solidFill>
            <a:prstDash val="solid"/>
            <a:round/>
            <a:headEnd len="med" w="med" type="none"/>
            <a:tailEnd len="med" w="med" type="triangle"/>
          </a:ln>
        </p:spPr>
      </p:cxnSp>
      <p:sp>
        <p:nvSpPr>
          <p:cNvPr id="341" name="Google Shape;341;p47"/>
          <p:cNvSpPr txBox="1"/>
          <p:nvPr/>
        </p:nvSpPr>
        <p:spPr>
          <a:xfrm>
            <a:off x="4078100" y="2950400"/>
            <a:ext cx="51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true</a:t>
            </a:r>
            <a:endParaRPr sz="1200">
              <a:latin typeface="Open Sans"/>
              <a:ea typeface="Open Sans"/>
              <a:cs typeface="Open Sans"/>
              <a:sym typeface="Open Sans"/>
            </a:endParaRPr>
          </a:p>
        </p:txBody>
      </p:sp>
      <p:sp>
        <p:nvSpPr>
          <p:cNvPr id="342" name="Google Shape;342;p47"/>
          <p:cNvSpPr txBox="1"/>
          <p:nvPr/>
        </p:nvSpPr>
        <p:spPr>
          <a:xfrm>
            <a:off x="6095925" y="2950375"/>
            <a:ext cx="74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false</a:t>
            </a:r>
            <a:endParaRPr sz="12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a:t>
            </a:r>
            <a:endParaRPr/>
          </a:p>
        </p:txBody>
      </p:sp>
      <p:sp>
        <p:nvSpPr>
          <p:cNvPr id="348" name="Google Shape;348;p48"/>
          <p:cNvSpPr txBox="1"/>
          <p:nvPr>
            <p:ph idx="1" type="body"/>
          </p:nvPr>
        </p:nvSpPr>
        <p:spPr>
          <a:xfrm>
            <a:off x="311700" y="1266325"/>
            <a:ext cx="8520600" cy="34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code:</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1;</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lang="en">
                <a:solidFill>
                  <a:srgbClr val="666666"/>
                </a:solidFill>
                <a:latin typeface="Courier New"/>
                <a:ea typeface="Courier New"/>
                <a:cs typeface="Courier New"/>
                <a:sym typeface="Courier New"/>
              </a:rPr>
              <a:t>num &lt;= 10</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.println(num);</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num++;</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code prints the numbers from 1 to 10, inclusive</a:t>
            </a:r>
            <a:endParaRPr/>
          </a:p>
          <a:p>
            <a:pPr indent="0" lvl="0" marL="0" rtl="0" algn="l">
              <a:spcBef>
                <a:spcPts val="0"/>
              </a:spcBef>
              <a:spcAft>
                <a:spcPts val="0"/>
              </a:spcAft>
              <a:buNone/>
            </a:pPr>
            <a:r>
              <a:rPr lang="en"/>
              <a:t>Note that if we set num to a number greater than 10, the loop would never execute!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0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1000"/>
                                        <p:tgtEl>
                                          <p:spTgt spid="3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animEffect filter="fade" transition="in">
                                      <p:cBhvr>
                                        <p:cTn dur="1000"/>
                                        <p:tgtEl>
                                          <p:spTgt spid="3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animEffect filter="fade" transition="in">
                                      <p:cBhvr>
                                        <p:cTn dur="1000"/>
                                        <p:tgtEl>
                                          <p:spTgt spid="3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6" st="6"/>
                                            </p:txEl>
                                          </p:spTgt>
                                        </p:tgtEl>
                                        <p:attrNameLst>
                                          <p:attrName>style.visibility</p:attrName>
                                        </p:attrNameLst>
                                      </p:cBhvr>
                                      <p:to>
                                        <p:strVal val="visible"/>
                                      </p:to>
                                    </p:set>
                                    <p:animEffect filter="fade" transition="in">
                                      <p:cBhvr>
                                        <p:cTn dur="1000"/>
                                        <p:tgtEl>
                                          <p:spTgt spid="34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7" st="7"/>
                                            </p:txEl>
                                          </p:spTgt>
                                        </p:tgtEl>
                                        <p:attrNameLst>
                                          <p:attrName>style.visibility</p:attrName>
                                        </p:attrNameLst>
                                      </p:cBhvr>
                                      <p:to>
                                        <p:strVal val="visible"/>
                                      </p:to>
                                    </p:set>
                                    <p:animEffect filter="fade" transition="in">
                                      <p:cBhvr>
                                        <p:cTn dur="1000"/>
                                        <p:tgtEl>
                                          <p:spTgt spid="34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8" st="8"/>
                                            </p:txEl>
                                          </p:spTgt>
                                        </p:tgtEl>
                                        <p:attrNameLst>
                                          <p:attrName>style.visibility</p:attrName>
                                        </p:attrNameLst>
                                      </p:cBhvr>
                                      <p:to>
                                        <p:strVal val="visible"/>
                                      </p:to>
                                    </p:set>
                                    <p:animEffect filter="fade" transition="in">
                                      <p:cBhvr>
                                        <p:cTn dur="1000"/>
                                        <p:tgtEl>
                                          <p:spTgt spid="34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9" st="9"/>
                                            </p:txEl>
                                          </p:spTgt>
                                        </p:tgtEl>
                                        <p:attrNameLst>
                                          <p:attrName>style.visibility</p:attrName>
                                        </p:attrNameLst>
                                      </p:cBhvr>
                                      <p:to>
                                        <p:strVal val="visible"/>
                                      </p:to>
                                    </p:set>
                                    <p:animEffect filter="fade" transition="in">
                                      <p:cBhvr>
                                        <p:cTn dur="1000"/>
                                        <p:tgtEl>
                                          <p:spTgt spid="34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Loops</a:t>
            </a:r>
            <a:endParaRPr/>
          </a:p>
        </p:txBody>
      </p:sp>
      <p:sp>
        <p:nvSpPr>
          <p:cNvPr id="354" name="Google Shape;354;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can use a loop to calculate a running sum:</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1;</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total = 0;</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lang="en">
                <a:solidFill>
                  <a:srgbClr val="666666"/>
                </a:solidFill>
                <a:latin typeface="Courier New"/>
                <a:ea typeface="Courier New"/>
                <a:cs typeface="Courier New"/>
                <a:sym typeface="Courier New"/>
              </a:rPr>
              <a:t>num &lt;= 10</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total = total + num;</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num++;</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"The total is "</a:t>
            </a:r>
            <a:r>
              <a:rPr b="1" lang="en">
                <a:solidFill>
                  <a:srgbClr val="000000"/>
                </a:solidFill>
                <a:latin typeface="Courier New"/>
                <a:ea typeface="Courier New"/>
                <a:cs typeface="Courier New"/>
                <a:sym typeface="Courier New"/>
              </a:rPr>
              <a:t> + total);</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t>Notice that we initialize total to 0, then add the current num to the running total during each loop iteration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0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0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0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1000"/>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Effect filter="fade" transition="in">
                                      <p:cBhvr>
                                        <p:cTn dur="1000"/>
                                        <p:tgtEl>
                                          <p:spTgt spid="3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Effect filter="fade" transition="in">
                                      <p:cBhvr>
                                        <p:cTn dur="1000"/>
                                        <p:tgtEl>
                                          <p:spTgt spid="3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Effect filter="fade" transition="in">
                                      <p:cBhvr>
                                        <p:cTn dur="1000"/>
                                        <p:tgtEl>
                                          <p:spTgt spid="3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animEffect filter="fade" transition="in">
                                      <p:cBhvr>
                                        <p:cTn dur="1000"/>
                                        <p:tgtEl>
                                          <p:spTgt spid="3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8" st="8"/>
                                            </p:txEl>
                                          </p:spTgt>
                                        </p:tgtEl>
                                        <p:attrNameLst>
                                          <p:attrName>style.visibility</p:attrName>
                                        </p:attrNameLst>
                                      </p:cBhvr>
                                      <p:to>
                                        <p:strVal val="visible"/>
                                      </p:to>
                                    </p:set>
                                    <p:animEffect filter="fade" transition="in">
                                      <p:cBhvr>
                                        <p:cTn dur="1000"/>
                                        <p:tgtEl>
                                          <p:spTgt spid="3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9" st="9"/>
                                            </p:txEl>
                                          </p:spTgt>
                                        </p:tgtEl>
                                        <p:attrNameLst>
                                          <p:attrName>style.visibility</p:attrName>
                                        </p:attrNameLst>
                                      </p:cBhvr>
                                      <p:to>
                                        <p:strVal val="visible"/>
                                      </p:to>
                                    </p:set>
                                    <p:animEffect filter="fade" transition="in">
                                      <p:cBhvr>
                                        <p:cTn dur="1000"/>
                                        <p:tgtEl>
                                          <p:spTgt spid="35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0" st="10"/>
                                            </p:txEl>
                                          </p:spTgt>
                                        </p:tgtEl>
                                        <p:attrNameLst>
                                          <p:attrName>style.visibility</p:attrName>
                                        </p:attrNameLst>
                                      </p:cBhvr>
                                      <p:to>
                                        <p:strVal val="visible"/>
                                      </p:to>
                                    </p:set>
                                    <p:animEffect filter="fade" transition="in">
                                      <p:cBhvr>
                                        <p:cTn dur="1000"/>
                                        <p:tgtEl>
                                          <p:spTgt spid="35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Loops</a:t>
            </a:r>
            <a:endParaRPr/>
          </a:p>
        </p:txBody>
      </p:sp>
      <p:sp>
        <p:nvSpPr>
          <p:cNvPr id="360" name="Google Shape;360;p50"/>
          <p:cNvSpPr txBox="1"/>
          <p:nvPr>
            <p:ph idx="1" type="body"/>
          </p:nvPr>
        </p:nvSpPr>
        <p:spPr>
          <a:xfrm>
            <a:off x="311700" y="1266325"/>
            <a:ext cx="8520600" cy="3449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can use a loop to get an arbitrary number of values:</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value </a:t>
            </a:r>
            <a:r>
              <a:rPr b="1" lang="en">
                <a:solidFill>
                  <a:srgbClr val="000000"/>
                </a:solidFill>
                <a:latin typeface="Courier New"/>
                <a:ea typeface="Courier New"/>
                <a:cs typeface="Courier New"/>
                <a:sym typeface="Courier New"/>
              </a:rPr>
              <a:t>= -1;</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total = 0;</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4A86E8"/>
                </a:solidFill>
                <a:latin typeface="Courier New"/>
                <a:ea typeface="Courier New"/>
                <a:cs typeface="Courier New"/>
                <a:sym typeface="Courier New"/>
              </a:rPr>
              <a:t>"Enter a positive number (0 to quit):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value = scnr.nextInt();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lang="en">
                <a:solidFill>
                  <a:srgbClr val="666666"/>
                </a:solidFill>
                <a:latin typeface="Courier New"/>
                <a:ea typeface="Courier New"/>
                <a:cs typeface="Courier New"/>
                <a:sym typeface="Courier New"/>
              </a:rPr>
              <a:t>value != 0</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total += value;</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  The total so far is "</a:t>
            </a:r>
            <a:r>
              <a:rPr b="1" lang="en">
                <a:solidFill>
                  <a:srgbClr val="000000"/>
                </a:solidFill>
                <a:latin typeface="Courier New"/>
                <a:ea typeface="Courier New"/>
                <a:cs typeface="Courier New"/>
                <a:sym typeface="Courier New"/>
              </a:rPr>
              <a:t> + total);</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4A86E8"/>
                </a:solidFill>
                <a:latin typeface="Courier New"/>
                <a:ea typeface="Courier New"/>
                <a:cs typeface="Courier New"/>
                <a:sym typeface="Courier New"/>
              </a:rPr>
              <a:t>"Enter a positive number (0 to quit):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value = scnr.nextInt();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"The total is "</a:t>
            </a:r>
            <a:r>
              <a:rPr b="1" lang="en">
                <a:solidFill>
                  <a:srgbClr val="000000"/>
                </a:solidFill>
                <a:latin typeface="Courier New"/>
                <a:ea typeface="Courier New"/>
                <a:cs typeface="Courier New"/>
                <a:sym typeface="Courier New"/>
              </a:rPr>
              <a:t> + total);</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700"/>
              <a:t>Here, we call </a:t>
            </a:r>
            <a:r>
              <a:rPr b="1" lang="en" sz="1700">
                <a:solidFill>
                  <a:schemeClr val="accent5"/>
                </a:solidFill>
                <a:latin typeface="Courier New"/>
                <a:ea typeface="Courier New"/>
                <a:cs typeface="Courier New"/>
                <a:sym typeface="Courier New"/>
              </a:rPr>
              <a:t>-1</a:t>
            </a:r>
            <a:r>
              <a:rPr lang="en" sz="1700"/>
              <a:t> a </a:t>
            </a:r>
            <a:r>
              <a:rPr b="1" lang="en" sz="1700">
                <a:solidFill>
                  <a:schemeClr val="accent1"/>
                </a:solidFill>
              </a:rPr>
              <a:t>sentinel value</a:t>
            </a:r>
            <a:r>
              <a:rPr lang="en" sz="1700"/>
              <a:t> because it is used to signal the end of the input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0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0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000"/>
                                        <p:tgtEl>
                                          <p:spTgt spid="3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Effect filter="fade" transition="in">
                                      <p:cBhvr>
                                        <p:cTn dur="1000"/>
                                        <p:tgtEl>
                                          <p:spTgt spid="3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animEffect filter="fade" transition="in">
                                      <p:cBhvr>
                                        <p:cTn dur="1000"/>
                                        <p:tgtEl>
                                          <p:spTgt spid="3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animEffect filter="fade" transition="in">
                                      <p:cBhvr>
                                        <p:cTn dur="1000"/>
                                        <p:tgtEl>
                                          <p:spTgt spid="3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animEffect filter="fade" transition="in">
                                      <p:cBhvr>
                                        <p:cTn dur="1000"/>
                                        <p:tgtEl>
                                          <p:spTgt spid="3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animEffect filter="fade" transition="in">
                                      <p:cBhvr>
                                        <p:cTn dur="1000"/>
                                        <p:tgtEl>
                                          <p:spTgt spid="3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animEffect filter="fade" transition="in">
                                      <p:cBhvr>
                                        <p:cTn dur="1000"/>
                                        <p:tgtEl>
                                          <p:spTgt spid="3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9" st="9"/>
                                            </p:txEl>
                                          </p:spTgt>
                                        </p:tgtEl>
                                        <p:attrNameLst>
                                          <p:attrName>style.visibility</p:attrName>
                                        </p:attrNameLst>
                                      </p:cBhvr>
                                      <p:to>
                                        <p:strVal val="visible"/>
                                      </p:to>
                                    </p:set>
                                    <p:animEffect filter="fade" transition="in">
                                      <p:cBhvr>
                                        <p:cTn dur="1000"/>
                                        <p:tgtEl>
                                          <p:spTgt spid="3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0" st="10"/>
                                            </p:txEl>
                                          </p:spTgt>
                                        </p:tgtEl>
                                        <p:attrNameLst>
                                          <p:attrName>style.visibility</p:attrName>
                                        </p:attrNameLst>
                                      </p:cBhvr>
                                      <p:to>
                                        <p:strVal val="visible"/>
                                      </p:to>
                                    </p:set>
                                    <p:animEffect filter="fade" transition="in">
                                      <p:cBhvr>
                                        <p:cTn dur="1000"/>
                                        <p:tgtEl>
                                          <p:spTgt spid="3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1" st="11"/>
                                            </p:txEl>
                                          </p:spTgt>
                                        </p:tgtEl>
                                        <p:attrNameLst>
                                          <p:attrName>style.visibility</p:attrName>
                                        </p:attrNameLst>
                                      </p:cBhvr>
                                      <p:to>
                                        <p:strVal val="visible"/>
                                      </p:to>
                                    </p:set>
                                    <p:animEffect filter="fade" transition="in">
                                      <p:cBhvr>
                                        <p:cTn dur="1000"/>
                                        <p:tgtEl>
                                          <p:spTgt spid="3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2" st="12"/>
                                            </p:txEl>
                                          </p:spTgt>
                                        </p:tgtEl>
                                        <p:attrNameLst>
                                          <p:attrName>style.visibility</p:attrName>
                                        </p:attrNameLst>
                                      </p:cBhvr>
                                      <p:to>
                                        <p:strVal val="visible"/>
                                      </p:to>
                                    </p:set>
                                    <p:animEffect filter="fade" transition="in">
                                      <p:cBhvr>
                                        <p:cTn dur="1000"/>
                                        <p:tgtEl>
                                          <p:spTgt spid="36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3" st="13"/>
                                            </p:txEl>
                                          </p:spTgt>
                                        </p:tgtEl>
                                        <p:attrNameLst>
                                          <p:attrName>style.visibility</p:attrName>
                                        </p:attrNameLst>
                                      </p:cBhvr>
                                      <p:to>
                                        <p:strVal val="visible"/>
                                      </p:to>
                                    </p:set>
                                    <p:animEffect filter="fade" transition="in">
                                      <p:cBhvr>
                                        <p:cTn dur="1000"/>
                                        <p:tgtEl>
                                          <p:spTgt spid="36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4" st="14"/>
                                            </p:txEl>
                                          </p:spTgt>
                                        </p:tgtEl>
                                        <p:attrNameLst>
                                          <p:attrName>style.visibility</p:attrName>
                                        </p:attrNameLst>
                                      </p:cBhvr>
                                      <p:to>
                                        <p:strVal val="visible"/>
                                      </p:to>
                                    </p:set>
                                    <p:animEffect filter="fade" transition="in">
                                      <p:cBhvr>
                                        <p:cTn dur="1000"/>
                                        <p:tgtEl>
                                          <p:spTgt spid="360">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Loops</a:t>
            </a:r>
            <a:endParaRPr/>
          </a:p>
        </p:txBody>
      </p:sp>
      <p:sp>
        <p:nvSpPr>
          <p:cNvPr id="366" name="Google Shape;366;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can use a while loop to validate input:</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-1;</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(num </a:t>
            </a:r>
            <a:r>
              <a:rPr b="1" lang="en">
                <a:solidFill>
                  <a:srgbClr val="666666"/>
                </a:solidFill>
                <a:latin typeface="Courier New"/>
                <a:ea typeface="Courier New"/>
                <a:cs typeface="Courier New"/>
                <a:sym typeface="Courier New"/>
              </a:rPr>
              <a:t>&lt;= 0</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"Enter a positive number: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num = scan.nextInt();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"The total is "</a:t>
            </a:r>
            <a:r>
              <a:rPr b="1" lang="en">
                <a:solidFill>
                  <a:srgbClr val="000000"/>
                </a:solidFill>
                <a:latin typeface="Courier New"/>
                <a:ea typeface="Courier New"/>
                <a:cs typeface="Courier New"/>
                <a:sym typeface="Courier New"/>
              </a:rPr>
              <a:t> + total);</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t>The loop will print the prompt and scan a new integer until the user enters a positive number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1000"/>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1000"/>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Effect filter="fade" transition="in">
                                      <p:cBhvr>
                                        <p:cTn dur="1000"/>
                                        <p:tgtEl>
                                          <p:spTgt spid="3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Effect filter="fade" transition="in">
                                      <p:cBhvr>
                                        <p:cTn dur="1000"/>
                                        <p:tgtEl>
                                          <p:spTgt spid="3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Effect filter="fade" transition="in">
                                      <p:cBhvr>
                                        <p:cTn dur="1000"/>
                                        <p:tgtEl>
                                          <p:spTgt spid="3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6" st="6"/>
                                            </p:txEl>
                                          </p:spTgt>
                                        </p:tgtEl>
                                        <p:attrNameLst>
                                          <p:attrName>style.visibility</p:attrName>
                                        </p:attrNameLst>
                                      </p:cBhvr>
                                      <p:to>
                                        <p:strVal val="visible"/>
                                      </p:to>
                                    </p:set>
                                    <p:animEffect filter="fade" transition="in">
                                      <p:cBhvr>
                                        <p:cTn dur="1000"/>
                                        <p:tgtEl>
                                          <p:spTgt spid="3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7" st="7"/>
                                            </p:txEl>
                                          </p:spTgt>
                                        </p:tgtEl>
                                        <p:attrNameLst>
                                          <p:attrName>style.visibility</p:attrName>
                                        </p:attrNameLst>
                                      </p:cBhvr>
                                      <p:to>
                                        <p:strVal val="visible"/>
                                      </p:to>
                                    </p:set>
                                    <p:animEffect filter="fade" transition="in">
                                      <p:cBhvr>
                                        <p:cTn dur="1000"/>
                                        <p:tgtEl>
                                          <p:spTgt spid="3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8" st="8"/>
                                            </p:txEl>
                                          </p:spTgt>
                                        </p:tgtEl>
                                        <p:attrNameLst>
                                          <p:attrName>style.visibility</p:attrName>
                                        </p:attrNameLst>
                                      </p:cBhvr>
                                      <p:to>
                                        <p:strVal val="visible"/>
                                      </p:to>
                                    </p:set>
                                    <p:animEffect filter="fade" transition="in">
                                      <p:cBhvr>
                                        <p:cTn dur="1000"/>
                                        <p:tgtEl>
                                          <p:spTgt spid="3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9" st="9"/>
                                            </p:txEl>
                                          </p:spTgt>
                                        </p:tgtEl>
                                        <p:attrNameLst>
                                          <p:attrName>style.visibility</p:attrName>
                                        </p:attrNameLst>
                                      </p:cBhvr>
                                      <p:to>
                                        <p:strVal val="visible"/>
                                      </p:to>
                                    </p:set>
                                    <p:animEffect filter="fade" transition="in">
                                      <p:cBhvr>
                                        <p:cTn dur="1000"/>
                                        <p:tgtEl>
                                          <p:spTgt spid="3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Do-While </a:t>
            </a:r>
            <a:r>
              <a:rPr lang="en"/>
              <a:t>Loops</a:t>
            </a:r>
            <a:endParaRPr/>
          </a:p>
        </p:txBody>
      </p:sp>
      <p:sp>
        <p:nvSpPr>
          <p:cNvPr id="372" name="Google Shape;372;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do-while loop executes the loop body </a:t>
            </a:r>
            <a:r>
              <a:rPr i="1" lang="en"/>
              <a:t>before</a:t>
            </a:r>
            <a:r>
              <a:rPr lang="en"/>
              <a:t> checking the loop condition</a:t>
            </a:r>
            <a:endParaRPr/>
          </a:p>
          <a:p>
            <a:pPr indent="-342900" lvl="0" marL="457200" rtl="0" algn="l">
              <a:spcBef>
                <a:spcPts val="0"/>
              </a:spcBef>
              <a:spcAft>
                <a:spcPts val="0"/>
              </a:spcAft>
              <a:buSzPts val="1800"/>
              <a:buChar char="●"/>
            </a:pPr>
            <a:r>
              <a:rPr lang="en"/>
              <a:t>It has the following syntax:</a:t>
            </a:r>
            <a:endParaRPr/>
          </a:p>
          <a:p>
            <a:pPr indent="0" lvl="0" marL="457200" rtl="0" algn="l">
              <a:spcBef>
                <a:spcPts val="0"/>
              </a:spcBef>
              <a:spcAft>
                <a:spcPts val="0"/>
              </a:spcAft>
              <a:buNone/>
            </a:pPr>
            <a:r>
              <a:rPr lang="en"/>
              <a:t>	</a:t>
            </a:r>
            <a:r>
              <a:rPr b="1" lang="en">
                <a:solidFill>
                  <a:srgbClr val="A64D79"/>
                </a:solidFill>
                <a:latin typeface="Courier New"/>
                <a:ea typeface="Courier New"/>
                <a:cs typeface="Courier New"/>
                <a:sym typeface="Courier New"/>
              </a:rPr>
              <a:t>do</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 loop body (code block)</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lang="en"/>
              <a:t>	</a:t>
            </a: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i="1" lang="en">
                <a:solidFill>
                  <a:srgbClr val="666666"/>
                </a:solidFill>
                <a:latin typeface="Courier New"/>
                <a:ea typeface="Courier New"/>
                <a:cs typeface="Courier New"/>
                <a:sym typeface="Courier New"/>
              </a:rPr>
              <a:t>condition</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The code block in the loop body is executed once initially, and then the condition is evaluated</a:t>
            </a:r>
            <a:endParaRPr/>
          </a:p>
          <a:p>
            <a:pPr indent="-342900" lvl="0" marL="457200" rtl="0" algn="l">
              <a:spcBef>
                <a:spcPts val="0"/>
              </a:spcBef>
              <a:spcAft>
                <a:spcPts val="0"/>
              </a:spcAft>
              <a:buSzPts val="1800"/>
              <a:buChar char="●"/>
            </a:pPr>
            <a:r>
              <a:rPr lang="en"/>
              <a:t>The code block in the loop body is then executed repeatedly until the condition becomes false</a:t>
            </a:r>
            <a:endParaRPr/>
          </a:p>
          <a:p>
            <a:pPr indent="-342900" lvl="0" marL="457200" rtl="0" algn="l">
              <a:spcBef>
                <a:spcPts val="0"/>
              </a:spcBef>
              <a:spcAft>
                <a:spcPts val="0"/>
              </a:spcAft>
              <a:buSzPts val="1800"/>
              <a:buChar char="●"/>
            </a:pPr>
            <a:r>
              <a:rPr lang="en"/>
              <a:t>The body in a while loop will execute </a:t>
            </a:r>
            <a:r>
              <a:rPr i="1" lang="en"/>
              <a:t>at least</a:t>
            </a:r>
            <a:r>
              <a:rPr lang="en"/>
              <a:t> once</a:t>
            </a:r>
            <a:endParaRPr/>
          </a:p>
          <a:p>
            <a:pPr indent="-317500" lvl="1" marL="914400" rtl="0" algn="l">
              <a:spcBef>
                <a:spcPts val="0"/>
              </a:spcBef>
              <a:spcAft>
                <a:spcPts val="0"/>
              </a:spcAft>
              <a:buSzPts val="1400"/>
              <a:buChar char="○"/>
            </a:pPr>
            <a:r>
              <a:rPr lang="en"/>
              <a:t>If the condition if false, it will only execute once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Effect filter="fade" transition="in">
                                      <p:cBhvr>
                                        <p:cTn dur="1000"/>
                                        <p:tgtEl>
                                          <p:spTgt spid="3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Effect filter="fade" transition="in">
                                      <p:cBhvr>
                                        <p:cTn dur="1000"/>
                                        <p:tgtEl>
                                          <p:spTgt spid="3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Effect filter="fade" transition="in">
                                      <p:cBhvr>
                                        <p:cTn dur="1000"/>
                                        <p:tgtEl>
                                          <p:spTgt spid="3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4" st="4"/>
                                            </p:txEl>
                                          </p:spTgt>
                                        </p:tgtEl>
                                        <p:attrNameLst>
                                          <p:attrName>style.visibility</p:attrName>
                                        </p:attrNameLst>
                                      </p:cBhvr>
                                      <p:to>
                                        <p:strVal val="visible"/>
                                      </p:to>
                                    </p:set>
                                    <p:animEffect filter="fade" transition="in">
                                      <p:cBhvr>
                                        <p:cTn dur="1000"/>
                                        <p:tgtEl>
                                          <p:spTgt spid="3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5" st="5"/>
                                            </p:txEl>
                                          </p:spTgt>
                                        </p:tgtEl>
                                        <p:attrNameLst>
                                          <p:attrName>style.visibility</p:attrName>
                                        </p:attrNameLst>
                                      </p:cBhvr>
                                      <p:to>
                                        <p:strVal val="visible"/>
                                      </p:to>
                                    </p:set>
                                    <p:animEffect filter="fade" transition="in">
                                      <p:cBhvr>
                                        <p:cTn dur="1000"/>
                                        <p:tgtEl>
                                          <p:spTgt spid="3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6" st="6"/>
                                            </p:txEl>
                                          </p:spTgt>
                                        </p:tgtEl>
                                        <p:attrNameLst>
                                          <p:attrName>style.visibility</p:attrName>
                                        </p:attrNameLst>
                                      </p:cBhvr>
                                      <p:to>
                                        <p:strVal val="visible"/>
                                      </p:to>
                                    </p:set>
                                    <p:animEffect filter="fade" transition="in">
                                      <p:cBhvr>
                                        <p:cTn dur="1000"/>
                                        <p:tgtEl>
                                          <p:spTgt spid="3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7" st="7"/>
                                            </p:txEl>
                                          </p:spTgt>
                                        </p:tgtEl>
                                        <p:attrNameLst>
                                          <p:attrName>style.visibility</p:attrName>
                                        </p:attrNameLst>
                                      </p:cBhvr>
                                      <p:to>
                                        <p:strVal val="visible"/>
                                      </p:to>
                                    </p:set>
                                    <p:animEffect filter="fade" transition="in">
                                      <p:cBhvr>
                                        <p:cTn dur="1000"/>
                                        <p:tgtEl>
                                          <p:spTgt spid="3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8" st="8"/>
                                            </p:txEl>
                                          </p:spTgt>
                                        </p:tgtEl>
                                        <p:attrNameLst>
                                          <p:attrName>style.visibility</p:attrName>
                                        </p:attrNameLst>
                                      </p:cBhvr>
                                      <p:to>
                                        <p:strVal val="visible"/>
                                      </p:to>
                                    </p:set>
                                    <p:animEffect filter="fade" transition="in">
                                      <p:cBhvr>
                                        <p:cTn dur="1000"/>
                                        <p:tgtEl>
                                          <p:spTgt spid="3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Calling Methods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chemeClr val="accent5"/>
                </a:solidFill>
              </a:rPr>
              <a:t>Method definition/declaration</a:t>
            </a:r>
            <a:r>
              <a:rPr lang="en"/>
              <a:t>:  the statements that make up a method</a:t>
            </a:r>
            <a:endParaRPr/>
          </a:p>
          <a:p>
            <a:pPr indent="-317500" lvl="1" marL="914400" rtl="0" algn="l">
              <a:spcBef>
                <a:spcPts val="0"/>
              </a:spcBef>
              <a:spcAft>
                <a:spcPts val="0"/>
              </a:spcAft>
              <a:buSzPts val="1400"/>
              <a:buChar char="○"/>
            </a:pPr>
            <a:r>
              <a:rPr lang="en"/>
              <a:t>Note that in some languages such as C++ there is a distinction between the method declaration &amp; its definition</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b="1" lang="en">
                <a:solidFill>
                  <a:schemeClr val="accent5"/>
                </a:solidFill>
              </a:rPr>
              <a:t>Method call</a:t>
            </a:r>
            <a:r>
              <a:rPr lang="en"/>
              <a:t>:  a statement that causes a method to execute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a:t>
            </a:r>
            <a:r>
              <a:rPr lang="en"/>
              <a:t>While Loops</a:t>
            </a:r>
            <a:endParaRPr/>
          </a:p>
        </p:txBody>
      </p:sp>
      <p:sp>
        <p:nvSpPr>
          <p:cNvPr id="378" name="Google Shape;378;p53"/>
          <p:cNvSpPr txBox="1"/>
          <p:nvPr>
            <p:ph idx="1" type="body"/>
          </p:nvPr>
        </p:nvSpPr>
        <p:spPr>
          <a:xfrm>
            <a:off x="311700" y="1266325"/>
            <a:ext cx="8520600" cy="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 flow of a do-while loop:</a:t>
            </a:r>
            <a:endParaRPr/>
          </a:p>
        </p:txBody>
      </p:sp>
      <p:sp>
        <p:nvSpPr>
          <p:cNvPr id="379" name="Google Shape;379;p53"/>
          <p:cNvSpPr/>
          <p:nvPr/>
        </p:nvSpPr>
        <p:spPr>
          <a:xfrm>
            <a:off x="3600300" y="3000675"/>
            <a:ext cx="1943400" cy="9834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Evaluate condition</a:t>
            </a:r>
            <a:endParaRPr>
              <a:solidFill>
                <a:schemeClr val="lt1"/>
              </a:solidFill>
              <a:latin typeface="Open Sans"/>
              <a:ea typeface="Open Sans"/>
              <a:cs typeface="Open Sans"/>
              <a:sym typeface="Open Sans"/>
            </a:endParaRPr>
          </a:p>
        </p:txBody>
      </p:sp>
      <p:sp>
        <p:nvSpPr>
          <p:cNvPr id="380" name="Google Shape;380;p53"/>
          <p:cNvSpPr/>
          <p:nvPr/>
        </p:nvSpPr>
        <p:spPr>
          <a:xfrm>
            <a:off x="3756300" y="1857625"/>
            <a:ext cx="1631400" cy="483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Body</a:t>
            </a:r>
            <a:endParaRPr>
              <a:solidFill>
                <a:schemeClr val="lt1"/>
              </a:solidFill>
            </a:endParaRPr>
          </a:p>
        </p:txBody>
      </p:sp>
      <p:cxnSp>
        <p:nvCxnSpPr>
          <p:cNvPr id="381" name="Google Shape;381;p53"/>
          <p:cNvCxnSpPr>
            <a:stCxn id="380" idx="2"/>
            <a:endCxn id="379" idx="0"/>
          </p:cNvCxnSpPr>
          <p:nvPr/>
        </p:nvCxnSpPr>
        <p:spPr>
          <a:xfrm>
            <a:off x="4572000" y="2341525"/>
            <a:ext cx="0" cy="659100"/>
          </a:xfrm>
          <a:prstGeom prst="straightConnector1">
            <a:avLst/>
          </a:prstGeom>
          <a:noFill/>
          <a:ln cap="flat" cmpd="sng" w="19050">
            <a:solidFill>
              <a:schemeClr val="dk2"/>
            </a:solidFill>
            <a:prstDash val="solid"/>
            <a:round/>
            <a:headEnd len="med" w="med" type="none"/>
            <a:tailEnd len="med" w="med" type="triangle"/>
          </a:ln>
        </p:spPr>
      </p:cxnSp>
      <p:cxnSp>
        <p:nvCxnSpPr>
          <p:cNvPr id="382" name="Google Shape;382;p53"/>
          <p:cNvCxnSpPr>
            <a:stCxn id="379" idx="1"/>
            <a:endCxn id="380" idx="1"/>
          </p:cNvCxnSpPr>
          <p:nvPr/>
        </p:nvCxnSpPr>
        <p:spPr>
          <a:xfrm flipH="1" rot="10800000">
            <a:off x="3600300" y="2099475"/>
            <a:ext cx="156000" cy="1392900"/>
          </a:xfrm>
          <a:prstGeom prst="bentConnector3">
            <a:avLst>
              <a:gd fmla="val -152644" name="adj1"/>
            </a:avLst>
          </a:prstGeom>
          <a:noFill/>
          <a:ln cap="flat" cmpd="sng" w="19050">
            <a:solidFill>
              <a:schemeClr val="dk2"/>
            </a:solidFill>
            <a:prstDash val="solid"/>
            <a:round/>
            <a:headEnd len="med" w="med" type="none"/>
            <a:tailEnd len="med" w="med" type="triangle"/>
          </a:ln>
        </p:spPr>
      </p:cxnSp>
      <p:sp>
        <p:nvSpPr>
          <p:cNvPr id="383" name="Google Shape;383;p53"/>
          <p:cNvSpPr txBox="1"/>
          <p:nvPr/>
        </p:nvSpPr>
        <p:spPr>
          <a:xfrm>
            <a:off x="2847075" y="2571750"/>
            <a:ext cx="51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true</a:t>
            </a:r>
            <a:endParaRPr sz="1200">
              <a:latin typeface="Open Sans"/>
              <a:ea typeface="Open Sans"/>
              <a:cs typeface="Open Sans"/>
              <a:sym typeface="Open Sans"/>
            </a:endParaRPr>
          </a:p>
        </p:txBody>
      </p:sp>
      <p:grpSp>
        <p:nvGrpSpPr>
          <p:cNvPr id="384" name="Google Shape;384;p53"/>
          <p:cNvGrpSpPr/>
          <p:nvPr/>
        </p:nvGrpSpPr>
        <p:grpSpPr>
          <a:xfrm>
            <a:off x="4572000" y="3984075"/>
            <a:ext cx="741300" cy="659100"/>
            <a:chOff x="4572000" y="3984075"/>
            <a:chExt cx="741300" cy="659100"/>
          </a:xfrm>
        </p:grpSpPr>
        <p:sp>
          <p:nvSpPr>
            <p:cNvPr id="385" name="Google Shape;385;p53"/>
            <p:cNvSpPr txBox="1"/>
            <p:nvPr/>
          </p:nvSpPr>
          <p:spPr>
            <a:xfrm>
              <a:off x="4572000" y="4100100"/>
              <a:ext cx="74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false</a:t>
              </a:r>
              <a:endParaRPr sz="1200">
                <a:latin typeface="Open Sans"/>
                <a:ea typeface="Open Sans"/>
                <a:cs typeface="Open Sans"/>
                <a:sym typeface="Open Sans"/>
              </a:endParaRPr>
            </a:p>
          </p:txBody>
        </p:sp>
        <p:cxnSp>
          <p:nvCxnSpPr>
            <p:cNvPr id="386" name="Google Shape;386;p53"/>
            <p:cNvCxnSpPr>
              <a:stCxn id="379" idx="2"/>
            </p:cNvCxnSpPr>
            <p:nvPr/>
          </p:nvCxnSpPr>
          <p:spPr>
            <a:xfrm>
              <a:off x="4572000" y="3984075"/>
              <a:ext cx="0" cy="659100"/>
            </a:xfrm>
            <a:prstGeom prst="straightConnector1">
              <a:avLst/>
            </a:prstGeom>
            <a:noFill/>
            <a:ln cap="flat" cmpd="sng" w="19050">
              <a:solidFill>
                <a:schemeClr val="dk2"/>
              </a:solidFill>
              <a:prstDash val="solid"/>
              <a:round/>
              <a:headEnd len="med" w="med" type="none"/>
              <a:tailEnd len="med" w="med" type="triangle"/>
            </a:ln>
          </p:spPr>
        </p:cxnSp>
      </p:grpSp>
      <p:cxnSp>
        <p:nvCxnSpPr>
          <p:cNvPr id="387" name="Google Shape;387;p53"/>
          <p:cNvCxnSpPr>
            <a:endCxn id="380" idx="0"/>
          </p:cNvCxnSpPr>
          <p:nvPr/>
        </p:nvCxnSpPr>
        <p:spPr>
          <a:xfrm>
            <a:off x="4572000" y="1232425"/>
            <a:ext cx="0" cy="625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1000"/>
                                        <p:tgtEl>
                                          <p:spTgt spid="3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a:t>
            </a:r>
            <a:r>
              <a:rPr lang="en"/>
              <a:t>While Loops</a:t>
            </a:r>
            <a:endParaRPr/>
          </a:p>
        </p:txBody>
      </p:sp>
      <p:sp>
        <p:nvSpPr>
          <p:cNvPr id="393" name="Google Shape;393;p54"/>
          <p:cNvSpPr txBox="1"/>
          <p:nvPr>
            <p:ph idx="1" type="body"/>
          </p:nvPr>
        </p:nvSpPr>
        <p:spPr>
          <a:xfrm>
            <a:off x="311700" y="1266325"/>
            <a:ext cx="8520600" cy="34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code:</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=0;</a:t>
            </a:r>
            <a:endParaRPr b="1">
              <a:solidFill>
                <a:srgbClr val="A64D79"/>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do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num++;</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.println(num);</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lang="en">
                <a:solidFill>
                  <a:srgbClr val="666666"/>
                </a:solidFill>
                <a:latin typeface="Courier New"/>
                <a:ea typeface="Courier New"/>
                <a:cs typeface="Courier New"/>
                <a:sym typeface="Courier New"/>
              </a:rPr>
              <a:t>num &lt; 10</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code prints the numbers from 1 to 10, inclusive</a:t>
            </a:r>
            <a:endParaRPr/>
          </a:p>
          <a:p>
            <a:pPr indent="0" lvl="0" marL="0" rtl="0" algn="l">
              <a:spcBef>
                <a:spcPts val="0"/>
              </a:spcBef>
              <a:spcAft>
                <a:spcPts val="0"/>
              </a:spcAft>
              <a:buNone/>
            </a:pPr>
            <a:r>
              <a:rPr lang="en"/>
              <a:t>Note that if we set num to a number greater than 10, the loop would never execute!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1000"/>
                                        <p:tgtEl>
                                          <p:spTgt spid="3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animEffect filter="fade" transition="in">
                                      <p:cBhvr>
                                        <p:cTn dur="1000"/>
                                        <p:tgtEl>
                                          <p:spTgt spid="3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animEffect filter="fade" transition="in">
                                      <p:cBhvr>
                                        <p:cTn dur="1000"/>
                                        <p:tgtEl>
                                          <p:spTgt spid="3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animEffect filter="fade" transition="in">
                                      <p:cBhvr>
                                        <p:cTn dur="1000"/>
                                        <p:tgtEl>
                                          <p:spTgt spid="3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animEffect filter="fade" transition="in">
                                      <p:cBhvr>
                                        <p:cTn dur="1000"/>
                                        <p:tgtEl>
                                          <p:spTgt spid="3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animEffect filter="fade" transition="in">
                                      <p:cBhvr>
                                        <p:cTn dur="1000"/>
                                        <p:tgtEl>
                                          <p:spTgt spid="3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animEffect filter="fade" transition="in">
                                      <p:cBhvr>
                                        <p:cTn dur="1000"/>
                                        <p:tgtEl>
                                          <p:spTgt spid="3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7" st="7"/>
                                            </p:txEl>
                                          </p:spTgt>
                                        </p:tgtEl>
                                        <p:attrNameLst>
                                          <p:attrName>style.visibility</p:attrName>
                                        </p:attrNameLst>
                                      </p:cBhvr>
                                      <p:to>
                                        <p:strVal val="visible"/>
                                      </p:to>
                                    </p:set>
                                    <p:animEffect filter="fade" transition="in">
                                      <p:cBhvr>
                                        <p:cTn dur="1000"/>
                                        <p:tgtEl>
                                          <p:spTgt spid="3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8" st="8"/>
                                            </p:txEl>
                                          </p:spTgt>
                                        </p:tgtEl>
                                        <p:attrNameLst>
                                          <p:attrName>style.visibility</p:attrName>
                                        </p:attrNameLst>
                                      </p:cBhvr>
                                      <p:to>
                                        <p:strVal val="visible"/>
                                      </p:to>
                                    </p:set>
                                    <p:animEffect filter="fade" transition="in">
                                      <p:cBhvr>
                                        <p:cTn dur="1000"/>
                                        <p:tgtEl>
                                          <p:spTgt spid="3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9" st="9"/>
                                            </p:txEl>
                                          </p:spTgt>
                                        </p:tgtEl>
                                        <p:attrNameLst>
                                          <p:attrName>style.visibility</p:attrName>
                                        </p:attrNameLst>
                                      </p:cBhvr>
                                      <p:to>
                                        <p:strVal val="visible"/>
                                      </p:to>
                                    </p:set>
                                    <p:animEffect filter="fade" transition="in">
                                      <p:cBhvr>
                                        <p:cTn dur="1000"/>
                                        <p:tgtEl>
                                          <p:spTgt spid="39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a:t>
            </a:r>
            <a:r>
              <a:rPr lang="en"/>
              <a:t>Loops</a:t>
            </a:r>
            <a:endParaRPr/>
          </a:p>
        </p:txBody>
      </p:sp>
      <p:sp>
        <p:nvSpPr>
          <p:cNvPr id="399" name="Google Shape;399;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for loop has the following syntax:</a:t>
            </a:r>
            <a:endParaRPr/>
          </a:p>
          <a:p>
            <a:pPr indent="0" lvl="0" marL="457200" rtl="0" algn="l">
              <a:spcBef>
                <a:spcPts val="0"/>
              </a:spcBef>
              <a:spcAft>
                <a:spcPts val="0"/>
              </a:spcAft>
              <a:buNone/>
            </a:pPr>
            <a:r>
              <a:rPr lang="en"/>
              <a:t>	</a:t>
            </a: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a:t>
            </a:r>
            <a:r>
              <a:rPr b="1" i="1" lang="en">
                <a:solidFill>
                  <a:srgbClr val="666666"/>
                </a:solidFill>
                <a:latin typeface="Courier New"/>
                <a:ea typeface="Courier New"/>
                <a:cs typeface="Courier New"/>
                <a:sym typeface="Courier New"/>
              </a:rPr>
              <a:t>initialization</a:t>
            </a:r>
            <a:r>
              <a:rPr b="1" lang="en">
                <a:solidFill>
                  <a:srgbClr val="000000"/>
                </a:solidFill>
                <a:latin typeface="Courier New"/>
                <a:ea typeface="Courier New"/>
                <a:cs typeface="Courier New"/>
                <a:sym typeface="Courier New"/>
              </a:rPr>
              <a:t>; </a:t>
            </a:r>
            <a:r>
              <a:rPr b="1" i="1" lang="en">
                <a:solidFill>
                  <a:srgbClr val="666666"/>
                </a:solidFill>
                <a:latin typeface="Courier New"/>
                <a:ea typeface="Courier New"/>
                <a:cs typeface="Courier New"/>
                <a:sym typeface="Courier New"/>
              </a:rPr>
              <a:t>condition</a:t>
            </a:r>
            <a:r>
              <a:rPr b="1" lang="en">
                <a:solidFill>
                  <a:srgbClr val="000000"/>
                </a:solidFill>
                <a:latin typeface="Courier New"/>
                <a:ea typeface="Courier New"/>
                <a:cs typeface="Courier New"/>
                <a:sym typeface="Courier New"/>
              </a:rPr>
              <a:t>; </a:t>
            </a:r>
            <a:r>
              <a:rPr b="1" i="1" lang="en">
                <a:solidFill>
                  <a:srgbClr val="666666"/>
                </a:solidFill>
                <a:latin typeface="Courier New"/>
                <a:ea typeface="Courier New"/>
                <a:cs typeface="Courier New"/>
                <a:sym typeface="Courier New"/>
              </a:rPr>
              <a:t>update</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 loop body (code block)</a:t>
            </a:r>
            <a:endParaRPr b="1">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a:p>
          <a:p>
            <a:pPr indent="-334327" lvl="0" marL="457200" rtl="0" algn="l">
              <a:spcBef>
                <a:spcPts val="0"/>
              </a:spcBef>
              <a:spcAft>
                <a:spcPts val="0"/>
              </a:spcAft>
              <a:buSzPct val="100000"/>
              <a:buChar char="●"/>
            </a:pPr>
            <a:r>
              <a:rPr lang="en"/>
              <a:t>The </a:t>
            </a:r>
            <a:r>
              <a:rPr b="1" lang="en">
                <a:solidFill>
                  <a:schemeClr val="accent5"/>
                </a:solidFill>
              </a:rPr>
              <a:t>initialization </a:t>
            </a:r>
            <a:r>
              <a:rPr lang="en"/>
              <a:t>code is executed </a:t>
            </a:r>
            <a:r>
              <a:rPr i="1" lang="en">
                <a:solidFill>
                  <a:schemeClr val="accent1"/>
                </a:solidFill>
              </a:rPr>
              <a:t>one</a:t>
            </a:r>
            <a:r>
              <a:rPr i="1" lang="en"/>
              <a:t> </a:t>
            </a:r>
            <a:r>
              <a:rPr i="1" lang="en">
                <a:solidFill>
                  <a:schemeClr val="accent1"/>
                </a:solidFill>
              </a:rPr>
              <a:t>time</a:t>
            </a:r>
            <a:r>
              <a:rPr lang="en"/>
              <a:t> when the loop is entered</a:t>
            </a:r>
            <a:endParaRPr/>
          </a:p>
          <a:p>
            <a:pPr indent="-334327" lvl="0" marL="457200" rtl="0" algn="l">
              <a:spcBef>
                <a:spcPts val="0"/>
              </a:spcBef>
              <a:spcAft>
                <a:spcPts val="0"/>
              </a:spcAft>
              <a:buSzPct val="100000"/>
              <a:buChar char="●"/>
            </a:pPr>
            <a:r>
              <a:rPr lang="en"/>
              <a:t>The code block in the body is executed until the </a:t>
            </a:r>
            <a:r>
              <a:rPr b="1" lang="en">
                <a:solidFill>
                  <a:schemeClr val="accent5"/>
                </a:solidFill>
              </a:rPr>
              <a:t>condition expression</a:t>
            </a:r>
            <a:r>
              <a:rPr lang="en"/>
              <a:t> becomes false</a:t>
            </a:r>
            <a:endParaRPr/>
          </a:p>
          <a:p>
            <a:pPr indent="-334327" lvl="0" marL="457200" rtl="0" algn="l">
              <a:spcBef>
                <a:spcPts val="0"/>
              </a:spcBef>
              <a:spcAft>
                <a:spcPts val="0"/>
              </a:spcAft>
              <a:buSzPct val="100000"/>
              <a:buChar char="●"/>
            </a:pPr>
            <a:r>
              <a:rPr lang="en"/>
              <a:t>The </a:t>
            </a:r>
            <a:r>
              <a:rPr b="1" lang="en">
                <a:solidFill>
                  <a:schemeClr val="accent5"/>
                </a:solidFill>
              </a:rPr>
              <a:t>update </a:t>
            </a:r>
            <a:r>
              <a:rPr lang="en"/>
              <a:t>code is executed at the </a:t>
            </a:r>
            <a:r>
              <a:rPr i="1" lang="en">
                <a:solidFill>
                  <a:schemeClr val="accent1"/>
                </a:solidFill>
              </a:rPr>
              <a:t>end</a:t>
            </a:r>
            <a:r>
              <a:rPr lang="en"/>
              <a:t> of </a:t>
            </a:r>
            <a:r>
              <a:rPr i="1" lang="en">
                <a:solidFill>
                  <a:schemeClr val="accent1"/>
                </a:solidFill>
              </a:rPr>
              <a:t>each</a:t>
            </a:r>
            <a:r>
              <a:rPr lang="en"/>
              <a:t> iteration</a:t>
            </a:r>
            <a:endParaRPr/>
          </a:p>
          <a:p>
            <a:pPr indent="-310832" lvl="1" marL="914400" rtl="0" algn="l">
              <a:spcBef>
                <a:spcPts val="0"/>
              </a:spcBef>
              <a:spcAft>
                <a:spcPts val="0"/>
              </a:spcAft>
              <a:buSzPct val="100000"/>
              <a:buChar char="○"/>
            </a:pPr>
            <a:r>
              <a:rPr lang="en"/>
              <a:t>Typically the update code would increment a variable used in the condition expression</a:t>
            </a:r>
            <a:endParaRPr/>
          </a:p>
          <a:p>
            <a:pPr indent="-334327" lvl="0" marL="457200" rtl="0" algn="l">
              <a:spcBef>
                <a:spcPts val="0"/>
              </a:spcBef>
              <a:spcAft>
                <a:spcPts val="0"/>
              </a:spcAft>
              <a:buSzPct val="100000"/>
              <a:buChar char="●"/>
            </a:pPr>
            <a:r>
              <a:rPr lang="en"/>
              <a:t>Multiple expressions can be evaluated in each part if separated by a comma</a:t>
            </a:r>
            <a:endParaRPr/>
          </a:p>
          <a:p>
            <a:pPr indent="-334327" lvl="0" marL="457200" rtl="0" algn="l">
              <a:spcBef>
                <a:spcPts val="0"/>
              </a:spcBef>
              <a:spcAft>
                <a:spcPts val="0"/>
              </a:spcAft>
              <a:buSzPct val="100000"/>
              <a:buChar char="●"/>
            </a:pPr>
            <a:r>
              <a:rPr lang="en"/>
              <a:t>For loops are best suited for executing statements a predetermined number of times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Effect filter="fade" transition="in">
                                      <p:cBhvr>
                                        <p:cTn dur="1000"/>
                                        <p:tgtEl>
                                          <p:spTgt spid="3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Effect filter="fade" transition="in">
                                      <p:cBhvr>
                                        <p:cTn dur="1000"/>
                                        <p:tgtEl>
                                          <p:spTgt spid="3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Effect filter="fade" transition="in">
                                      <p:cBhvr>
                                        <p:cTn dur="1000"/>
                                        <p:tgtEl>
                                          <p:spTgt spid="3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Effect filter="fade" transition="in">
                                      <p:cBhvr>
                                        <p:cTn dur="1000"/>
                                        <p:tgtEl>
                                          <p:spTgt spid="3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animEffect filter="fade" transition="in">
                                      <p:cBhvr>
                                        <p:cTn dur="1000"/>
                                        <p:tgtEl>
                                          <p:spTgt spid="3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animEffect filter="fade" transition="in">
                                      <p:cBhvr>
                                        <p:cTn dur="1000"/>
                                        <p:tgtEl>
                                          <p:spTgt spid="3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6" st="6"/>
                                            </p:txEl>
                                          </p:spTgt>
                                        </p:tgtEl>
                                        <p:attrNameLst>
                                          <p:attrName>style.visibility</p:attrName>
                                        </p:attrNameLst>
                                      </p:cBhvr>
                                      <p:to>
                                        <p:strVal val="visible"/>
                                      </p:to>
                                    </p:set>
                                    <p:animEffect filter="fade" transition="in">
                                      <p:cBhvr>
                                        <p:cTn dur="1000"/>
                                        <p:tgtEl>
                                          <p:spTgt spid="3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7" st="7"/>
                                            </p:txEl>
                                          </p:spTgt>
                                        </p:tgtEl>
                                        <p:attrNameLst>
                                          <p:attrName>style.visibility</p:attrName>
                                        </p:attrNameLst>
                                      </p:cBhvr>
                                      <p:to>
                                        <p:strVal val="visible"/>
                                      </p:to>
                                    </p:set>
                                    <p:animEffect filter="fade" transition="in">
                                      <p:cBhvr>
                                        <p:cTn dur="1000"/>
                                        <p:tgtEl>
                                          <p:spTgt spid="3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8" st="8"/>
                                            </p:txEl>
                                          </p:spTgt>
                                        </p:tgtEl>
                                        <p:attrNameLst>
                                          <p:attrName>style.visibility</p:attrName>
                                        </p:attrNameLst>
                                      </p:cBhvr>
                                      <p:to>
                                        <p:strVal val="visible"/>
                                      </p:to>
                                    </p:set>
                                    <p:animEffect filter="fade" transition="in">
                                      <p:cBhvr>
                                        <p:cTn dur="1000"/>
                                        <p:tgtEl>
                                          <p:spTgt spid="39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xEl>
                                              <p:pRg end="9" st="9"/>
                                            </p:txEl>
                                          </p:spTgt>
                                        </p:tgtEl>
                                        <p:attrNameLst>
                                          <p:attrName>style.visibility</p:attrName>
                                        </p:attrNameLst>
                                      </p:cBhvr>
                                      <p:to>
                                        <p:strVal val="visible"/>
                                      </p:to>
                                    </p:set>
                                    <p:animEffect filter="fade" transition="in">
                                      <p:cBhvr>
                                        <p:cTn dur="1000"/>
                                        <p:tgtEl>
                                          <p:spTgt spid="39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Note About Loop Variable Names</a:t>
            </a:r>
            <a:endParaRPr/>
          </a:p>
        </p:txBody>
      </p:sp>
      <p:sp>
        <p:nvSpPr>
          <p:cNvPr id="405" name="Google Shape;405;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name you give </a:t>
            </a:r>
            <a:r>
              <a:rPr lang="en"/>
              <a:t>variables</a:t>
            </a:r>
            <a:r>
              <a:rPr lang="en"/>
              <a:t> should reflect </a:t>
            </a:r>
            <a:r>
              <a:rPr i="1" lang="en"/>
              <a:t>what they represent</a:t>
            </a:r>
            <a:endParaRPr i="1"/>
          </a:p>
          <a:p>
            <a:pPr indent="-342900" lvl="0" marL="457200" rtl="0" algn="l">
              <a:spcBef>
                <a:spcPts val="0"/>
              </a:spcBef>
              <a:spcAft>
                <a:spcPts val="0"/>
              </a:spcAft>
              <a:buSzPts val="1800"/>
              <a:buChar char="●"/>
            </a:pPr>
            <a:r>
              <a:rPr lang="en"/>
              <a:t>In some cases with loops, the variable just represents how many times we have iterated through the loop</a:t>
            </a:r>
            <a:endParaRPr/>
          </a:p>
          <a:p>
            <a:pPr indent="-317500" lvl="1" marL="914400" rtl="0" algn="l">
              <a:spcBef>
                <a:spcPts val="0"/>
              </a:spcBef>
              <a:spcAft>
                <a:spcPts val="0"/>
              </a:spcAft>
              <a:buSzPts val="1400"/>
              <a:buChar char="○"/>
            </a:pPr>
            <a:r>
              <a:rPr lang="en"/>
              <a:t>Most commonly with for loops, but sometimes with while loops</a:t>
            </a:r>
            <a:endParaRPr/>
          </a:p>
          <a:p>
            <a:pPr indent="-342900" lvl="0" marL="457200" rtl="0" algn="l">
              <a:spcBef>
                <a:spcPts val="0"/>
              </a:spcBef>
              <a:spcAft>
                <a:spcPts val="0"/>
              </a:spcAft>
              <a:buSzPts val="1800"/>
              <a:buChar char="●"/>
            </a:pPr>
            <a:r>
              <a:rPr lang="en"/>
              <a:t>In those cases, programmers often choose simple names like </a:t>
            </a:r>
            <a:r>
              <a:rPr b="1" lang="en">
                <a:latin typeface="Courier New"/>
                <a:ea typeface="Courier New"/>
                <a:cs typeface="Courier New"/>
                <a:sym typeface="Courier New"/>
              </a:rPr>
              <a:t>i</a:t>
            </a:r>
            <a:r>
              <a:rPr lang="en"/>
              <a:t>, </a:t>
            </a:r>
            <a:r>
              <a:rPr b="1" lang="en">
                <a:latin typeface="Courier New"/>
                <a:ea typeface="Courier New"/>
                <a:cs typeface="Courier New"/>
                <a:sym typeface="Courier New"/>
              </a:rPr>
              <a:t>j</a:t>
            </a:r>
            <a:r>
              <a:rPr lang="en"/>
              <a:t>, &amp; </a:t>
            </a:r>
            <a:r>
              <a:rPr b="1" lang="en">
                <a:latin typeface="Courier New"/>
                <a:ea typeface="Courier New"/>
                <a:cs typeface="Courier New"/>
                <a:sym typeface="Courier New"/>
              </a:rPr>
              <a:t>k</a:t>
            </a:r>
            <a:r>
              <a:rPr lang="en"/>
              <a:t> </a:t>
            </a:r>
            <a:endParaRPr/>
          </a:p>
          <a:p>
            <a:pPr indent="-342900" lvl="0" marL="457200" rtl="0" algn="l">
              <a:spcBef>
                <a:spcPts val="0"/>
              </a:spcBef>
              <a:spcAft>
                <a:spcPts val="0"/>
              </a:spcAft>
              <a:buSzPts val="1800"/>
              <a:buChar char="●"/>
            </a:pPr>
            <a:r>
              <a:rPr lang="en"/>
              <a:t>My personal preference is to double the letter (so </a:t>
            </a:r>
            <a:r>
              <a:rPr b="1" lang="en">
                <a:latin typeface="Courier New"/>
                <a:ea typeface="Courier New"/>
                <a:cs typeface="Courier New"/>
                <a:sym typeface="Courier New"/>
              </a:rPr>
              <a:t>ii</a:t>
            </a:r>
            <a:r>
              <a:rPr lang="en"/>
              <a:t>, </a:t>
            </a:r>
            <a:r>
              <a:rPr b="1" lang="en">
                <a:latin typeface="Courier New"/>
                <a:ea typeface="Courier New"/>
                <a:cs typeface="Courier New"/>
                <a:sym typeface="Courier New"/>
              </a:rPr>
              <a:t>jj</a:t>
            </a:r>
            <a:r>
              <a:rPr lang="en"/>
              <a:t>, &amp; </a:t>
            </a:r>
            <a:r>
              <a:rPr b="1" lang="en">
                <a:latin typeface="Courier New"/>
                <a:ea typeface="Courier New"/>
                <a:cs typeface="Courier New"/>
                <a:sym typeface="Courier New"/>
              </a:rPr>
              <a:t>kk</a:t>
            </a:r>
            <a:r>
              <a:rPr lang="en"/>
              <a:t>) to make it easier to see &amp; search for (</a:t>
            </a:r>
            <a:r>
              <a:rPr b="1" lang="en">
                <a:latin typeface="Courier New"/>
                <a:ea typeface="Courier New"/>
                <a:cs typeface="Courier New"/>
                <a:sym typeface="Courier New"/>
              </a:rPr>
              <a:t>i</a:t>
            </a:r>
            <a:r>
              <a:rPr lang="en"/>
              <a:t> is a </a:t>
            </a:r>
            <a:r>
              <a:rPr lang="en"/>
              <a:t>pretty</a:t>
            </a:r>
            <a:r>
              <a:rPr lang="en"/>
              <a:t> common character, but </a:t>
            </a:r>
            <a:r>
              <a:rPr b="1" lang="en">
                <a:latin typeface="Courier New"/>
                <a:ea typeface="Courier New"/>
                <a:cs typeface="Courier New"/>
                <a:sym typeface="Courier New"/>
              </a:rPr>
              <a:t>ii</a:t>
            </a:r>
            <a:r>
              <a:rPr lang="en"/>
              <a:t> rarely </a:t>
            </a:r>
            <a:r>
              <a:rPr lang="en"/>
              <a:t>shows up so is easier to find/replace)</a:t>
            </a:r>
            <a:endParaRPr/>
          </a:p>
          <a:p>
            <a:pPr indent="-317500" lvl="1" marL="914400" rtl="0" algn="l">
              <a:spcBef>
                <a:spcPts val="0"/>
              </a:spcBef>
              <a:spcAft>
                <a:spcPts val="0"/>
              </a:spcAft>
              <a:buSzPts val="1400"/>
              <a:buChar char="○"/>
            </a:pPr>
            <a:r>
              <a:rPr lang="en"/>
              <a:t>This is just </a:t>
            </a:r>
            <a:r>
              <a:rPr i="1" lang="en"/>
              <a:t>my</a:t>
            </a:r>
            <a:r>
              <a:rPr lang="en"/>
              <a:t> preference - decide for yourself how you want to name loop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0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0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1000"/>
                                        <p:tgtEl>
                                          <p:spTgt spid="4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382275" y="183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a:t>
            </a:r>
            <a:r>
              <a:rPr lang="en"/>
              <a:t>Loops</a:t>
            </a:r>
            <a:endParaRPr/>
          </a:p>
        </p:txBody>
      </p:sp>
      <p:sp>
        <p:nvSpPr>
          <p:cNvPr id="411" name="Google Shape;411;p57"/>
          <p:cNvSpPr txBox="1"/>
          <p:nvPr>
            <p:ph idx="1" type="body"/>
          </p:nvPr>
        </p:nvSpPr>
        <p:spPr>
          <a:xfrm>
            <a:off x="311700" y="1266325"/>
            <a:ext cx="8520600" cy="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 flow of a for loop:</a:t>
            </a:r>
            <a:endParaRPr/>
          </a:p>
        </p:txBody>
      </p:sp>
      <p:grpSp>
        <p:nvGrpSpPr>
          <p:cNvPr id="412" name="Google Shape;412;p57"/>
          <p:cNvGrpSpPr/>
          <p:nvPr/>
        </p:nvGrpSpPr>
        <p:grpSpPr>
          <a:xfrm>
            <a:off x="4485775" y="381525"/>
            <a:ext cx="2922825" cy="4479975"/>
            <a:chOff x="3624975" y="183975"/>
            <a:chExt cx="2922825" cy="4479975"/>
          </a:xfrm>
        </p:grpSpPr>
        <p:sp>
          <p:nvSpPr>
            <p:cNvPr id="413" name="Google Shape;413;p57"/>
            <p:cNvSpPr/>
            <p:nvPr/>
          </p:nvSpPr>
          <p:spPr>
            <a:xfrm>
              <a:off x="3624975" y="1063650"/>
              <a:ext cx="1943400" cy="983400"/>
            </a:xfrm>
            <a:prstGeom prst="diamond">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Evaluate condition</a:t>
              </a:r>
              <a:endParaRPr>
                <a:solidFill>
                  <a:schemeClr val="lt1"/>
                </a:solidFill>
                <a:latin typeface="Open Sans"/>
                <a:ea typeface="Open Sans"/>
                <a:cs typeface="Open Sans"/>
                <a:sym typeface="Open Sans"/>
              </a:endParaRPr>
            </a:p>
          </p:txBody>
        </p:sp>
        <p:sp>
          <p:nvSpPr>
            <p:cNvPr id="414" name="Google Shape;414;p57"/>
            <p:cNvSpPr/>
            <p:nvPr/>
          </p:nvSpPr>
          <p:spPr>
            <a:xfrm>
              <a:off x="3786225" y="3458400"/>
              <a:ext cx="1631400" cy="483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Increment</a:t>
              </a:r>
              <a:endParaRPr>
                <a:solidFill>
                  <a:schemeClr val="lt1"/>
                </a:solidFill>
              </a:endParaRPr>
            </a:p>
          </p:txBody>
        </p:sp>
        <p:cxnSp>
          <p:nvCxnSpPr>
            <p:cNvPr id="415" name="Google Shape;415;p57"/>
            <p:cNvCxnSpPr>
              <a:stCxn id="413" idx="2"/>
              <a:endCxn id="416" idx="0"/>
            </p:cNvCxnSpPr>
            <p:nvPr/>
          </p:nvCxnSpPr>
          <p:spPr>
            <a:xfrm>
              <a:off x="4596675" y="2047050"/>
              <a:ext cx="5400" cy="463800"/>
            </a:xfrm>
            <a:prstGeom prst="straightConnector1">
              <a:avLst/>
            </a:prstGeom>
            <a:noFill/>
            <a:ln cap="flat" cmpd="sng" w="19050">
              <a:solidFill>
                <a:schemeClr val="dk2"/>
              </a:solidFill>
              <a:prstDash val="solid"/>
              <a:round/>
              <a:headEnd len="med" w="med" type="none"/>
              <a:tailEnd len="med" w="med" type="triangle"/>
            </a:ln>
          </p:spPr>
        </p:cxnSp>
        <p:cxnSp>
          <p:nvCxnSpPr>
            <p:cNvPr id="417" name="Google Shape;417;p57"/>
            <p:cNvCxnSpPr>
              <a:stCxn id="414" idx="2"/>
              <a:endCxn id="413" idx="1"/>
            </p:cNvCxnSpPr>
            <p:nvPr/>
          </p:nvCxnSpPr>
          <p:spPr>
            <a:xfrm flipH="1" rot="5400000">
              <a:off x="2919975" y="2260350"/>
              <a:ext cx="2387100" cy="976800"/>
            </a:xfrm>
            <a:prstGeom prst="bentConnector4">
              <a:avLst>
                <a:gd fmla="val -9975" name="adj1"/>
                <a:gd fmla="val 124393" name="adj2"/>
              </a:avLst>
            </a:prstGeom>
            <a:noFill/>
            <a:ln cap="flat" cmpd="sng" w="19050">
              <a:solidFill>
                <a:schemeClr val="dk2"/>
              </a:solidFill>
              <a:prstDash val="solid"/>
              <a:round/>
              <a:headEnd len="med" w="med" type="none"/>
              <a:tailEnd len="med" w="med" type="triangle"/>
            </a:ln>
          </p:spPr>
        </p:cxnSp>
        <p:cxnSp>
          <p:nvCxnSpPr>
            <p:cNvPr id="418" name="Google Shape;418;p57"/>
            <p:cNvCxnSpPr>
              <a:stCxn id="413" idx="3"/>
            </p:cNvCxnSpPr>
            <p:nvPr/>
          </p:nvCxnSpPr>
          <p:spPr>
            <a:xfrm flipH="1">
              <a:off x="4783875" y="1555350"/>
              <a:ext cx="784500" cy="3108600"/>
            </a:xfrm>
            <a:prstGeom prst="bentConnector4">
              <a:avLst>
                <a:gd fmla="val -30354" name="adj1"/>
                <a:gd fmla="val 87736" name="adj2"/>
              </a:avLst>
            </a:prstGeom>
            <a:noFill/>
            <a:ln cap="flat" cmpd="sng" w="19050">
              <a:solidFill>
                <a:schemeClr val="dk2"/>
              </a:solidFill>
              <a:prstDash val="solid"/>
              <a:round/>
              <a:headEnd len="med" w="med" type="none"/>
              <a:tailEnd len="med" w="med" type="triangle"/>
            </a:ln>
          </p:spPr>
        </p:cxnSp>
        <p:sp>
          <p:nvSpPr>
            <p:cNvPr id="419" name="Google Shape;419;p57"/>
            <p:cNvSpPr txBox="1"/>
            <p:nvPr/>
          </p:nvSpPr>
          <p:spPr>
            <a:xfrm>
              <a:off x="4007500" y="2056075"/>
              <a:ext cx="51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true</a:t>
              </a:r>
              <a:endParaRPr sz="1200">
                <a:latin typeface="Open Sans"/>
                <a:ea typeface="Open Sans"/>
                <a:cs typeface="Open Sans"/>
                <a:sym typeface="Open Sans"/>
              </a:endParaRPr>
            </a:p>
          </p:txBody>
        </p:sp>
        <p:sp>
          <p:nvSpPr>
            <p:cNvPr id="420" name="Google Shape;420;p57"/>
            <p:cNvSpPr txBox="1"/>
            <p:nvPr/>
          </p:nvSpPr>
          <p:spPr>
            <a:xfrm>
              <a:off x="5806500" y="2510850"/>
              <a:ext cx="74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false</a:t>
              </a:r>
              <a:endParaRPr sz="1200">
                <a:latin typeface="Open Sans"/>
                <a:ea typeface="Open Sans"/>
                <a:cs typeface="Open Sans"/>
                <a:sym typeface="Open Sans"/>
              </a:endParaRPr>
            </a:p>
          </p:txBody>
        </p:sp>
        <p:sp>
          <p:nvSpPr>
            <p:cNvPr id="421" name="Google Shape;421;p57"/>
            <p:cNvSpPr/>
            <p:nvPr/>
          </p:nvSpPr>
          <p:spPr>
            <a:xfrm>
              <a:off x="3770400" y="183975"/>
              <a:ext cx="1631400" cy="483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Initialization</a:t>
              </a:r>
              <a:endParaRPr>
                <a:solidFill>
                  <a:schemeClr val="lt1"/>
                </a:solidFill>
              </a:endParaRPr>
            </a:p>
          </p:txBody>
        </p:sp>
        <p:cxnSp>
          <p:nvCxnSpPr>
            <p:cNvPr id="422" name="Google Shape;422;p57"/>
            <p:cNvCxnSpPr>
              <a:stCxn id="421" idx="2"/>
              <a:endCxn id="413" idx="0"/>
            </p:cNvCxnSpPr>
            <p:nvPr/>
          </p:nvCxnSpPr>
          <p:spPr>
            <a:xfrm>
              <a:off x="4586100" y="667875"/>
              <a:ext cx="10500" cy="395700"/>
            </a:xfrm>
            <a:prstGeom prst="straightConnector1">
              <a:avLst/>
            </a:prstGeom>
            <a:noFill/>
            <a:ln cap="flat" cmpd="sng" w="19050">
              <a:solidFill>
                <a:schemeClr val="dk2"/>
              </a:solidFill>
              <a:prstDash val="solid"/>
              <a:round/>
              <a:headEnd len="med" w="med" type="none"/>
              <a:tailEnd len="med" w="med" type="triangle"/>
            </a:ln>
          </p:spPr>
        </p:cxnSp>
        <p:sp>
          <p:nvSpPr>
            <p:cNvPr id="416" name="Google Shape;416;p57"/>
            <p:cNvSpPr/>
            <p:nvPr/>
          </p:nvSpPr>
          <p:spPr>
            <a:xfrm>
              <a:off x="3786225" y="2510775"/>
              <a:ext cx="1631400" cy="483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Statement</a:t>
              </a:r>
              <a:endParaRPr>
                <a:solidFill>
                  <a:schemeClr val="lt1"/>
                </a:solidFill>
              </a:endParaRPr>
            </a:p>
          </p:txBody>
        </p:sp>
        <p:cxnSp>
          <p:nvCxnSpPr>
            <p:cNvPr id="423" name="Google Shape;423;p57"/>
            <p:cNvCxnSpPr>
              <a:stCxn id="416" idx="2"/>
              <a:endCxn id="414" idx="0"/>
            </p:cNvCxnSpPr>
            <p:nvPr/>
          </p:nvCxnSpPr>
          <p:spPr>
            <a:xfrm>
              <a:off x="4601925" y="2994675"/>
              <a:ext cx="0" cy="4638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1000"/>
                                        <p:tgtEl>
                                          <p:spTgt spid="4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 Loop</a:t>
            </a:r>
            <a:endParaRPr/>
          </a:p>
        </p:txBody>
      </p:sp>
      <p:sp>
        <p:nvSpPr>
          <p:cNvPr id="429" name="Google Shape;429;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declare a </a:t>
            </a:r>
            <a:r>
              <a:rPr lang="en"/>
              <a:t>variable</a:t>
            </a:r>
            <a:r>
              <a:rPr lang="en"/>
              <a:t> in the initialization</a:t>
            </a:r>
            <a:endParaRPr/>
          </a:p>
          <a:p>
            <a:pPr indent="-342900" lvl="0" marL="457200" rtl="0" algn="l">
              <a:spcBef>
                <a:spcPts val="0"/>
              </a:spcBef>
              <a:spcAft>
                <a:spcPts val="0"/>
              </a:spcAft>
              <a:buSzPts val="1800"/>
              <a:buChar char="●"/>
            </a:pPr>
            <a:r>
              <a:rPr lang="en"/>
              <a:t>The update section can perform any calculation(s)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loop, we declare an int variable called num in the </a:t>
            </a:r>
            <a:r>
              <a:rPr lang="en"/>
              <a:t>initialization</a:t>
            </a:r>
            <a:r>
              <a:rPr lang="en"/>
              <a:t> and we increment num at each iteration</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0; num &lt;=</a:t>
            </a:r>
            <a:r>
              <a:rPr b="1" lang="en">
                <a:solidFill>
                  <a:srgbClr val="666666"/>
                </a:solidFill>
                <a:latin typeface="Courier New"/>
                <a:ea typeface="Courier New"/>
                <a:cs typeface="Courier New"/>
                <a:sym typeface="Courier New"/>
              </a:rPr>
              <a:t> 10</a:t>
            </a:r>
            <a:r>
              <a:rPr b="1" lang="en">
                <a:solidFill>
                  <a:srgbClr val="000000"/>
                </a:solidFill>
                <a:latin typeface="Courier New"/>
                <a:ea typeface="Courier New"/>
                <a:cs typeface="Courier New"/>
                <a:sym typeface="Courier New"/>
              </a:rPr>
              <a:t>; num++)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"num="</a:t>
            </a:r>
            <a:r>
              <a:rPr b="1" lang="en">
                <a:solidFill>
                  <a:srgbClr val="000000"/>
                </a:solidFill>
                <a:latin typeface="Courier New"/>
                <a:ea typeface="Courier New"/>
                <a:cs typeface="Courier New"/>
                <a:sym typeface="Courier New"/>
              </a:rPr>
              <a:t> + num);</a:t>
            </a:r>
            <a:endParaRPr>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10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10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10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10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4" st="4"/>
                                            </p:txEl>
                                          </p:spTgt>
                                        </p:tgtEl>
                                        <p:attrNameLst>
                                          <p:attrName>style.visibility</p:attrName>
                                        </p:attrNameLst>
                                      </p:cBhvr>
                                      <p:to>
                                        <p:strVal val="visible"/>
                                      </p:to>
                                    </p:set>
                                    <p:animEffect filter="fade" transition="in">
                                      <p:cBhvr>
                                        <p:cTn dur="1000"/>
                                        <p:tgtEl>
                                          <p:spTgt spid="4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5" st="5"/>
                                            </p:txEl>
                                          </p:spTgt>
                                        </p:tgtEl>
                                        <p:attrNameLst>
                                          <p:attrName>style.visibility</p:attrName>
                                        </p:attrNameLst>
                                      </p:cBhvr>
                                      <p:to>
                                        <p:strVal val="visible"/>
                                      </p:to>
                                    </p:set>
                                    <p:animEffect filter="fade" transition="in">
                                      <p:cBhvr>
                                        <p:cTn dur="1000"/>
                                        <p:tgtEl>
                                          <p:spTgt spid="4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6" st="6"/>
                                            </p:txEl>
                                          </p:spTgt>
                                        </p:tgtEl>
                                        <p:attrNameLst>
                                          <p:attrName>style.visibility</p:attrName>
                                        </p:attrNameLst>
                                      </p:cBhvr>
                                      <p:to>
                                        <p:strVal val="visible"/>
                                      </p:to>
                                    </p:set>
                                    <p:animEffect filter="fade" transition="in">
                                      <p:cBhvr>
                                        <p:cTn dur="1000"/>
                                        <p:tgtEl>
                                          <p:spTgt spid="4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7" st="7"/>
                                            </p:txEl>
                                          </p:spTgt>
                                        </p:tgtEl>
                                        <p:attrNameLst>
                                          <p:attrName>style.visibility</p:attrName>
                                        </p:attrNameLst>
                                      </p:cBhvr>
                                      <p:to>
                                        <p:strVal val="visible"/>
                                      </p:to>
                                    </p:set>
                                    <p:animEffect filter="fade" transition="in">
                                      <p:cBhvr>
                                        <p:cTn dur="1000"/>
                                        <p:tgtEl>
                                          <p:spTgt spid="4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8" st="8"/>
                                            </p:txEl>
                                          </p:spTgt>
                                        </p:tgtEl>
                                        <p:attrNameLst>
                                          <p:attrName>style.visibility</p:attrName>
                                        </p:attrNameLst>
                                      </p:cBhvr>
                                      <p:to>
                                        <p:strVal val="visible"/>
                                      </p:to>
                                    </p:set>
                                    <p:animEffect filter="fade" transition="in">
                                      <p:cBhvr>
                                        <p:cTn dur="1000"/>
                                        <p:tgtEl>
                                          <p:spTgt spid="4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 Loop</a:t>
            </a:r>
            <a:endParaRPr/>
          </a:p>
        </p:txBody>
      </p:sp>
      <p:sp>
        <p:nvSpPr>
          <p:cNvPr id="435" name="Google Shape;435;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his loop is similar to the previous loop, but here we update num by adding 5 each time</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0; num &lt;=</a:t>
            </a:r>
            <a:r>
              <a:rPr b="1" lang="en">
                <a:solidFill>
                  <a:srgbClr val="666666"/>
                </a:solidFill>
                <a:latin typeface="Courier New"/>
                <a:ea typeface="Courier New"/>
                <a:cs typeface="Courier New"/>
                <a:sym typeface="Courier New"/>
              </a:rPr>
              <a:t> 100</a:t>
            </a:r>
            <a:r>
              <a:rPr b="1" lang="en">
                <a:solidFill>
                  <a:srgbClr val="000000"/>
                </a:solidFill>
                <a:latin typeface="Courier New"/>
                <a:ea typeface="Courier New"/>
                <a:cs typeface="Courier New"/>
                <a:sym typeface="Courier New"/>
              </a:rPr>
              <a:t>; num+=5)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"num="</a:t>
            </a:r>
            <a:r>
              <a:rPr b="1" lang="en">
                <a:solidFill>
                  <a:srgbClr val="000000"/>
                </a:solidFill>
                <a:latin typeface="Courier New"/>
                <a:ea typeface="Courier New"/>
                <a:cs typeface="Courier New"/>
                <a:sym typeface="Courier New"/>
              </a:rPr>
              <a:t> + num);</a:t>
            </a:r>
            <a:endParaRPr>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1000"/>
                                        <p:tgtEl>
                                          <p:spTgt spid="4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1" st="1"/>
                                            </p:txEl>
                                          </p:spTgt>
                                        </p:tgtEl>
                                        <p:attrNameLst>
                                          <p:attrName>style.visibility</p:attrName>
                                        </p:attrNameLst>
                                      </p:cBhvr>
                                      <p:to>
                                        <p:strVal val="visible"/>
                                      </p:to>
                                    </p:set>
                                    <p:animEffect filter="fade" transition="in">
                                      <p:cBhvr>
                                        <p:cTn dur="1000"/>
                                        <p:tgtEl>
                                          <p:spTgt spid="4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2" st="2"/>
                                            </p:txEl>
                                          </p:spTgt>
                                        </p:tgtEl>
                                        <p:attrNameLst>
                                          <p:attrName>style.visibility</p:attrName>
                                        </p:attrNameLst>
                                      </p:cBhvr>
                                      <p:to>
                                        <p:strVal val="visible"/>
                                      </p:to>
                                    </p:set>
                                    <p:animEffect filter="fade" transition="in">
                                      <p:cBhvr>
                                        <p:cTn dur="1000"/>
                                        <p:tgtEl>
                                          <p:spTgt spid="4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3" st="3"/>
                                            </p:txEl>
                                          </p:spTgt>
                                        </p:tgtEl>
                                        <p:attrNameLst>
                                          <p:attrName>style.visibility</p:attrName>
                                        </p:attrNameLst>
                                      </p:cBhvr>
                                      <p:to>
                                        <p:strVal val="visible"/>
                                      </p:to>
                                    </p:set>
                                    <p:animEffect filter="fade" transition="in">
                                      <p:cBhvr>
                                        <p:cTn dur="1000"/>
                                        <p:tgtEl>
                                          <p:spTgt spid="4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4" st="4"/>
                                            </p:txEl>
                                          </p:spTgt>
                                        </p:tgtEl>
                                        <p:attrNameLst>
                                          <p:attrName>style.visibility</p:attrName>
                                        </p:attrNameLst>
                                      </p:cBhvr>
                                      <p:to>
                                        <p:strVal val="visible"/>
                                      </p:to>
                                    </p:set>
                                    <p:animEffect filter="fade" transition="in">
                                      <p:cBhvr>
                                        <p:cTn dur="1000"/>
                                        <p:tgtEl>
                                          <p:spTgt spid="4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5" st="5"/>
                                            </p:txEl>
                                          </p:spTgt>
                                        </p:tgtEl>
                                        <p:attrNameLst>
                                          <p:attrName>style.visibility</p:attrName>
                                        </p:attrNameLst>
                                      </p:cBhvr>
                                      <p:to>
                                        <p:strVal val="visible"/>
                                      </p:to>
                                    </p:set>
                                    <p:animEffect filter="fade" transition="in">
                                      <p:cBhvr>
                                        <p:cTn dur="1000"/>
                                        <p:tgtEl>
                                          <p:spTgt spid="4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a:t>
            </a:r>
            <a:r>
              <a:rPr lang="en"/>
              <a:t> Loop</a:t>
            </a:r>
            <a:endParaRPr/>
          </a:p>
        </p:txBody>
      </p:sp>
      <p:sp>
        <p:nvSpPr>
          <p:cNvPr id="441" name="Google Shape;441;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e can use a loop to calculate a running sum</a:t>
            </a:r>
            <a:r>
              <a:rPr lang="en" sz="1200"/>
              <a:t> (equivalent to the earlier while loop example)</a:t>
            </a:r>
            <a:r>
              <a:rPr lang="en"/>
              <a:t>:</a:t>
            </a:r>
            <a:endParaRPr/>
          </a:p>
          <a:p>
            <a:pPr indent="0" lvl="0" marL="0" rtl="0" algn="l">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total = 0; </a:t>
            </a:r>
            <a:r>
              <a:rPr b="1" lang="en">
                <a:solidFill>
                  <a:schemeClr val="lt2"/>
                </a:solidFill>
                <a:latin typeface="Courier New"/>
                <a:ea typeface="Courier New"/>
                <a:cs typeface="Courier New"/>
                <a:sym typeface="Courier New"/>
              </a:rPr>
              <a:t> </a:t>
            </a:r>
            <a:endParaRPr b="1">
              <a:solidFill>
                <a:schemeClr val="lt2"/>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1; num &lt;=</a:t>
            </a:r>
            <a:r>
              <a:rPr b="1" lang="en">
                <a:solidFill>
                  <a:srgbClr val="666666"/>
                </a:solidFill>
                <a:latin typeface="Courier New"/>
                <a:ea typeface="Courier New"/>
                <a:cs typeface="Courier New"/>
                <a:sym typeface="Courier New"/>
              </a:rPr>
              <a:t> 10</a:t>
            </a:r>
            <a:r>
              <a:rPr b="1" lang="en">
                <a:solidFill>
                  <a:srgbClr val="000000"/>
                </a:solidFill>
                <a:latin typeface="Courier New"/>
                <a:ea typeface="Courier New"/>
                <a:cs typeface="Courier New"/>
                <a:sym typeface="Courier New"/>
              </a:rPr>
              <a:t>; num++)</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total = total + num;</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"The total is "</a:t>
            </a:r>
            <a:r>
              <a:rPr b="1" lang="en">
                <a:solidFill>
                  <a:srgbClr val="000000"/>
                </a:solidFill>
                <a:latin typeface="Courier New"/>
                <a:ea typeface="Courier New"/>
                <a:cs typeface="Courier New"/>
                <a:sym typeface="Courier New"/>
              </a:rPr>
              <a:t> + total);</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10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1000"/>
                                        <p:tgtEl>
                                          <p:spTgt spid="4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1000"/>
                                        <p:tgtEl>
                                          <p:spTgt spid="4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Effect filter="fade" transition="in">
                                      <p:cBhvr>
                                        <p:cTn dur="1000"/>
                                        <p:tgtEl>
                                          <p:spTgt spid="4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animEffect filter="fade" transition="in">
                                      <p:cBhvr>
                                        <p:cTn dur="1000"/>
                                        <p:tgtEl>
                                          <p:spTgt spid="4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5" st="5"/>
                                            </p:txEl>
                                          </p:spTgt>
                                        </p:tgtEl>
                                        <p:attrNameLst>
                                          <p:attrName>style.visibility</p:attrName>
                                        </p:attrNameLst>
                                      </p:cBhvr>
                                      <p:to>
                                        <p:strVal val="visible"/>
                                      </p:to>
                                    </p:set>
                                    <p:animEffect filter="fade" transition="in">
                                      <p:cBhvr>
                                        <p:cTn dur="1000"/>
                                        <p:tgtEl>
                                          <p:spTgt spid="4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6" st="6"/>
                                            </p:txEl>
                                          </p:spTgt>
                                        </p:tgtEl>
                                        <p:attrNameLst>
                                          <p:attrName>style.visibility</p:attrName>
                                        </p:attrNameLst>
                                      </p:cBhvr>
                                      <p:to>
                                        <p:strVal val="visible"/>
                                      </p:to>
                                    </p:set>
                                    <p:animEffect filter="fade" transition="in">
                                      <p:cBhvr>
                                        <p:cTn dur="1000"/>
                                        <p:tgtEl>
                                          <p:spTgt spid="4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7" st="7"/>
                                            </p:txEl>
                                          </p:spTgt>
                                        </p:tgtEl>
                                        <p:attrNameLst>
                                          <p:attrName>style.visibility</p:attrName>
                                        </p:attrNameLst>
                                      </p:cBhvr>
                                      <p:to>
                                        <p:strVal val="visible"/>
                                      </p:to>
                                    </p:set>
                                    <p:animEffect filter="fade" transition="in">
                                      <p:cBhvr>
                                        <p:cTn dur="1000"/>
                                        <p:tgtEl>
                                          <p:spTgt spid="4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 Loop</a:t>
            </a:r>
            <a:endParaRPr/>
          </a:p>
        </p:txBody>
      </p:sp>
      <p:sp>
        <p:nvSpPr>
          <p:cNvPr id="447" name="Google Shape;447;p61"/>
          <p:cNvSpPr txBox="1"/>
          <p:nvPr>
            <p:ph idx="1" type="body"/>
          </p:nvPr>
        </p:nvSpPr>
        <p:spPr>
          <a:xfrm>
            <a:off x="311700" y="1266325"/>
            <a:ext cx="8733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You can have multiple statements in each section of the loop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Here, we have 2 declarations in the initialization and 3 statements in the decrement:</a:t>
            </a:r>
            <a:endParaRPr/>
          </a:p>
          <a:p>
            <a:pPr indent="-342900" lvl="0" marL="914400" rtl="0" algn="l">
              <a:lnSpc>
                <a:spcPct val="100000"/>
              </a:lnSpc>
              <a:spcBef>
                <a:spcPts val="0"/>
              </a:spcBef>
              <a:spcAft>
                <a:spcPts val="0"/>
              </a:spcAft>
              <a:buSzPts val="1800"/>
              <a:buAutoNum type="arabicPeriod"/>
            </a:pPr>
            <a:r>
              <a:rPr lang="en"/>
              <a:t>The variable </a:t>
            </a:r>
            <a:r>
              <a:rPr b="1" lang="en">
                <a:solidFill>
                  <a:srgbClr val="000000"/>
                </a:solidFill>
                <a:latin typeface="Courier New"/>
                <a:ea typeface="Courier New"/>
                <a:cs typeface="Courier New"/>
                <a:sym typeface="Courier New"/>
              </a:rPr>
              <a:t>ii</a:t>
            </a:r>
            <a:r>
              <a:rPr lang="en"/>
              <a:t> is </a:t>
            </a:r>
            <a:r>
              <a:rPr b="1" lang="en">
                <a:solidFill>
                  <a:schemeClr val="accent5"/>
                </a:solidFill>
              </a:rPr>
              <a:t>increased </a:t>
            </a:r>
            <a:r>
              <a:rPr lang="en"/>
              <a:t>by  7 each iteration</a:t>
            </a:r>
            <a:endParaRPr/>
          </a:p>
          <a:p>
            <a:pPr indent="-342900" lvl="0" marL="914400" rtl="0" algn="l">
              <a:lnSpc>
                <a:spcPct val="100000"/>
              </a:lnSpc>
              <a:spcBef>
                <a:spcPts val="0"/>
              </a:spcBef>
              <a:spcAft>
                <a:spcPts val="0"/>
              </a:spcAft>
              <a:buSzPts val="1800"/>
              <a:buAutoNum type="arabicPeriod"/>
            </a:pPr>
            <a:r>
              <a:rPr lang="en"/>
              <a:t>The variable </a:t>
            </a:r>
            <a:r>
              <a:rPr b="1" lang="en">
                <a:solidFill>
                  <a:srgbClr val="000000"/>
                </a:solidFill>
                <a:latin typeface="Courier New"/>
                <a:ea typeface="Courier New"/>
                <a:cs typeface="Courier New"/>
                <a:sym typeface="Courier New"/>
              </a:rPr>
              <a:t>jj</a:t>
            </a:r>
            <a:r>
              <a:rPr lang="en"/>
              <a:t> is </a:t>
            </a:r>
            <a:r>
              <a:rPr b="1" i="1" lang="en">
                <a:solidFill>
                  <a:schemeClr val="accent1"/>
                </a:solidFill>
              </a:rPr>
              <a:t>decreased</a:t>
            </a:r>
            <a:r>
              <a:rPr b="1" lang="en">
                <a:solidFill>
                  <a:schemeClr val="accent1"/>
                </a:solidFill>
              </a:rPr>
              <a:t> </a:t>
            </a:r>
            <a:r>
              <a:rPr lang="en"/>
              <a:t>by 13 each iteration</a:t>
            </a:r>
            <a:endParaRPr/>
          </a:p>
          <a:p>
            <a:pPr indent="-342900" lvl="0" marL="914400" rtl="0" algn="l">
              <a:lnSpc>
                <a:spcPct val="100000"/>
              </a:lnSpc>
              <a:spcBef>
                <a:spcPts val="0"/>
              </a:spcBef>
              <a:spcAft>
                <a:spcPts val="0"/>
              </a:spcAft>
              <a:buSzPts val="1800"/>
              <a:buAutoNum type="arabicPeriod"/>
            </a:pPr>
            <a:r>
              <a:rPr lang="en"/>
              <a:t>The variable </a:t>
            </a:r>
            <a:r>
              <a:rPr b="1" lang="en">
                <a:solidFill>
                  <a:srgbClr val="000000"/>
                </a:solidFill>
                <a:latin typeface="Courier New"/>
                <a:ea typeface="Courier New"/>
                <a:cs typeface="Courier New"/>
                <a:sym typeface="Courier New"/>
              </a:rPr>
              <a:t>kk</a:t>
            </a:r>
            <a:r>
              <a:rPr lang="en"/>
              <a:t> (</a:t>
            </a:r>
            <a:r>
              <a:rPr i="1" lang="en"/>
              <a:t>from outer scope</a:t>
            </a:r>
            <a:r>
              <a:rPr lang="en"/>
              <a:t>) is doubled each iteration</a:t>
            </a:r>
            <a:endParaRPr/>
          </a:p>
          <a:p>
            <a:pPr indent="0" lvl="0" marL="0" rtl="0" algn="l">
              <a:lnSpc>
                <a:spcPct val="100000"/>
              </a:lnSpc>
              <a:spcBef>
                <a:spcPts val="0"/>
              </a:spcBef>
              <a:spcAft>
                <a:spcPts val="0"/>
              </a:spcAft>
              <a:buNone/>
            </a:pPr>
            <a:r>
              <a:t/>
            </a:r>
            <a:endParaRPr/>
          </a:p>
          <a:p>
            <a:pPr indent="0" lvl="0" marL="28575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ii=</a:t>
            </a:r>
            <a:r>
              <a:rPr b="1" lang="en">
                <a:solidFill>
                  <a:srgbClr val="666666"/>
                </a:solidFill>
                <a:latin typeface="Courier New"/>
                <a:ea typeface="Courier New"/>
                <a:cs typeface="Courier New"/>
                <a:sym typeface="Courier New"/>
              </a:rPr>
              <a:t>0</a:t>
            </a:r>
            <a:r>
              <a:rPr b="1" lang="en">
                <a:solidFill>
                  <a:srgbClr val="000000"/>
                </a:solidFill>
                <a:latin typeface="Courier New"/>
                <a:ea typeface="Courier New"/>
                <a:cs typeface="Courier New"/>
                <a:sym typeface="Courier New"/>
              </a:rPr>
              <a:t>, jj=</a:t>
            </a:r>
            <a:r>
              <a:rPr b="1" lang="en">
                <a:solidFill>
                  <a:srgbClr val="666666"/>
                </a:solidFill>
                <a:latin typeface="Courier New"/>
                <a:ea typeface="Courier New"/>
                <a:cs typeface="Courier New"/>
                <a:sym typeface="Courier New"/>
              </a:rPr>
              <a:t>100</a:t>
            </a:r>
            <a:r>
              <a:rPr b="1" lang="en">
                <a:solidFill>
                  <a:srgbClr val="000000"/>
                </a:solidFill>
                <a:latin typeface="Courier New"/>
                <a:ea typeface="Courier New"/>
                <a:cs typeface="Courier New"/>
                <a:sym typeface="Courier New"/>
              </a:rPr>
              <a:t>;ii&lt;jj;ii+=</a:t>
            </a:r>
            <a:r>
              <a:rPr b="1" lang="en">
                <a:solidFill>
                  <a:srgbClr val="666666"/>
                </a:solidFill>
                <a:latin typeface="Courier New"/>
                <a:ea typeface="Courier New"/>
                <a:cs typeface="Courier New"/>
                <a:sym typeface="Courier New"/>
              </a:rPr>
              <a:t>7</a:t>
            </a:r>
            <a:r>
              <a:rPr b="1" lang="en">
                <a:solidFill>
                  <a:srgbClr val="000000"/>
                </a:solidFill>
                <a:latin typeface="Courier New"/>
                <a:ea typeface="Courier New"/>
                <a:cs typeface="Courier New"/>
                <a:sym typeface="Courier New"/>
              </a:rPr>
              <a:t>, jj-=</a:t>
            </a:r>
            <a:r>
              <a:rPr b="1" lang="en">
                <a:solidFill>
                  <a:srgbClr val="666666"/>
                </a:solidFill>
                <a:latin typeface="Courier New"/>
                <a:ea typeface="Courier New"/>
                <a:cs typeface="Courier New"/>
                <a:sym typeface="Courier New"/>
              </a:rPr>
              <a:t>13</a:t>
            </a:r>
            <a:r>
              <a:rPr b="1" lang="en">
                <a:solidFill>
                  <a:srgbClr val="000000"/>
                </a:solidFill>
                <a:latin typeface="Courier New"/>
                <a:ea typeface="Courier New"/>
                <a:cs typeface="Courier New"/>
                <a:sym typeface="Courier New"/>
              </a:rPr>
              <a:t>, kk*=</a:t>
            </a:r>
            <a:r>
              <a:rPr b="1" lang="en">
                <a:solidFill>
                  <a:srgbClr val="666666"/>
                </a:solidFill>
                <a:latin typeface="Courier New"/>
                <a:ea typeface="Courier New"/>
                <a:cs typeface="Courier New"/>
                <a:sym typeface="Courier New"/>
              </a:rPr>
              <a:t>2</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171450" lvl="0" marL="28575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sz="1500">
                <a:solidFill>
                  <a:srgbClr val="3C78D8"/>
                </a:solidFill>
                <a:latin typeface="Courier New"/>
                <a:ea typeface="Courier New"/>
                <a:cs typeface="Courier New"/>
                <a:sym typeface="Courier New"/>
              </a:rPr>
              <a:t>" ii= "</a:t>
            </a:r>
            <a:r>
              <a:rPr b="1" lang="en" sz="1500">
                <a:solidFill>
                  <a:srgbClr val="000000"/>
                </a:solidFill>
                <a:latin typeface="Courier New"/>
                <a:ea typeface="Courier New"/>
                <a:cs typeface="Courier New"/>
                <a:sym typeface="Courier New"/>
              </a:rPr>
              <a:t> + ii </a:t>
            </a:r>
            <a:r>
              <a:rPr b="1" lang="en" sz="1500">
                <a:solidFill>
                  <a:srgbClr val="3C78D8"/>
                </a:solidFill>
                <a:latin typeface="Courier New"/>
                <a:ea typeface="Courier New"/>
                <a:cs typeface="Courier New"/>
                <a:sym typeface="Courier New"/>
              </a:rPr>
              <a:t>+ ", jj= "</a:t>
            </a:r>
            <a:r>
              <a:rPr b="1" lang="en" sz="1500">
                <a:solidFill>
                  <a:srgbClr val="000000"/>
                </a:solidFill>
                <a:latin typeface="Courier New"/>
                <a:ea typeface="Courier New"/>
                <a:cs typeface="Courier New"/>
                <a:sym typeface="Courier New"/>
              </a:rPr>
              <a:t> + jj </a:t>
            </a:r>
            <a:r>
              <a:rPr b="1" lang="en" sz="1500">
                <a:solidFill>
                  <a:srgbClr val="3C78D8"/>
                </a:solidFill>
                <a:latin typeface="Courier New"/>
                <a:ea typeface="Courier New"/>
                <a:cs typeface="Courier New"/>
                <a:sym typeface="Courier New"/>
              </a:rPr>
              <a:t>+ ", kk= "</a:t>
            </a:r>
            <a:r>
              <a:rPr b="1" lang="en" sz="1500">
                <a:solidFill>
                  <a:srgbClr val="000000"/>
                </a:solidFill>
                <a:latin typeface="Courier New"/>
                <a:ea typeface="Courier New"/>
                <a:cs typeface="Courier New"/>
                <a:sym typeface="Courier New"/>
              </a:rPr>
              <a:t> + kk</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28575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0" st="0"/>
                                            </p:txEl>
                                          </p:spTgt>
                                        </p:tgtEl>
                                        <p:attrNameLst>
                                          <p:attrName>style.visibility</p:attrName>
                                        </p:attrNameLst>
                                      </p:cBhvr>
                                      <p:to>
                                        <p:strVal val="visible"/>
                                      </p:to>
                                    </p:set>
                                    <p:animEffect filter="fade" transition="in">
                                      <p:cBhvr>
                                        <p:cTn dur="1000"/>
                                        <p:tgtEl>
                                          <p:spTgt spid="4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1" st="1"/>
                                            </p:txEl>
                                          </p:spTgt>
                                        </p:tgtEl>
                                        <p:attrNameLst>
                                          <p:attrName>style.visibility</p:attrName>
                                        </p:attrNameLst>
                                      </p:cBhvr>
                                      <p:to>
                                        <p:strVal val="visible"/>
                                      </p:to>
                                    </p:set>
                                    <p:animEffect filter="fade" transition="in">
                                      <p:cBhvr>
                                        <p:cTn dur="1000"/>
                                        <p:tgtEl>
                                          <p:spTgt spid="4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2" st="2"/>
                                            </p:txEl>
                                          </p:spTgt>
                                        </p:tgtEl>
                                        <p:attrNameLst>
                                          <p:attrName>style.visibility</p:attrName>
                                        </p:attrNameLst>
                                      </p:cBhvr>
                                      <p:to>
                                        <p:strVal val="visible"/>
                                      </p:to>
                                    </p:set>
                                    <p:animEffect filter="fade" transition="in">
                                      <p:cBhvr>
                                        <p:cTn dur="1000"/>
                                        <p:tgtEl>
                                          <p:spTgt spid="4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3" st="3"/>
                                            </p:txEl>
                                          </p:spTgt>
                                        </p:tgtEl>
                                        <p:attrNameLst>
                                          <p:attrName>style.visibility</p:attrName>
                                        </p:attrNameLst>
                                      </p:cBhvr>
                                      <p:to>
                                        <p:strVal val="visible"/>
                                      </p:to>
                                    </p:set>
                                    <p:animEffect filter="fade" transition="in">
                                      <p:cBhvr>
                                        <p:cTn dur="1000"/>
                                        <p:tgtEl>
                                          <p:spTgt spid="4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4" st="4"/>
                                            </p:txEl>
                                          </p:spTgt>
                                        </p:tgtEl>
                                        <p:attrNameLst>
                                          <p:attrName>style.visibility</p:attrName>
                                        </p:attrNameLst>
                                      </p:cBhvr>
                                      <p:to>
                                        <p:strVal val="visible"/>
                                      </p:to>
                                    </p:set>
                                    <p:animEffect filter="fade" transition="in">
                                      <p:cBhvr>
                                        <p:cTn dur="1000"/>
                                        <p:tgtEl>
                                          <p:spTgt spid="4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5" st="5"/>
                                            </p:txEl>
                                          </p:spTgt>
                                        </p:tgtEl>
                                        <p:attrNameLst>
                                          <p:attrName>style.visibility</p:attrName>
                                        </p:attrNameLst>
                                      </p:cBhvr>
                                      <p:to>
                                        <p:strVal val="visible"/>
                                      </p:to>
                                    </p:set>
                                    <p:animEffect filter="fade" transition="in">
                                      <p:cBhvr>
                                        <p:cTn dur="1000"/>
                                        <p:tgtEl>
                                          <p:spTgt spid="4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6" st="6"/>
                                            </p:txEl>
                                          </p:spTgt>
                                        </p:tgtEl>
                                        <p:attrNameLst>
                                          <p:attrName>style.visibility</p:attrName>
                                        </p:attrNameLst>
                                      </p:cBhvr>
                                      <p:to>
                                        <p:strVal val="visible"/>
                                      </p:to>
                                    </p:set>
                                    <p:animEffect filter="fade" transition="in">
                                      <p:cBhvr>
                                        <p:cTn dur="1000"/>
                                        <p:tgtEl>
                                          <p:spTgt spid="4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7" st="7"/>
                                            </p:txEl>
                                          </p:spTgt>
                                        </p:tgtEl>
                                        <p:attrNameLst>
                                          <p:attrName>style.visibility</p:attrName>
                                        </p:attrNameLst>
                                      </p:cBhvr>
                                      <p:to>
                                        <p:strVal val="visible"/>
                                      </p:to>
                                    </p:set>
                                    <p:animEffect filter="fade" transition="in">
                                      <p:cBhvr>
                                        <p:cTn dur="1000"/>
                                        <p:tgtEl>
                                          <p:spTgt spid="4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8" st="8"/>
                                            </p:txEl>
                                          </p:spTgt>
                                        </p:tgtEl>
                                        <p:attrNameLst>
                                          <p:attrName>style.visibility</p:attrName>
                                        </p:attrNameLst>
                                      </p:cBhvr>
                                      <p:to>
                                        <p:strVal val="visible"/>
                                      </p:to>
                                    </p:set>
                                    <p:animEffect filter="fade" transition="in">
                                      <p:cBhvr>
                                        <p:cTn dur="1000"/>
                                        <p:tgtEl>
                                          <p:spTgt spid="4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9" st="9"/>
                                            </p:txEl>
                                          </p:spTgt>
                                        </p:tgtEl>
                                        <p:attrNameLst>
                                          <p:attrName>style.visibility</p:attrName>
                                        </p:attrNameLst>
                                      </p:cBhvr>
                                      <p:to>
                                        <p:strVal val="visible"/>
                                      </p:to>
                                    </p:set>
                                    <p:animEffect filter="fade" transition="in">
                                      <p:cBhvr>
                                        <p:cTn dur="1000"/>
                                        <p:tgtEl>
                                          <p:spTgt spid="4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xEl>
                                              <p:pRg end="10" st="10"/>
                                            </p:txEl>
                                          </p:spTgt>
                                        </p:tgtEl>
                                        <p:attrNameLst>
                                          <p:attrName>style.visibility</p:attrName>
                                        </p:attrNameLst>
                                      </p:cBhvr>
                                      <p:to>
                                        <p:strVal val="visible"/>
                                      </p:to>
                                    </p:set>
                                    <p:animEffect filter="fade" transition="in">
                                      <p:cBhvr>
                                        <p:cTn dur="1000"/>
                                        <p:tgtEl>
                                          <p:spTgt spid="44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For Loop</a:t>
            </a:r>
            <a:endParaRPr/>
          </a:p>
        </p:txBody>
      </p:sp>
      <p:sp>
        <p:nvSpPr>
          <p:cNvPr id="453" name="Google Shape;453;p62"/>
          <p:cNvSpPr txBox="1"/>
          <p:nvPr>
            <p:ph idx="1" type="body"/>
          </p:nvPr>
        </p:nvSpPr>
        <p:spPr>
          <a:xfrm>
            <a:off x="311700" y="1266325"/>
            <a:ext cx="8733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expression in the for-loop header is optional</a:t>
            </a:r>
            <a:endParaRPr/>
          </a:p>
          <a:p>
            <a:pPr indent="-317500" lvl="1" marL="914400" rtl="0" algn="l">
              <a:spcBef>
                <a:spcPts val="0"/>
              </a:spcBef>
              <a:spcAft>
                <a:spcPts val="0"/>
              </a:spcAft>
              <a:buSzPts val="1400"/>
              <a:buChar char="○"/>
            </a:pPr>
            <a:r>
              <a:rPr lang="en"/>
              <a:t>If you leave out the initialization, no initialization is performed</a:t>
            </a:r>
            <a:endParaRPr/>
          </a:p>
          <a:p>
            <a:pPr indent="-317500" lvl="1" marL="914400" rtl="0" algn="l">
              <a:spcBef>
                <a:spcPts val="0"/>
              </a:spcBef>
              <a:spcAft>
                <a:spcPts val="0"/>
              </a:spcAft>
              <a:buSzPts val="1400"/>
              <a:buChar char="○"/>
            </a:pPr>
            <a:r>
              <a:rPr lang="en"/>
              <a:t>If you leave out the condition, then condition evaluates to true, creating an infinite loop</a:t>
            </a:r>
            <a:endParaRPr/>
          </a:p>
          <a:p>
            <a:pPr indent="-317500" lvl="1" marL="914400" rtl="0" algn="l">
              <a:spcBef>
                <a:spcPts val="0"/>
              </a:spcBef>
              <a:spcAft>
                <a:spcPts val="0"/>
              </a:spcAft>
              <a:buSzPts val="1400"/>
              <a:buChar char="○"/>
            </a:pPr>
            <a:r>
              <a:rPr lang="en"/>
              <a:t>If you leave out the update, no update </a:t>
            </a:r>
            <a:r>
              <a:rPr lang="en"/>
              <a:t>operation</a:t>
            </a:r>
            <a:r>
              <a:rPr lang="en"/>
              <a:t> is performed, so the update operation needs to be performed inside the loop to avoid an infinite loop</a:t>
            </a:r>
            <a:endParaRPr/>
          </a:p>
          <a:p>
            <a:pPr indent="0" lvl="0" marL="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 ; )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sz="1500">
                <a:solidFill>
                  <a:srgbClr val="3C78D8"/>
                </a:solidFill>
                <a:latin typeface="Courier New"/>
                <a:ea typeface="Courier New"/>
                <a:cs typeface="Courier New"/>
                <a:sym typeface="Courier New"/>
              </a:rPr>
              <a:t>"Infinite loop!"</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285750" rtl="0" algn="l">
              <a:lnSpc>
                <a:spcPct val="100000"/>
              </a:lnSpc>
              <a:spcBef>
                <a:spcPts val="0"/>
              </a:spcBef>
              <a:spcAft>
                <a:spcPts val="0"/>
              </a:spcAft>
              <a:buNone/>
            </a:pPr>
            <a:r>
              <a:t/>
            </a:r>
            <a:endParaRPr b="1">
              <a:solidFill>
                <a:srgbClr val="A64D79"/>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Effect filter="fade" transition="in">
                                      <p:cBhvr>
                                        <p:cTn dur="1000"/>
                                        <p:tgtEl>
                                          <p:spTgt spid="4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animEffect filter="fade" transition="in">
                                      <p:cBhvr>
                                        <p:cTn dur="1000"/>
                                        <p:tgtEl>
                                          <p:spTgt spid="4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animEffect filter="fade" transition="in">
                                      <p:cBhvr>
                                        <p:cTn dur="1000"/>
                                        <p:tgtEl>
                                          <p:spTgt spid="4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animEffect filter="fade" transition="in">
                                      <p:cBhvr>
                                        <p:cTn dur="1000"/>
                                        <p:tgtEl>
                                          <p:spTgt spid="4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animEffect filter="fade" transition="in">
                                      <p:cBhvr>
                                        <p:cTn dur="1000"/>
                                        <p:tgtEl>
                                          <p:spTgt spid="4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5" st="5"/>
                                            </p:txEl>
                                          </p:spTgt>
                                        </p:tgtEl>
                                        <p:attrNameLst>
                                          <p:attrName>style.visibility</p:attrName>
                                        </p:attrNameLst>
                                      </p:cBhvr>
                                      <p:to>
                                        <p:strVal val="visible"/>
                                      </p:to>
                                    </p:set>
                                    <p:animEffect filter="fade" transition="in">
                                      <p:cBhvr>
                                        <p:cTn dur="1000"/>
                                        <p:tgtEl>
                                          <p:spTgt spid="4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6" st="6"/>
                                            </p:txEl>
                                          </p:spTgt>
                                        </p:tgtEl>
                                        <p:attrNameLst>
                                          <p:attrName>style.visibility</p:attrName>
                                        </p:attrNameLst>
                                      </p:cBhvr>
                                      <p:to>
                                        <p:strVal val="visible"/>
                                      </p:to>
                                    </p:set>
                                    <p:animEffect filter="fade" transition="in">
                                      <p:cBhvr>
                                        <p:cTn dur="1000"/>
                                        <p:tgtEl>
                                          <p:spTgt spid="4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7" st="7"/>
                                            </p:txEl>
                                          </p:spTgt>
                                        </p:tgtEl>
                                        <p:attrNameLst>
                                          <p:attrName>style.visibility</p:attrName>
                                        </p:attrNameLst>
                                      </p:cBhvr>
                                      <p:to>
                                        <p:strVal val="visible"/>
                                      </p:to>
                                    </p:set>
                                    <p:animEffect filter="fade" transition="in">
                                      <p:cBhvr>
                                        <p:cTn dur="1000"/>
                                        <p:tgtEl>
                                          <p:spTgt spid="4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8" st="8"/>
                                            </p:txEl>
                                          </p:spTgt>
                                        </p:tgtEl>
                                        <p:attrNameLst>
                                          <p:attrName>style.visibility</p:attrName>
                                        </p:attrNameLst>
                                      </p:cBhvr>
                                      <p:to>
                                        <p:strVal val="visible"/>
                                      </p:to>
                                    </p:set>
                                    <p:animEffect filter="fade" transition="in">
                                      <p:cBhvr>
                                        <p:cTn dur="1000"/>
                                        <p:tgtEl>
                                          <p:spTgt spid="4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9" st="9"/>
                                            </p:txEl>
                                          </p:spTgt>
                                        </p:tgtEl>
                                        <p:attrNameLst>
                                          <p:attrName>style.visibility</p:attrName>
                                        </p:attrNameLst>
                                      </p:cBhvr>
                                      <p:to>
                                        <p:strVal val="visible"/>
                                      </p:to>
                                    </p:set>
                                    <p:animEffect filter="fade" transition="in">
                                      <p:cBhvr>
                                        <p:cTn dur="1000"/>
                                        <p:tgtEl>
                                          <p:spTgt spid="45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method definition (declaration) specifies the code when the method is </a:t>
            </a:r>
            <a:r>
              <a:rPr b="1" lang="en">
                <a:solidFill>
                  <a:schemeClr val="accent5"/>
                </a:solidFill>
              </a:rPr>
              <a:t>invoked </a:t>
            </a:r>
            <a:r>
              <a:rPr lang="en"/>
              <a:t>(called)</a:t>
            </a:r>
            <a:endParaRPr/>
          </a:p>
          <a:p>
            <a:pPr indent="-342900" lvl="0" marL="457200" rtl="0" algn="l">
              <a:spcBef>
                <a:spcPts val="0"/>
              </a:spcBef>
              <a:spcAft>
                <a:spcPts val="0"/>
              </a:spcAft>
              <a:buSzPts val="1800"/>
              <a:buChar char="●"/>
            </a:pPr>
            <a:r>
              <a:rPr lang="en"/>
              <a:t>The general structure of a method definition is as follows:</a:t>
            </a:r>
            <a:endParaRPr/>
          </a:p>
          <a:p>
            <a:pPr indent="0" lvl="0" marL="0" rtl="0" algn="l">
              <a:spcBef>
                <a:spcPts val="0"/>
              </a:spcBef>
              <a:spcAft>
                <a:spcPts val="0"/>
              </a:spcAft>
              <a:buNone/>
            </a:pPr>
            <a:r>
              <a:t/>
            </a:r>
            <a:endParaRPr/>
          </a:p>
          <a:p>
            <a:pPr indent="0" lvl="0" marL="25400" rtl="0" algn="l">
              <a:spcBef>
                <a:spcPts val="1200"/>
              </a:spcBef>
              <a:spcAft>
                <a:spcPts val="0"/>
              </a:spcAft>
              <a:buNone/>
            </a:pPr>
            <a:r>
              <a:rPr lang="en" sz="1700">
                <a:solidFill>
                  <a:srgbClr val="D9E8F7"/>
                </a:solidFill>
                <a:latin typeface="Courier New"/>
                <a:ea typeface="Courier New"/>
                <a:cs typeface="Courier New"/>
                <a:sym typeface="Courier New"/>
              </a:rPr>
              <a:t>	</a:t>
            </a:r>
            <a:r>
              <a:rPr b="1" lang="en" sz="1700">
                <a:solidFill>
                  <a:srgbClr val="CC6C1D"/>
                </a:solidFill>
                <a:latin typeface="Courier New"/>
                <a:ea typeface="Courier New"/>
                <a:cs typeface="Courier New"/>
                <a:sym typeface="Courier New"/>
              </a:rPr>
              <a:t>a</a:t>
            </a:r>
            <a:r>
              <a:rPr b="1" lang="en" sz="1700">
                <a:solidFill>
                  <a:srgbClr val="CC6C1D"/>
                </a:solidFill>
                <a:latin typeface="Courier New"/>
                <a:ea typeface="Courier New"/>
                <a:cs typeface="Courier New"/>
                <a:sym typeface="Courier New"/>
              </a:rPr>
              <a:t>ccess_modifier </a:t>
            </a:r>
            <a:r>
              <a:rPr b="1" lang="en" sz="1700">
                <a:solidFill>
                  <a:srgbClr val="9900FF"/>
                </a:solidFill>
                <a:latin typeface="Courier New"/>
                <a:ea typeface="Courier New"/>
                <a:cs typeface="Courier New"/>
                <a:sym typeface="Courier New"/>
              </a:rPr>
              <a:t>return_type </a:t>
            </a:r>
            <a:r>
              <a:rPr b="1" lang="en" sz="1700">
                <a:solidFill>
                  <a:srgbClr val="1EB540"/>
                </a:solidFill>
                <a:latin typeface="Courier New"/>
                <a:ea typeface="Courier New"/>
                <a:cs typeface="Courier New"/>
                <a:sym typeface="Courier New"/>
              </a:rPr>
              <a:t>method_name</a:t>
            </a:r>
            <a:r>
              <a:rPr b="1" lang="en" sz="1700">
                <a:solidFill>
                  <a:srgbClr val="434343"/>
                </a:solidFill>
                <a:latin typeface="Courier New"/>
                <a:ea typeface="Courier New"/>
                <a:cs typeface="Courier New"/>
                <a:sym typeface="Courier New"/>
              </a:rPr>
              <a:t>(</a:t>
            </a:r>
            <a:r>
              <a:rPr b="1" lang="en" sz="1700">
                <a:solidFill>
                  <a:srgbClr val="1290C3"/>
                </a:solidFill>
                <a:latin typeface="Courier New"/>
                <a:ea typeface="Courier New"/>
                <a:cs typeface="Courier New"/>
                <a:sym typeface="Courier New"/>
              </a:rPr>
              <a:t>formal_parameters</a:t>
            </a:r>
            <a:r>
              <a:rPr b="1" lang="en" sz="1700">
                <a:solidFill>
                  <a:srgbClr val="434343"/>
                </a:solidFill>
                <a:latin typeface="Courier New"/>
                <a:ea typeface="Courier New"/>
                <a:cs typeface="Courier New"/>
                <a:sym typeface="Courier New"/>
              </a:rPr>
              <a:t>) {</a:t>
            </a:r>
            <a:endParaRPr b="1" sz="1700">
              <a:solidFill>
                <a:srgbClr val="434343"/>
              </a:solidFill>
              <a:latin typeface="Courier New"/>
              <a:ea typeface="Courier New"/>
              <a:cs typeface="Courier New"/>
              <a:sym typeface="Courier New"/>
            </a:endParaRPr>
          </a:p>
          <a:p>
            <a:pPr indent="0" lvl="0" marL="25400" rtl="0" algn="l">
              <a:spcBef>
                <a:spcPts val="1200"/>
              </a:spcBef>
              <a:spcAft>
                <a:spcPts val="0"/>
              </a:spcAft>
              <a:buNone/>
            </a:pPr>
            <a:r>
              <a:rPr b="1" lang="en" sz="1700">
                <a:solidFill>
                  <a:srgbClr val="434343"/>
                </a:solidFill>
                <a:latin typeface="Courier New"/>
                <a:ea typeface="Courier New"/>
                <a:cs typeface="Courier New"/>
                <a:sym typeface="Courier New"/>
              </a:rPr>
              <a:t>		// Method body (code block)</a:t>
            </a:r>
            <a:endParaRPr b="1" sz="1700">
              <a:solidFill>
                <a:srgbClr val="434343"/>
              </a:solidFill>
              <a:latin typeface="Courier New"/>
              <a:ea typeface="Courier New"/>
              <a:cs typeface="Courier New"/>
              <a:sym typeface="Courier New"/>
            </a:endParaRPr>
          </a:p>
          <a:p>
            <a:pPr indent="0" lvl="0" marL="25400" rtl="0" algn="l">
              <a:spcBef>
                <a:spcPts val="1200"/>
              </a:spcBef>
              <a:spcAft>
                <a:spcPts val="0"/>
              </a:spcAft>
              <a:buNone/>
            </a:pPr>
            <a:r>
              <a:rPr lang="en" sz="1700">
                <a:solidFill>
                  <a:srgbClr val="D9E8F7"/>
                </a:solidFill>
                <a:latin typeface="Courier New"/>
                <a:ea typeface="Courier New"/>
                <a:cs typeface="Courier New"/>
                <a:sym typeface="Courier New"/>
              </a:rPr>
              <a:t>	</a:t>
            </a:r>
            <a:r>
              <a:rPr b="1" lang="en" sz="1700">
                <a:solidFill>
                  <a:srgbClr val="434343"/>
                </a:solidFill>
                <a:latin typeface="Courier New"/>
                <a:ea typeface="Courier New"/>
                <a:cs typeface="Courier New"/>
                <a:sym typeface="Courier New"/>
              </a:rPr>
              <a:t>} </a:t>
            </a:r>
            <a:r>
              <a:rPr lang="en" sz="1700">
                <a:solidFill>
                  <a:srgbClr val="F9FAF4"/>
                </a:solidFill>
                <a:latin typeface="Courier New"/>
                <a:ea typeface="Courier New"/>
                <a:cs typeface="Courier New"/>
                <a:sym typeface="Courier New"/>
              </a:rPr>
              <a:t>{</a:t>
            </a:r>
            <a:endParaRPr b="1" sz="1700">
              <a:solidFill>
                <a:srgbClr val="434343"/>
              </a:solidFill>
              <a:latin typeface="Courier New"/>
              <a:ea typeface="Courier New"/>
              <a:cs typeface="Courier New"/>
              <a:sym typeface="Courier New"/>
            </a:endParaRPr>
          </a:p>
          <a:p>
            <a:pPr indent="0" lvl="0" marL="0" rtl="0" algn="l">
              <a:spcBef>
                <a:spcPts val="1200"/>
              </a:spcBef>
              <a:spcAft>
                <a:spcPts val="0"/>
              </a:spcAft>
              <a:buNone/>
            </a:pPr>
            <a:r>
              <a:t/>
            </a:r>
            <a:endParaRPr b="1" sz="17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Loops vs. While Loops</a:t>
            </a:r>
            <a:endParaRPr/>
          </a:p>
        </p:txBody>
      </p:sp>
      <p:sp>
        <p:nvSpPr>
          <p:cNvPr id="459" name="Google Shape;459;p63"/>
          <p:cNvSpPr txBox="1"/>
          <p:nvPr>
            <p:ph idx="1" type="body"/>
          </p:nvPr>
        </p:nvSpPr>
        <p:spPr>
          <a:xfrm>
            <a:off x="311700" y="1266325"/>
            <a:ext cx="8520600" cy="35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For loops are functionally equivalent to while loops</a:t>
            </a:r>
            <a:endParaRPr sz="1600"/>
          </a:p>
          <a:p>
            <a:pPr indent="0" lvl="0" marL="457200" rtl="0" algn="l">
              <a:spcBef>
                <a:spcPts val="0"/>
              </a:spcBef>
              <a:spcAft>
                <a:spcPts val="0"/>
              </a:spcAft>
              <a:buNone/>
            </a:pPr>
            <a:r>
              <a:rPr lang="en" sz="1400"/>
              <a:t>So the following for loop</a:t>
            </a:r>
            <a:endParaRPr sz="1400"/>
          </a:p>
          <a:p>
            <a:pPr indent="0" lvl="0" marL="914400" rtl="0" algn="l">
              <a:spcBef>
                <a:spcPts val="0"/>
              </a:spcBef>
              <a:spcAft>
                <a:spcPts val="0"/>
              </a:spcAft>
              <a:buNone/>
            </a:pPr>
            <a:r>
              <a:rPr lang="en"/>
              <a:t>	</a:t>
            </a:r>
            <a:r>
              <a:rPr b="1" lang="en">
                <a:solidFill>
                  <a:srgbClr val="A64D79"/>
                </a:solidFill>
                <a:latin typeface="Courier New"/>
                <a:ea typeface="Courier New"/>
                <a:cs typeface="Courier New"/>
                <a:sym typeface="Courier New"/>
              </a:rPr>
              <a:t>for </a:t>
            </a:r>
            <a:r>
              <a:rPr b="1" lang="en">
                <a:solidFill>
                  <a:srgbClr val="000000"/>
                </a:solidFill>
                <a:latin typeface="Courier New"/>
                <a:ea typeface="Courier New"/>
                <a:cs typeface="Courier New"/>
                <a:sym typeface="Courier New"/>
              </a:rPr>
              <a:t>(</a:t>
            </a:r>
            <a:r>
              <a:rPr b="1" i="1" lang="en">
                <a:solidFill>
                  <a:schemeClr val="accent5"/>
                </a:solidFill>
                <a:latin typeface="Courier New"/>
                <a:ea typeface="Courier New"/>
                <a:cs typeface="Courier New"/>
                <a:sym typeface="Courier New"/>
              </a:rPr>
              <a:t>initialization</a:t>
            </a:r>
            <a:r>
              <a:rPr b="1" lang="en">
                <a:solidFill>
                  <a:srgbClr val="000000"/>
                </a:solidFill>
                <a:latin typeface="Courier New"/>
                <a:ea typeface="Courier New"/>
                <a:cs typeface="Courier New"/>
                <a:sym typeface="Courier New"/>
              </a:rPr>
              <a:t>; </a:t>
            </a:r>
            <a:r>
              <a:rPr b="1" i="1" lang="en">
                <a:solidFill>
                  <a:schemeClr val="lt2"/>
                </a:solidFill>
                <a:latin typeface="Courier New"/>
                <a:ea typeface="Courier New"/>
                <a:cs typeface="Courier New"/>
                <a:sym typeface="Courier New"/>
              </a:rPr>
              <a:t>condition</a:t>
            </a:r>
            <a:r>
              <a:rPr b="1" lang="en">
                <a:solidFill>
                  <a:srgbClr val="000000"/>
                </a:solidFill>
                <a:latin typeface="Courier New"/>
                <a:ea typeface="Courier New"/>
                <a:cs typeface="Courier New"/>
                <a:sym typeface="Courier New"/>
              </a:rPr>
              <a:t>; </a:t>
            </a:r>
            <a:r>
              <a:rPr b="1" i="1" lang="en">
                <a:solidFill>
                  <a:schemeClr val="accent1"/>
                </a:solidFill>
                <a:latin typeface="Courier New"/>
                <a:ea typeface="Courier New"/>
                <a:cs typeface="Courier New"/>
                <a:sym typeface="Courier New"/>
              </a:rPr>
              <a:t>update</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B5394"/>
                </a:solidFill>
                <a:latin typeface="Courier New"/>
                <a:ea typeface="Courier New"/>
                <a:cs typeface="Courier New"/>
                <a:sym typeface="Courier New"/>
              </a:rPr>
              <a:t>    // loop body</a:t>
            </a:r>
            <a:endParaRPr b="1">
              <a:solidFill>
                <a:srgbClr val="0B5394"/>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a:p>
          <a:p>
            <a:pPr indent="0" lvl="0" marL="457200" rtl="0" algn="l">
              <a:spcBef>
                <a:spcPts val="0"/>
              </a:spcBef>
              <a:spcAft>
                <a:spcPts val="0"/>
              </a:spcAft>
              <a:buNone/>
            </a:pPr>
            <a:r>
              <a:rPr lang="en" sz="1400"/>
              <a:t>is equivalent to the following while loop</a:t>
            </a:r>
            <a:endParaRPr sz="1400"/>
          </a:p>
          <a:p>
            <a:pPr indent="457200" lvl="0" marL="914400" rtl="0" algn="l">
              <a:spcBef>
                <a:spcPts val="0"/>
              </a:spcBef>
              <a:spcAft>
                <a:spcPts val="0"/>
              </a:spcAft>
              <a:buNone/>
            </a:pPr>
            <a:r>
              <a:rPr b="1" i="1" lang="en">
                <a:solidFill>
                  <a:schemeClr val="accent5"/>
                </a:solidFill>
                <a:latin typeface="Courier New"/>
                <a:ea typeface="Courier New"/>
                <a:cs typeface="Courier New"/>
                <a:sym typeface="Courier New"/>
              </a:rPr>
              <a:t>initialization</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i="1" lang="en">
                <a:solidFill>
                  <a:schemeClr val="lt2"/>
                </a:solidFill>
                <a:latin typeface="Courier New"/>
                <a:ea typeface="Courier New"/>
                <a:cs typeface="Courier New"/>
                <a:sym typeface="Courier New"/>
              </a:rPr>
              <a:t>condition</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B5394"/>
                </a:solidFill>
                <a:latin typeface="Courier New"/>
                <a:ea typeface="Courier New"/>
                <a:cs typeface="Courier New"/>
                <a:sym typeface="Courier New"/>
              </a:rPr>
              <a:t>    // loop body</a:t>
            </a:r>
            <a:endParaRPr b="1">
              <a:solidFill>
                <a:srgbClr val="0B5394"/>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i="1" lang="en">
                <a:solidFill>
                  <a:schemeClr val="accent1"/>
                </a:solidFill>
                <a:latin typeface="Courier New"/>
                <a:ea typeface="Courier New"/>
                <a:cs typeface="Courier New"/>
                <a:sym typeface="Courier New"/>
              </a:rPr>
              <a:t>update</a:t>
            </a:r>
            <a:r>
              <a:rPr b="1" i="1" lang="en">
                <a:solidFill>
                  <a:srgbClr val="666666"/>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13716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600"/>
              <a:t>For loops are better suited in situations where the number of iterations is known</a:t>
            </a:r>
            <a:endParaRPr b="1">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1000"/>
                                        <p:tgtEl>
                                          <p:spTgt spid="4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1000"/>
                                        <p:tgtEl>
                                          <p:spTgt spid="4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1000"/>
                                        <p:tgtEl>
                                          <p:spTgt spid="4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animEffect filter="fade" transition="in">
                                      <p:cBhvr>
                                        <p:cTn dur="1000"/>
                                        <p:tgtEl>
                                          <p:spTgt spid="4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animEffect filter="fade" transition="in">
                                      <p:cBhvr>
                                        <p:cTn dur="1000"/>
                                        <p:tgtEl>
                                          <p:spTgt spid="4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animEffect filter="fade" transition="in">
                                      <p:cBhvr>
                                        <p:cTn dur="1000"/>
                                        <p:tgtEl>
                                          <p:spTgt spid="4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animEffect filter="fade" transition="in">
                                      <p:cBhvr>
                                        <p:cTn dur="1000"/>
                                        <p:tgtEl>
                                          <p:spTgt spid="4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7" st="7"/>
                                            </p:txEl>
                                          </p:spTgt>
                                        </p:tgtEl>
                                        <p:attrNameLst>
                                          <p:attrName>style.visibility</p:attrName>
                                        </p:attrNameLst>
                                      </p:cBhvr>
                                      <p:to>
                                        <p:strVal val="visible"/>
                                      </p:to>
                                    </p:set>
                                    <p:animEffect filter="fade" transition="in">
                                      <p:cBhvr>
                                        <p:cTn dur="1000"/>
                                        <p:tgtEl>
                                          <p:spTgt spid="4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8" st="8"/>
                                            </p:txEl>
                                          </p:spTgt>
                                        </p:tgtEl>
                                        <p:attrNameLst>
                                          <p:attrName>style.visibility</p:attrName>
                                        </p:attrNameLst>
                                      </p:cBhvr>
                                      <p:to>
                                        <p:strVal val="visible"/>
                                      </p:to>
                                    </p:set>
                                    <p:animEffect filter="fade" transition="in">
                                      <p:cBhvr>
                                        <p:cTn dur="1000"/>
                                        <p:tgtEl>
                                          <p:spTgt spid="4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9" st="9"/>
                                            </p:txEl>
                                          </p:spTgt>
                                        </p:tgtEl>
                                        <p:attrNameLst>
                                          <p:attrName>style.visibility</p:attrName>
                                        </p:attrNameLst>
                                      </p:cBhvr>
                                      <p:to>
                                        <p:strVal val="visible"/>
                                      </p:to>
                                    </p:set>
                                    <p:animEffect filter="fade" transition="in">
                                      <p:cBhvr>
                                        <p:cTn dur="1000"/>
                                        <p:tgtEl>
                                          <p:spTgt spid="4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0" st="10"/>
                                            </p:txEl>
                                          </p:spTgt>
                                        </p:tgtEl>
                                        <p:attrNameLst>
                                          <p:attrName>style.visibility</p:attrName>
                                        </p:attrNameLst>
                                      </p:cBhvr>
                                      <p:to>
                                        <p:strVal val="visible"/>
                                      </p:to>
                                    </p:set>
                                    <p:animEffect filter="fade" transition="in">
                                      <p:cBhvr>
                                        <p:cTn dur="1000"/>
                                        <p:tgtEl>
                                          <p:spTgt spid="4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1" st="11"/>
                                            </p:txEl>
                                          </p:spTgt>
                                        </p:tgtEl>
                                        <p:attrNameLst>
                                          <p:attrName>style.visibility</p:attrName>
                                        </p:attrNameLst>
                                      </p:cBhvr>
                                      <p:to>
                                        <p:strVal val="visible"/>
                                      </p:to>
                                    </p:set>
                                    <p:animEffect filter="fade" transition="in">
                                      <p:cBhvr>
                                        <p:cTn dur="1000"/>
                                        <p:tgtEl>
                                          <p:spTgt spid="45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Loops vs </a:t>
            </a:r>
            <a:r>
              <a:rPr lang="en">
                <a:solidFill>
                  <a:schemeClr val="accent5"/>
                </a:solidFill>
              </a:rPr>
              <a:t>For Loops</a:t>
            </a:r>
            <a:endParaRPr>
              <a:solidFill>
                <a:schemeClr val="accent5"/>
              </a:solidFill>
            </a:endParaRPr>
          </a:p>
        </p:txBody>
      </p:sp>
      <p:sp>
        <p:nvSpPr>
          <p:cNvPr id="465" name="Google Shape;465;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Should you use while loops or for loops?</a:t>
            </a:r>
            <a:endParaRPr/>
          </a:p>
          <a:p>
            <a:pPr indent="-317500" lvl="1" marL="914400" rtl="0" algn="l">
              <a:spcBef>
                <a:spcPts val="0"/>
              </a:spcBef>
              <a:spcAft>
                <a:spcPts val="0"/>
              </a:spcAft>
              <a:buSzPts val="1400"/>
              <a:buChar char="○"/>
            </a:pPr>
            <a:r>
              <a:rPr lang="en"/>
              <a:t>It depends</a:t>
            </a:r>
            <a:endParaRPr/>
          </a:p>
          <a:p>
            <a:pPr indent="-342900" lvl="0" marL="457200" rtl="0" algn="l">
              <a:spcBef>
                <a:spcPts val="0"/>
              </a:spcBef>
              <a:spcAft>
                <a:spcPts val="0"/>
              </a:spcAft>
              <a:buSzPts val="1800"/>
              <a:buChar char="●"/>
            </a:pPr>
            <a:r>
              <a:rPr lang="en"/>
              <a:t>In general, use a for loop if you know how many iterations you want to have </a:t>
            </a:r>
            <a:r>
              <a:rPr b="1" i="1" lang="en">
                <a:solidFill>
                  <a:schemeClr val="accent5"/>
                </a:solidFill>
              </a:rPr>
              <a:t>before</a:t>
            </a:r>
            <a:r>
              <a:rPr b="1" lang="en">
                <a:solidFill>
                  <a:schemeClr val="accent5"/>
                </a:solidFill>
              </a:rPr>
              <a:t> </a:t>
            </a:r>
            <a:r>
              <a:rPr lang="en"/>
              <a:t>the loop starts </a:t>
            </a:r>
            <a:endParaRPr/>
          </a:p>
          <a:p>
            <a:pPr indent="-317500" lvl="1" marL="914400" rtl="0" algn="l">
              <a:spcBef>
                <a:spcPts val="0"/>
              </a:spcBef>
              <a:spcAft>
                <a:spcPts val="0"/>
              </a:spcAft>
              <a:buSzPts val="1400"/>
              <a:buChar char="○"/>
            </a:pPr>
            <a:r>
              <a:rPr lang="en"/>
              <a:t>Add the numbers from 1 to N</a:t>
            </a:r>
            <a:endParaRPr/>
          </a:p>
          <a:p>
            <a:pPr indent="-317500" lvl="1" marL="914400" rtl="0" algn="l">
              <a:spcBef>
                <a:spcPts val="0"/>
              </a:spcBef>
              <a:spcAft>
                <a:spcPts val="0"/>
              </a:spcAft>
              <a:buSzPts val="1400"/>
              <a:buChar char="○"/>
            </a:pPr>
            <a:r>
              <a:rPr lang="en"/>
              <a:t>Print every record in a collection</a:t>
            </a:r>
            <a:endParaRPr/>
          </a:p>
          <a:p>
            <a:pPr indent="-342900" lvl="0" marL="457200" rtl="0" algn="l">
              <a:spcBef>
                <a:spcPts val="0"/>
              </a:spcBef>
              <a:spcAft>
                <a:spcPts val="0"/>
              </a:spcAft>
              <a:buSzPts val="1800"/>
              <a:buChar char="●"/>
            </a:pPr>
            <a:r>
              <a:rPr lang="en"/>
              <a:t>Use a while loop when you do not know how many iterations you want to have until </a:t>
            </a:r>
            <a:r>
              <a:rPr b="1" i="1" lang="en">
                <a:solidFill>
                  <a:schemeClr val="accent1"/>
                </a:solidFill>
              </a:rPr>
              <a:t>after</a:t>
            </a:r>
            <a:r>
              <a:rPr b="1" lang="en">
                <a:solidFill>
                  <a:schemeClr val="accent1"/>
                </a:solidFill>
              </a:rPr>
              <a:t> </a:t>
            </a:r>
            <a:r>
              <a:rPr lang="en"/>
              <a:t>the loop starts</a:t>
            </a:r>
            <a:endParaRPr/>
          </a:p>
          <a:p>
            <a:pPr indent="-317500" lvl="1" marL="914400" rtl="0" algn="l">
              <a:spcBef>
                <a:spcPts val="0"/>
              </a:spcBef>
              <a:spcAft>
                <a:spcPts val="0"/>
              </a:spcAft>
              <a:buSzPts val="1400"/>
              <a:buChar char="○"/>
            </a:pPr>
            <a:r>
              <a:rPr lang="en"/>
              <a:t>Read each line of a file</a:t>
            </a:r>
            <a:endParaRPr/>
          </a:p>
          <a:p>
            <a:pPr indent="-317500" lvl="1" marL="914400" rtl="0" algn="l">
              <a:spcBef>
                <a:spcPts val="0"/>
              </a:spcBef>
              <a:spcAft>
                <a:spcPts val="0"/>
              </a:spcAft>
              <a:buSzPts val="1400"/>
              <a:buChar char="○"/>
            </a:pPr>
            <a:r>
              <a:rPr lang="en"/>
              <a:t>Add all the numbers a user enters until they enter a negative number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Loops</a:t>
            </a:r>
            <a:endParaRPr/>
          </a:p>
        </p:txBody>
      </p:sp>
      <p:sp>
        <p:nvSpPr>
          <p:cNvPr id="471" name="Google Shape;471;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solidFill>
                  <a:schemeClr val="accent5"/>
                </a:solidFill>
              </a:rPr>
              <a:t>body of a loop must eventually make the condition false</a:t>
            </a:r>
            <a:endParaRPr b="1">
              <a:solidFill>
                <a:schemeClr val="accent5"/>
              </a:solidFill>
            </a:endParaRPr>
          </a:p>
          <a:p>
            <a:pPr indent="-342900" lvl="0" marL="457200" rtl="0" algn="l">
              <a:spcBef>
                <a:spcPts val="0"/>
              </a:spcBef>
              <a:spcAft>
                <a:spcPts val="0"/>
              </a:spcAft>
              <a:buSzPts val="1800"/>
              <a:buChar char="●"/>
            </a:pPr>
            <a:r>
              <a:rPr lang="en"/>
              <a:t>It it does not, this creates an </a:t>
            </a:r>
            <a:r>
              <a:rPr b="1" lang="en">
                <a:solidFill>
                  <a:schemeClr val="accent1"/>
                </a:solidFill>
              </a:rPr>
              <a:t>infinite loop </a:t>
            </a:r>
            <a:r>
              <a:rPr lang="en"/>
              <a:t>that executes until the user interrupts the program</a:t>
            </a:r>
            <a:endParaRPr/>
          </a:p>
          <a:p>
            <a:pPr indent="-342900" lvl="0" marL="457200" rtl="0" algn="l">
              <a:spcBef>
                <a:spcPts val="0"/>
              </a:spcBef>
              <a:spcAft>
                <a:spcPts val="0"/>
              </a:spcAft>
              <a:buSzPts val="1800"/>
              <a:buChar char="●"/>
            </a:pPr>
            <a:r>
              <a:rPr lang="en"/>
              <a:t>It is </a:t>
            </a:r>
            <a:r>
              <a:rPr i="1" lang="en">
                <a:solidFill>
                  <a:schemeClr val="accent1"/>
                </a:solidFill>
              </a:rPr>
              <a:t>very</a:t>
            </a:r>
            <a:r>
              <a:rPr lang="en">
                <a:solidFill>
                  <a:schemeClr val="accent1"/>
                </a:solidFill>
              </a:rPr>
              <a:t> </a:t>
            </a:r>
            <a:r>
              <a:rPr lang="en"/>
              <a:t>easy to create an infinite loop, so double check the logic of your loops carefully</a:t>
            </a:r>
            <a:endParaRPr/>
          </a:p>
          <a:p>
            <a:pPr indent="-317500" lvl="1" marL="914400" rtl="0" algn="l">
              <a:spcBef>
                <a:spcPts val="0"/>
              </a:spcBef>
              <a:spcAft>
                <a:spcPts val="0"/>
              </a:spcAft>
              <a:buSzPts val="1400"/>
              <a:buChar char="○"/>
            </a:pPr>
            <a:r>
              <a:rPr lang="en"/>
              <a:t>Always make sure that the condition will eventually become false to allow the loop to terminate</a:t>
            </a:r>
            <a:endParaRPr/>
          </a:p>
          <a:p>
            <a:pPr indent="-342900" lvl="0" marL="457200" rtl="0" algn="l">
              <a:spcBef>
                <a:spcPts val="0"/>
              </a:spcBef>
              <a:spcAft>
                <a:spcPts val="0"/>
              </a:spcAft>
              <a:buSzPts val="1800"/>
              <a:buChar char="●"/>
            </a:pPr>
            <a:r>
              <a:rPr lang="en"/>
              <a:t>Again, t</a:t>
            </a:r>
            <a:r>
              <a:rPr lang="en"/>
              <a:t>he </a:t>
            </a:r>
            <a:r>
              <a:rPr b="1" lang="en">
                <a:solidFill>
                  <a:schemeClr val="accent1"/>
                </a:solidFill>
              </a:rPr>
              <a:t>loop body must eventually make the condition false</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Effect filter="fade" transition="in">
                                      <p:cBhvr>
                                        <p:cTn dur="1000"/>
                                        <p:tgtEl>
                                          <p:spTgt spid="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Effect filter="fade" transition="in">
                                      <p:cBhvr>
                                        <p:cTn dur="1000"/>
                                        <p:tgtEl>
                                          <p:spTgt spid="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Effect filter="fade" transition="in">
                                      <p:cBhvr>
                                        <p:cTn dur="1000"/>
                                        <p:tgtEl>
                                          <p:spTgt spid="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Effect filter="fade" transition="in">
                                      <p:cBhvr>
                                        <p:cTn dur="1000"/>
                                        <p:tgtEl>
                                          <p:spTgt spid="4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animEffect filter="fade" transition="in">
                                      <p:cBhvr>
                                        <p:cTn dur="1000"/>
                                        <p:tgtEl>
                                          <p:spTgt spid="4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Loops</a:t>
            </a:r>
            <a:endParaRPr/>
          </a:p>
        </p:txBody>
      </p:sp>
      <p:sp>
        <p:nvSpPr>
          <p:cNvPr id="477" name="Google Shape;477;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infinite loop:</a:t>
            </a:r>
            <a:endParaRPr/>
          </a:p>
          <a:p>
            <a:pPr indent="0" lvl="0" marL="9144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int </a:t>
            </a:r>
            <a:r>
              <a:rPr b="1" lang="en">
                <a:solidFill>
                  <a:srgbClr val="000000"/>
                </a:solidFill>
                <a:latin typeface="Courier New"/>
                <a:ea typeface="Courier New"/>
                <a:cs typeface="Courier New"/>
                <a:sym typeface="Courier New"/>
              </a:rPr>
              <a:t>num = 0;</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while </a:t>
            </a:r>
            <a:r>
              <a:rPr b="1" lang="en">
                <a:solidFill>
                  <a:srgbClr val="000000"/>
                </a:solidFill>
                <a:latin typeface="Courier New"/>
                <a:ea typeface="Courier New"/>
                <a:cs typeface="Courier New"/>
                <a:sym typeface="Courier New"/>
              </a:rPr>
              <a:t>(</a:t>
            </a:r>
            <a:r>
              <a:rPr b="1" lang="en">
                <a:solidFill>
                  <a:srgbClr val="666666"/>
                </a:solidFill>
                <a:latin typeface="Courier New"/>
                <a:ea typeface="Courier New"/>
                <a:cs typeface="Courier New"/>
                <a:sym typeface="Courier New"/>
              </a:rPr>
              <a:t>num &lt; 10</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r>
              <a:rPr b="1" lang="en">
                <a:solidFill>
                  <a:srgbClr val="4A86E8"/>
                </a:solidFill>
                <a:latin typeface="Courier New"/>
                <a:ea typeface="Courier New"/>
                <a:cs typeface="Courier New"/>
                <a:sym typeface="Courier New"/>
              </a:rPr>
              <a:t>"Loop without end"</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45720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num = num - 1;</a:t>
            </a:r>
            <a:endParaRPr b="1">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are subtracting 1 from num each iteration, this is an infinite loop</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10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1000"/>
                                        <p:tgtEl>
                                          <p:spTgt spid="4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1000"/>
                                        <p:tgtEl>
                                          <p:spTgt spid="4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3" st="3"/>
                                            </p:txEl>
                                          </p:spTgt>
                                        </p:tgtEl>
                                        <p:attrNameLst>
                                          <p:attrName>style.visibility</p:attrName>
                                        </p:attrNameLst>
                                      </p:cBhvr>
                                      <p:to>
                                        <p:strVal val="visible"/>
                                      </p:to>
                                    </p:set>
                                    <p:animEffect filter="fade" transition="in">
                                      <p:cBhvr>
                                        <p:cTn dur="1000"/>
                                        <p:tgtEl>
                                          <p:spTgt spid="4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4" st="4"/>
                                            </p:txEl>
                                          </p:spTgt>
                                        </p:tgtEl>
                                        <p:attrNameLst>
                                          <p:attrName>style.visibility</p:attrName>
                                        </p:attrNameLst>
                                      </p:cBhvr>
                                      <p:to>
                                        <p:strVal val="visible"/>
                                      </p:to>
                                    </p:set>
                                    <p:animEffect filter="fade" transition="in">
                                      <p:cBhvr>
                                        <p:cTn dur="1000"/>
                                        <p:tgtEl>
                                          <p:spTgt spid="4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5" st="5"/>
                                            </p:txEl>
                                          </p:spTgt>
                                        </p:tgtEl>
                                        <p:attrNameLst>
                                          <p:attrName>style.visibility</p:attrName>
                                        </p:attrNameLst>
                                      </p:cBhvr>
                                      <p:to>
                                        <p:strVal val="visible"/>
                                      </p:to>
                                    </p:set>
                                    <p:animEffect filter="fade" transition="in">
                                      <p:cBhvr>
                                        <p:cTn dur="1000"/>
                                        <p:tgtEl>
                                          <p:spTgt spid="4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6" st="6"/>
                                            </p:txEl>
                                          </p:spTgt>
                                        </p:tgtEl>
                                        <p:attrNameLst>
                                          <p:attrName>style.visibility</p:attrName>
                                        </p:attrNameLst>
                                      </p:cBhvr>
                                      <p:to>
                                        <p:strVal val="visible"/>
                                      </p:to>
                                    </p:set>
                                    <p:animEffect filter="fade" transition="in">
                                      <p:cBhvr>
                                        <p:cTn dur="1000"/>
                                        <p:tgtEl>
                                          <p:spTgt spid="4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7" st="7"/>
                                            </p:txEl>
                                          </p:spTgt>
                                        </p:tgtEl>
                                        <p:attrNameLst>
                                          <p:attrName>style.visibility</p:attrName>
                                        </p:attrNameLst>
                                      </p:cBhvr>
                                      <p:to>
                                        <p:strVal val="visible"/>
                                      </p:to>
                                    </p:set>
                                    <p:animEffect filter="fade" transition="in">
                                      <p:cBhvr>
                                        <p:cTn dur="1000"/>
                                        <p:tgtEl>
                                          <p:spTgt spid="4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8" st="8"/>
                                            </p:txEl>
                                          </p:spTgt>
                                        </p:tgtEl>
                                        <p:attrNameLst>
                                          <p:attrName>style.visibility</p:attrName>
                                        </p:attrNameLst>
                                      </p:cBhvr>
                                      <p:to>
                                        <p:strVal val="visible"/>
                                      </p:to>
                                    </p:set>
                                    <p:animEffect filter="fade" transition="in">
                                      <p:cBhvr>
                                        <p:cTn dur="1000"/>
                                        <p:tgtEl>
                                          <p:spTgt spid="4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9" st="9"/>
                                            </p:txEl>
                                          </p:spTgt>
                                        </p:tgtEl>
                                        <p:attrNameLst>
                                          <p:attrName>style.visibility</p:attrName>
                                        </p:attrNameLst>
                                      </p:cBhvr>
                                      <p:to>
                                        <p:strVal val="visible"/>
                                      </p:to>
                                    </p:set>
                                    <p:animEffect filter="fade" transition="in">
                                      <p:cBhvr>
                                        <p:cTn dur="1000"/>
                                        <p:tgtEl>
                                          <p:spTgt spid="47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Loops</a:t>
            </a:r>
            <a:endParaRPr/>
          </a:p>
        </p:txBody>
      </p:sp>
      <p:sp>
        <p:nvSpPr>
          <p:cNvPr id="483" name="Google Shape;483;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Example infinite loop:</a:t>
            </a:r>
            <a:endParaRPr/>
          </a:p>
          <a:p>
            <a:pPr indent="0" lvl="0" marL="9144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700">
                <a:solidFill>
                  <a:srgbClr val="A64D79"/>
                </a:solidFill>
                <a:latin typeface="Courier New"/>
                <a:ea typeface="Courier New"/>
                <a:cs typeface="Courier New"/>
                <a:sym typeface="Courier New"/>
              </a:rPr>
              <a:t>while </a:t>
            </a:r>
            <a:r>
              <a:rPr b="1" lang="en" sz="1700">
                <a:solidFill>
                  <a:srgbClr val="000000"/>
                </a:solidFill>
                <a:latin typeface="Courier New"/>
                <a:ea typeface="Courier New"/>
                <a:cs typeface="Courier New"/>
                <a:sym typeface="Courier New"/>
              </a:rPr>
              <a:t>(</a:t>
            </a:r>
            <a:r>
              <a:rPr b="1" lang="en" sz="1700">
                <a:solidFill>
                  <a:srgbClr val="666666"/>
                </a:solidFill>
                <a:latin typeface="Courier New"/>
                <a:ea typeface="Courier New"/>
                <a:cs typeface="Courier New"/>
                <a:sym typeface="Courier New"/>
              </a:rPr>
              <a:t>true</a:t>
            </a:r>
            <a:r>
              <a:rPr b="1" lang="en" sz="1700">
                <a:solidFill>
                  <a:srgbClr val="000000"/>
                </a:solidFill>
                <a:latin typeface="Courier New"/>
                <a:ea typeface="Courier New"/>
                <a:cs typeface="Courier New"/>
                <a:sym typeface="Courier New"/>
              </a:rPr>
              <a:t>) {</a:t>
            </a:r>
            <a:endParaRPr b="1" sz="17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700">
                <a:solidFill>
                  <a:srgbClr val="000000"/>
                </a:solidFill>
                <a:latin typeface="Courier New"/>
                <a:ea typeface="Courier New"/>
                <a:cs typeface="Courier New"/>
                <a:sym typeface="Courier New"/>
              </a:rPr>
              <a:t>   System.</a:t>
            </a:r>
            <a:r>
              <a:rPr b="1" lang="en" sz="1700">
                <a:solidFill>
                  <a:srgbClr val="0000FF"/>
                </a:solidFill>
                <a:latin typeface="Courier New"/>
                <a:ea typeface="Courier New"/>
                <a:cs typeface="Courier New"/>
                <a:sym typeface="Courier New"/>
              </a:rPr>
              <a:t>out</a:t>
            </a:r>
            <a:r>
              <a:rPr b="1" lang="en" sz="1700">
                <a:solidFill>
                  <a:srgbClr val="000000"/>
                </a:solidFill>
                <a:latin typeface="Courier New"/>
                <a:ea typeface="Courier New"/>
                <a:cs typeface="Courier New"/>
                <a:sym typeface="Courier New"/>
              </a:rPr>
              <a:t>.println(</a:t>
            </a:r>
            <a:r>
              <a:rPr b="1" lang="en" sz="1600">
                <a:solidFill>
                  <a:srgbClr val="4A86E8"/>
                </a:solidFill>
                <a:latin typeface="Courier New"/>
                <a:ea typeface="Courier New"/>
                <a:cs typeface="Courier New"/>
                <a:sym typeface="Courier New"/>
              </a:rPr>
              <a:t>"The loop that’s on everybody’s nerves"</a:t>
            </a:r>
            <a:r>
              <a:rPr b="1" lang="en" sz="1700">
                <a:solidFill>
                  <a:srgbClr val="000000"/>
                </a:solidFill>
                <a:latin typeface="Courier New"/>
                <a:ea typeface="Courier New"/>
                <a:cs typeface="Courier New"/>
                <a:sym typeface="Courier New"/>
              </a:rPr>
              <a:t>);</a:t>
            </a:r>
            <a:endParaRPr b="1" sz="1700">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1700">
                <a:solidFill>
                  <a:srgbClr val="000000"/>
                </a:solidFill>
                <a:latin typeface="Courier New"/>
                <a:ea typeface="Courier New"/>
                <a:cs typeface="Courier New"/>
                <a:sym typeface="Courier New"/>
              </a:rPr>
              <a:t>}</a:t>
            </a:r>
            <a:endParaRPr b="1" sz="17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loop will print “Loop without end” until the program is interrupted with a Ctrl-C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t>
            </a:r>
            <a:r>
              <a:rPr i="1" lang="en"/>
              <a:t>are</a:t>
            </a:r>
            <a:r>
              <a:rPr lang="en"/>
              <a:t> situations where you would want to do something like this, but those situations are rare, so if you have to ask then no, this isn’t that situation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0" st="0"/>
                                            </p:txEl>
                                          </p:spTgt>
                                        </p:tgtEl>
                                        <p:attrNameLst>
                                          <p:attrName>style.visibility</p:attrName>
                                        </p:attrNameLst>
                                      </p:cBhvr>
                                      <p:to>
                                        <p:strVal val="visible"/>
                                      </p:to>
                                    </p:set>
                                    <p:animEffect filter="fade" transition="in">
                                      <p:cBhvr>
                                        <p:cTn dur="1000"/>
                                        <p:tgtEl>
                                          <p:spTgt spid="4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1" st="1"/>
                                            </p:txEl>
                                          </p:spTgt>
                                        </p:tgtEl>
                                        <p:attrNameLst>
                                          <p:attrName>style.visibility</p:attrName>
                                        </p:attrNameLst>
                                      </p:cBhvr>
                                      <p:to>
                                        <p:strVal val="visible"/>
                                      </p:to>
                                    </p:set>
                                    <p:animEffect filter="fade" transition="in">
                                      <p:cBhvr>
                                        <p:cTn dur="1000"/>
                                        <p:tgtEl>
                                          <p:spTgt spid="4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2" st="2"/>
                                            </p:txEl>
                                          </p:spTgt>
                                        </p:tgtEl>
                                        <p:attrNameLst>
                                          <p:attrName>style.visibility</p:attrName>
                                        </p:attrNameLst>
                                      </p:cBhvr>
                                      <p:to>
                                        <p:strVal val="visible"/>
                                      </p:to>
                                    </p:set>
                                    <p:animEffect filter="fade" transition="in">
                                      <p:cBhvr>
                                        <p:cTn dur="1000"/>
                                        <p:tgtEl>
                                          <p:spTgt spid="4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3" st="3"/>
                                            </p:txEl>
                                          </p:spTgt>
                                        </p:tgtEl>
                                        <p:attrNameLst>
                                          <p:attrName>style.visibility</p:attrName>
                                        </p:attrNameLst>
                                      </p:cBhvr>
                                      <p:to>
                                        <p:strVal val="visible"/>
                                      </p:to>
                                    </p:set>
                                    <p:animEffect filter="fade" transition="in">
                                      <p:cBhvr>
                                        <p:cTn dur="1000"/>
                                        <p:tgtEl>
                                          <p:spTgt spid="4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4" st="4"/>
                                            </p:txEl>
                                          </p:spTgt>
                                        </p:tgtEl>
                                        <p:attrNameLst>
                                          <p:attrName>style.visibility</p:attrName>
                                        </p:attrNameLst>
                                      </p:cBhvr>
                                      <p:to>
                                        <p:strVal val="visible"/>
                                      </p:to>
                                    </p:set>
                                    <p:animEffect filter="fade" transition="in">
                                      <p:cBhvr>
                                        <p:cTn dur="1000"/>
                                        <p:tgtEl>
                                          <p:spTgt spid="4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5" st="5"/>
                                            </p:txEl>
                                          </p:spTgt>
                                        </p:tgtEl>
                                        <p:attrNameLst>
                                          <p:attrName>style.visibility</p:attrName>
                                        </p:attrNameLst>
                                      </p:cBhvr>
                                      <p:to>
                                        <p:strVal val="visible"/>
                                      </p:to>
                                    </p:set>
                                    <p:animEffect filter="fade" transition="in">
                                      <p:cBhvr>
                                        <p:cTn dur="1000"/>
                                        <p:tgtEl>
                                          <p:spTgt spid="4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6" st="6"/>
                                            </p:txEl>
                                          </p:spTgt>
                                        </p:tgtEl>
                                        <p:attrNameLst>
                                          <p:attrName>style.visibility</p:attrName>
                                        </p:attrNameLst>
                                      </p:cBhvr>
                                      <p:to>
                                        <p:strVal val="visible"/>
                                      </p:to>
                                    </p:set>
                                    <p:animEffect filter="fade" transition="in">
                                      <p:cBhvr>
                                        <p:cTn dur="1000"/>
                                        <p:tgtEl>
                                          <p:spTgt spid="4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7" st="7"/>
                                            </p:txEl>
                                          </p:spTgt>
                                        </p:tgtEl>
                                        <p:attrNameLst>
                                          <p:attrName>style.visibility</p:attrName>
                                        </p:attrNameLst>
                                      </p:cBhvr>
                                      <p:to>
                                        <p:strVal val="visible"/>
                                      </p:to>
                                    </p:set>
                                    <p:animEffect filter="fade" transition="in">
                                      <p:cBhvr>
                                        <p:cTn dur="1000"/>
                                        <p:tgtEl>
                                          <p:spTgt spid="4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xEl>
                                              <p:pRg end="8" st="8"/>
                                            </p:txEl>
                                          </p:spTgt>
                                        </p:tgtEl>
                                        <p:attrNameLst>
                                          <p:attrName>style.visibility</p:attrName>
                                        </p:attrNameLst>
                                      </p:cBhvr>
                                      <p:to>
                                        <p:strVal val="visible"/>
                                      </p:to>
                                    </p:set>
                                    <p:animEffect filter="fade" transition="in">
                                      <p:cBhvr>
                                        <p:cTn dur="1000"/>
                                        <p:tgtEl>
                                          <p:spTgt spid="48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489" name="Google Shape;489;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one similarity between </a:t>
            </a:r>
            <a:r>
              <a:rPr lang="en"/>
              <a:t>conditionals</a:t>
            </a:r>
            <a:r>
              <a:rPr lang="en"/>
              <a:t> and loops is that they both contain a code block as their body</a:t>
            </a:r>
            <a:endParaRPr/>
          </a:p>
          <a:p>
            <a:pPr indent="-342900" lvl="0" marL="457200" rtl="0" algn="l">
              <a:spcBef>
                <a:spcPts val="0"/>
              </a:spcBef>
              <a:spcAft>
                <a:spcPts val="0"/>
              </a:spcAft>
              <a:buSzPts val="1800"/>
              <a:buChar char="●"/>
            </a:pPr>
            <a:r>
              <a:rPr lang="en"/>
              <a:t>Code blocks can contain any valid code, so we can have a loop in the body of another loop</a:t>
            </a:r>
            <a:endParaRPr/>
          </a:p>
          <a:p>
            <a:pPr indent="-330200" lvl="1" marL="914400" rtl="0" algn="l">
              <a:spcBef>
                <a:spcPts val="0"/>
              </a:spcBef>
              <a:spcAft>
                <a:spcPts val="0"/>
              </a:spcAft>
              <a:buSzPts val="1600"/>
              <a:buChar char="○"/>
            </a:pPr>
            <a:r>
              <a:rPr lang="en" sz="1600"/>
              <a:t>We can have for loops in while loops, while loops in do-while loops, etc.</a:t>
            </a:r>
            <a:endParaRPr sz="1600"/>
          </a:p>
          <a:p>
            <a:pPr indent="-342900" lvl="0" marL="457200" marR="0" rtl="0" algn="l">
              <a:lnSpc>
                <a:spcPct val="115000"/>
              </a:lnSpc>
              <a:spcBef>
                <a:spcPts val="0"/>
              </a:spcBef>
              <a:spcAft>
                <a:spcPts val="0"/>
              </a:spcAft>
              <a:buSzPts val="1800"/>
              <a:buChar char="●"/>
            </a:pPr>
            <a:r>
              <a:rPr lang="en"/>
              <a:t>We can also have if statements in loop bodies, loops in if statement bodies, etc.</a:t>
            </a:r>
            <a:endParaRPr/>
          </a:p>
          <a:p>
            <a:pPr indent="-342900" lvl="0" marL="457200" rtl="0" algn="l">
              <a:spcBef>
                <a:spcPts val="0"/>
              </a:spcBef>
              <a:spcAft>
                <a:spcPts val="0"/>
              </a:spcAft>
              <a:buSzPts val="1800"/>
              <a:buChar char="●"/>
            </a:pPr>
            <a:r>
              <a:rPr lang="en"/>
              <a:t>The inner loop iterates completely one time for </a:t>
            </a:r>
            <a:r>
              <a:rPr b="1" lang="en">
                <a:solidFill>
                  <a:schemeClr val="accent1"/>
                </a:solidFill>
              </a:rPr>
              <a:t>each </a:t>
            </a:r>
            <a:r>
              <a:rPr lang="en"/>
              <a:t>time the outer loop </a:t>
            </a:r>
            <a:r>
              <a:rPr lang="en"/>
              <a:t>iterates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10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10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10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10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4" st="4"/>
                                            </p:txEl>
                                          </p:spTgt>
                                        </p:tgtEl>
                                        <p:attrNameLst>
                                          <p:attrName>style.visibility</p:attrName>
                                        </p:attrNameLst>
                                      </p:cBhvr>
                                      <p:to>
                                        <p:strVal val="visible"/>
                                      </p:to>
                                    </p:set>
                                    <p:animEffect filter="fade" transition="in">
                                      <p:cBhvr>
                                        <p:cTn dur="1000"/>
                                        <p:tgtEl>
                                          <p:spTgt spid="4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495" name="Google Shape;495;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solidFill>
                  <a:schemeClr val="accent1"/>
                </a:solidFill>
              </a:rPr>
              <a:t>nested loop</a:t>
            </a:r>
            <a:r>
              <a:rPr lang="en">
                <a:solidFill>
                  <a:schemeClr val="accent1"/>
                </a:solidFill>
              </a:rPr>
              <a:t> </a:t>
            </a:r>
            <a:r>
              <a:rPr lang="en"/>
              <a:t>is a loop that appears in the body of a loop.  </a:t>
            </a:r>
            <a:endParaRPr/>
          </a:p>
          <a:p>
            <a:pPr indent="-342900" lvl="0" marL="457200" rtl="0" algn="l">
              <a:spcBef>
                <a:spcPts val="0"/>
              </a:spcBef>
              <a:spcAft>
                <a:spcPts val="0"/>
              </a:spcAft>
              <a:buSzPts val="1800"/>
              <a:buChar char="●"/>
            </a:pPr>
            <a:r>
              <a:rPr lang="en"/>
              <a:t>The </a:t>
            </a:r>
            <a:r>
              <a:rPr b="1" lang="en">
                <a:solidFill>
                  <a:schemeClr val="accent5"/>
                </a:solidFill>
              </a:rPr>
              <a:t>outer loop</a:t>
            </a:r>
            <a:r>
              <a:rPr lang="en"/>
              <a:t> contains an </a:t>
            </a:r>
            <a:r>
              <a:rPr b="1" lang="en">
                <a:solidFill>
                  <a:schemeClr val="accent5"/>
                </a:solidFill>
              </a:rPr>
              <a:t>inner loop</a:t>
            </a:r>
            <a:r>
              <a:rPr lang="en"/>
              <a:t> in its body</a:t>
            </a:r>
            <a:endParaRPr/>
          </a:p>
          <a:p>
            <a:pPr indent="-342900" lvl="0" marL="457200" rtl="0" algn="l">
              <a:spcBef>
                <a:spcPts val="0"/>
              </a:spcBef>
              <a:spcAft>
                <a:spcPts val="0"/>
              </a:spcAft>
              <a:buSzPts val="1800"/>
              <a:buChar char="●"/>
            </a:pPr>
            <a:r>
              <a:rPr lang="en"/>
              <a:t>Nested loops are useful for generating all combinations of a set of items</a:t>
            </a:r>
            <a:endParaRPr/>
          </a:p>
          <a:p>
            <a:pPr indent="-317500" lvl="1" marL="914400" rtl="0" algn="l">
              <a:spcBef>
                <a:spcPts val="0"/>
              </a:spcBef>
              <a:spcAft>
                <a:spcPts val="0"/>
              </a:spcAft>
              <a:buSzPts val="1400"/>
              <a:buChar char="○"/>
            </a:pPr>
            <a:r>
              <a:rPr lang="en"/>
              <a:t>For example, print a rectangle of * characters 1 row at a time</a:t>
            </a:r>
            <a:endParaRPr/>
          </a:p>
          <a:p>
            <a:pPr indent="-317500" lvl="1" marL="914400" rtl="0" algn="l">
              <a:spcBef>
                <a:spcPts val="0"/>
              </a:spcBef>
              <a:spcAft>
                <a:spcPts val="0"/>
              </a:spcAft>
              <a:buSzPts val="1400"/>
              <a:buChar char="○"/>
            </a:pPr>
            <a:r>
              <a:rPr lang="en"/>
              <a:t>Print a matrix where each element is 0</a:t>
            </a:r>
            <a:endParaRPr/>
          </a:p>
          <a:p>
            <a:pPr indent="-317500" lvl="1" marL="914400" rtl="0" algn="l">
              <a:spcBef>
                <a:spcPts val="0"/>
              </a:spcBef>
              <a:spcAft>
                <a:spcPts val="0"/>
              </a:spcAft>
              <a:buSzPts val="1400"/>
              <a:buChar char="○"/>
            </a:pPr>
            <a:r>
              <a:rPr lang="en"/>
              <a:t>Compute the sum of every pair of numbers in a range</a:t>
            </a:r>
            <a:endParaRPr/>
          </a:p>
          <a:p>
            <a:pPr indent="-342900" lvl="0" marL="457200" rtl="0" algn="l">
              <a:spcBef>
                <a:spcPts val="0"/>
              </a:spcBef>
              <a:spcAft>
                <a:spcPts val="0"/>
              </a:spcAft>
              <a:buSzPts val="1800"/>
              <a:buChar char="●"/>
            </a:pPr>
            <a:r>
              <a:rPr lang="en"/>
              <a:t>Note that there is no limit to how deeply you can nest loops, though practically each nested loop decreases the performance of your program substantially, so only use them if you need 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10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1" st="1"/>
                                            </p:txEl>
                                          </p:spTgt>
                                        </p:tgtEl>
                                        <p:attrNameLst>
                                          <p:attrName>style.visibility</p:attrName>
                                        </p:attrNameLst>
                                      </p:cBhvr>
                                      <p:to>
                                        <p:strVal val="visible"/>
                                      </p:to>
                                    </p:set>
                                    <p:animEffect filter="fade" transition="in">
                                      <p:cBhvr>
                                        <p:cTn dur="1000"/>
                                        <p:tgtEl>
                                          <p:spTgt spid="4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2" st="2"/>
                                            </p:txEl>
                                          </p:spTgt>
                                        </p:tgtEl>
                                        <p:attrNameLst>
                                          <p:attrName>style.visibility</p:attrName>
                                        </p:attrNameLst>
                                      </p:cBhvr>
                                      <p:to>
                                        <p:strVal val="visible"/>
                                      </p:to>
                                    </p:set>
                                    <p:animEffect filter="fade" transition="in">
                                      <p:cBhvr>
                                        <p:cTn dur="1000"/>
                                        <p:tgtEl>
                                          <p:spTgt spid="4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3" st="3"/>
                                            </p:txEl>
                                          </p:spTgt>
                                        </p:tgtEl>
                                        <p:attrNameLst>
                                          <p:attrName>style.visibility</p:attrName>
                                        </p:attrNameLst>
                                      </p:cBhvr>
                                      <p:to>
                                        <p:strVal val="visible"/>
                                      </p:to>
                                    </p:set>
                                    <p:animEffect filter="fade" transition="in">
                                      <p:cBhvr>
                                        <p:cTn dur="1000"/>
                                        <p:tgtEl>
                                          <p:spTgt spid="4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4" st="4"/>
                                            </p:txEl>
                                          </p:spTgt>
                                        </p:tgtEl>
                                        <p:attrNameLst>
                                          <p:attrName>style.visibility</p:attrName>
                                        </p:attrNameLst>
                                      </p:cBhvr>
                                      <p:to>
                                        <p:strVal val="visible"/>
                                      </p:to>
                                    </p:set>
                                    <p:animEffect filter="fade" transition="in">
                                      <p:cBhvr>
                                        <p:cTn dur="1000"/>
                                        <p:tgtEl>
                                          <p:spTgt spid="4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5" st="5"/>
                                            </p:txEl>
                                          </p:spTgt>
                                        </p:tgtEl>
                                        <p:attrNameLst>
                                          <p:attrName>style.visibility</p:attrName>
                                        </p:attrNameLst>
                                      </p:cBhvr>
                                      <p:to>
                                        <p:strVal val="visible"/>
                                      </p:to>
                                    </p:set>
                                    <p:animEffect filter="fade" transition="in">
                                      <p:cBhvr>
                                        <p:cTn dur="1000"/>
                                        <p:tgtEl>
                                          <p:spTgt spid="4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6" st="6"/>
                                            </p:txEl>
                                          </p:spTgt>
                                        </p:tgtEl>
                                        <p:attrNameLst>
                                          <p:attrName>style.visibility</p:attrName>
                                        </p:attrNameLst>
                                      </p:cBhvr>
                                      <p:to>
                                        <p:strVal val="visible"/>
                                      </p:to>
                                    </p:set>
                                    <p:animEffect filter="fade" transition="in">
                                      <p:cBhvr>
                                        <p:cTn dur="1000"/>
                                        <p:tgtEl>
                                          <p:spTgt spid="4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501" name="Google Shape;501;p70"/>
          <p:cNvSpPr txBox="1"/>
          <p:nvPr>
            <p:ph idx="1" type="body"/>
          </p:nvPr>
        </p:nvSpPr>
        <p:spPr>
          <a:xfrm>
            <a:off x="311700" y="1266325"/>
            <a:ext cx="8641800" cy="356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nested loop below prints a l ✕ w rectangle of </a:t>
            </a:r>
            <a:r>
              <a:rPr b="1" lang="en">
                <a:solidFill>
                  <a:srgbClr val="000000"/>
                </a:solidFill>
                <a:latin typeface="Courier New"/>
                <a:ea typeface="Courier New"/>
                <a:cs typeface="Courier New"/>
                <a:sym typeface="Courier New"/>
              </a:rPr>
              <a:t>*</a:t>
            </a:r>
            <a:r>
              <a:rPr lang="en"/>
              <a:t> characters with a width of </a:t>
            </a:r>
            <a:r>
              <a:rPr lang="en">
                <a:latin typeface="Courier New"/>
                <a:ea typeface="Courier New"/>
                <a:cs typeface="Courier New"/>
                <a:sym typeface="Courier New"/>
              </a:rPr>
              <a:t>w</a:t>
            </a:r>
            <a:r>
              <a:rPr lang="en"/>
              <a:t> </a:t>
            </a:r>
            <a:r>
              <a:rPr lang="en"/>
              <a:t>&amp; a length of </a:t>
            </a:r>
            <a:r>
              <a:rPr lang="en">
                <a:latin typeface="Courier New"/>
                <a:ea typeface="Courier New"/>
                <a:cs typeface="Courier New"/>
                <a:sym typeface="Courier New"/>
              </a:rPr>
              <a:t>l</a:t>
            </a:r>
            <a:endParaRPr>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lang="en"/>
              <a:t>The </a:t>
            </a:r>
            <a:r>
              <a:rPr lang="en"/>
              <a:t>outer loop iterates over </a:t>
            </a:r>
            <a:r>
              <a:rPr lang="en"/>
              <a:t>the number of rows (# rows = the length)</a:t>
            </a:r>
            <a:endParaRPr/>
          </a:p>
          <a:p>
            <a:pPr indent="-342900" lvl="0" marL="457200" marR="0" rtl="0" algn="l">
              <a:lnSpc>
                <a:spcPct val="115000"/>
              </a:lnSpc>
              <a:spcBef>
                <a:spcPts val="0"/>
              </a:spcBef>
              <a:spcAft>
                <a:spcPts val="0"/>
              </a:spcAft>
              <a:buSzPts val="1800"/>
              <a:buChar char="●"/>
            </a:pPr>
            <a:r>
              <a:rPr lang="en"/>
              <a:t>The </a:t>
            </a:r>
            <a:r>
              <a:rPr lang="en"/>
              <a:t>inner loop iterates </a:t>
            </a:r>
            <a:r>
              <a:rPr lang="en"/>
              <a:t>over the number of columns (the width)</a:t>
            </a:r>
            <a:endParaRPr/>
          </a:p>
          <a:p>
            <a:pPr indent="-317500" lvl="1" marL="914400" rtl="0" algn="l">
              <a:spcBef>
                <a:spcPts val="0"/>
              </a:spcBef>
              <a:spcAft>
                <a:spcPts val="0"/>
              </a:spcAft>
              <a:buSzPts val="1400"/>
              <a:buChar char="○"/>
            </a:pPr>
            <a:r>
              <a:rPr lang="en"/>
              <a:t>Its body prints one * during each iteration</a:t>
            </a:r>
            <a:endParaRPr/>
          </a:p>
          <a:p>
            <a:pPr indent="0" lvl="0" marL="45720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ii = 1; ii &lt;= l; ii++)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jj = 1; jj &lt;= w; jj++) {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3D85C6"/>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 );</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a:t>The </a:t>
            </a:r>
            <a:r>
              <a:rPr lang="en">
                <a:latin typeface="Courier New"/>
                <a:ea typeface="Courier New"/>
                <a:cs typeface="Courier New"/>
                <a:sym typeface="Courier New"/>
              </a:rPr>
              <a:t>println()</a:t>
            </a:r>
            <a:r>
              <a:rPr lang="en"/>
              <a:t> at the end of the outer loop’s body starts a new row</a:t>
            </a:r>
            <a:endParaRPr>
              <a:solidFill>
                <a:srgbClr val="000000"/>
              </a:solidFill>
              <a:latin typeface="Courier New"/>
              <a:ea typeface="Courier New"/>
              <a:cs typeface="Courier New"/>
              <a:sym typeface="Courier New"/>
            </a:endParaRPr>
          </a:p>
        </p:txBody>
      </p:sp>
      <p:pic>
        <p:nvPicPr>
          <p:cNvPr id="502" name="Google Shape;502;p70"/>
          <p:cNvPicPr preferRelativeResize="0"/>
          <p:nvPr/>
        </p:nvPicPr>
        <p:blipFill>
          <a:blip r:embed="rId3">
            <a:alphaModFix/>
          </a:blip>
          <a:stretch>
            <a:fillRect/>
          </a:stretch>
        </p:blipFill>
        <p:spPr>
          <a:xfrm>
            <a:off x="7335625" y="2885900"/>
            <a:ext cx="1162050" cy="1104900"/>
          </a:xfrm>
          <a:prstGeom prst="rect">
            <a:avLst/>
          </a:prstGeom>
          <a:noFill/>
          <a:ln cap="flat" cmpd="sng" w="9525">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0" st="0"/>
                                            </p:txEl>
                                          </p:spTgt>
                                        </p:tgtEl>
                                        <p:attrNameLst>
                                          <p:attrName>style.visibility</p:attrName>
                                        </p:attrNameLst>
                                      </p:cBhvr>
                                      <p:to>
                                        <p:strVal val="visible"/>
                                      </p:to>
                                    </p:set>
                                    <p:animEffect filter="fade" transition="in">
                                      <p:cBhvr>
                                        <p:cTn dur="1000"/>
                                        <p:tgtEl>
                                          <p:spTgt spid="5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1" st="1"/>
                                            </p:txEl>
                                          </p:spTgt>
                                        </p:tgtEl>
                                        <p:attrNameLst>
                                          <p:attrName>style.visibility</p:attrName>
                                        </p:attrNameLst>
                                      </p:cBhvr>
                                      <p:to>
                                        <p:strVal val="visible"/>
                                      </p:to>
                                    </p:set>
                                    <p:animEffect filter="fade" transition="in">
                                      <p:cBhvr>
                                        <p:cTn dur="1000"/>
                                        <p:tgtEl>
                                          <p:spTgt spid="5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2" st="2"/>
                                            </p:txEl>
                                          </p:spTgt>
                                        </p:tgtEl>
                                        <p:attrNameLst>
                                          <p:attrName>style.visibility</p:attrName>
                                        </p:attrNameLst>
                                      </p:cBhvr>
                                      <p:to>
                                        <p:strVal val="visible"/>
                                      </p:to>
                                    </p:set>
                                    <p:animEffect filter="fade" transition="in">
                                      <p:cBhvr>
                                        <p:cTn dur="1000"/>
                                        <p:tgtEl>
                                          <p:spTgt spid="5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3" st="3"/>
                                            </p:txEl>
                                          </p:spTgt>
                                        </p:tgtEl>
                                        <p:attrNameLst>
                                          <p:attrName>style.visibility</p:attrName>
                                        </p:attrNameLst>
                                      </p:cBhvr>
                                      <p:to>
                                        <p:strVal val="visible"/>
                                      </p:to>
                                    </p:set>
                                    <p:animEffect filter="fade" transition="in">
                                      <p:cBhvr>
                                        <p:cTn dur="1000"/>
                                        <p:tgtEl>
                                          <p:spTgt spid="5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4" st="4"/>
                                            </p:txEl>
                                          </p:spTgt>
                                        </p:tgtEl>
                                        <p:attrNameLst>
                                          <p:attrName>style.visibility</p:attrName>
                                        </p:attrNameLst>
                                      </p:cBhvr>
                                      <p:to>
                                        <p:strVal val="visible"/>
                                      </p:to>
                                    </p:set>
                                    <p:animEffect filter="fade" transition="in">
                                      <p:cBhvr>
                                        <p:cTn dur="1000"/>
                                        <p:tgtEl>
                                          <p:spTgt spid="5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5" st="5"/>
                                            </p:txEl>
                                          </p:spTgt>
                                        </p:tgtEl>
                                        <p:attrNameLst>
                                          <p:attrName>style.visibility</p:attrName>
                                        </p:attrNameLst>
                                      </p:cBhvr>
                                      <p:to>
                                        <p:strVal val="visible"/>
                                      </p:to>
                                    </p:set>
                                    <p:animEffect filter="fade" transition="in">
                                      <p:cBhvr>
                                        <p:cTn dur="1000"/>
                                        <p:tgtEl>
                                          <p:spTgt spid="5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6" st="6"/>
                                            </p:txEl>
                                          </p:spTgt>
                                        </p:tgtEl>
                                        <p:attrNameLst>
                                          <p:attrName>style.visibility</p:attrName>
                                        </p:attrNameLst>
                                      </p:cBhvr>
                                      <p:to>
                                        <p:strVal val="visible"/>
                                      </p:to>
                                    </p:set>
                                    <p:animEffect filter="fade" transition="in">
                                      <p:cBhvr>
                                        <p:cTn dur="1000"/>
                                        <p:tgtEl>
                                          <p:spTgt spid="5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7" st="7"/>
                                            </p:txEl>
                                          </p:spTgt>
                                        </p:tgtEl>
                                        <p:attrNameLst>
                                          <p:attrName>style.visibility</p:attrName>
                                        </p:attrNameLst>
                                      </p:cBhvr>
                                      <p:to>
                                        <p:strVal val="visible"/>
                                      </p:to>
                                    </p:set>
                                    <p:animEffect filter="fade" transition="in">
                                      <p:cBhvr>
                                        <p:cTn dur="1000"/>
                                        <p:tgtEl>
                                          <p:spTgt spid="5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8" st="8"/>
                                            </p:txEl>
                                          </p:spTgt>
                                        </p:tgtEl>
                                        <p:attrNameLst>
                                          <p:attrName>style.visibility</p:attrName>
                                        </p:attrNameLst>
                                      </p:cBhvr>
                                      <p:to>
                                        <p:strVal val="visible"/>
                                      </p:to>
                                    </p:set>
                                    <p:animEffect filter="fade" transition="in">
                                      <p:cBhvr>
                                        <p:cTn dur="1000"/>
                                        <p:tgtEl>
                                          <p:spTgt spid="5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9" st="9"/>
                                            </p:txEl>
                                          </p:spTgt>
                                        </p:tgtEl>
                                        <p:attrNameLst>
                                          <p:attrName>style.visibility</p:attrName>
                                        </p:attrNameLst>
                                      </p:cBhvr>
                                      <p:to>
                                        <p:strVal val="visible"/>
                                      </p:to>
                                    </p:set>
                                    <p:animEffect filter="fade" transition="in">
                                      <p:cBhvr>
                                        <p:cTn dur="1000"/>
                                        <p:tgtEl>
                                          <p:spTgt spid="5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xEl>
                                              <p:pRg end="10" st="10"/>
                                            </p:txEl>
                                          </p:spTgt>
                                        </p:tgtEl>
                                        <p:attrNameLst>
                                          <p:attrName>style.visibility</p:attrName>
                                        </p:attrNameLst>
                                      </p:cBhvr>
                                      <p:to>
                                        <p:strVal val="visible"/>
                                      </p:to>
                                    </p:set>
                                    <p:animEffect filter="fade" transition="in">
                                      <p:cBhvr>
                                        <p:cTn dur="1000"/>
                                        <p:tgtEl>
                                          <p:spTgt spid="50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508" name="Google Shape;508;p71"/>
          <p:cNvSpPr txBox="1"/>
          <p:nvPr>
            <p:ph idx="1" type="body"/>
          </p:nvPr>
        </p:nvSpPr>
        <p:spPr>
          <a:xfrm>
            <a:off x="311700" y="1266325"/>
            <a:ext cx="8520600" cy="35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nested loop below calculate a times table</a:t>
            </a:r>
            <a:endParaRPr/>
          </a:p>
          <a:p>
            <a:pPr indent="-342900" lvl="0" marL="457200" rtl="0" algn="l">
              <a:spcBef>
                <a:spcPts val="0"/>
              </a:spcBef>
              <a:spcAft>
                <a:spcPts val="0"/>
              </a:spcAft>
              <a:buSzPts val="1800"/>
              <a:buChar char="●"/>
            </a:pPr>
            <a:r>
              <a:rPr lang="en"/>
              <a:t>The first (</a:t>
            </a:r>
            <a:r>
              <a:rPr b="1" lang="en">
                <a:solidFill>
                  <a:schemeClr val="accent5"/>
                </a:solidFill>
              </a:rPr>
              <a:t>outer loop</a:t>
            </a:r>
            <a:r>
              <a:rPr lang="en"/>
              <a:t>) </a:t>
            </a:r>
            <a:r>
              <a:rPr lang="en"/>
              <a:t>iterates </a:t>
            </a:r>
            <a:r>
              <a:rPr lang="en"/>
              <a:t>over the number of rows</a:t>
            </a:r>
            <a:endParaRPr/>
          </a:p>
          <a:p>
            <a:pPr indent="-317500" lvl="1" marL="914400" rtl="0" algn="l">
              <a:spcBef>
                <a:spcPts val="0"/>
              </a:spcBef>
              <a:spcAft>
                <a:spcPts val="0"/>
              </a:spcAft>
              <a:buSzPts val="1400"/>
              <a:buChar char="○"/>
            </a:pPr>
            <a:r>
              <a:rPr lang="en"/>
              <a:t>Note the println() at the end of its body, ending that line of the times table</a:t>
            </a:r>
            <a:endParaRPr/>
          </a:p>
          <a:p>
            <a:pPr indent="-342900" lvl="0" marL="457200" rtl="0" algn="l">
              <a:spcBef>
                <a:spcPts val="0"/>
              </a:spcBef>
              <a:spcAft>
                <a:spcPts val="0"/>
              </a:spcAft>
              <a:buSzPts val="1800"/>
              <a:buChar char="●"/>
            </a:pPr>
            <a:r>
              <a:rPr lang="en"/>
              <a:t>The second (</a:t>
            </a:r>
            <a:r>
              <a:rPr b="1" lang="en">
                <a:solidFill>
                  <a:schemeClr val="accent5"/>
                </a:solidFill>
              </a:rPr>
              <a:t>inner loop</a:t>
            </a:r>
            <a:r>
              <a:rPr lang="en"/>
              <a:t>) </a:t>
            </a:r>
            <a:r>
              <a:rPr lang="en"/>
              <a:t>iterates </a:t>
            </a:r>
            <a:r>
              <a:rPr lang="en"/>
              <a:t>over the number of columns</a:t>
            </a:r>
            <a:endParaRPr/>
          </a:p>
          <a:p>
            <a:pPr indent="-317500" lvl="1" marL="914400" rtl="0" algn="l">
              <a:spcBef>
                <a:spcPts val="0"/>
              </a:spcBef>
              <a:spcAft>
                <a:spcPts val="0"/>
              </a:spcAft>
              <a:buSzPts val="1400"/>
              <a:buChar char="○"/>
            </a:pPr>
            <a:r>
              <a:rPr lang="en"/>
              <a:t>Its body prints one entry in the times table</a:t>
            </a:r>
            <a:endParaRPr/>
          </a:p>
          <a:p>
            <a:pPr indent="0" lvl="0" marL="45720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rr=1;rr&lt;=rows;rr++)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.print(rr + ":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cc=1;cc&lt;=cols;cc++) {</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System.out.print((rr * cc) + " ");</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0" st="0"/>
                                            </p:txEl>
                                          </p:spTgt>
                                        </p:tgtEl>
                                        <p:attrNameLst>
                                          <p:attrName>style.visibility</p:attrName>
                                        </p:attrNameLst>
                                      </p:cBhvr>
                                      <p:to>
                                        <p:strVal val="visible"/>
                                      </p:to>
                                    </p:set>
                                    <p:animEffect filter="fade" transition="in">
                                      <p:cBhvr>
                                        <p:cTn dur="1000"/>
                                        <p:tgtEl>
                                          <p:spTgt spid="5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1" st="1"/>
                                            </p:txEl>
                                          </p:spTgt>
                                        </p:tgtEl>
                                        <p:attrNameLst>
                                          <p:attrName>style.visibility</p:attrName>
                                        </p:attrNameLst>
                                      </p:cBhvr>
                                      <p:to>
                                        <p:strVal val="visible"/>
                                      </p:to>
                                    </p:set>
                                    <p:animEffect filter="fade" transition="in">
                                      <p:cBhvr>
                                        <p:cTn dur="1000"/>
                                        <p:tgtEl>
                                          <p:spTgt spid="5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2" st="2"/>
                                            </p:txEl>
                                          </p:spTgt>
                                        </p:tgtEl>
                                        <p:attrNameLst>
                                          <p:attrName>style.visibility</p:attrName>
                                        </p:attrNameLst>
                                      </p:cBhvr>
                                      <p:to>
                                        <p:strVal val="visible"/>
                                      </p:to>
                                    </p:set>
                                    <p:animEffect filter="fade" transition="in">
                                      <p:cBhvr>
                                        <p:cTn dur="1000"/>
                                        <p:tgtEl>
                                          <p:spTgt spid="5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3" st="3"/>
                                            </p:txEl>
                                          </p:spTgt>
                                        </p:tgtEl>
                                        <p:attrNameLst>
                                          <p:attrName>style.visibility</p:attrName>
                                        </p:attrNameLst>
                                      </p:cBhvr>
                                      <p:to>
                                        <p:strVal val="visible"/>
                                      </p:to>
                                    </p:set>
                                    <p:animEffect filter="fade" transition="in">
                                      <p:cBhvr>
                                        <p:cTn dur="1000"/>
                                        <p:tgtEl>
                                          <p:spTgt spid="5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4" st="4"/>
                                            </p:txEl>
                                          </p:spTgt>
                                        </p:tgtEl>
                                        <p:attrNameLst>
                                          <p:attrName>style.visibility</p:attrName>
                                        </p:attrNameLst>
                                      </p:cBhvr>
                                      <p:to>
                                        <p:strVal val="visible"/>
                                      </p:to>
                                    </p:set>
                                    <p:animEffect filter="fade" transition="in">
                                      <p:cBhvr>
                                        <p:cTn dur="1000"/>
                                        <p:tgtEl>
                                          <p:spTgt spid="5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5" st="5"/>
                                            </p:txEl>
                                          </p:spTgt>
                                        </p:tgtEl>
                                        <p:attrNameLst>
                                          <p:attrName>style.visibility</p:attrName>
                                        </p:attrNameLst>
                                      </p:cBhvr>
                                      <p:to>
                                        <p:strVal val="visible"/>
                                      </p:to>
                                    </p:set>
                                    <p:animEffect filter="fade" transition="in">
                                      <p:cBhvr>
                                        <p:cTn dur="1000"/>
                                        <p:tgtEl>
                                          <p:spTgt spid="5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6" st="6"/>
                                            </p:txEl>
                                          </p:spTgt>
                                        </p:tgtEl>
                                        <p:attrNameLst>
                                          <p:attrName>style.visibility</p:attrName>
                                        </p:attrNameLst>
                                      </p:cBhvr>
                                      <p:to>
                                        <p:strVal val="visible"/>
                                      </p:to>
                                    </p:set>
                                    <p:animEffect filter="fade" transition="in">
                                      <p:cBhvr>
                                        <p:cTn dur="1000"/>
                                        <p:tgtEl>
                                          <p:spTgt spid="5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7" st="7"/>
                                            </p:txEl>
                                          </p:spTgt>
                                        </p:tgtEl>
                                        <p:attrNameLst>
                                          <p:attrName>style.visibility</p:attrName>
                                        </p:attrNameLst>
                                      </p:cBhvr>
                                      <p:to>
                                        <p:strVal val="visible"/>
                                      </p:to>
                                    </p:set>
                                    <p:animEffect filter="fade" transition="in">
                                      <p:cBhvr>
                                        <p:cTn dur="1000"/>
                                        <p:tgtEl>
                                          <p:spTgt spid="5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8" st="8"/>
                                            </p:txEl>
                                          </p:spTgt>
                                        </p:tgtEl>
                                        <p:attrNameLst>
                                          <p:attrName>style.visibility</p:attrName>
                                        </p:attrNameLst>
                                      </p:cBhvr>
                                      <p:to>
                                        <p:strVal val="visible"/>
                                      </p:to>
                                    </p:set>
                                    <p:animEffect filter="fade" transition="in">
                                      <p:cBhvr>
                                        <p:cTn dur="1000"/>
                                        <p:tgtEl>
                                          <p:spTgt spid="5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9" st="9"/>
                                            </p:txEl>
                                          </p:spTgt>
                                        </p:tgtEl>
                                        <p:attrNameLst>
                                          <p:attrName>style.visibility</p:attrName>
                                        </p:attrNameLst>
                                      </p:cBhvr>
                                      <p:to>
                                        <p:strVal val="visible"/>
                                      </p:to>
                                    </p:set>
                                    <p:animEffect filter="fade" transition="in">
                                      <p:cBhvr>
                                        <p:cTn dur="1000"/>
                                        <p:tgtEl>
                                          <p:spTgt spid="5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10" st="10"/>
                                            </p:txEl>
                                          </p:spTgt>
                                        </p:tgtEl>
                                        <p:attrNameLst>
                                          <p:attrName>style.visibility</p:attrName>
                                        </p:attrNameLst>
                                      </p:cBhvr>
                                      <p:to>
                                        <p:strVal val="visible"/>
                                      </p:to>
                                    </p:set>
                                    <p:animEffect filter="fade" transition="in">
                                      <p:cBhvr>
                                        <p:cTn dur="1000"/>
                                        <p:tgtEl>
                                          <p:spTgt spid="5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xEl>
                                              <p:pRg end="11" st="11"/>
                                            </p:txEl>
                                          </p:spTgt>
                                        </p:tgtEl>
                                        <p:attrNameLst>
                                          <p:attrName>style.visibility</p:attrName>
                                        </p:attrNameLst>
                                      </p:cBhvr>
                                      <p:to>
                                        <p:strVal val="visible"/>
                                      </p:to>
                                    </p:set>
                                    <p:animEffect filter="fade" transition="in">
                                      <p:cBhvr>
                                        <p:cTn dur="1000"/>
                                        <p:tgtEl>
                                          <p:spTgt spid="50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514" name="Google Shape;514;p72"/>
          <p:cNvSpPr txBox="1"/>
          <p:nvPr>
            <p:ph idx="1" type="body"/>
          </p:nvPr>
        </p:nvSpPr>
        <p:spPr>
          <a:xfrm>
            <a:off x="352525" y="1266325"/>
            <a:ext cx="8641800" cy="35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nested loop below prints a triangle of </a:t>
            </a:r>
            <a:r>
              <a:rPr b="1" lang="en">
                <a:solidFill>
                  <a:srgbClr val="000000"/>
                </a:solidFill>
                <a:latin typeface="Courier New"/>
                <a:ea typeface="Courier New"/>
                <a:cs typeface="Courier New"/>
                <a:sym typeface="Courier New"/>
              </a:rPr>
              <a:t>*</a:t>
            </a:r>
            <a:r>
              <a:rPr lang="en"/>
              <a:t> characters with a height of </a:t>
            </a:r>
            <a:r>
              <a:rPr lang="en">
                <a:latin typeface="Courier New"/>
                <a:ea typeface="Courier New"/>
                <a:cs typeface="Courier New"/>
                <a:sym typeface="Courier New"/>
              </a:rPr>
              <a:t>h</a:t>
            </a:r>
            <a:endParaRPr>
              <a:latin typeface="Courier New"/>
              <a:ea typeface="Courier New"/>
              <a:cs typeface="Courier New"/>
              <a:sym typeface="Courier New"/>
            </a:endParaRPr>
          </a:p>
          <a:p>
            <a:pPr indent="-342900" lvl="0" marL="457200" marR="0" rtl="0" algn="l">
              <a:lnSpc>
                <a:spcPct val="115000"/>
              </a:lnSpc>
              <a:spcBef>
                <a:spcPts val="0"/>
              </a:spcBef>
              <a:spcAft>
                <a:spcPts val="0"/>
              </a:spcAft>
              <a:buSzPts val="1800"/>
              <a:buChar char="●"/>
            </a:pPr>
            <a:r>
              <a:rPr lang="en"/>
              <a:t>The </a:t>
            </a:r>
            <a:r>
              <a:rPr lang="en"/>
              <a:t>outer loop</a:t>
            </a:r>
            <a:r>
              <a:rPr lang="en"/>
              <a:t> </a:t>
            </a:r>
            <a:r>
              <a:rPr lang="en"/>
              <a:t>iterates </a:t>
            </a:r>
            <a:r>
              <a:rPr lang="en"/>
              <a:t>ove</a:t>
            </a:r>
            <a:r>
              <a:rPr lang="en"/>
              <a:t>r the number of rows</a:t>
            </a:r>
            <a:endParaRPr/>
          </a:p>
          <a:p>
            <a:pPr indent="-342900" lvl="0" marL="457200" marR="0" rtl="0" algn="l">
              <a:lnSpc>
                <a:spcPct val="115000"/>
              </a:lnSpc>
              <a:spcBef>
                <a:spcPts val="0"/>
              </a:spcBef>
              <a:spcAft>
                <a:spcPts val="0"/>
              </a:spcAft>
              <a:buSzPts val="1800"/>
              <a:buChar char="●"/>
            </a:pPr>
            <a:r>
              <a:rPr lang="en"/>
              <a:t>The inner loop iterates </a:t>
            </a:r>
            <a:r>
              <a:rPr lang="en"/>
              <a:t>over the number of columns</a:t>
            </a:r>
            <a:endParaRPr/>
          </a:p>
          <a:p>
            <a:pPr indent="-317500" lvl="1" marL="914400" rtl="0" algn="l">
              <a:spcBef>
                <a:spcPts val="0"/>
              </a:spcBef>
              <a:spcAft>
                <a:spcPts val="0"/>
              </a:spcAft>
              <a:buSzPts val="1400"/>
              <a:buChar char="○"/>
            </a:pPr>
            <a:r>
              <a:rPr lang="en"/>
              <a:t>Note that we base the end of the iteration on the value of </a:t>
            </a:r>
            <a:r>
              <a:rPr b="1" lang="en">
                <a:solidFill>
                  <a:srgbClr val="000000"/>
                </a:solidFill>
                <a:latin typeface="Courier New"/>
                <a:ea typeface="Courier New"/>
                <a:cs typeface="Courier New"/>
                <a:sym typeface="Courier New"/>
              </a:rPr>
              <a:t>ii</a:t>
            </a:r>
            <a:r>
              <a:rPr lang="en"/>
              <a:t> the outer loops variable</a:t>
            </a:r>
            <a:endParaRPr/>
          </a:p>
          <a:p>
            <a:pPr indent="-317500" lvl="1" marL="914400" rtl="0" algn="l">
              <a:spcBef>
                <a:spcPts val="0"/>
              </a:spcBef>
              <a:spcAft>
                <a:spcPts val="0"/>
              </a:spcAft>
              <a:buSzPts val="1400"/>
              <a:buChar char="○"/>
            </a:pPr>
            <a:r>
              <a:rPr lang="en"/>
              <a:t>This means we iterate the inner loop a different number of times as we execute</a:t>
            </a:r>
            <a:endParaRPr/>
          </a:p>
          <a:p>
            <a:pPr indent="0" lvl="0" marL="45720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ii = 1; ii &lt;= h; ii++)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jj = 1; jj &lt;= ii; jj++) {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3D85C6"/>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 );</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p:txBody>
      </p:sp>
      <p:pic>
        <p:nvPicPr>
          <p:cNvPr id="515" name="Google Shape;515;p72"/>
          <p:cNvPicPr preferRelativeResize="0"/>
          <p:nvPr/>
        </p:nvPicPr>
        <p:blipFill>
          <a:blip r:embed="rId3">
            <a:alphaModFix/>
          </a:blip>
          <a:stretch>
            <a:fillRect/>
          </a:stretch>
        </p:blipFill>
        <p:spPr>
          <a:xfrm>
            <a:off x="7927413" y="3084538"/>
            <a:ext cx="904875" cy="1743075"/>
          </a:xfrm>
          <a:prstGeom prst="rect">
            <a:avLst/>
          </a:prstGeom>
          <a:noFill/>
          <a:ln cap="flat" cmpd="sng" w="9525">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0" st="0"/>
                                            </p:txEl>
                                          </p:spTgt>
                                        </p:tgtEl>
                                        <p:attrNameLst>
                                          <p:attrName>style.visibility</p:attrName>
                                        </p:attrNameLst>
                                      </p:cBhvr>
                                      <p:to>
                                        <p:strVal val="visible"/>
                                      </p:to>
                                    </p:set>
                                    <p:animEffect filter="fade" transition="in">
                                      <p:cBhvr>
                                        <p:cTn dur="1000"/>
                                        <p:tgtEl>
                                          <p:spTgt spid="5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1" st="1"/>
                                            </p:txEl>
                                          </p:spTgt>
                                        </p:tgtEl>
                                        <p:attrNameLst>
                                          <p:attrName>style.visibility</p:attrName>
                                        </p:attrNameLst>
                                      </p:cBhvr>
                                      <p:to>
                                        <p:strVal val="visible"/>
                                      </p:to>
                                    </p:set>
                                    <p:animEffect filter="fade" transition="in">
                                      <p:cBhvr>
                                        <p:cTn dur="1000"/>
                                        <p:tgtEl>
                                          <p:spTgt spid="5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2" st="2"/>
                                            </p:txEl>
                                          </p:spTgt>
                                        </p:tgtEl>
                                        <p:attrNameLst>
                                          <p:attrName>style.visibility</p:attrName>
                                        </p:attrNameLst>
                                      </p:cBhvr>
                                      <p:to>
                                        <p:strVal val="visible"/>
                                      </p:to>
                                    </p:set>
                                    <p:animEffect filter="fade" transition="in">
                                      <p:cBhvr>
                                        <p:cTn dur="1000"/>
                                        <p:tgtEl>
                                          <p:spTgt spid="5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3" st="3"/>
                                            </p:txEl>
                                          </p:spTgt>
                                        </p:tgtEl>
                                        <p:attrNameLst>
                                          <p:attrName>style.visibility</p:attrName>
                                        </p:attrNameLst>
                                      </p:cBhvr>
                                      <p:to>
                                        <p:strVal val="visible"/>
                                      </p:to>
                                    </p:set>
                                    <p:animEffect filter="fade" transition="in">
                                      <p:cBhvr>
                                        <p:cTn dur="1000"/>
                                        <p:tgtEl>
                                          <p:spTgt spid="5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4" st="4"/>
                                            </p:txEl>
                                          </p:spTgt>
                                        </p:tgtEl>
                                        <p:attrNameLst>
                                          <p:attrName>style.visibility</p:attrName>
                                        </p:attrNameLst>
                                      </p:cBhvr>
                                      <p:to>
                                        <p:strVal val="visible"/>
                                      </p:to>
                                    </p:set>
                                    <p:animEffect filter="fade" transition="in">
                                      <p:cBhvr>
                                        <p:cTn dur="1000"/>
                                        <p:tgtEl>
                                          <p:spTgt spid="5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5" st="5"/>
                                            </p:txEl>
                                          </p:spTgt>
                                        </p:tgtEl>
                                        <p:attrNameLst>
                                          <p:attrName>style.visibility</p:attrName>
                                        </p:attrNameLst>
                                      </p:cBhvr>
                                      <p:to>
                                        <p:strVal val="visible"/>
                                      </p:to>
                                    </p:set>
                                    <p:animEffect filter="fade" transition="in">
                                      <p:cBhvr>
                                        <p:cTn dur="1000"/>
                                        <p:tgtEl>
                                          <p:spTgt spid="5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6" st="6"/>
                                            </p:txEl>
                                          </p:spTgt>
                                        </p:tgtEl>
                                        <p:attrNameLst>
                                          <p:attrName>style.visibility</p:attrName>
                                        </p:attrNameLst>
                                      </p:cBhvr>
                                      <p:to>
                                        <p:strVal val="visible"/>
                                      </p:to>
                                    </p:set>
                                    <p:animEffect filter="fade" transition="in">
                                      <p:cBhvr>
                                        <p:cTn dur="1000"/>
                                        <p:tgtEl>
                                          <p:spTgt spid="5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7" st="7"/>
                                            </p:txEl>
                                          </p:spTgt>
                                        </p:tgtEl>
                                        <p:attrNameLst>
                                          <p:attrName>style.visibility</p:attrName>
                                        </p:attrNameLst>
                                      </p:cBhvr>
                                      <p:to>
                                        <p:strVal val="visible"/>
                                      </p:to>
                                    </p:set>
                                    <p:animEffect filter="fade" transition="in">
                                      <p:cBhvr>
                                        <p:cTn dur="1000"/>
                                        <p:tgtEl>
                                          <p:spTgt spid="5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8" st="8"/>
                                            </p:txEl>
                                          </p:spTgt>
                                        </p:tgtEl>
                                        <p:attrNameLst>
                                          <p:attrName>style.visibility</p:attrName>
                                        </p:attrNameLst>
                                      </p:cBhvr>
                                      <p:to>
                                        <p:strVal val="visible"/>
                                      </p:to>
                                    </p:set>
                                    <p:animEffect filter="fade" transition="in">
                                      <p:cBhvr>
                                        <p:cTn dur="1000"/>
                                        <p:tgtEl>
                                          <p:spTgt spid="5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9" st="9"/>
                                            </p:txEl>
                                          </p:spTgt>
                                        </p:tgtEl>
                                        <p:attrNameLst>
                                          <p:attrName>style.visibility</p:attrName>
                                        </p:attrNameLst>
                                      </p:cBhvr>
                                      <p:to>
                                        <p:strVal val="visible"/>
                                      </p:to>
                                    </p:set>
                                    <p:animEffect filter="fade" transition="in">
                                      <p:cBhvr>
                                        <p:cTn dur="1000"/>
                                        <p:tgtEl>
                                          <p:spTgt spid="51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10" st="10"/>
                                            </p:txEl>
                                          </p:spTgt>
                                        </p:tgtEl>
                                        <p:attrNameLst>
                                          <p:attrName>style.visibility</p:attrName>
                                        </p:attrNameLst>
                                      </p:cBhvr>
                                      <p:to>
                                        <p:strVal val="visible"/>
                                      </p:to>
                                    </p:set>
                                    <p:animEffect filter="fade" transition="in">
                                      <p:cBhvr>
                                        <p:cTn dur="1000"/>
                                        <p:tgtEl>
                                          <p:spTgt spid="51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Definitions</a:t>
            </a:r>
            <a:endParaRPr b="0" sz="1400">
              <a:solidFill>
                <a:srgbClr val="000000"/>
              </a:solidFill>
              <a:latin typeface="Arial"/>
              <a:ea typeface="Arial"/>
              <a:cs typeface="Arial"/>
              <a:sym typeface="Arial"/>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 definition begins with a </a:t>
            </a:r>
            <a:r>
              <a:rPr b="1" lang="en">
                <a:solidFill>
                  <a:schemeClr val="accent5"/>
                </a:solidFill>
              </a:rPr>
              <a:t>method header</a:t>
            </a:r>
            <a:endParaRPr/>
          </a:p>
          <a:p>
            <a:pPr indent="0" lvl="0" marL="25400" rtl="0" algn="l">
              <a:spcBef>
                <a:spcPts val="1200"/>
              </a:spcBef>
              <a:spcAft>
                <a:spcPts val="1200"/>
              </a:spcAft>
              <a:buNone/>
            </a:pPr>
            <a:r>
              <a:rPr lang="en" sz="2000">
                <a:solidFill>
                  <a:srgbClr val="D9E8F7"/>
                </a:solidFill>
                <a:latin typeface="Courier New"/>
                <a:ea typeface="Courier New"/>
                <a:cs typeface="Courier New"/>
                <a:sym typeface="Courier New"/>
              </a:rPr>
              <a:t>	</a:t>
            </a:r>
            <a:r>
              <a:rPr b="1" lang="en" sz="2000">
                <a:solidFill>
                  <a:srgbClr val="CC6C1D"/>
                </a:solidFill>
                <a:latin typeface="Courier New"/>
                <a:ea typeface="Courier New"/>
                <a:cs typeface="Courier New"/>
                <a:sym typeface="Courier New"/>
              </a:rPr>
              <a:t>public static </a:t>
            </a:r>
            <a:r>
              <a:rPr b="1" lang="en" sz="2000">
                <a:solidFill>
                  <a:srgbClr val="9900FF"/>
                </a:solidFill>
                <a:latin typeface="Courier New"/>
                <a:ea typeface="Courier New"/>
                <a:cs typeface="Courier New"/>
                <a:sym typeface="Courier New"/>
              </a:rPr>
              <a:t>int </a:t>
            </a:r>
            <a:r>
              <a:rPr b="1" lang="en" sz="2000">
                <a:solidFill>
                  <a:srgbClr val="1EB540"/>
                </a:solidFill>
                <a:latin typeface="Courier New"/>
                <a:ea typeface="Courier New"/>
                <a:cs typeface="Courier New"/>
                <a:sym typeface="Courier New"/>
              </a:rPr>
              <a:t>myMethod</a:t>
            </a:r>
            <a:r>
              <a:rPr b="1" lang="en" sz="2000">
                <a:solidFill>
                  <a:srgbClr val="434343"/>
                </a:solidFill>
                <a:latin typeface="Courier New"/>
                <a:ea typeface="Courier New"/>
                <a:cs typeface="Courier New"/>
                <a:sym typeface="Courier New"/>
              </a:rPr>
              <a:t>(</a:t>
            </a:r>
            <a:r>
              <a:rPr b="1" lang="en" sz="2000">
                <a:solidFill>
                  <a:srgbClr val="1290C3"/>
                </a:solidFill>
                <a:latin typeface="Courier New"/>
                <a:ea typeface="Courier New"/>
                <a:cs typeface="Courier New"/>
                <a:sym typeface="Courier New"/>
              </a:rPr>
              <a:t>int num, String str</a:t>
            </a:r>
            <a:r>
              <a:rPr b="1" lang="en" sz="2000">
                <a:solidFill>
                  <a:srgbClr val="434343"/>
                </a:solidFill>
                <a:latin typeface="Courier New"/>
                <a:ea typeface="Courier New"/>
                <a:cs typeface="Courier New"/>
                <a:sym typeface="Courier New"/>
              </a:rPr>
              <a:t>)</a:t>
            </a:r>
            <a:r>
              <a:rPr b="1" lang="en" sz="1700">
                <a:solidFill>
                  <a:srgbClr val="434343"/>
                </a:solidFill>
                <a:latin typeface="Courier New"/>
                <a:ea typeface="Courier New"/>
                <a:cs typeface="Courier New"/>
                <a:sym typeface="Courier New"/>
              </a:rPr>
              <a:t> </a:t>
            </a:r>
            <a:endParaRPr b="1" sz="1700">
              <a:solidFill>
                <a:srgbClr val="434343"/>
              </a:solidFill>
              <a:latin typeface="Courier New"/>
              <a:ea typeface="Courier New"/>
              <a:cs typeface="Courier New"/>
              <a:sym typeface="Courier New"/>
            </a:endParaRPr>
          </a:p>
        </p:txBody>
      </p:sp>
      <p:sp>
        <p:nvSpPr>
          <p:cNvPr id="104" name="Google Shape;104;p19"/>
          <p:cNvSpPr/>
          <p:nvPr/>
        </p:nvSpPr>
        <p:spPr>
          <a:xfrm>
            <a:off x="775825" y="1804625"/>
            <a:ext cx="2081400" cy="384300"/>
          </a:xfrm>
          <a:prstGeom prst="rect">
            <a:avLst/>
          </a:prstGeom>
          <a:no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2982575" y="1804625"/>
            <a:ext cx="448800" cy="384300"/>
          </a:xfrm>
          <a:prstGeom prst="rect">
            <a:avLst/>
          </a:prstGeom>
          <a:no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3556600" y="1804625"/>
            <a:ext cx="1277700" cy="3843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4959525" y="1804625"/>
            <a:ext cx="2889300" cy="384300"/>
          </a:xfrm>
          <a:prstGeom prst="rect">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rot="-5400000">
            <a:off x="1688725" y="1387750"/>
            <a:ext cx="228600" cy="20544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9"/>
          <p:cNvSpPr/>
          <p:nvPr/>
        </p:nvSpPr>
        <p:spPr>
          <a:xfrm rot="-5400000">
            <a:off x="4072750" y="1784500"/>
            <a:ext cx="228600" cy="12609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9"/>
          <p:cNvSpPr/>
          <p:nvPr/>
        </p:nvSpPr>
        <p:spPr>
          <a:xfrm rot="-5400000">
            <a:off x="6298275" y="961900"/>
            <a:ext cx="228600" cy="29061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1" name="Google Shape;111;p19"/>
          <p:cNvCxnSpPr>
            <a:stCxn id="112" idx="0"/>
            <a:endCxn id="108" idx="1"/>
          </p:cNvCxnSpPr>
          <p:nvPr/>
        </p:nvCxnSpPr>
        <p:spPr>
          <a:xfrm rot="10800000">
            <a:off x="1812925" y="2529200"/>
            <a:ext cx="3600" cy="466200"/>
          </a:xfrm>
          <a:prstGeom prst="straightConnector1">
            <a:avLst/>
          </a:prstGeom>
          <a:noFill/>
          <a:ln cap="flat" cmpd="sng" w="31750">
            <a:solidFill>
              <a:srgbClr val="FF0000"/>
            </a:solidFill>
            <a:prstDash val="solid"/>
            <a:round/>
            <a:headEnd len="sm" w="sm" type="none"/>
            <a:tailEnd len="med" w="med" type="triangle"/>
          </a:ln>
        </p:spPr>
      </p:cxnSp>
      <p:sp>
        <p:nvSpPr>
          <p:cNvPr id="112" name="Google Shape;112;p19"/>
          <p:cNvSpPr txBox="1"/>
          <p:nvPr/>
        </p:nvSpPr>
        <p:spPr>
          <a:xfrm>
            <a:off x="808375" y="2995400"/>
            <a:ext cx="20163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chemeClr val="accent4"/>
                </a:solidFill>
                <a:latin typeface="Open Sans"/>
                <a:ea typeface="Open Sans"/>
                <a:cs typeface="Open Sans"/>
                <a:sym typeface="Open Sans"/>
              </a:rPr>
              <a:t>access modifier</a:t>
            </a:r>
            <a:endParaRPr b="1">
              <a:solidFill>
                <a:schemeClr val="accent4"/>
              </a:solidFill>
              <a:latin typeface="Open Sans"/>
              <a:ea typeface="Open Sans"/>
              <a:cs typeface="Open Sans"/>
              <a:sym typeface="Open Sans"/>
            </a:endParaRPr>
          </a:p>
        </p:txBody>
      </p:sp>
      <p:cxnSp>
        <p:nvCxnSpPr>
          <p:cNvPr id="113" name="Google Shape;113;p19"/>
          <p:cNvCxnSpPr>
            <a:stCxn id="114" idx="0"/>
            <a:endCxn id="105" idx="2"/>
          </p:cNvCxnSpPr>
          <p:nvPr/>
        </p:nvCxnSpPr>
        <p:spPr>
          <a:xfrm rot="10800000">
            <a:off x="3206975" y="2189075"/>
            <a:ext cx="0" cy="1377300"/>
          </a:xfrm>
          <a:prstGeom prst="straightConnector1">
            <a:avLst/>
          </a:prstGeom>
          <a:noFill/>
          <a:ln cap="flat" cmpd="sng" w="31750">
            <a:solidFill>
              <a:srgbClr val="FF0000"/>
            </a:solidFill>
            <a:prstDash val="solid"/>
            <a:round/>
            <a:headEnd len="sm" w="sm" type="none"/>
            <a:tailEnd len="med" w="med" type="triangle"/>
          </a:ln>
        </p:spPr>
      </p:cxnSp>
      <p:sp>
        <p:nvSpPr>
          <p:cNvPr id="114" name="Google Shape;114;p19"/>
          <p:cNvSpPr txBox="1"/>
          <p:nvPr/>
        </p:nvSpPr>
        <p:spPr>
          <a:xfrm>
            <a:off x="2198825" y="3566375"/>
            <a:ext cx="20163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chemeClr val="accent2"/>
                </a:solidFill>
                <a:latin typeface="Open Sans"/>
                <a:ea typeface="Open Sans"/>
                <a:cs typeface="Open Sans"/>
                <a:sym typeface="Open Sans"/>
              </a:rPr>
              <a:t>return type</a:t>
            </a:r>
            <a:endParaRPr b="1">
              <a:solidFill>
                <a:schemeClr val="accent2"/>
              </a:solidFill>
              <a:latin typeface="Open Sans"/>
              <a:ea typeface="Open Sans"/>
              <a:cs typeface="Open Sans"/>
              <a:sym typeface="Open Sans"/>
            </a:endParaRPr>
          </a:p>
        </p:txBody>
      </p:sp>
      <p:cxnSp>
        <p:nvCxnSpPr>
          <p:cNvPr id="115" name="Google Shape;115;p19"/>
          <p:cNvCxnSpPr>
            <a:stCxn id="116" idx="0"/>
            <a:endCxn id="109" idx="1"/>
          </p:cNvCxnSpPr>
          <p:nvPr/>
        </p:nvCxnSpPr>
        <p:spPr>
          <a:xfrm flipH="1" rot="10800000">
            <a:off x="4187050" y="2529250"/>
            <a:ext cx="6000" cy="466200"/>
          </a:xfrm>
          <a:prstGeom prst="straightConnector1">
            <a:avLst/>
          </a:prstGeom>
          <a:noFill/>
          <a:ln cap="flat" cmpd="sng" w="31750">
            <a:solidFill>
              <a:srgbClr val="FF0000"/>
            </a:solidFill>
            <a:prstDash val="solid"/>
            <a:round/>
            <a:headEnd len="sm" w="sm" type="none"/>
            <a:tailEnd len="med" w="med" type="triangle"/>
          </a:ln>
        </p:spPr>
      </p:cxnSp>
      <p:sp>
        <p:nvSpPr>
          <p:cNvPr id="116" name="Google Shape;116;p19"/>
          <p:cNvSpPr txBox="1"/>
          <p:nvPr/>
        </p:nvSpPr>
        <p:spPr>
          <a:xfrm>
            <a:off x="3178900" y="2995450"/>
            <a:ext cx="20163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79ABFF"/>
                </a:solidFill>
                <a:latin typeface="Open Sans"/>
                <a:ea typeface="Open Sans"/>
                <a:cs typeface="Open Sans"/>
                <a:sym typeface="Open Sans"/>
              </a:rPr>
              <a:t>method name</a:t>
            </a:r>
            <a:endParaRPr b="1">
              <a:solidFill>
                <a:srgbClr val="79ABFF"/>
              </a:solidFill>
              <a:latin typeface="Open Sans"/>
              <a:ea typeface="Open Sans"/>
              <a:cs typeface="Open Sans"/>
              <a:sym typeface="Open Sans"/>
            </a:endParaRPr>
          </a:p>
        </p:txBody>
      </p:sp>
      <p:cxnSp>
        <p:nvCxnSpPr>
          <p:cNvPr id="117" name="Google Shape;117;p19"/>
          <p:cNvCxnSpPr>
            <a:stCxn id="118" idx="0"/>
            <a:endCxn id="110" idx="1"/>
          </p:cNvCxnSpPr>
          <p:nvPr/>
        </p:nvCxnSpPr>
        <p:spPr>
          <a:xfrm flipH="1" rot="10800000">
            <a:off x="6412575" y="2529275"/>
            <a:ext cx="13800" cy="1037100"/>
          </a:xfrm>
          <a:prstGeom prst="straightConnector1">
            <a:avLst/>
          </a:prstGeom>
          <a:noFill/>
          <a:ln cap="flat" cmpd="sng" w="31750">
            <a:solidFill>
              <a:srgbClr val="FF0000"/>
            </a:solidFill>
            <a:prstDash val="solid"/>
            <a:round/>
            <a:headEnd len="sm" w="sm" type="none"/>
            <a:tailEnd len="med" w="med" type="triangle"/>
          </a:ln>
        </p:spPr>
      </p:cxnSp>
      <p:sp>
        <p:nvSpPr>
          <p:cNvPr id="118" name="Google Shape;118;p19"/>
          <p:cNvSpPr txBox="1"/>
          <p:nvPr/>
        </p:nvSpPr>
        <p:spPr>
          <a:xfrm>
            <a:off x="5404425" y="3566375"/>
            <a:ext cx="20163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chemeClr val="lt2"/>
                </a:solidFill>
                <a:latin typeface="Open Sans"/>
                <a:ea typeface="Open Sans"/>
                <a:cs typeface="Open Sans"/>
                <a:sym typeface="Open Sans"/>
              </a:rPr>
              <a:t>parameter list</a:t>
            </a:r>
            <a:endParaRPr b="1">
              <a:solidFill>
                <a:schemeClr val="lt2"/>
              </a:solidFill>
              <a:latin typeface="Open Sans"/>
              <a:ea typeface="Open Sans"/>
              <a:cs typeface="Open Sans"/>
              <a:sym typeface="Open Sans"/>
            </a:endParaRPr>
          </a:p>
        </p:txBody>
      </p:sp>
      <p:sp>
        <p:nvSpPr>
          <p:cNvPr id="119" name="Google Shape;119;p19"/>
          <p:cNvSpPr txBox="1"/>
          <p:nvPr/>
        </p:nvSpPr>
        <p:spPr>
          <a:xfrm>
            <a:off x="311700" y="4022525"/>
            <a:ext cx="7635000" cy="8112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The method should return a value that is the same as the return type</a:t>
            </a:r>
            <a:endParaRPr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	For example, </a:t>
            </a:r>
            <a:r>
              <a:rPr b="1" lang="en" sz="2000">
                <a:solidFill>
                  <a:srgbClr val="1290C3"/>
                </a:solidFill>
                <a:latin typeface="Courier New"/>
                <a:ea typeface="Courier New"/>
                <a:cs typeface="Courier New"/>
                <a:sym typeface="Courier New"/>
              </a:rPr>
              <a:t>return num * 4;</a:t>
            </a:r>
            <a:endParaRPr b="1" sz="2000">
              <a:solidFill>
                <a:srgbClr val="1290C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Loops</a:t>
            </a:r>
            <a:endParaRPr/>
          </a:p>
        </p:txBody>
      </p:sp>
      <p:sp>
        <p:nvSpPr>
          <p:cNvPr id="521" name="Google Shape;521;p73"/>
          <p:cNvSpPr txBox="1"/>
          <p:nvPr>
            <p:ph idx="1" type="body"/>
          </p:nvPr>
        </p:nvSpPr>
        <p:spPr>
          <a:xfrm>
            <a:off x="352525" y="1266325"/>
            <a:ext cx="8641800" cy="356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example below nests a for loop inside a do-while loop</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The outer loop executes until the user enters a 0</a:t>
            </a:r>
            <a:endParaRPr/>
          </a:p>
          <a:p>
            <a:pPr indent="-342900" lvl="0" marL="457200" rtl="0" algn="l">
              <a:spcBef>
                <a:spcPts val="0"/>
              </a:spcBef>
              <a:spcAft>
                <a:spcPts val="0"/>
              </a:spcAft>
              <a:buSzPts val="1800"/>
              <a:buChar char="●"/>
            </a:pPr>
            <a:r>
              <a:rPr lang="en"/>
              <a:t>The</a:t>
            </a:r>
            <a:r>
              <a:rPr lang="en"/>
              <a:t> inner loop loop</a:t>
            </a:r>
            <a:r>
              <a:rPr lang="en"/>
              <a:t>s prints a list of numbers</a:t>
            </a:r>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int </a:t>
            </a:r>
            <a:r>
              <a:rPr b="1" lang="en">
                <a:solidFill>
                  <a:srgbClr val="783F04"/>
                </a:solidFill>
                <a:latin typeface="Courier New"/>
                <a:ea typeface="Courier New"/>
                <a:cs typeface="Courier New"/>
                <a:sym typeface="Courier New"/>
              </a:rPr>
              <a:t>times</a:t>
            </a:r>
            <a:r>
              <a:rPr b="1" lang="en">
                <a:solidFill>
                  <a:srgbClr val="000000"/>
                </a:solidFill>
                <a:latin typeface="Courier New"/>
                <a:ea typeface="Courier New"/>
                <a:cs typeface="Courier New"/>
                <a:sym typeface="Courier New"/>
              </a:rPr>
              <a:t> = 0;</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do</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3D85C6"/>
                </a:solidFill>
                <a:latin typeface="Courier New"/>
                <a:ea typeface="Courier New"/>
                <a:cs typeface="Courier New"/>
                <a:sym typeface="Courier New"/>
              </a:rPr>
              <a:t>"Enter a number (0 to quit):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783F04"/>
                </a:solidFill>
                <a:latin typeface="Courier New"/>
                <a:ea typeface="Courier New"/>
                <a:cs typeface="Courier New"/>
                <a:sym typeface="Courier New"/>
              </a:rPr>
              <a:t>times</a:t>
            </a:r>
            <a:r>
              <a:rPr b="1" lang="en">
                <a:solidFill>
                  <a:srgbClr val="000000"/>
                </a:solidFill>
                <a:latin typeface="Courier New"/>
                <a:ea typeface="Courier New"/>
                <a:cs typeface="Courier New"/>
                <a:sym typeface="Courier New"/>
              </a:rPr>
              <a:t> = </a:t>
            </a:r>
            <a:r>
              <a:rPr b="1" lang="en">
                <a:solidFill>
                  <a:srgbClr val="783F04"/>
                </a:solidFill>
                <a:latin typeface="Courier New"/>
                <a:ea typeface="Courier New"/>
                <a:cs typeface="Courier New"/>
                <a:sym typeface="Courier New"/>
              </a:rPr>
              <a:t>scnr</a:t>
            </a:r>
            <a:r>
              <a:rPr b="1" lang="en">
                <a:solidFill>
                  <a:srgbClr val="000000"/>
                </a:solidFill>
                <a:latin typeface="Courier New"/>
                <a:ea typeface="Courier New"/>
                <a:cs typeface="Courier New"/>
                <a:sym typeface="Courier New"/>
              </a:rPr>
              <a:t>.nextInt();</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a:t>
            </a:r>
            <a:r>
              <a:rPr b="1" lang="en">
                <a:solidFill>
                  <a:srgbClr val="783F04"/>
                </a:solidFill>
                <a:latin typeface="Courier New"/>
                <a:ea typeface="Courier New"/>
                <a:cs typeface="Courier New"/>
                <a:sym typeface="Courier New"/>
              </a:rPr>
              <a:t>ii</a:t>
            </a:r>
            <a:r>
              <a:rPr b="1" lang="en">
                <a:solidFill>
                  <a:srgbClr val="000000"/>
                </a:solidFill>
                <a:latin typeface="Courier New"/>
                <a:ea typeface="Courier New"/>
                <a:cs typeface="Courier New"/>
                <a:sym typeface="Courier New"/>
              </a:rPr>
              <a:t>=0;ii&lt;times;</a:t>
            </a:r>
            <a:r>
              <a:rPr b="1" lang="en">
                <a:solidFill>
                  <a:srgbClr val="783F04"/>
                </a:solidFill>
                <a:latin typeface="Courier New"/>
                <a:ea typeface="Courier New"/>
                <a:cs typeface="Courier New"/>
                <a:sym typeface="Courier New"/>
              </a:rPr>
              <a:t>ii</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a:t>
            </a:r>
            <a:r>
              <a:rPr b="1" lang="en">
                <a:solidFill>
                  <a:srgbClr val="783F04"/>
                </a:solidFill>
                <a:latin typeface="Courier New"/>
                <a:ea typeface="Courier New"/>
                <a:cs typeface="Courier New"/>
                <a:sym typeface="Courier New"/>
              </a:rPr>
              <a:t>ii</a:t>
            </a:r>
            <a:r>
              <a:rPr b="1" lang="en">
                <a:solidFill>
                  <a:srgbClr val="000000"/>
                </a:solidFill>
                <a:latin typeface="Courier New"/>
                <a:ea typeface="Courier New"/>
                <a:cs typeface="Courier New"/>
                <a:sym typeface="Courier New"/>
              </a:rPr>
              <a:t> + </a:t>
            </a:r>
            <a:r>
              <a:rPr b="1" lang="en">
                <a:solidFill>
                  <a:srgbClr val="3D85C6"/>
                </a:solidFill>
                <a:latin typeface="Courier New"/>
                <a:ea typeface="Courier New"/>
                <a:cs typeface="Courier New"/>
                <a:sym typeface="Courier New"/>
              </a:rPr>
              <a:t>" "</a:t>
            </a:r>
            <a:r>
              <a:rPr b="1" lang="en">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System.</a:t>
            </a:r>
            <a:r>
              <a:rPr b="1" lang="en">
                <a:solidFill>
                  <a:srgbClr val="0000FF"/>
                </a:solidFill>
                <a:latin typeface="Courier New"/>
                <a:ea typeface="Courier New"/>
                <a:cs typeface="Courier New"/>
                <a:sym typeface="Courier New"/>
              </a:rPr>
              <a:t>out</a:t>
            </a:r>
            <a:r>
              <a:rPr b="1" lang="en">
                <a:solidFill>
                  <a:srgbClr val="000000"/>
                </a:solidFill>
                <a:latin typeface="Courier New"/>
                <a:ea typeface="Courier New"/>
                <a:cs typeface="Courier New"/>
                <a:sym typeface="Courier New"/>
              </a:rPr>
              <a:t>.println();</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while</a:t>
            </a:r>
            <a:r>
              <a:rPr b="1" lang="en">
                <a:solidFill>
                  <a:srgbClr val="000000"/>
                </a:solidFill>
                <a:latin typeface="Courier New"/>
                <a:ea typeface="Courier New"/>
                <a:cs typeface="Courier New"/>
                <a:sym typeface="Courier New"/>
              </a:rPr>
              <a:t> (</a:t>
            </a:r>
            <a:r>
              <a:rPr b="1" lang="en">
                <a:solidFill>
                  <a:srgbClr val="783F04"/>
                </a:solidFill>
                <a:latin typeface="Courier New"/>
                <a:ea typeface="Courier New"/>
                <a:cs typeface="Courier New"/>
                <a:sym typeface="Courier New"/>
              </a:rPr>
              <a:t>times</a:t>
            </a:r>
            <a:r>
              <a:rPr b="1" lang="en">
                <a:solidFill>
                  <a:srgbClr val="000000"/>
                </a:solidFill>
                <a:latin typeface="Courier New"/>
                <a:ea typeface="Courier New"/>
                <a:cs typeface="Courier New"/>
                <a:sym typeface="Courier New"/>
              </a:rPr>
              <a:t> &gt; 0);</a:t>
            </a:r>
            <a:endParaRPr b="1">
              <a:solidFill>
                <a:srgbClr val="000000"/>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b="1">
              <a:solidFill>
                <a:srgbClr val="000000"/>
              </a:solidFill>
              <a:latin typeface="Courier New"/>
              <a:ea typeface="Courier New"/>
              <a:cs typeface="Courier New"/>
              <a:sym typeface="Courier New"/>
            </a:endParaRPr>
          </a:p>
        </p:txBody>
      </p:sp>
      <p:pic>
        <p:nvPicPr>
          <p:cNvPr id="522" name="Google Shape;522;p73"/>
          <p:cNvPicPr preferRelativeResize="0"/>
          <p:nvPr/>
        </p:nvPicPr>
        <p:blipFill>
          <a:blip r:embed="rId3">
            <a:alphaModFix/>
          </a:blip>
          <a:stretch>
            <a:fillRect/>
          </a:stretch>
        </p:blipFill>
        <p:spPr>
          <a:xfrm>
            <a:off x="5939525" y="3394675"/>
            <a:ext cx="3054800" cy="1432950"/>
          </a:xfrm>
          <a:prstGeom prst="rect">
            <a:avLst/>
          </a:prstGeom>
          <a:noFill/>
          <a:ln cap="flat" cmpd="sng" w="9525">
            <a:solidFill>
              <a:schemeClr val="accent5"/>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10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1000"/>
                                        <p:tgtEl>
                                          <p:spTgt spid="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1000"/>
                                        <p:tgtEl>
                                          <p:spTgt spid="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1000"/>
                                        <p:tgtEl>
                                          <p:spTgt spid="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1000"/>
                                        <p:tgtEl>
                                          <p:spTgt spid="5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5" st="5"/>
                                            </p:txEl>
                                          </p:spTgt>
                                        </p:tgtEl>
                                        <p:attrNameLst>
                                          <p:attrName>style.visibility</p:attrName>
                                        </p:attrNameLst>
                                      </p:cBhvr>
                                      <p:to>
                                        <p:strVal val="visible"/>
                                      </p:to>
                                    </p:set>
                                    <p:animEffect filter="fade" transition="in">
                                      <p:cBhvr>
                                        <p:cTn dur="1000"/>
                                        <p:tgtEl>
                                          <p:spTgt spid="5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6" st="6"/>
                                            </p:txEl>
                                          </p:spTgt>
                                        </p:tgtEl>
                                        <p:attrNameLst>
                                          <p:attrName>style.visibility</p:attrName>
                                        </p:attrNameLst>
                                      </p:cBhvr>
                                      <p:to>
                                        <p:strVal val="visible"/>
                                      </p:to>
                                    </p:set>
                                    <p:animEffect filter="fade" transition="in">
                                      <p:cBhvr>
                                        <p:cTn dur="1000"/>
                                        <p:tgtEl>
                                          <p:spTgt spid="5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7" st="7"/>
                                            </p:txEl>
                                          </p:spTgt>
                                        </p:tgtEl>
                                        <p:attrNameLst>
                                          <p:attrName>style.visibility</p:attrName>
                                        </p:attrNameLst>
                                      </p:cBhvr>
                                      <p:to>
                                        <p:strVal val="visible"/>
                                      </p:to>
                                    </p:set>
                                    <p:animEffect filter="fade" transition="in">
                                      <p:cBhvr>
                                        <p:cTn dur="1000"/>
                                        <p:tgtEl>
                                          <p:spTgt spid="52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8" st="8"/>
                                            </p:txEl>
                                          </p:spTgt>
                                        </p:tgtEl>
                                        <p:attrNameLst>
                                          <p:attrName>style.visibility</p:attrName>
                                        </p:attrNameLst>
                                      </p:cBhvr>
                                      <p:to>
                                        <p:strVal val="visible"/>
                                      </p:to>
                                    </p:set>
                                    <p:animEffect filter="fade" transition="in">
                                      <p:cBhvr>
                                        <p:cTn dur="1000"/>
                                        <p:tgtEl>
                                          <p:spTgt spid="52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9" st="9"/>
                                            </p:txEl>
                                          </p:spTgt>
                                        </p:tgtEl>
                                        <p:attrNameLst>
                                          <p:attrName>style.visibility</p:attrName>
                                        </p:attrNameLst>
                                      </p:cBhvr>
                                      <p:to>
                                        <p:strVal val="visible"/>
                                      </p:to>
                                    </p:set>
                                    <p:animEffect filter="fade" transition="in">
                                      <p:cBhvr>
                                        <p:cTn dur="1000"/>
                                        <p:tgtEl>
                                          <p:spTgt spid="52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0" st="10"/>
                                            </p:txEl>
                                          </p:spTgt>
                                        </p:tgtEl>
                                        <p:attrNameLst>
                                          <p:attrName>style.visibility</p:attrName>
                                        </p:attrNameLst>
                                      </p:cBhvr>
                                      <p:to>
                                        <p:strVal val="visible"/>
                                      </p:to>
                                    </p:set>
                                    <p:animEffect filter="fade" transition="in">
                                      <p:cBhvr>
                                        <p:cTn dur="1000"/>
                                        <p:tgtEl>
                                          <p:spTgt spid="52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1" st="11"/>
                                            </p:txEl>
                                          </p:spTgt>
                                        </p:tgtEl>
                                        <p:attrNameLst>
                                          <p:attrName>style.visibility</p:attrName>
                                        </p:attrNameLst>
                                      </p:cBhvr>
                                      <p:to>
                                        <p:strVal val="visible"/>
                                      </p:to>
                                    </p:set>
                                    <p:animEffect filter="fade" transition="in">
                                      <p:cBhvr>
                                        <p:cTn dur="1000"/>
                                        <p:tgtEl>
                                          <p:spTgt spid="52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2" st="12"/>
                                            </p:txEl>
                                          </p:spTgt>
                                        </p:tgtEl>
                                        <p:attrNameLst>
                                          <p:attrName>style.visibility</p:attrName>
                                        </p:attrNameLst>
                                      </p:cBhvr>
                                      <p:to>
                                        <p:strVal val="visible"/>
                                      </p:to>
                                    </p:set>
                                    <p:animEffect filter="fade" transition="in">
                                      <p:cBhvr>
                                        <p:cTn dur="1000"/>
                                        <p:tgtEl>
                                          <p:spTgt spid="521">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&amp; Loops</a:t>
            </a:r>
            <a:endParaRPr/>
          </a:p>
        </p:txBody>
      </p:sp>
      <p:sp>
        <p:nvSpPr>
          <p:cNvPr id="528" name="Google Shape;528;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is very common to want to loop through the characters of a String one-by-one - we can use a for loop to manage indices of the String</a:t>
            </a:r>
            <a:endParaRPr/>
          </a:p>
          <a:p>
            <a:pPr indent="0" lvl="0" marL="457200" rtl="0" algn="l">
              <a:spcBef>
                <a:spcPts val="0"/>
              </a:spcBef>
              <a:spcAft>
                <a:spcPts val="0"/>
              </a:spcAft>
              <a:buNone/>
            </a:pPr>
            <a:r>
              <a:t/>
            </a:r>
            <a:endParaRPr/>
          </a:p>
          <a:p>
            <a:pPr indent="0" lvl="0" marL="457200" marR="0" rtl="0" algn="l">
              <a:lnSpc>
                <a:spcPct val="100000"/>
              </a:lnSpc>
              <a:spcBef>
                <a:spcPts val="0"/>
              </a:spcBef>
              <a:spcAft>
                <a:spcPts val="0"/>
              </a:spcAft>
              <a:buNone/>
            </a:pPr>
            <a:r>
              <a:rPr lang="en"/>
              <a:t>Iterating </a:t>
            </a:r>
            <a:r>
              <a:rPr lang="en"/>
              <a:t>through</a:t>
            </a:r>
            <a:r>
              <a:rPr lang="en"/>
              <a:t> a String character-by-character:	</a:t>
            </a:r>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None/>
            </a:pPr>
            <a:r>
              <a:rPr b="1" lang="en">
                <a:solidFill>
                  <a:srgbClr val="A64D79"/>
                </a:solidFill>
                <a:latin typeface="Courier New"/>
                <a:ea typeface="Courier New"/>
                <a:cs typeface="Courier New"/>
                <a:sym typeface="Courier New"/>
              </a:rPr>
              <a:t>for</a:t>
            </a:r>
            <a:r>
              <a:rPr b="1" lang="en">
                <a:solidFill>
                  <a:srgbClr val="000000"/>
                </a:solidFill>
                <a:latin typeface="Courier New"/>
                <a:ea typeface="Courier New"/>
                <a:cs typeface="Courier New"/>
                <a:sym typeface="Courier New"/>
              </a:rPr>
              <a:t>(</a:t>
            </a:r>
            <a:r>
              <a:rPr b="1" lang="en">
                <a:solidFill>
                  <a:srgbClr val="A64D79"/>
                </a:solidFill>
                <a:latin typeface="Courier New"/>
                <a:ea typeface="Courier New"/>
                <a:cs typeface="Courier New"/>
                <a:sym typeface="Courier New"/>
              </a:rPr>
              <a:t>int</a:t>
            </a:r>
            <a:r>
              <a:rPr b="1" lang="en">
                <a:solidFill>
                  <a:srgbClr val="000000"/>
                </a:solidFill>
                <a:latin typeface="Courier New"/>
                <a:ea typeface="Courier New"/>
                <a:cs typeface="Courier New"/>
                <a:sym typeface="Courier New"/>
              </a:rPr>
              <a:t> </a:t>
            </a:r>
            <a:r>
              <a:rPr b="1" lang="en">
                <a:solidFill>
                  <a:srgbClr val="7F6000"/>
                </a:solidFill>
                <a:latin typeface="Courier New"/>
                <a:ea typeface="Courier New"/>
                <a:cs typeface="Courier New"/>
                <a:sym typeface="Courier New"/>
              </a:rPr>
              <a:t>ii</a:t>
            </a:r>
            <a:r>
              <a:rPr b="1" lang="en">
                <a:solidFill>
                  <a:srgbClr val="000000"/>
                </a:solidFill>
                <a:latin typeface="Courier New"/>
                <a:ea typeface="Courier New"/>
                <a:cs typeface="Courier New"/>
                <a:sym typeface="Courier New"/>
              </a:rPr>
              <a:t>=0; ii&lt;</a:t>
            </a:r>
            <a:r>
              <a:rPr b="1" lang="en">
                <a:solidFill>
                  <a:srgbClr val="7F6000"/>
                </a:solidFill>
                <a:latin typeface="Courier New"/>
                <a:ea typeface="Courier New"/>
                <a:cs typeface="Courier New"/>
                <a:sym typeface="Courier New"/>
              </a:rPr>
              <a:t>sentence</a:t>
            </a:r>
            <a:r>
              <a:rPr b="1" lang="en">
                <a:solidFill>
                  <a:srgbClr val="000000"/>
                </a:solidFill>
                <a:latin typeface="Courier New"/>
                <a:ea typeface="Courier New"/>
                <a:cs typeface="Courier New"/>
                <a:sym typeface="Courier New"/>
              </a:rPr>
              <a:t>.length(); </a:t>
            </a:r>
            <a:r>
              <a:rPr b="1" lang="en">
                <a:solidFill>
                  <a:srgbClr val="7F6000"/>
                </a:solidFill>
                <a:latin typeface="Courier New"/>
                <a:ea typeface="Courier New"/>
                <a:cs typeface="Courier New"/>
                <a:sym typeface="Courier New"/>
              </a:rPr>
              <a:t>ii</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A64D79"/>
                </a:solidFill>
                <a:latin typeface="Courier New"/>
                <a:ea typeface="Courier New"/>
                <a:cs typeface="Courier New"/>
                <a:sym typeface="Courier New"/>
              </a:rPr>
              <a:t>if</a:t>
            </a:r>
            <a:r>
              <a:rPr b="1" lang="en">
                <a:solidFill>
                  <a:srgbClr val="000000"/>
                </a:solidFill>
                <a:latin typeface="Courier New"/>
                <a:ea typeface="Courier New"/>
                <a:cs typeface="Courier New"/>
                <a:sym typeface="Courier New"/>
              </a:rPr>
              <a:t> (</a:t>
            </a:r>
            <a:r>
              <a:rPr b="1" lang="en">
                <a:solidFill>
                  <a:srgbClr val="7F6000"/>
                </a:solidFill>
                <a:latin typeface="Courier New"/>
                <a:ea typeface="Courier New"/>
                <a:cs typeface="Courier New"/>
                <a:sym typeface="Courier New"/>
              </a:rPr>
              <a:t>sentence</a:t>
            </a:r>
            <a:r>
              <a:rPr b="1" lang="en">
                <a:solidFill>
                  <a:srgbClr val="000000"/>
                </a:solidFill>
                <a:latin typeface="Courier New"/>
                <a:ea typeface="Courier New"/>
                <a:cs typeface="Courier New"/>
                <a:sym typeface="Courier New"/>
              </a:rPr>
              <a:t>.charAt(ii) == </a:t>
            </a:r>
            <a:r>
              <a:rPr b="1" lang="en" sz="1600">
                <a:solidFill>
                  <a:srgbClr val="4A86E8"/>
                </a:solidFill>
                <a:latin typeface="Courier New"/>
                <a:ea typeface="Courier New"/>
                <a:cs typeface="Courier New"/>
                <a:sym typeface="Courier New"/>
              </a:rPr>
              <a:t>' '</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r>
              <a:rPr b="1" lang="en">
                <a:solidFill>
                  <a:srgbClr val="7F6000"/>
                </a:solidFill>
                <a:latin typeface="Courier New"/>
                <a:ea typeface="Courier New"/>
                <a:cs typeface="Courier New"/>
                <a:sym typeface="Courier New"/>
              </a:rPr>
              <a:t>numSpaces</a:t>
            </a: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None/>
            </a:pPr>
            <a:r>
              <a:rPr b="1" lang="en">
                <a:solidFill>
                  <a:srgbClr val="000000"/>
                </a:solidFill>
                <a:latin typeface="Courier New"/>
                <a:ea typeface="Courier New"/>
                <a:cs typeface="Courier New"/>
                <a:sym typeface="Courier New"/>
              </a:rPr>
              <a:t>	}</a:t>
            </a:r>
            <a:endParaRPr b="1">
              <a:solidFill>
                <a:srgbClr val="000000"/>
              </a:solidFill>
              <a:latin typeface="Courier New"/>
              <a:ea typeface="Courier New"/>
              <a:cs typeface="Courier New"/>
              <a:sym typeface="Courier New"/>
            </a:endParaRPr>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0" st="0"/>
                                            </p:txEl>
                                          </p:spTgt>
                                        </p:tgtEl>
                                        <p:attrNameLst>
                                          <p:attrName>style.visibility</p:attrName>
                                        </p:attrNameLst>
                                      </p:cBhvr>
                                      <p:to>
                                        <p:strVal val="visible"/>
                                      </p:to>
                                    </p:set>
                                    <p:animEffect filter="fade" transition="in">
                                      <p:cBhvr>
                                        <p:cTn dur="1000"/>
                                        <p:tgtEl>
                                          <p:spTgt spid="5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1" st="1"/>
                                            </p:txEl>
                                          </p:spTgt>
                                        </p:tgtEl>
                                        <p:attrNameLst>
                                          <p:attrName>style.visibility</p:attrName>
                                        </p:attrNameLst>
                                      </p:cBhvr>
                                      <p:to>
                                        <p:strVal val="visible"/>
                                      </p:to>
                                    </p:set>
                                    <p:animEffect filter="fade" transition="in">
                                      <p:cBhvr>
                                        <p:cTn dur="1000"/>
                                        <p:tgtEl>
                                          <p:spTgt spid="5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2" st="2"/>
                                            </p:txEl>
                                          </p:spTgt>
                                        </p:tgtEl>
                                        <p:attrNameLst>
                                          <p:attrName>style.visibility</p:attrName>
                                        </p:attrNameLst>
                                      </p:cBhvr>
                                      <p:to>
                                        <p:strVal val="visible"/>
                                      </p:to>
                                    </p:set>
                                    <p:animEffect filter="fade" transition="in">
                                      <p:cBhvr>
                                        <p:cTn dur="1000"/>
                                        <p:tgtEl>
                                          <p:spTgt spid="5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3" st="3"/>
                                            </p:txEl>
                                          </p:spTgt>
                                        </p:tgtEl>
                                        <p:attrNameLst>
                                          <p:attrName>style.visibility</p:attrName>
                                        </p:attrNameLst>
                                      </p:cBhvr>
                                      <p:to>
                                        <p:strVal val="visible"/>
                                      </p:to>
                                    </p:set>
                                    <p:animEffect filter="fade" transition="in">
                                      <p:cBhvr>
                                        <p:cTn dur="1000"/>
                                        <p:tgtEl>
                                          <p:spTgt spid="5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4" st="4"/>
                                            </p:txEl>
                                          </p:spTgt>
                                        </p:tgtEl>
                                        <p:attrNameLst>
                                          <p:attrName>style.visibility</p:attrName>
                                        </p:attrNameLst>
                                      </p:cBhvr>
                                      <p:to>
                                        <p:strVal val="visible"/>
                                      </p:to>
                                    </p:set>
                                    <p:animEffect filter="fade" transition="in">
                                      <p:cBhvr>
                                        <p:cTn dur="1000"/>
                                        <p:tgtEl>
                                          <p:spTgt spid="5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5" st="5"/>
                                            </p:txEl>
                                          </p:spTgt>
                                        </p:tgtEl>
                                        <p:attrNameLst>
                                          <p:attrName>style.visibility</p:attrName>
                                        </p:attrNameLst>
                                      </p:cBhvr>
                                      <p:to>
                                        <p:strVal val="visible"/>
                                      </p:to>
                                    </p:set>
                                    <p:animEffect filter="fade" transition="in">
                                      <p:cBhvr>
                                        <p:cTn dur="1000"/>
                                        <p:tgtEl>
                                          <p:spTgt spid="5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6" st="6"/>
                                            </p:txEl>
                                          </p:spTgt>
                                        </p:tgtEl>
                                        <p:attrNameLst>
                                          <p:attrName>style.visibility</p:attrName>
                                        </p:attrNameLst>
                                      </p:cBhvr>
                                      <p:to>
                                        <p:strVal val="visible"/>
                                      </p:to>
                                    </p:set>
                                    <p:animEffect filter="fade" transition="in">
                                      <p:cBhvr>
                                        <p:cTn dur="1000"/>
                                        <p:tgtEl>
                                          <p:spTgt spid="5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7" st="7"/>
                                            </p:txEl>
                                          </p:spTgt>
                                        </p:tgtEl>
                                        <p:attrNameLst>
                                          <p:attrName>style.visibility</p:attrName>
                                        </p:attrNameLst>
                                      </p:cBhvr>
                                      <p:to>
                                        <p:strVal val="visible"/>
                                      </p:to>
                                    </p:set>
                                    <p:animEffect filter="fade" transition="in">
                                      <p:cBhvr>
                                        <p:cTn dur="1000"/>
                                        <p:tgtEl>
                                          <p:spTgt spid="5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8" st="8"/>
                                            </p:txEl>
                                          </p:spTgt>
                                        </p:tgtEl>
                                        <p:attrNameLst>
                                          <p:attrName>style.visibility</p:attrName>
                                        </p:attrNameLst>
                                      </p:cBhvr>
                                      <p:to>
                                        <p:strVal val="visible"/>
                                      </p:to>
                                    </p:set>
                                    <p:animEffect filter="fade" transition="in">
                                      <p:cBhvr>
                                        <p:cTn dur="1000"/>
                                        <p:tgtEl>
                                          <p:spTgt spid="5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xEl>
                                              <p:pRg end="9" st="9"/>
                                            </p:txEl>
                                          </p:spTgt>
                                        </p:tgtEl>
                                        <p:attrNameLst>
                                          <p:attrName>style.visibility</p:attrName>
                                        </p:attrNameLst>
                                      </p:cBhvr>
                                      <p:to>
                                        <p:strVal val="visible"/>
                                      </p:to>
                                    </p:set>
                                    <p:animEffect filter="fade" transition="in">
                                      <p:cBhvr>
                                        <p:cTn dur="1000"/>
                                        <p:tgtEl>
                                          <p:spTgt spid="52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Iterators</a:t>
            </a:r>
            <a:endParaRPr/>
          </a:p>
        </p:txBody>
      </p:sp>
      <p:sp>
        <p:nvSpPr>
          <p:cNvPr id="534" name="Google Shape;534;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t>
            </a:r>
            <a:r>
              <a:rPr b="1" lang="en">
                <a:solidFill>
                  <a:schemeClr val="accent1"/>
                </a:solidFill>
              </a:rPr>
              <a:t>iterator</a:t>
            </a:r>
            <a:r>
              <a:rPr lang="en">
                <a:solidFill>
                  <a:schemeClr val="accent1"/>
                </a:solidFill>
              </a:rPr>
              <a:t> </a:t>
            </a:r>
            <a:r>
              <a:rPr lang="en"/>
              <a:t>is an object that allows you to access elements in a collection one at a time</a:t>
            </a:r>
            <a:endParaRPr/>
          </a:p>
          <a:p>
            <a:pPr indent="-342900" lvl="0" marL="457200" rtl="0" algn="l">
              <a:spcBef>
                <a:spcPts val="0"/>
              </a:spcBef>
              <a:spcAft>
                <a:spcPts val="0"/>
              </a:spcAft>
              <a:buSzPts val="1800"/>
              <a:buChar char="●"/>
            </a:pPr>
            <a:r>
              <a:rPr lang="en"/>
              <a:t>This allows you to process each element as needed</a:t>
            </a:r>
            <a:endParaRPr/>
          </a:p>
          <a:p>
            <a:pPr indent="-342900" lvl="0" marL="457200" rtl="0" algn="l">
              <a:spcBef>
                <a:spcPts val="0"/>
              </a:spcBef>
              <a:spcAft>
                <a:spcPts val="0"/>
              </a:spcAft>
              <a:buSzPts val="1800"/>
              <a:buChar char="●"/>
            </a:pPr>
            <a:r>
              <a:rPr lang="en"/>
              <a:t>Methods:</a:t>
            </a:r>
            <a:endParaRPr/>
          </a:p>
          <a:p>
            <a:pPr indent="-342900" lvl="1" marL="914400" rtl="0" algn="l">
              <a:spcBef>
                <a:spcPts val="0"/>
              </a:spcBef>
              <a:spcAft>
                <a:spcPts val="0"/>
              </a:spcAft>
              <a:buSzPts val="1800"/>
              <a:buChar char="○"/>
            </a:pPr>
            <a:r>
              <a:rPr b="1" lang="en" sz="1800">
                <a:latin typeface="Courier New"/>
                <a:ea typeface="Courier New"/>
                <a:cs typeface="Courier New"/>
                <a:sym typeface="Courier New"/>
              </a:rPr>
              <a:t>hasNext</a:t>
            </a:r>
            <a:r>
              <a:rPr lang="en" sz="1800"/>
              <a:t> returns true if there are elements left to process in the iterator, and false otherwise</a:t>
            </a:r>
            <a:endParaRPr sz="1800"/>
          </a:p>
          <a:p>
            <a:pPr indent="-342900" lvl="1" marL="914400" rtl="0" algn="l">
              <a:spcBef>
                <a:spcPts val="0"/>
              </a:spcBef>
              <a:spcAft>
                <a:spcPts val="0"/>
              </a:spcAft>
              <a:buSzPts val="1800"/>
              <a:buChar char="○"/>
            </a:pPr>
            <a:r>
              <a:rPr b="1" lang="en" sz="1800">
                <a:latin typeface="Courier New"/>
                <a:ea typeface="Courier New"/>
                <a:cs typeface="Courier New"/>
                <a:sym typeface="Courier New"/>
              </a:rPr>
              <a:t>next</a:t>
            </a:r>
            <a:r>
              <a:rPr lang="en" sz="1800"/>
              <a:t> returns the next element in the iterator</a:t>
            </a:r>
            <a:endParaRPr sz="1800"/>
          </a:p>
          <a:p>
            <a:pPr indent="-342900" lvl="0" marL="457200" rtl="0" algn="l">
              <a:spcBef>
                <a:spcPts val="0"/>
              </a:spcBef>
              <a:spcAft>
                <a:spcPts val="0"/>
              </a:spcAft>
              <a:buSzPts val="1800"/>
              <a:buChar char="●"/>
            </a:pPr>
            <a:r>
              <a:rPr lang="en"/>
              <a:t>The actual implementation of an iterator is beyond the scope of this course, but if you are interested it is covered in Chapter 9 of the </a:t>
            </a:r>
            <a:r>
              <a:rPr i="1" lang="en"/>
              <a:t>Java Foundations</a:t>
            </a:r>
            <a:r>
              <a:rPr lang="en"/>
              <a:t> book (also covered in CSC205)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0" st="0"/>
                                            </p:txEl>
                                          </p:spTgt>
                                        </p:tgtEl>
                                        <p:attrNameLst>
                                          <p:attrName>style.visibility</p:attrName>
                                        </p:attrNameLst>
                                      </p:cBhvr>
                                      <p:to>
                                        <p:strVal val="visible"/>
                                      </p:to>
                                    </p:set>
                                    <p:animEffect filter="fade" transition="in">
                                      <p:cBhvr>
                                        <p:cTn dur="1000"/>
                                        <p:tgtEl>
                                          <p:spTgt spid="5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1" st="1"/>
                                            </p:txEl>
                                          </p:spTgt>
                                        </p:tgtEl>
                                        <p:attrNameLst>
                                          <p:attrName>style.visibility</p:attrName>
                                        </p:attrNameLst>
                                      </p:cBhvr>
                                      <p:to>
                                        <p:strVal val="visible"/>
                                      </p:to>
                                    </p:set>
                                    <p:animEffect filter="fade" transition="in">
                                      <p:cBhvr>
                                        <p:cTn dur="1000"/>
                                        <p:tgtEl>
                                          <p:spTgt spid="5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2" st="2"/>
                                            </p:txEl>
                                          </p:spTgt>
                                        </p:tgtEl>
                                        <p:attrNameLst>
                                          <p:attrName>style.visibility</p:attrName>
                                        </p:attrNameLst>
                                      </p:cBhvr>
                                      <p:to>
                                        <p:strVal val="visible"/>
                                      </p:to>
                                    </p:set>
                                    <p:animEffect filter="fade" transition="in">
                                      <p:cBhvr>
                                        <p:cTn dur="1000"/>
                                        <p:tgtEl>
                                          <p:spTgt spid="5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3" st="3"/>
                                            </p:txEl>
                                          </p:spTgt>
                                        </p:tgtEl>
                                        <p:attrNameLst>
                                          <p:attrName>style.visibility</p:attrName>
                                        </p:attrNameLst>
                                      </p:cBhvr>
                                      <p:to>
                                        <p:strVal val="visible"/>
                                      </p:to>
                                    </p:set>
                                    <p:animEffect filter="fade" transition="in">
                                      <p:cBhvr>
                                        <p:cTn dur="1000"/>
                                        <p:tgtEl>
                                          <p:spTgt spid="5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4" st="4"/>
                                            </p:txEl>
                                          </p:spTgt>
                                        </p:tgtEl>
                                        <p:attrNameLst>
                                          <p:attrName>style.visibility</p:attrName>
                                        </p:attrNameLst>
                                      </p:cBhvr>
                                      <p:to>
                                        <p:strVal val="visible"/>
                                      </p:to>
                                    </p:set>
                                    <p:animEffect filter="fade" transition="in">
                                      <p:cBhvr>
                                        <p:cTn dur="1000"/>
                                        <p:tgtEl>
                                          <p:spTgt spid="5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xEl>
                                              <p:pRg end="5" st="5"/>
                                            </p:txEl>
                                          </p:spTgt>
                                        </p:tgtEl>
                                        <p:attrNameLst>
                                          <p:attrName>style.visibility</p:attrName>
                                        </p:attrNameLst>
                                      </p:cBhvr>
                                      <p:to>
                                        <p:strVal val="visible"/>
                                      </p:to>
                                    </p:set>
                                    <p:animEffect filter="fade" transition="in">
                                      <p:cBhvr>
                                        <p:cTn dur="1000"/>
                                        <p:tgtEl>
                                          <p:spTgt spid="5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Iterators</a:t>
            </a:r>
            <a:endParaRPr/>
          </a:p>
        </p:txBody>
      </p:sp>
      <p:sp>
        <p:nvSpPr>
          <p:cNvPr id="540" name="Google Shape;540;p7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Java API contains many classes that are iterators</a:t>
            </a:r>
            <a:endParaRPr/>
          </a:p>
          <a:p>
            <a:pPr indent="-342900" lvl="0" marL="457200" rtl="0" algn="l">
              <a:spcBef>
                <a:spcPts val="0"/>
              </a:spcBef>
              <a:spcAft>
                <a:spcPts val="0"/>
              </a:spcAft>
              <a:buSzPts val="1800"/>
              <a:buChar char="●"/>
            </a:pPr>
            <a:r>
              <a:rPr lang="en"/>
              <a:t>The </a:t>
            </a:r>
            <a:r>
              <a:rPr b="1" lang="en">
                <a:latin typeface="Courier New"/>
                <a:ea typeface="Courier New"/>
                <a:cs typeface="Courier New"/>
                <a:sym typeface="Courier New"/>
              </a:rPr>
              <a:t>Scanner</a:t>
            </a:r>
            <a:r>
              <a:rPr lang="en" sz="1800"/>
              <a:t> </a:t>
            </a:r>
            <a:r>
              <a:rPr lang="en"/>
              <a:t>class is one example:</a:t>
            </a:r>
            <a:endParaRPr/>
          </a:p>
          <a:p>
            <a:pPr indent="-342900" lvl="1" marL="914400" rtl="0" algn="l">
              <a:spcBef>
                <a:spcPts val="0"/>
              </a:spcBef>
              <a:spcAft>
                <a:spcPts val="0"/>
              </a:spcAft>
              <a:buSzPts val="1800"/>
              <a:buChar char="○"/>
            </a:pPr>
            <a:r>
              <a:rPr b="1" lang="en" sz="1800">
                <a:latin typeface="Courier New"/>
                <a:ea typeface="Courier New"/>
                <a:cs typeface="Courier New"/>
                <a:sym typeface="Courier New"/>
              </a:rPr>
              <a:t>hasNext</a:t>
            </a:r>
            <a:r>
              <a:rPr lang="en" sz="1800"/>
              <a:t> returns true if there is more data to be scanned</a:t>
            </a:r>
            <a:endParaRPr sz="1800"/>
          </a:p>
          <a:p>
            <a:pPr indent="-342900" lvl="1" marL="914400" rtl="0" algn="l">
              <a:spcBef>
                <a:spcPts val="0"/>
              </a:spcBef>
              <a:spcAft>
                <a:spcPts val="0"/>
              </a:spcAft>
              <a:buSzPts val="1800"/>
              <a:buChar char="○"/>
            </a:pPr>
            <a:r>
              <a:rPr b="1" lang="en" sz="1800">
                <a:latin typeface="Courier New"/>
                <a:ea typeface="Courier New"/>
                <a:cs typeface="Courier New"/>
                <a:sym typeface="Courier New"/>
              </a:rPr>
              <a:t>next</a:t>
            </a:r>
            <a:r>
              <a:rPr lang="en" sz="1800"/>
              <a:t> returns the next scanned token as a string</a:t>
            </a:r>
            <a:endParaRPr sz="1800"/>
          </a:p>
          <a:p>
            <a:pPr indent="-342900" lvl="1" marL="914400" marR="0" rtl="0" algn="l">
              <a:lnSpc>
                <a:spcPct val="115000"/>
              </a:lnSpc>
              <a:spcBef>
                <a:spcPts val="0"/>
              </a:spcBef>
              <a:spcAft>
                <a:spcPts val="0"/>
              </a:spcAft>
              <a:buSzPts val="1800"/>
              <a:buChar char="○"/>
            </a:pPr>
            <a:r>
              <a:rPr lang="en" sz="1800"/>
              <a:t>There are also variations on </a:t>
            </a:r>
            <a:r>
              <a:rPr b="1" lang="en" sz="1800">
                <a:latin typeface="Courier New"/>
                <a:ea typeface="Courier New"/>
                <a:cs typeface="Courier New"/>
                <a:sym typeface="Courier New"/>
              </a:rPr>
              <a:t>hasNext</a:t>
            </a:r>
            <a:r>
              <a:rPr lang="en" sz="1800"/>
              <a:t> and </a:t>
            </a:r>
            <a:r>
              <a:rPr b="1" lang="en" sz="1800">
                <a:latin typeface="Courier New"/>
                <a:ea typeface="Courier New"/>
                <a:cs typeface="Courier New"/>
                <a:sym typeface="Courier New"/>
              </a:rPr>
              <a:t>next</a:t>
            </a:r>
            <a:r>
              <a:rPr lang="en" sz="1800"/>
              <a:t> that work with specific data types, such as </a:t>
            </a:r>
            <a:r>
              <a:rPr b="1" lang="en" sz="1800">
                <a:latin typeface="Courier New"/>
                <a:ea typeface="Courier New"/>
                <a:cs typeface="Courier New"/>
                <a:sym typeface="Courier New"/>
              </a:rPr>
              <a:t>hasNextInt</a:t>
            </a:r>
            <a:r>
              <a:rPr lang="en" sz="1800"/>
              <a:t>  &amp; </a:t>
            </a:r>
            <a:r>
              <a:rPr b="1" lang="en" sz="1800">
                <a:latin typeface="Courier New"/>
                <a:ea typeface="Courier New"/>
                <a:cs typeface="Courier New"/>
                <a:sym typeface="Courier New"/>
              </a:rPr>
              <a:t>nextInt</a:t>
            </a:r>
            <a:endParaRPr sz="1800"/>
          </a:p>
          <a:p>
            <a:pPr indent="-342900" lvl="0" marL="457200" rtl="0" algn="l">
              <a:spcBef>
                <a:spcPts val="0"/>
              </a:spcBef>
              <a:spcAft>
                <a:spcPts val="0"/>
              </a:spcAft>
              <a:buSzPts val="1800"/>
              <a:buChar char="●"/>
            </a:pPr>
            <a:r>
              <a:rPr lang="en"/>
              <a:t>Since Scanner objects are iterators, we can use them to</a:t>
            </a:r>
            <a:endParaRPr/>
          </a:p>
          <a:p>
            <a:pPr indent="-317500" lvl="1" marL="914400" rtl="0" algn="l">
              <a:spcBef>
                <a:spcPts val="0"/>
              </a:spcBef>
              <a:spcAft>
                <a:spcPts val="0"/>
              </a:spcAft>
              <a:buSzPts val="1400"/>
              <a:buChar char="○"/>
            </a:pPr>
            <a:r>
              <a:rPr lang="en"/>
              <a:t>Read each line of a file until the end of the file is reached</a:t>
            </a:r>
            <a:endParaRPr/>
          </a:p>
          <a:p>
            <a:pPr indent="-317500" lvl="1" marL="914400" rtl="0" algn="l">
              <a:spcBef>
                <a:spcPts val="0"/>
              </a:spcBef>
              <a:spcAft>
                <a:spcPts val="0"/>
              </a:spcAft>
              <a:buSzPts val="1400"/>
              <a:buChar char="○"/>
            </a:pPr>
            <a:r>
              <a:rPr lang="en"/>
              <a:t>Read each part of a URL to get each part of the path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1000"/>
                                        <p:tgtEl>
                                          <p:spTgt spid="5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Effect filter="fade" transition="in">
                                      <p:cBhvr>
                                        <p:cTn dur="1000"/>
                                        <p:tgtEl>
                                          <p:spTgt spid="5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Effect filter="fade" transition="in">
                                      <p:cBhvr>
                                        <p:cTn dur="1000"/>
                                        <p:tgtEl>
                                          <p:spTgt spid="5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animEffect filter="fade" transition="in">
                                      <p:cBhvr>
                                        <p:cTn dur="1000"/>
                                        <p:tgtEl>
                                          <p:spTgt spid="5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animEffect filter="fade" transition="in">
                                      <p:cBhvr>
                                        <p:cTn dur="1000"/>
                                        <p:tgtEl>
                                          <p:spTgt spid="5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5" st="5"/>
                                            </p:txEl>
                                          </p:spTgt>
                                        </p:tgtEl>
                                        <p:attrNameLst>
                                          <p:attrName>style.visibility</p:attrName>
                                        </p:attrNameLst>
                                      </p:cBhvr>
                                      <p:to>
                                        <p:strVal val="visible"/>
                                      </p:to>
                                    </p:set>
                                    <p:animEffect filter="fade" transition="in">
                                      <p:cBhvr>
                                        <p:cTn dur="1000"/>
                                        <p:tgtEl>
                                          <p:spTgt spid="5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6" st="6"/>
                                            </p:txEl>
                                          </p:spTgt>
                                        </p:tgtEl>
                                        <p:attrNameLst>
                                          <p:attrName>style.visibility</p:attrName>
                                        </p:attrNameLst>
                                      </p:cBhvr>
                                      <p:to>
                                        <p:strVal val="visible"/>
                                      </p:to>
                                    </p:set>
                                    <p:animEffect filter="fade" transition="in">
                                      <p:cBhvr>
                                        <p:cTn dur="1000"/>
                                        <p:tgtEl>
                                          <p:spTgt spid="5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7" st="7"/>
                                            </p:txEl>
                                          </p:spTgt>
                                        </p:tgtEl>
                                        <p:attrNameLst>
                                          <p:attrName>style.visibility</p:attrName>
                                        </p:attrNameLst>
                                      </p:cBhvr>
                                      <p:to>
                                        <p:strVal val="visible"/>
                                      </p:to>
                                    </p:set>
                                    <p:animEffect filter="fade" transition="in">
                                      <p:cBhvr>
                                        <p:cTn dur="1000"/>
                                        <p:tgtEl>
                                          <p:spTgt spid="54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for-each loop</a:t>
            </a:r>
            <a:endParaRPr/>
          </a:p>
        </p:txBody>
      </p:sp>
      <p:sp>
        <p:nvSpPr>
          <p:cNvPr id="546" name="Google Shape;546;p7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variant of the for loop called the </a:t>
            </a:r>
            <a:r>
              <a:rPr b="1" lang="en"/>
              <a:t>for-each</a:t>
            </a:r>
            <a:r>
              <a:rPr lang="en"/>
              <a:t> loop simplifies the repetitive processing for any object that implements the </a:t>
            </a:r>
            <a:r>
              <a:rPr b="1" lang="en">
                <a:latin typeface="Courier New"/>
                <a:ea typeface="Courier New"/>
                <a:cs typeface="Courier New"/>
                <a:sym typeface="Courier New"/>
              </a:rPr>
              <a:t>Iterable</a:t>
            </a:r>
            <a:r>
              <a:rPr lang="en"/>
              <a:t> interface</a:t>
            </a:r>
            <a:endParaRPr/>
          </a:p>
          <a:p>
            <a:pPr indent="-342900" lvl="0" marL="457200" rtl="0" algn="l">
              <a:spcBef>
                <a:spcPts val="0"/>
              </a:spcBef>
              <a:spcAft>
                <a:spcPts val="0"/>
              </a:spcAft>
              <a:buSzPts val="1800"/>
              <a:buChar char="●"/>
            </a:pPr>
            <a:r>
              <a:rPr lang="en"/>
              <a:t>An </a:t>
            </a:r>
            <a:r>
              <a:rPr b="1" lang="en">
                <a:latin typeface="Courier New"/>
                <a:ea typeface="Courier New"/>
                <a:cs typeface="Courier New"/>
                <a:sym typeface="Courier New"/>
              </a:rPr>
              <a:t>Iterable</a:t>
            </a:r>
            <a:r>
              <a:rPr lang="en"/>
              <a:t> interface provides an iterator</a:t>
            </a:r>
            <a:endParaRPr/>
          </a:p>
          <a:p>
            <a:pPr indent="-342900" lvl="0" marL="457200" rtl="0" algn="l">
              <a:spcBef>
                <a:spcPts val="0"/>
              </a:spcBef>
              <a:spcAft>
                <a:spcPts val="0"/>
              </a:spcAft>
              <a:buSzPts val="1800"/>
              <a:buChar char="●"/>
            </a:pPr>
            <a:r>
              <a:rPr lang="en"/>
              <a:t>For example, if </a:t>
            </a:r>
            <a:r>
              <a:rPr b="1" lang="en">
                <a:latin typeface="Courier New"/>
                <a:ea typeface="Courier New"/>
                <a:cs typeface="Courier New"/>
                <a:sym typeface="Courier New"/>
              </a:rPr>
              <a:t>BookList</a:t>
            </a:r>
            <a:r>
              <a:rPr lang="en"/>
              <a:t> is an </a:t>
            </a:r>
            <a:r>
              <a:rPr b="1" lang="en">
                <a:latin typeface="Courier New"/>
                <a:ea typeface="Courier New"/>
                <a:cs typeface="Courier New"/>
                <a:sym typeface="Courier New"/>
              </a:rPr>
              <a:t>Iterable</a:t>
            </a:r>
            <a:r>
              <a:rPr lang="en"/>
              <a:t> object that manages </a:t>
            </a:r>
            <a:r>
              <a:rPr b="1" lang="en">
                <a:latin typeface="Courier New"/>
                <a:ea typeface="Courier New"/>
                <a:cs typeface="Courier New"/>
                <a:sym typeface="Courier New"/>
              </a:rPr>
              <a:t>Book</a:t>
            </a:r>
            <a:r>
              <a:rPr lang="en"/>
              <a:t> objects, the following loop will print each book:</a:t>
            </a:r>
            <a:endParaRPr/>
          </a:p>
          <a:p>
            <a:pPr indent="0" lvl="0" marL="914400" rtl="0" algn="l">
              <a:lnSpc>
                <a:spcPct val="100000"/>
              </a:lnSpc>
              <a:spcBef>
                <a:spcPts val="0"/>
              </a:spcBef>
              <a:spcAft>
                <a:spcPts val="0"/>
              </a:spcAft>
              <a:buNone/>
            </a:pPr>
            <a:r>
              <a:rPr b="1" lang="en" sz="2000">
                <a:solidFill>
                  <a:srgbClr val="A64D79"/>
                </a:solidFill>
                <a:latin typeface="Courier New"/>
                <a:ea typeface="Courier New"/>
                <a:cs typeface="Courier New"/>
                <a:sym typeface="Courier New"/>
              </a:rPr>
              <a:t>for</a:t>
            </a:r>
            <a:r>
              <a:rPr b="1" lang="en" sz="2000">
                <a:solidFill>
                  <a:srgbClr val="000000"/>
                </a:solidFill>
                <a:latin typeface="Courier New"/>
                <a:ea typeface="Courier New"/>
                <a:cs typeface="Courier New"/>
                <a:sym typeface="Courier New"/>
              </a:rPr>
              <a:t> (</a:t>
            </a:r>
            <a:r>
              <a:rPr b="1" lang="en" sz="2000">
                <a:solidFill>
                  <a:srgbClr val="A64D79"/>
                </a:solidFill>
                <a:latin typeface="Courier New"/>
                <a:ea typeface="Courier New"/>
                <a:cs typeface="Courier New"/>
                <a:sym typeface="Courier New"/>
              </a:rPr>
              <a:t>Book</a:t>
            </a:r>
            <a:r>
              <a:rPr b="1" lang="en" sz="2000">
                <a:solidFill>
                  <a:srgbClr val="000000"/>
                </a:solidFill>
                <a:latin typeface="Courier New"/>
                <a:ea typeface="Courier New"/>
                <a:cs typeface="Courier New"/>
                <a:sym typeface="Courier New"/>
              </a:rPr>
              <a:t> myBook : </a:t>
            </a:r>
            <a:r>
              <a:rPr b="1" lang="en" sz="2000">
                <a:solidFill>
                  <a:srgbClr val="A64D79"/>
                </a:solidFill>
                <a:latin typeface="Courier New"/>
                <a:ea typeface="Courier New"/>
                <a:cs typeface="Courier New"/>
                <a:sym typeface="Courier New"/>
              </a:rPr>
              <a:t>BookList</a:t>
            </a: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2000">
                <a:solidFill>
                  <a:srgbClr val="000000"/>
                </a:solidFill>
                <a:latin typeface="Courier New"/>
                <a:ea typeface="Courier New"/>
                <a:cs typeface="Courier New"/>
                <a:sym typeface="Courier New"/>
              </a:rPr>
              <a:t>	System.</a:t>
            </a:r>
            <a:r>
              <a:rPr b="1" lang="en" sz="2000">
                <a:solidFill>
                  <a:srgbClr val="0000FF"/>
                </a:solidFill>
                <a:latin typeface="Courier New"/>
                <a:ea typeface="Courier New"/>
                <a:cs typeface="Courier New"/>
                <a:sym typeface="Courier New"/>
              </a:rPr>
              <a:t>out</a:t>
            </a:r>
            <a:r>
              <a:rPr b="1" lang="en" sz="2000">
                <a:solidFill>
                  <a:srgbClr val="000000"/>
                </a:solidFill>
                <a:latin typeface="Courier New"/>
                <a:ea typeface="Courier New"/>
                <a:cs typeface="Courier New"/>
                <a:sym typeface="Courier New"/>
              </a:rPr>
              <a:t>.print(myBook);</a:t>
            </a:r>
            <a:endParaRPr b="1" sz="2000">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A for-each loop lets us use an iterator without explicitly calling the </a:t>
            </a:r>
            <a:r>
              <a:rPr b="1" lang="en">
                <a:latin typeface="Courier New"/>
                <a:ea typeface="Courier New"/>
                <a:cs typeface="Courier New"/>
                <a:sym typeface="Courier New"/>
              </a:rPr>
              <a:t>hasNext()</a:t>
            </a:r>
            <a:r>
              <a:rPr lang="en"/>
              <a:t> and </a:t>
            </a:r>
            <a:r>
              <a:rPr b="1" lang="en">
                <a:latin typeface="Courier New"/>
                <a:ea typeface="Courier New"/>
                <a:cs typeface="Courier New"/>
                <a:sym typeface="Courier New"/>
              </a:rPr>
              <a:t>next()</a:t>
            </a:r>
            <a:r>
              <a:rPr lang="en"/>
              <a:t> methods</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animEffect filter="fade" transition="in">
                                      <p:cBhvr>
                                        <p:cTn dur="1000"/>
                                        <p:tgtEl>
                                          <p:spTgt spid="5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animEffect filter="fade" transition="in">
                                      <p:cBhvr>
                                        <p:cTn dur="1000"/>
                                        <p:tgtEl>
                                          <p:spTgt spid="5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animEffect filter="fade" transition="in">
                                      <p:cBhvr>
                                        <p:cTn dur="1000"/>
                                        <p:tgtEl>
                                          <p:spTgt spid="5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animEffect filter="fade" transition="in">
                                      <p:cBhvr>
                                        <p:cTn dur="1000"/>
                                        <p:tgtEl>
                                          <p:spTgt spid="5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animEffect filter="fade" transition="in">
                                      <p:cBhvr>
                                        <p:cTn dur="1000"/>
                                        <p:tgtEl>
                                          <p:spTgt spid="5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animEffect filter="fade" transition="in">
                                      <p:cBhvr>
                                        <p:cTn dur="1000"/>
                                        <p:tgtEl>
                                          <p:spTgt spid="5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animEffect filter="fade" transition="in">
                                      <p:cBhvr>
                                        <p:cTn dur="1000"/>
                                        <p:tgtEl>
                                          <p:spTgt spid="5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for-each loop</a:t>
            </a:r>
            <a:endParaRPr/>
          </a:p>
        </p:txBody>
      </p:sp>
      <p:sp>
        <p:nvSpPr>
          <p:cNvPr id="552" name="Google Shape;552;p7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variant of the for loop called the </a:t>
            </a:r>
            <a:r>
              <a:rPr b="1" lang="en"/>
              <a:t>for-each</a:t>
            </a:r>
            <a:r>
              <a:rPr lang="en"/>
              <a:t> loop simplifies the repetitive processing for any object that implements the </a:t>
            </a:r>
            <a:r>
              <a:rPr b="1" lang="en">
                <a:latin typeface="Courier New"/>
                <a:ea typeface="Courier New"/>
                <a:cs typeface="Courier New"/>
                <a:sym typeface="Courier New"/>
              </a:rPr>
              <a:t>Iterable</a:t>
            </a:r>
            <a:r>
              <a:rPr lang="en"/>
              <a:t> interface</a:t>
            </a:r>
            <a:endParaRPr/>
          </a:p>
          <a:p>
            <a:pPr indent="-342900" lvl="0" marL="457200" rtl="0" algn="l">
              <a:spcBef>
                <a:spcPts val="0"/>
              </a:spcBef>
              <a:spcAft>
                <a:spcPts val="0"/>
              </a:spcAft>
              <a:buSzPts val="1800"/>
              <a:buChar char="●"/>
            </a:pPr>
            <a:r>
              <a:rPr lang="en"/>
              <a:t>An </a:t>
            </a:r>
            <a:r>
              <a:rPr b="1" lang="en">
                <a:latin typeface="Courier New"/>
                <a:ea typeface="Courier New"/>
                <a:cs typeface="Courier New"/>
                <a:sym typeface="Courier New"/>
              </a:rPr>
              <a:t>Iterable</a:t>
            </a:r>
            <a:r>
              <a:rPr lang="en"/>
              <a:t> interface provides an iterator</a:t>
            </a:r>
            <a:endParaRPr/>
          </a:p>
          <a:p>
            <a:pPr indent="-342900" lvl="0" marL="457200" rtl="0" algn="l">
              <a:spcBef>
                <a:spcPts val="0"/>
              </a:spcBef>
              <a:spcAft>
                <a:spcPts val="0"/>
              </a:spcAft>
              <a:buSzPts val="1800"/>
              <a:buChar char="●"/>
            </a:pPr>
            <a:r>
              <a:rPr lang="en"/>
              <a:t>For example, if </a:t>
            </a:r>
            <a:r>
              <a:rPr b="1" lang="en">
                <a:latin typeface="Courier New"/>
                <a:ea typeface="Courier New"/>
                <a:cs typeface="Courier New"/>
                <a:sym typeface="Courier New"/>
              </a:rPr>
              <a:t>BookList</a:t>
            </a:r>
            <a:r>
              <a:rPr lang="en"/>
              <a:t> is an </a:t>
            </a:r>
            <a:r>
              <a:rPr b="1" lang="en">
                <a:latin typeface="Courier New"/>
                <a:ea typeface="Courier New"/>
                <a:cs typeface="Courier New"/>
                <a:sym typeface="Courier New"/>
              </a:rPr>
              <a:t>Iterable</a:t>
            </a:r>
            <a:r>
              <a:rPr lang="en"/>
              <a:t> object that manages </a:t>
            </a:r>
            <a:r>
              <a:rPr b="1" lang="en">
                <a:latin typeface="Courier New"/>
                <a:ea typeface="Courier New"/>
                <a:cs typeface="Courier New"/>
                <a:sym typeface="Courier New"/>
              </a:rPr>
              <a:t>Book</a:t>
            </a:r>
            <a:r>
              <a:rPr lang="en"/>
              <a:t> objects, the following loop will print each book:</a:t>
            </a:r>
            <a:endParaRPr/>
          </a:p>
          <a:p>
            <a:pPr indent="0" lvl="0" marL="914400" rtl="0" algn="l">
              <a:lnSpc>
                <a:spcPct val="100000"/>
              </a:lnSpc>
              <a:spcBef>
                <a:spcPts val="0"/>
              </a:spcBef>
              <a:spcAft>
                <a:spcPts val="0"/>
              </a:spcAft>
              <a:buNone/>
            </a:pPr>
            <a:r>
              <a:rPr b="1" lang="en" sz="2000">
                <a:solidFill>
                  <a:srgbClr val="A64D79"/>
                </a:solidFill>
                <a:latin typeface="Courier New"/>
                <a:ea typeface="Courier New"/>
                <a:cs typeface="Courier New"/>
                <a:sym typeface="Courier New"/>
              </a:rPr>
              <a:t>for</a:t>
            </a:r>
            <a:r>
              <a:rPr b="1" lang="en" sz="2000">
                <a:solidFill>
                  <a:srgbClr val="000000"/>
                </a:solidFill>
                <a:latin typeface="Courier New"/>
                <a:ea typeface="Courier New"/>
                <a:cs typeface="Courier New"/>
                <a:sym typeface="Courier New"/>
              </a:rPr>
              <a:t> (</a:t>
            </a:r>
            <a:r>
              <a:rPr b="1" lang="en" sz="2000">
                <a:solidFill>
                  <a:srgbClr val="A64D79"/>
                </a:solidFill>
                <a:latin typeface="Courier New"/>
                <a:ea typeface="Courier New"/>
                <a:cs typeface="Courier New"/>
                <a:sym typeface="Courier New"/>
              </a:rPr>
              <a:t>Book</a:t>
            </a:r>
            <a:r>
              <a:rPr b="1" lang="en" sz="2000">
                <a:solidFill>
                  <a:srgbClr val="000000"/>
                </a:solidFill>
                <a:latin typeface="Courier New"/>
                <a:ea typeface="Courier New"/>
                <a:cs typeface="Courier New"/>
                <a:sym typeface="Courier New"/>
              </a:rPr>
              <a:t> myBook : </a:t>
            </a:r>
            <a:r>
              <a:rPr b="1" lang="en" sz="2000">
                <a:solidFill>
                  <a:srgbClr val="A64D79"/>
                </a:solidFill>
                <a:latin typeface="Courier New"/>
                <a:ea typeface="Courier New"/>
                <a:cs typeface="Courier New"/>
                <a:sym typeface="Courier New"/>
              </a:rPr>
              <a:t>BookList</a:t>
            </a:r>
            <a:r>
              <a:rPr b="1" lang="en" sz="2000">
                <a:solidFill>
                  <a:srgbClr val="000000"/>
                </a:solidFill>
                <a:latin typeface="Courier New"/>
                <a:ea typeface="Courier New"/>
                <a:cs typeface="Courier New"/>
                <a:sym typeface="Courier New"/>
              </a:rPr>
              <a:t>) {</a:t>
            </a:r>
            <a:endParaRPr b="1" sz="2000">
              <a:solidFill>
                <a:srgbClr val="000000"/>
              </a:solidFill>
              <a:latin typeface="Courier New"/>
              <a:ea typeface="Courier New"/>
              <a:cs typeface="Courier New"/>
              <a:sym typeface="Courier New"/>
            </a:endParaRPr>
          </a:p>
          <a:p>
            <a:pPr indent="0" lvl="0" marL="914400" rtl="0" algn="l">
              <a:lnSpc>
                <a:spcPct val="100000"/>
              </a:lnSpc>
              <a:spcBef>
                <a:spcPts val="0"/>
              </a:spcBef>
              <a:spcAft>
                <a:spcPts val="0"/>
              </a:spcAft>
              <a:buNone/>
            </a:pPr>
            <a:r>
              <a:rPr b="1" lang="en" sz="2000">
                <a:solidFill>
                  <a:srgbClr val="000000"/>
                </a:solidFill>
                <a:latin typeface="Courier New"/>
                <a:ea typeface="Courier New"/>
                <a:cs typeface="Courier New"/>
                <a:sym typeface="Courier New"/>
              </a:rPr>
              <a:t>	System.</a:t>
            </a:r>
            <a:r>
              <a:rPr b="1" lang="en" sz="2000">
                <a:solidFill>
                  <a:srgbClr val="0000FF"/>
                </a:solidFill>
                <a:latin typeface="Courier New"/>
                <a:ea typeface="Courier New"/>
                <a:cs typeface="Courier New"/>
                <a:sym typeface="Courier New"/>
              </a:rPr>
              <a:t>out</a:t>
            </a:r>
            <a:r>
              <a:rPr b="1" lang="en" sz="2000">
                <a:solidFill>
                  <a:srgbClr val="000000"/>
                </a:solidFill>
                <a:latin typeface="Courier New"/>
                <a:ea typeface="Courier New"/>
                <a:cs typeface="Courier New"/>
                <a:sym typeface="Courier New"/>
              </a:rPr>
              <a:t>.print(myBook);</a:t>
            </a:r>
            <a:endParaRPr b="1" sz="2000">
              <a:solidFill>
                <a:srgbClr val="000000"/>
              </a:solidFill>
              <a:latin typeface="Courier New"/>
              <a:ea typeface="Courier New"/>
              <a:cs typeface="Courier New"/>
              <a:sym typeface="Courier New"/>
            </a:endParaRPr>
          </a:p>
          <a:p>
            <a:pPr indent="-342900" lvl="0" marL="457200" rtl="0" algn="l">
              <a:spcBef>
                <a:spcPts val="0"/>
              </a:spcBef>
              <a:spcAft>
                <a:spcPts val="0"/>
              </a:spcAft>
              <a:buSzPts val="1800"/>
              <a:buChar char="●"/>
            </a:pPr>
            <a:r>
              <a:rPr lang="en"/>
              <a:t>A for-each loop lets us use an iterator without explicitly calling the </a:t>
            </a:r>
            <a:r>
              <a:rPr b="1" lang="en">
                <a:latin typeface="Courier New"/>
                <a:ea typeface="Courier New"/>
                <a:cs typeface="Courier New"/>
                <a:sym typeface="Courier New"/>
              </a:rPr>
              <a:t>hasNext()</a:t>
            </a:r>
            <a:r>
              <a:rPr lang="en"/>
              <a:t> and </a:t>
            </a:r>
            <a:r>
              <a:rPr b="1" lang="en">
                <a:latin typeface="Courier New"/>
                <a:ea typeface="Courier New"/>
                <a:cs typeface="Courier New"/>
                <a:sym typeface="Courier New"/>
              </a:rPr>
              <a:t>next()</a:t>
            </a:r>
            <a:r>
              <a:rPr lang="en"/>
              <a:t> methods</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animEffect filter="fade" transition="in">
                                      <p:cBhvr>
                                        <p:cTn dur="1000"/>
                                        <p:tgtEl>
                                          <p:spTgt spid="5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animEffect filter="fade" transition="in">
                                      <p:cBhvr>
                                        <p:cTn dur="1000"/>
                                        <p:tgtEl>
                                          <p:spTgt spid="5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animEffect filter="fade" transition="in">
                                      <p:cBhvr>
                                        <p:cTn dur="1000"/>
                                        <p:tgtEl>
                                          <p:spTgt spid="5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3" st="3"/>
                                            </p:txEl>
                                          </p:spTgt>
                                        </p:tgtEl>
                                        <p:attrNameLst>
                                          <p:attrName>style.visibility</p:attrName>
                                        </p:attrNameLst>
                                      </p:cBhvr>
                                      <p:to>
                                        <p:strVal val="visible"/>
                                      </p:to>
                                    </p:set>
                                    <p:animEffect filter="fade" transition="in">
                                      <p:cBhvr>
                                        <p:cTn dur="1000"/>
                                        <p:tgtEl>
                                          <p:spTgt spid="5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4" st="4"/>
                                            </p:txEl>
                                          </p:spTgt>
                                        </p:tgtEl>
                                        <p:attrNameLst>
                                          <p:attrName>style.visibility</p:attrName>
                                        </p:attrNameLst>
                                      </p:cBhvr>
                                      <p:to>
                                        <p:strVal val="visible"/>
                                      </p:to>
                                    </p:set>
                                    <p:animEffect filter="fade" transition="in">
                                      <p:cBhvr>
                                        <p:cTn dur="1000"/>
                                        <p:tgtEl>
                                          <p:spTgt spid="5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5" st="5"/>
                                            </p:txEl>
                                          </p:spTgt>
                                        </p:tgtEl>
                                        <p:attrNameLst>
                                          <p:attrName>style.visibility</p:attrName>
                                        </p:attrNameLst>
                                      </p:cBhvr>
                                      <p:to>
                                        <p:strVal val="visible"/>
                                      </p:to>
                                    </p:set>
                                    <p:animEffect filter="fade" transition="in">
                                      <p:cBhvr>
                                        <p:cTn dur="1000"/>
                                        <p:tgtEl>
                                          <p:spTgt spid="5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xEl>
                                              <p:pRg end="6" st="6"/>
                                            </p:txEl>
                                          </p:spTgt>
                                        </p:tgtEl>
                                        <p:attrNameLst>
                                          <p:attrName>style.visibility</p:attrName>
                                        </p:attrNameLst>
                                      </p:cBhvr>
                                      <p:to>
                                        <p:strVal val="visible"/>
                                      </p:to>
                                    </p:set>
                                    <p:animEffect filter="fade" transition="in">
                                      <p:cBhvr>
                                        <p:cTn dur="1000"/>
                                        <p:tgtEl>
                                          <p:spTgt spid="55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Note About Designing Programs</a:t>
            </a:r>
            <a:endParaRPr/>
          </a:p>
        </p:txBody>
      </p:sp>
      <p:sp>
        <p:nvSpPr>
          <p:cNvPr id="558" name="Google Shape;558;p7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You now have quite a few tools to use when developing your programs</a:t>
            </a:r>
            <a:endParaRPr/>
          </a:p>
          <a:p>
            <a:pPr indent="-317500" lvl="1" marL="914400" rtl="0" algn="l">
              <a:spcBef>
                <a:spcPts val="0"/>
              </a:spcBef>
              <a:spcAft>
                <a:spcPts val="0"/>
              </a:spcAft>
              <a:buSzPts val="1400"/>
              <a:buChar char="○"/>
            </a:pPr>
            <a:r>
              <a:rPr lang="en"/>
              <a:t>Variables</a:t>
            </a:r>
            <a:endParaRPr/>
          </a:p>
          <a:p>
            <a:pPr indent="-317500" lvl="1" marL="914400" rtl="0" algn="l">
              <a:spcBef>
                <a:spcPts val="0"/>
              </a:spcBef>
              <a:spcAft>
                <a:spcPts val="0"/>
              </a:spcAft>
              <a:buSzPts val="1400"/>
              <a:buChar char="○"/>
            </a:pPr>
            <a:r>
              <a:rPr lang="en"/>
              <a:t>Conditional Statements</a:t>
            </a:r>
            <a:endParaRPr/>
          </a:p>
          <a:p>
            <a:pPr indent="-317500" lvl="1" marL="914400" rtl="0" algn="l">
              <a:spcBef>
                <a:spcPts val="0"/>
              </a:spcBef>
              <a:spcAft>
                <a:spcPts val="0"/>
              </a:spcAft>
              <a:buSzPts val="1400"/>
              <a:buChar char="○"/>
            </a:pPr>
            <a:r>
              <a:rPr lang="en"/>
              <a:t>Loops</a:t>
            </a:r>
            <a:endParaRPr/>
          </a:p>
          <a:p>
            <a:pPr indent="-342900" lvl="0" marL="457200" rtl="0" algn="l">
              <a:spcBef>
                <a:spcPts val="0"/>
              </a:spcBef>
              <a:spcAft>
                <a:spcPts val="0"/>
              </a:spcAft>
              <a:buSzPts val="1800"/>
              <a:buChar char="●"/>
            </a:pPr>
            <a:r>
              <a:rPr lang="en"/>
              <a:t>Programming is hard, even when you are good at it</a:t>
            </a:r>
            <a:endParaRPr/>
          </a:p>
          <a:p>
            <a:pPr indent="-342900" lvl="0" marL="457200" rtl="0" algn="l">
              <a:spcBef>
                <a:spcPts val="0"/>
              </a:spcBef>
              <a:spcAft>
                <a:spcPts val="0"/>
              </a:spcAft>
              <a:buSzPts val="1800"/>
              <a:buChar char="●"/>
            </a:pPr>
            <a:r>
              <a:rPr lang="en"/>
              <a:t>One way to simplify programming is </a:t>
            </a:r>
            <a:r>
              <a:rPr b="1" lang="en"/>
              <a:t>incremental development</a:t>
            </a:r>
            <a:r>
              <a:rPr lang="en"/>
              <a:t> - starting your program small and adding one new piece at a time</a:t>
            </a:r>
            <a:endParaRPr/>
          </a:p>
          <a:p>
            <a:pPr indent="-342900" lvl="0" marL="457200" rtl="0" algn="l">
              <a:spcBef>
                <a:spcPts val="0"/>
              </a:spcBef>
              <a:spcAft>
                <a:spcPts val="0"/>
              </a:spcAft>
              <a:buSzPts val="1800"/>
              <a:buChar char="●"/>
            </a:pPr>
            <a:r>
              <a:rPr lang="en"/>
              <a:t>Compiling after every 2 or 3 lines (at the most) will help keep you on track</a:t>
            </a:r>
            <a:endParaRPr/>
          </a:p>
          <a:p>
            <a:pPr indent="-342900" lvl="0" marL="457200" rtl="0" algn="l">
              <a:spcBef>
                <a:spcPts val="0"/>
              </a:spcBef>
              <a:spcAft>
                <a:spcPts val="0"/>
              </a:spcAft>
              <a:buSzPts val="1800"/>
              <a:buChar char="●"/>
            </a:pPr>
            <a:r>
              <a:rPr lang="en"/>
              <a:t>Test your code once you are done adding each piece</a:t>
            </a:r>
            <a:endParaRPr/>
          </a:p>
          <a:p>
            <a:pPr indent="-342900" lvl="0" marL="457200" rtl="0" algn="l">
              <a:spcBef>
                <a:spcPts val="0"/>
              </a:spcBef>
              <a:spcAft>
                <a:spcPts val="0"/>
              </a:spcAft>
              <a:buSzPts val="1800"/>
              <a:buChar char="●"/>
            </a:pPr>
            <a:r>
              <a:rPr lang="en"/>
              <a:t>Remember, a partial program that works is better than a full program that does not run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10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10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10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3" st="3"/>
                                            </p:txEl>
                                          </p:spTgt>
                                        </p:tgtEl>
                                        <p:attrNameLst>
                                          <p:attrName>style.visibility</p:attrName>
                                        </p:attrNameLst>
                                      </p:cBhvr>
                                      <p:to>
                                        <p:strVal val="visible"/>
                                      </p:to>
                                    </p:set>
                                    <p:animEffect filter="fade" transition="in">
                                      <p:cBhvr>
                                        <p:cTn dur="1000"/>
                                        <p:tgtEl>
                                          <p:spTgt spid="5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4" st="4"/>
                                            </p:txEl>
                                          </p:spTgt>
                                        </p:tgtEl>
                                        <p:attrNameLst>
                                          <p:attrName>style.visibility</p:attrName>
                                        </p:attrNameLst>
                                      </p:cBhvr>
                                      <p:to>
                                        <p:strVal val="visible"/>
                                      </p:to>
                                    </p:set>
                                    <p:animEffect filter="fade" transition="in">
                                      <p:cBhvr>
                                        <p:cTn dur="1000"/>
                                        <p:tgtEl>
                                          <p:spTgt spid="5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5" st="5"/>
                                            </p:txEl>
                                          </p:spTgt>
                                        </p:tgtEl>
                                        <p:attrNameLst>
                                          <p:attrName>style.visibility</p:attrName>
                                        </p:attrNameLst>
                                      </p:cBhvr>
                                      <p:to>
                                        <p:strVal val="visible"/>
                                      </p:to>
                                    </p:set>
                                    <p:animEffect filter="fade" transition="in">
                                      <p:cBhvr>
                                        <p:cTn dur="1000"/>
                                        <p:tgtEl>
                                          <p:spTgt spid="5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6" st="6"/>
                                            </p:txEl>
                                          </p:spTgt>
                                        </p:tgtEl>
                                        <p:attrNameLst>
                                          <p:attrName>style.visibility</p:attrName>
                                        </p:attrNameLst>
                                      </p:cBhvr>
                                      <p:to>
                                        <p:strVal val="visible"/>
                                      </p:to>
                                    </p:set>
                                    <p:animEffect filter="fade" transition="in">
                                      <p:cBhvr>
                                        <p:cTn dur="1000"/>
                                        <p:tgtEl>
                                          <p:spTgt spid="5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7" st="7"/>
                                            </p:txEl>
                                          </p:spTgt>
                                        </p:tgtEl>
                                        <p:attrNameLst>
                                          <p:attrName>style.visibility</p:attrName>
                                        </p:attrNameLst>
                                      </p:cBhvr>
                                      <p:to>
                                        <p:strVal val="visible"/>
                                      </p:to>
                                    </p:set>
                                    <p:animEffect filter="fade" transition="in">
                                      <p:cBhvr>
                                        <p:cTn dur="1000"/>
                                        <p:tgtEl>
                                          <p:spTgt spid="5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8" st="8"/>
                                            </p:txEl>
                                          </p:spTgt>
                                        </p:tgtEl>
                                        <p:attrNameLst>
                                          <p:attrName>style.visibility</p:attrName>
                                        </p:attrNameLst>
                                      </p:cBhvr>
                                      <p:to>
                                        <p:strVal val="visible"/>
                                      </p:to>
                                    </p:set>
                                    <p:animEffect filter="fade" transition="in">
                                      <p:cBhvr>
                                        <p:cTn dur="1000"/>
                                        <p:tgtEl>
                                          <p:spTgt spid="5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564" name="Google Shape;564;p8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Scope</a:t>
            </a:r>
            <a:r>
              <a:rPr lang="en"/>
              <a:t> </a:t>
            </a:r>
            <a:r>
              <a:rPr lang="en"/>
              <a:t>refers</a:t>
            </a:r>
            <a:r>
              <a:rPr lang="en"/>
              <a:t> to the region of the code that a name is valid in</a:t>
            </a:r>
            <a:endParaRPr/>
          </a:p>
          <a:p>
            <a:pPr indent="-342900" lvl="0" marL="457200" rtl="0" algn="l">
              <a:spcBef>
                <a:spcPts val="0"/>
              </a:spcBef>
              <a:spcAft>
                <a:spcPts val="0"/>
              </a:spcAft>
              <a:buSzPts val="1800"/>
              <a:buChar char="●"/>
            </a:pPr>
            <a:r>
              <a:rPr lang="en"/>
              <a:t>Java uses </a:t>
            </a:r>
            <a:r>
              <a:rPr b="1" lang="en"/>
              <a:t>block scope</a:t>
            </a:r>
            <a:r>
              <a:rPr lang="en"/>
              <a:t> meaning that a name is valid from when it is declared through the end of the containing block</a:t>
            </a:r>
            <a:endParaRPr/>
          </a:p>
          <a:p>
            <a:pPr indent="-342900" lvl="0" marL="457200" rtl="0" algn="l">
              <a:spcBef>
                <a:spcPts val="0"/>
              </a:spcBef>
              <a:spcAft>
                <a:spcPts val="0"/>
              </a:spcAft>
              <a:buSzPts val="1800"/>
              <a:buChar char="●"/>
            </a:pPr>
            <a:r>
              <a:rPr lang="en"/>
              <a:t>For variables declared inside the code block of a conditional statement or loop, their scope extends to the end of that code block</a:t>
            </a:r>
            <a:endParaRPr/>
          </a:p>
          <a:p>
            <a:pPr indent="-342900" lvl="0" marL="457200" rtl="0" algn="l">
              <a:spcBef>
                <a:spcPts val="0"/>
              </a:spcBef>
              <a:spcAft>
                <a:spcPts val="0"/>
              </a:spcAft>
              <a:buSzPts val="1800"/>
              <a:buChar char="●"/>
            </a:pPr>
            <a:r>
              <a:rPr lang="en"/>
              <a:t>If the index of a for is declared in the initialization, then it also only has scope inside the body of the loop</a:t>
            </a:r>
            <a:endParaRPr/>
          </a:p>
          <a:p>
            <a:pPr indent="-317500" lvl="1" marL="914400" rtl="0" algn="l">
              <a:spcBef>
                <a:spcPts val="0"/>
              </a:spcBef>
              <a:spcAft>
                <a:spcPts val="0"/>
              </a:spcAft>
              <a:buSzPts val="1400"/>
              <a:buChar char="○"/>
            </a:pPr>
            <a:r>
              <a:rPr lang="en"/>
              <a:t>However, variables declared outside the loop are still visible when the loop ends, so any changes to them will remain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0" st="0"/>
                                            </p:txEl>
                                          </p:spTgt>
                                        </p:tgtEl>
                                        <p:attrNameLst>
                                          <p:attrName>style.visibility</p:attrName>
                                        </p:attrNameLst>
                                      </p:cBhvr>
                                      <p:to>
                                        <p:strVal val="visible"/>
                                      </p:to>
                                    </p:set>
                                    <p:animEffect filter="fade" transition="in">
                                      <p:cBhvr>
                                        <p:cTn dur="1000"/>
                                        <p:tgtEl>
                                          <p:spTgt spid="5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1" st="1"/>
                                            </p:txEl>
                                          </p:spTgt>
                                        </p:tgtEl>
                                        <p:attrNameLst>
                                          <p:attrName>style.visibility</p:attrName>
                                        </p:attrNameLst>
                                      </p:cBhvr>
                                      <p:to>
                                        <p:strVal val="visible"/>
                                      </p:to>
                                    </p:set>
                                    <p:animEffect filter="fade" transition="in">
                                      <p:cBhvr>
                                        <p:cTn dur="1000"/>
                                        <p:tgtEl>
                                          <p:spTgt spid="5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2" st="2"/>
                                            </p:txEl>
                                          </p:spTgt>
                                        </p:tgtEl>
                                        <p:attrNameLst>
                                          <p:attrName>style.visibility</p:attrName>
                                        </p:attrNameLst>
                                      </p:cBhvr>
                                      <p:to>
                                        <p:strVal val="visible"/>
                                      </p:to>
                                    </p:set>
                                    <p:animEffect filter="fade" transition="in">
                                      <p:cBhvr>
                                        <p:cTn dur="1000"/>
                                        <p:tgtEl>
                                          <p:spTgt spid="5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3" st="3"/>
                                            </p:txEl>
                                          </p:spTgt>
                                        </p:tgtEl>
                                        <p:attrNameLst>
                                          <p:attrName>style.visibility</p:attrName>
                                        </p:attrNameLst>
                                      </p:cBhvr>
                                      <p:to>
                                        <p:strVal val="visible"/>
                                      </p:to>
                                    </p:set>
                                    <p:animEffect filter="fade" transition="in">
                                      <p:cBhvr>
                                        <p:cTn dur="1000"/>
                                        <p:tgtEl>
                                          <p:spTgt spid="5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xEl>
                                              <p:pRg end="4" st="4"/>
                                            </p:txEl>
                                          </p:spTgt>
                                        </p:tgtEl>
                                        <p:attrNameLst>
                                          <p:attrName>style.visibility</p:attrName>
                                        </p:attrNameLst>
                                      </p:cBhvr>
                                      <p:to>
                                        <p:strVal val="visible"/>
                                      </p:to>
                                    </p:set>
                                    <p:animEffect filter="fade" transition="in">
                                      <p:cBhvr>
                                        <p:cTn dur="1000"/>
                                        <p:tgtEl>
                                          <p:spTgt spid="5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Now go write some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 - Example</a:t>
            </a:r>
            <a:endParaRPr/>
          </a:p>
        </p:txBody>
      </p:sp>
      <p:sp>
        <p:nvSpPr>
          <p:cNvPr id="125" name="Google Shape;12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following is commonly written code to compute the mean of an array:</a:t>
            </a:r>
            <a:endParaRPr/>
          </a:p>
          <a:p>
            <a:pPr indent="0" lvl="0" marL="25400" rtl="0" algn="l">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b="1" lang="en" sz="1700">
                <a:solidFill>
                  <a:srgbClr val="CC6C1D"/>
                </a:solidFill>
                <a:highlight>
                  <a:schemeClr val="lt1"/>
                </a:highlight>
                <a:latin typeface="Courier New"/>
                <a:ea typeface="Courier New"/>
                <a:cs typeface="Courier New"/>
                <a:sym typeface="Courier New"/>
              </a:rPr>
              <a:t>int</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sum </a:t>
            </a:r>
            <a:r>
              <a:rPr b="1" lang="en" sz="1700">
                <a:solidFill>
                  <a:srgbClr val="434343"/>
                </a:solidFill>
                <a:highlight>
                  <a:schemeClr val="lt1"/>
                </a:highlight>
                <a:latin typeface="Courier New"/>
                <a:ea typeface="Courier New"/>
                <a:cs typeface="Courier New"/>
                <a:sym typeface="Courier New"/>
              </a:rPr>
              <a:t>=</a:t>
            </a:r>
            <a:r>
              <a:rPr b="1" lang="en" sz="1700">
                <a:solidFill>
                  <a:srgbClr val="D9E8F7"/>
                </a:solidFill>
                <a:highlight>
                  <a:schemeClr val="lt1"/>
                </a:highlight>
                <a:latin typeface="Courier New"/>
                <a:ea typeface="Courier New"/>
                <a:cs typeface="Courier New"/>
                <a:sym typeface="Courier New"/>
              </a:rPr>
              <a:t> </a:t>
            </a:r>
            <a:r>
              <a:rPr b="1" lang="en" sz="1700">
                <a:solidFill>
                  <a:srgbClr val="6897BB"/>
                </a:solidFill>
                <a:highlight>
                  <a:schemeClr val="lt1"/>
                </a:highlight>
                <a:latin typeface="Courier New"/>
                <a:ea typeface="Courier New"/>
                <a:cs typeface="Courier New"/>
                <a:sym typeface="Courier New"/>
              </a:rPr>
              <a:t>0</a:t>
            </a:r>
            <a:r>
              <a:rPr b="1" lang="en" sz="1700">
                <a:solidFill>
                  <a:srgbClr val="434343"/>
                </a:solidFill>
                <a:highlight>
                  <a:schemeClr val="lt1"/>
                </a:highlight>
                <a:latin typeface="Courier New"/>
                <a:ea typeface="Courier New"/>
                <a:cs typeface="Courier New"/>
                <a:sym typeface="Courier New"/>
              </a:rPr>
              <a:t>;</a:t>
            </a:r>
            <a:endParaRPr b="1" sz="17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b="1" lang="en" sz="1700">
                <a:solidFill>
                  <a:srgbClr val="CC6C1D"/>
                </a:solidFill>
                <a:highlight>
                  <a:schemeClr val="lt1"/>
                </a:highlight>
                <a:latin typeface="Courier New"/>
                <a:ea typeface="Courier New"/>
                <a:cs typeface="Courier New"/>
                <a:sym typeface="Courier New"/>
              </a:rPr>
              <a:t>double</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average</a:t>
            </a:r>
            <a:r>
              <a:rPr b="1" lang="en" sz="1700">
                <a:solidFill>
                  <a:srgbClr val="434343"/>
                </a:solidFill>
                <a:highlight>
                  <a:schemeClr val="lt1"/>
                </a:highlight>
                <a:latin typeface="Courier New"/>
                <a:ea typeface="Courier New"/>
                <a:cs typeface="Courier New"/>
                <a:sym typeface="Courier New"/>
              </a:rPr>
              <a:t>;</a:t>
            </a:r>
            <a:endParaRPr b="1" sz="1700">
              <a:solidFill>
                <a:srgbClr val="E6E6FA"/>
              </a:solidFill>
              <a:highlight>
                <a:schemeClr val="lt1"/>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b="1" lang="en" sz="1700">
                <a:solidFill>
                  <a:srgbClr val="CC6C1D"/>
                </a:solidFill>
                <a:highlight>
                  <a:schemeClr val="lt1"/>
                </a:highlight>
                <a:latin typeface="Courier New"/>
                <a:ea typeface="Courier New"/>
                <a:cs typeface="Courier New"/>
                <a:sym typeface="Courier New"/>
              </a:rPr>
              <a:t>for</a:t>
            </a:r>
            <a:r>
              <a:rPr b="1" lang="en" sz="1700">
                <a:solidFill>
                  <a:srgbClr val="D9E8F7"/>
                </a:solidFill>
                <a:highlight>
                  <a:schemeClr val="lt1"/>
                </a:highlight>
                <a:latin typeface="Courier New"/>
                <a:ea typeface="Courier New"/>
                <a:cs typeface="Courier New"/>
                <a:sym typeface="Courier New"/>
              </a:rPr>
              <a:t> </a:t>
            </a:r>
            <a:r>
              <a:rPr b="1" lang="en" sz="1700">
                <a:solidFill>
                  <a:srgbClr val="434343"/>
                </a:solidFill>
                <a:highlight>
                  <a:schemeClr val="lt1"/>
                </a:highlight>
                <a:latin typeface="Courier New"/>
                <a:ea typeface="Courier New"/>
                <a:cs typeface="Courier New"/>
                <a:sym typeface="Courier New"/>
              </a:rPr>
              <a:t>(</a:t>
            </a:r>
            <a:r>
              <a:rPr b="1" lang="en" sz="1700">
                <a:solidFill>
                  <a:srgbClr val="CC6C1D"/>
                </a:solidFill>
                <a:highlight>
                  <a:schemeClr val="lt1"/>
                </a:highlight>
                <a:latin typeface="Courier New"/>
                <a:ea typeface="Courier New"/>
                <a:cs typeface="Courier New"/>
                <a:sym typeface="Courier New"/>
              </a:rPr>
              <a:t>int</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ii</a:t>
            </a:r>
            <a:r>
              <a:rPr b="1" lang="en" sz="1700">
                <a:solidFill>
                  <a:srgbClr val="434343"/>
                </a:solidFill>
                <a:highlight>
                  <a:schemeClr val="lt1"/>
                </a:highlight>
                <a:latin typeface="Courier New"/>
                <a:ea typeface="Courier New"/>
                <a:cs typeface="Courier New"/>
                <a:sym typeface="Courier New"/>
              </a:rPr>
              <a:t>=</a:t>
            </a:r>
            <a:r>
              <a:rPr b="1" lang="en" sz="1700">
                <a:solidFill>
                  <a:srgbClr val="6897BB"/>
                </a:solidFill>
                <a:highlight>
                  <a:schemeClr val="lt1"/>
                </a:highlight>
                <a:latin typeface="Courier New"/>
                <a:ea typeface="Courier New"/>
                <a:cs typeface="Courier New"/>
                <a:sym typeface="Courier New"/>
              </a:rPr>
              <a:t>0</a:t>
            </a:r>
            <a:r>
              <a:rPr b="1" lang="en" sz="1700">
                <a:solidFill>
                  <a:srgbClr val="434343"/>
                </a:solidFill>
                <a:highlight>
                  <a:schemeClr val="lt1"/>
                </a:highlight>
                <a:latin typeface="Courier New"/>
                <a:ea typeface="Courier New"/>
                <a:cs typeface="Courier New"/>
                <a:sym typeface="Courier New"/>
              </a:rPr>
              <a:t>;</a:t>
            </a:r>
            <a:r>
              <a:rPr b="1" lang="en" sz="1700">
                <a:solidFill>
                  <a:srgbClr val="F1C232"/>
                </a:solidFill>
                <a:highlight>
                  <a:schemeClr val="lt1"/>
                </a:highlight>
                <a:latin typeface="Courier New"/>
                <a:ea typeface="Courier New"/>
                <a:cs typeface="Courier New"/>
                <a:sym typeface="Courier New"/>
              </a:rPr>
              <a:t>ii</a:t>
            </a:r>
            <a:r>
              <a:rPr b="1" lang="en" sz="1700">
                <a:solidFill>
                  <a:srgbClr val="434343"/>
                </a:solidFill>
                <a:highlight>
                  <a:schemeClr val="lt1"/>
                </a:highlight>
                <a:latin typeface="Courier New"/>
                <a:ea typeface="Courier New"/>
                <a:cs typeface="Courier New"/>
                <a:sym typeface="Courier New"/>
              </a:rPr>
              <a:t>&lt;</a:t>
            </a:r>
            <a:r>
              <a:rPr b="1" lang="en" sz="1700">
                <a:solidFill>
                  <a:srgbClr val="F1C232"/>
                </a:solidFill>
                <a:highlight>
                  <a:schemeClr val="lt1"/>
                </a:highlight>
                <a:latin typeface="Courier New"/>
                <a:ea typeface="Courier New"/>
                <a:cs typeface="Courier New"/>
                <a:sym typeface="Courier New"/>
              </a:rPr>
              <a:t>numbers</a:t>
            </a:r>
            <a:r>
              <a:rPr b="1" lang="en" sz="1700">
                <a:solidFill>
                  <a:srgbClr val="434343"/>
                </a:solidFill>
                <a:highlight>
                  <a:schemeClr val="lt1"/>
                </a:highlight>
                <a:latin typeface="Courier New"/>
                <a:ea typeface="Courier New"/>
                <a:cs typeface="Courier New"/>
                <a:sym typeface="Courier New"/>
              </a:rPr>
              <a:t>.</a:t>
            </a:r>
            <a:r>
              <a:rPr b="1" lang="en" sz="1700">
                <a:solidFill>
                  <a:srgbClr val="79ABFF"/>
                </a:solidFill>
                <a:highlight>
                  <a:schemeClr val="lt1"/>
                </a:highlight>
                <a:latin typeface="Courier New"/>
                <a:ea typeface="Courier New"/>
                <a:cs typeface="Courier New"/>
                <a:sym typeface="Courier New"/>
              </a:rPr>
              <a:t>length</a:t>
            </a:r>
            <a:r>
              <a:rPr b="1" lang="en" sz="1700">
                <a:solidFill>
                  <a:srgbClr val="434343"/>
                </a:solidFill>
                <a:highlight>
                  <a:schemeClr val="lt1"/>
                </a:highlight>
                <a:latin typeface="Courier New"/>
                <a:ea typeface="Courier New"/>
                <a:cs typeface="Courier New"/>
                <a:sym typeface="Courier New"/>
              </a:rPr>
              <a:t>;</a:t>
            </a:r>
            <a:r>
              <a:rPr b="1" lang="en" sz="1700">
                <a:solidFill>
                  <a:srgbClr val="F1C232"/>
                </a:solidFill>
                <a:highlight>
                  <a:schemeClr val="lt1"/>
                </a:highlight>
                <a:latin typeface="Courier New"/>
                <a:ea typeface="Courier New"/>
                <a:cs typeface="Courier New"/>
                <a:sym typeface="Courier New"/>
              </a:rPr>
              <a:t>ii</a:t>
            </a:r>
            <a:r>
              <a:rPr b="1" lang="en" sz="1700">
                <a:solidFill>
                  <a:srgbClr val="434343"/>
                </a:solidFill>
                <a:highlight>
                  <a:schemeClr val="lt1"/>
                </a:highlight>
                <a:latin typeface="Courier New"/>
                <a:ea typeface="Courier New"/>
                <a:cs typeface="Courier New"/>
                <a:sym typeface="Courier New"/>
              </a:rPr>
              <a:t>++) {</a:t>
            </a:r>
            <a:endParaRPr b="1" sz="17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sum</a:t>
            </a:r>
            <a:r>
              <a:rPr b="1" lang="en" sz="1700">
                <a:solidFill>
                  <a:srgbClr val="D9E8F7"/>
                </a:solidFill>
                <a:highlight>
                  <a:schemeClr val="lt1"/>
                </a:highlight>
                <a:latin typeface="Courier New"/>
                <a:ea typeface="Courier New"/>
                <a:cs typeface="Courier New"/>
                <a:sym typeface="Courier New"/>
              </a:rPr>
              <a:t> </a:t>
            </a:r>
            <a:r>
              <a:rPr b="1" lang="en" sz="1700">
                <a:solidFill>
                  <a:srgbClr val="434343"/>
                </a:solidFill>
                <a:highlight>
                  <a:schemeClr val="lt1"/>
                </a:highlight>
                <a:latin typeface="Courier New"/>
                <a:ea typeface="Courier New"/>
                <a:cs typeface="Courier New"/>
                <a:sym typeface="Courier New"/>
              </a:rPr>
              <a:t>+=</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numbers</a:t>
            </a:r>
            <a:r>
              <a:rPr b="1" lang="en" sz="1700">
                <a:solidFill>
                  <a:srgbClr val="434343"/>
                </a:solidFill>
                <a:highlight>
                  <a:schemeClr val="lt1"/>
                </a:highlight>
                <a:latin typeface="Courier New"/>
                <a:ea typeface="Courier New"/>
                <a:cs typeface="Courier New"/>
                <a:sym typeface="Courier New"/>
              </a:rPr>
              <a:t>[</a:t>
            </a:r>
            <a:r>
              <a:rPr b="1" lang="en" sz="1700">
                <a:solidFill>
                  <a:srgbClr val="F1C232"/>
                </a:solidFill>
                <a:highlight>
                  <a:schemeClr val="lt1"/>
                </a:highlight>
                <a:latin typeface="Courier New"/>
                <a:ea typeface="Courier New"/>
                <a:cs typeface="Courier New"/>
                <a:sym typeface="Courier New"/>
              </a:rPr>
              <a:t>ii</a:t>
            </a:r>
            <a:r>
              <a:rPr b="1" lang="en" sz="1700">
                <a:solidFill>
                  <a:srgbClr val="434343"/>
                </a:solidFill>
                <a:highlight>
                  <a:schemeClr val="lt1"/>
                </a:highlight>
                <a:latin typeface="Courier New"/>
                <a:ea typeface="Courier New"/>
                <a:cs typeface="Courier New"/>
                <a:sym typeface="Courier New"/>
              </a:rPr>
              <a:t>];</a:t>
            </a:r>
            <a:endParaRPr b="1" sz="17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lang="en" sz="1700">
                <a:solidFill>
                  <a:srgbClr val="434343"/>
                </a:solidFill>
                <a:highlight>
                  <a:schemeClr val="lt1"/>
                </a:highlight>
                <a:latin typeface="Courier New"/>
                <a:ea typeface="Courier New"/>
                <a:cs typeface="Courier New"/>
                <a:sym typeface="Courier New"/>
              </a:rPr>
              <a:t>}</a:t>
            </a:r>
            <a:endParaRPr sz="17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average</a:t>
            </a:r>
            <a:r>
              <a:rPr b="1" lang="en" sz="1700">
                <a:solidFill>
                  <a:srgbClr val="D9E8F7"/>
                </a:solidFill>
                <a:highlight>
                  <a:schemeClr val="lt1"/>
                </a:highlight>
                <a:latin typeface="Courier New"/>
                <a:ea typeface="Courier New"/>
                <a:cs typeface="Courier New"/>
                <a:sym typeface="Courier New"/>
              </a:rPr>
              <a:t> </a:t>
            </a:r>
            <a:r>
              <a:rPr b="1" lang="en" sz="1700">
                <a:solidFill>
                  <a:srgbClr val="434343"/>
                </a:solidFill>
                <a:highlight>
                  <a:schemeClr val="lt1"/>
                </a:highlight>
                <a:latin typeface="Courier New"/>
                <a:ea typeface="Courier New"/>
                <a:cs typeface="Courier New"/>
                <a:sym typeface="Courier New"/>
              </a:rPr>
              <a:t>=</a:t>
            </a:r>
            <a:r>
              <a:rPr b="1" lang="en" sz="1700">
                <a:solidFill>
                  <a:srgbClr val="D9E8F7"/>
                </a:solidFill>
                <a:highlight>
                  <a:schemeClr val="lt1"/>
                </a:highlight>
                <a:latin typeface="Courier New"/>
                <a:ea typeface="Courier New"/>
                <a:cs typeface="Courier New"/>
                <a:sym typeface="Courier New"/>
              </a:rPr>
              <a:t> </a:t>
            </a:r>
            <a:r>
              <a:rPr b="1" lang="en" sz="1700">
                <a:solidFill>
                  <a:srgbClr val="434343"/>
                </a:solidFill>
                <a:highlight>
                  <a:schemeClr val="lt1"/>
                </a:highlight>
                <a:latin typeface="Courier New"/>
                <a:ea typeface="Courier New"/>
                <a:cs typeface="Courier New"/>
                <a:sym typeface="Courier New"/>
              </a:rPr>
              <a:t>(</a:t>
            </a:r>
            <a:r>
              <a:rPr b="1" lang="en" sz="1700">
                <a:solidFill>
                  <a:srgbClr val="CC6C1D"/>
                </a:solidFill>
                <a:highlight>
                  <a:schemeClr val="lt1"/>
                </a:highlight>
                <a:latin typeface="Courier New"/>
                <a:ea typeface="Courier New"/>
                <a:cs typeface="Courier New"/>
                <a:sym typeface="Courier New"/>
              </a:rPr>
              <a:t>double</a:t>
            </a:r>
            <a:r>
              <a:rPr b="1" lang="en" sz="1700">
                <a:solidFill>
                  <a:srgbClr val="434343"/>
                </a:solidFill>
                <a:highlight>
                  <a:schemeClr val="lt1"/>
                </a:highlight>
                <a:latin typeface="Courier New"/>
                <a:ea typeface="Courier New"/>
                <a:cs typeface="Courier New"/>
                <a:sym typeface="Courier New"/>
              </a:rPr>
              <a:t>)</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sum</a:t>
            </a:r>
            <a:r>
              <a:rPr b="1" lang="en" sz="1700">
                <a:solidFill>
                  <a:srgbClr val="D9E8F7"/>
                </a:solidFill>
                <a:highlight>
                  <a:schemeClr val="lt1"/>
                </a:highlight>
                <a:latin typeface="Courier New"/>
                <a:ea typeface="Courier New"/>
                <a:cs typeface="Courier New"/>
                <a:sym typeface="Courier New"/>
              </a:rPr>
              <a:t> </a:t>
            </a:r>
            <a:r>
              <a:rPr b="1" lang="en" sz="1700">
                <a:solidFill>
                  <a:srgbClr val="434343"/>
                </a:solidFill>
                <a:highlight>
                  <a:schemeClr val="lt1"/>
                </a:highlight>
                <a:latin typeface="Courier New"/>
                <a:ea typeface="Courier New"/>
                <a:cs typeface="Courier New"/>
                <a:sym typeface="Courier New"/>
              </a:rPr>
              <a:t>/</a:t>
            </a:r>
            <a:r>
              <a:rPr b="1" lang="en" sz="1700">
                <a:solidFill>
                  <a:srgbClr val="D9E8F7"/>
                </a:solidFill>
                <a:highlight>
                  <a:schemeClr val="lt1"/>
                </a:highlight>
                <a:latin typeface="Courier New"/>
                <a:ea typeface="Courier New"/>
                <a:cs typeface="Courier New"/>
                <a:sym typeface="Courier New"/>
              </a:rPr>
              <a:t> </a:t>
            </a:r>
            <a:r>
              <a:rPr b="1" lang="en" sz="1700">
                <a:solidFill>
                  <a:srgbClr val="F1C232"/>
                </a:solidFill>
                <a:highlight>
                  <a:schemeClr val="lt1"/>
                </a:highlight>
                <a:latin typeface="Courier New"/>
                <a:ea typeface="Courier New"/>
                <a:cs typeface="Courier New"/>
                <a:sym typeface="Courier New"/>
              </a:rPr>
              <a:t>numbers</a:t>
            </a:r>
            <a:r>
              <a:rPr b="1" lang="en" sz="1700">
                <a:solidFill>
                  <a:srgbClr val="434343"/>
                </a:solidFill>
                <a:highlight>
                  <a:schemeClr val="lt1"/>
                </a:highlight>
                <a:latin typeface="Courier New"/>
                <a:ea typeface="Courier New"/>
                <a:cs typeface="Courier New"/>
                <a:sym typeface="Courier New"/>
              </a:rPr>
              <a:t>.</a:t>
            </a:r>
            <a:r>
              <a:rPr b="1" lang="en" sz="1700">
                <a:solidFill>
                  <a:srgbClr val="79ABFF"/>
                </a:solidFill>
                <a:highlight>
                  <a:schemeClr val="lt1"/>
                </a:highlight>
                <a:latin typeface="Courier New"/>
                <a:ea typeface="Courier New"/>
                <a:cs typeface="Courier New"/>
                <a:sym typeface="Courier New"/>
              </a:rPr>
              <a:t>length</a:t>
            </a:r>
            <a:r>
              <a:rPr b="1" lang="en" sz="1700">
                <a:solidFill>
                  <a:srgbClr val="434343"/>
                </a:solidFill>
                <a:highlight>
                  <a:schemeClr val="lt1"/>
                </a:highlight>
                <a:latin typeface="Courier New"/>
                <a:ea typeface="Courier New"/>
                <a:cs typeface="Courier New"/>
                <a:sym typeface="Courier New"/>
              </a:rPr>
              <a:t>;</a:t>
            </a:r>
            <a:endParaRPr b="1" sz="1700">
              <a:solidFill>
                <a:srgbClr val="434343"/>
              </a:solidFill>
              <a:highlight>
                <a:schemeClr val="lt1"/>
              </a:highlight>
              <a:latin typeface="Courier New"/>
              <a:ea typeface="Courier New"/>
              <a:cs typeface="Courier New"/>
              <a:sym typeface="Courier New"/>
            </a:endParaRPr>
          </a:p>
          <a:p>
            <a:pPr indent="431800" lvl="0" marL="482600" marR="0" rtl="0" algn="l">
              <a:lnSpc>
                <a:spcPct val="115000"/>
              </a:lnSpc>
              <a:spcBef>
                <a:spcPts val="0"/>
              </a:spcBef>
              <a:spcAft>
                <a:spcPts val="0"/>
              </a:spcAft>
              <a:buNone/>
            </a:pPr>
            <a:r>
              <a:rPr b="1" lang="en" sz="1700">
                <a:solidFill>
                  <a:srgbClr val="1290C3"/>
                </a:solidFill>
                <a:highlight>
                  <a:schemeClr val="lt1"/>
                </a:highlight>
                <a:latin typeface="Courier New"/>
                <a:ea typeface="Courier New"/>
                <a:cs typeface="Courier New"/>
                <a:sym typeface="Courier New"/>
              </a:rPr>
              <a:t>System</a:t>
            </a:r>
            <a:r>
              <a:rPr b="1" lang="en" sz="1700">
                <a:solidFill>
                  <a:srgbClr val="434343"/>
                </a:solidFill>
                <a:highlight>
                  <a:schemeClr val="lt1"/>
                </a:highlight>
                <a:latin typeface="Courier New"/>
                <a:ea typeface="Courier New"/>
                <a:cs typeface="Courier New"/>
                <a:sym typeface="Courier New"/>
              </a:rPr>
              <a:t>.</a:t>
            </a:r>
            <a:r>
              <a:rPr b="1" lang="en" sz="1700">
                <a:solidFill>
                  <a:srgbClr val="79ABFF"/>
                </a:solidFill>
                <a:highlight>
                  <a:schemeClr val="lt1"/>
                </a:highlight>
                <a:latin typeface="Courier New"/>
                <a:ea typeface="Courier New"/>
                <a:cs typeface="Courier New"/>
                <a:sym typeface="Courier New"/>
              </a:rPr>
              <a:t>out</a:t>
            </a:r>
            <a:r>
              <a:rPr b="1" lang="en" sz="1700">
                <a:solidFill>
                  <a:srgbClr val="434343"/>
                </a:solidFill>
                <a:highlight>
                  <a:schemeClr val="lt1"/>
                </a:highlight>
                <a:latin typeface="Courier New"/>
                <a:ea typeface="Courier New"/>
                <a:cs typeface="Courier New"/>
                <a:sym typeface="Courier New"/>
              </a:rPr>
              <a:t>.</a:t>
            </a:r>
            <a:r>
              <a:rPr b="1" lang="en" sz="1700">
                <a:solidFill>
                  <a:srgbClr val="A7EC21"/>
                </a:solidFill>
                <a:highlight>
                  <a:schemeClr val="lt1"/>
                </a:highlight>
                <a:latin typeface="Courier New"/>
                <a:ea typeface="Courier New"/>
                <a:cs typeface="Courier New"/>
                <a:sym typeface="Courier New"/>
              </a:rPr>
              <a:t>println</a:t>
            </a:r>
            <a:r>
              <a:rPr b="1" lang="en" sz="1700">
                <a:solidFill>
                  <a:srgbClr val="434343"/>
                </a:solidFill>
                <a:highlight>
                  <a:schemeClr val="lt1"/>
                </a:highlight>
                <a:latin typeface="Courier New"/>
                <a:ea typeface="Courier New"/>
                <a:cs typeface="Courier New"/>
                <a:sym typeface="Courier New"/>
              </a:rPr>
              <a:t>(</a:t>
            </a:r>
            <a:r>
              <a:rPr b="1" lang="en" sz="1700">
                <a:solidFill>
                  <a:srgbClr val="17C6A3"/>
                </a:solidFill>
                <a:highlight>
                  <a:schemeClr val="lt1"/>
                </a:highlight>
                <a:latin typeface="Courier New"/>
                <a:ea typeface="Courier New"/>
                <a:cs typeface="Courier New"/>
                <a:sym typeface="Courier New"/>
              </a:rPr>
              <a:t>"Average = "</a:t>
            </a:r>
            <a:r>
              <a:rPr b="1" lang="en" sz="1700">
                <a:solidFill>
                  <a:srgbClr val="434343"/>
                </a:solidFill>
                <a:highlight>
                  <a:schemeClr val="lt1"/>
                </a:highlight>
                <a:latin typeface="Courier New"/>
                <a:ea typeface="Courier New"/>
                <a:cs typeface="Courier New"/>
                <a:sym typeface="Courier New"/>
              </a:rPr>
              <a:t> + </a:t>
            </a:r>
            <a:r>
              <a:rPr b="1" lang="en" sz="1700">
                <a:solidFill>
                  <a:srgbClr val="F1C232"/>
                </a:solidFill>
                <a:highlight>
                  <a:schemeClr val="lt1"/>
                </a:highlight>
                <a:latin typeface="Courier New"/>
                <a:ea typeface="Courier New"/>
                <a:cs typeface="Courier New"/>
                <a:sym typeface="Courier New"/>
              </a:rPr>
              <a:t>average</a:t>
            </a:r>
            <a:r>
              <a:rPr b="1" lang="en" sz="1700">
                <a:solidFill>
                  <a:srgbClr val="434343"/>
                </a:solidFill>
                <a:highlight>
                  <a:schemeClr val="lt1"/>
                </a:highlight>
                <a:latin typeface="Courier New"/>
                <a:ea typeface="Courier New"/>
                <a:cs typeface="Courier New"/>
                <a:sym typeface="Courier New"/>
              </a:rPr>
              <a:t>);</a:t>
            </a:r>
            <a:endParaRPr b="1" sz="17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t/>
            </a:r>
            <a:endParaRPr b="1" sz="1600">
              <a:solidFill>
                <a:srgbClr val="434343"/>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t>But suppose you had several arrays that you need to </a:t>
            </a:r>
            <a:r>
              <a:rPr lang="en"/>
              <a:t>compute</a:t>
            </a:r>
            <a:r>
              <a:rPr lang="en"/>
              <a:t> the average for - that </a:t>
            </a:r>
            <a:r>
              <a:rPr lang="en"/>
              <a:t>would</a:t>
            </a:r>
            <a:r>
              <a:rPr lang="en"/>
              <a:t> take a </a:t>
            </a:r>
            <a:r>
              <a:rPr i="1" lang="en"/>
              <a:t>separate</a:t>
            </a:r>
            <a:r>
              <a:rPr lang="en"/>
              <a:t> loop for each of the arrays!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better way would be to write a method</a:t>
            </a:r>
            <a:endParaRPr b="1" sz="1700">
              <a:solidFill>
                <a:srgbClr val="434343"/>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1000"/>
                                        <p:tgtEl>
                                          <p:spTgt spid="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Effect filter="fade" transition="in">
                                      <p:cBhvr>
                                        <p:cTn dur="1000"/>
                                        <p:tgtEl>
                                          <p:spTgt spid="12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9" st="9"/>
                                            </p:txEl>
                                          </p:spTgt>
                                        </p:tgtEl>
                                        <p:attrNameLst>
                                          <p:attrName>style.visibility</p:attrName>
                                        </p:attrNameLst>
                                      </p:cBhvr>
                                      <p:to>
                                        <p:strVal val="visible"/>
                                      </p:to>
                                    </p:set>
                                    <p:animEffect filter="fade" transition="in">
                                      <p:cBhvr>
                                        <p:cTn dur="1000"/>
                                        <p:tgtEl>
                                          <p:spTgt spid="12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0" st="10"/>
                                            </p:txEl>
                                          </p:spTgt>
                                        </p:tgtEl>
                                        <p:attrNameLst>
                                          <p:attrName>style.visibility</p:attrName>
                                        </p:attrNameLst>
                                      </p:cBhvr>
                                      <p:to>
                                        <p:strVal val="visible"/>
                                      </p:to>
                                    </p:set>
                                    <p:animEffect filter="fade" transition="in">
                                      <p:cBhvr>
                                        <p:cTn dur="1000"/>
                                        <p:tgtEl>
                                          <p:spTgt spid="12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1" st="11"/>
                                            </p:txEl>
                                          </p:spTgt>
                                        </p:tgtEl>
                                        <p:attrNameLst>
                                          <p:attrName>style.visibility</p:attrName>
                                        </p:attrNameLst>
                                      </p:cBhvr>
                                      <p:to>
                                        <p:strVal val="visible"/>
                                      </p:to>
                                    </p:set>
                                    <p:animEffect filter="fade" transition="in">
                                      <p:cBhvr>
                                        <p:cTn dur="1000"/>
                                        <p:tgtEl>
                                          <p:spTgt spid="12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 - Example</a:t>
            </a:r>
            <a:endParaRPr/>
          </a:p>
        </p:txBody>
      </p:sp>
      <p:sp>
        <p:nvSpPr>
          <p:cNvPr id="131" name="Google Shape;13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code defines a method to print the average of an array:</a:t>
            </a:r>
            <a:endParaRPr/>
          </a:p>
          <a:p>
            <a:pPr indent="0" lvl="0" marL="25400" rtl="0" algn="l">
              <a:spcBef>
                <a:spcPts val="160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public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static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void </a:t>
            </a:r>
            <a:r>
              <a:rPr b="1" lang="en" sz="1600">
                <a:solidFill>
                  <a:srgbClr val="1EB540"/>
                </a:solidFill>
                <a:highlight>
                  <a:schemeClr val="lt1"/>
                </a:highlight>
                <a:latin typeface="Courier New"/>
                <a:ea typeface="Courier New"/>
                <a:cs typeface="Courier New"/>
                <a:sym typeface="Courier New"/>
              </a:rPr>
              <a:t>printMean</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434343"/>
                </a:solidFill>
                <a:highlight>
                  <a:schemeClr val="lt1"/>
                </a:highlight>
                <a:latin typeface="Courier New"/>
                <a:ea typeface="Courier New"/>
                <a:cs typeface="Courier New"/>
                <a:sym typeface="Courier New"/>
              </a:rPr>
              <a:t>[] </a:t>
            </a:r>
            <a:r>
              <a:rPr b="1" lang="en" sz="1600">
                <a:solidFill>
                  <a:srgbClr val="79ABFF"/>
                </a:solidFill>
                <a:highlight>
                  <a:schemeClr val="lt1"/>
                </a:highlight>
                <a:latin typeface="Courier New"/>
                <a:ea typeface="Courier New"/>
                <a:cs typeface="Courier New"/>
                <a:sym typeface="Courier New"/>
              </a:rPr>
              <a:t>values</a:t>
            </a:r>
            <a:r>
              <a:rPr b="1" lang="en" sz="1600">
                <a:solidFill>
                  <a:srgbClr val="434343"/>
                </a:solidFill>
                <a:highlight>
                  <a:schemeClr val="lt1"/>
                </a:highlight>
                <a:latin typeface="Courier New"/>
                <a:ea typeface="Courier New"/>
                <a:cs typeface="Courier New"/>
                <a:sym typeface="Courier New"/>
              </a:rPr>
              <a:t>) </a:t>
            </a:r>
            <a:r>
              <a:rPr b="1" lang="en" sz="1600">
                <a:solidFill>
                  <a:srgbClr val="F9FAF4"/>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double</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average</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for</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&lt;</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 {</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average =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double</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endParaRPr b="1" sz="1600">
              <a:solidFill>
                <a:srgbClr val="D9E8F7"/>
              </a:solidFill>
              <a:highlight>
                <a:schemeClr val="lt1"/>
              </a:highlight>
              <a:latin typeface="Courier New"/>
              <a:ea typeface="Courier New"/>
              <a:cs typeface="Courier New"/>
              <a:sym typeface="Courier New"/>
            </a:endParaRPr>
          </a:p>
          <a:p>
            <a:pPr indent="431800" lvl="0" marL="482600" marR="0" rtl="0" algn="l">
              <a:lnSpc>
                <a:spcPct val="115000"/>
              </a:lnSpc>
              <a:spcBef>
                <a:spcPts val="0"/>
              </a:spcBef>
              <a:spcAft>
                <a:spcPts val="0"/>
              </a:spcAft>
              <a:buNone/>
            </a:pPr>
            <a:r>
              <a:rPr b="1" lang="en" sz="1600">
                <a:solidFill>
                  <a:srgbClr val="1290C3"/>
                </a:solidFill>
                <a:highlight>
                  <a:schemeClr val="lt1"/>
                </a:highlight>
                <a:latin typeface="Courier New"/>
                <a:ea typeface="Courier New"/>
                <a:cs typeface="Courier New"/>
                <a:sym typeface="Courier New"/>
              </a:rPr>
              <a:t>System</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out</a:t>
            </a:r>
            <a:r>
              <a:rPr b="1" lang="en" sz="1600">
                <a:solidFill>
                  <a:srgbClr val="434343"/>
                </a:solidFill>
                <a:highlight>
                  <a:schemeClr val="lt1"/>
                </a:highlight>
                <a:latin typeface="Courier New"/>
                <a:ea typeface="Courier New"/>
                <a:cs typeface="Courier New"/>
                <a:sym typeface="Courier New"/>
              </a:rPr>
              <a:t>.</a:t>
            </a:r>
            <a:r>
              <a:rPr b="1" lang="en" sz="1600">
                <a:solidFill>
                  <a:srgbClr val="A7EC21"/>
                </a:solidFill>
                <a:highlight>
                  <a:schemeClr val="lt1"/>
                </a:highlight>
                <a:latin typeface="Courier New"/>
                <a:ea typeface="Courier New"/>
                <a:cs typeface="Courier New"/>
                <a:sym typeface="Courier New"/>
              </a:rPr>
              <a:t>println</a:t>
            </a:r>
            <a:r>
              <a:rPr b="1" lang="en" sz="1600">
                <a:solidFill>
                  <a:srgbClr val="434343"/>
                </a:solidFill>
                <a:highlight>
                  <a:schemeClr val="lt1"/>
                </a:highlight>
                <a:latin typeface="Courier New"/>
                <a:ea typeface="Courier New"/>
                <a:cs typeface="Courier New"/>
                <a:sym typeface="Courier New"/>
              </a:rPr>
              <a:t>(</a:t>
            </a:r>
            <a:r>
              <a:rPr b="1" lang="en" sz="1600">
                <a:solidFill>
                  <a:srgbClr val="17C6A3"/>
                </a:solidFill>
                <a:highlight>
                  <a:schemeClr val="lt1"/>
                </a:highlight>
                <a:latin typeface="Courier New"/>
                <a:ea typeface="Courier New"/>
                <a:cs typeface="Courier New"/>
                <a:sym typeface="Courier New"/>
              </a:rPr>
              <a:t>"Average = "</a:t>
            </a:r>
            <a:r>
              <a:rPr b="1" lang="en" sz="1600">
                <a:solidFill>
                  <a:srgbClr val="434343"/>
                </a:solidFill>
                <a:highlight>
                  <a:schemeClr val="lt1"/>
                </a:highlight>
                <a:latin typeface="Courier New"/>
                <a:ea typeface="Courier New"/>
                <a:cs typeface="Courier New"/>
                <a:sym typeface="Courier New"/>
              </a:rPr>
              <a:t> + </a:t>
            </a:r>
            <a:r>
              <a:rPr b="1" lang="en" sz="1600">
                <a:solidFill>
                  <a:srgbClr val="F1C232"/>
                </a:solidFill>
                <a:highlight>
                  <a:schemeClr val="lt1"/>
                </a:highlight>
                <a:latin typeface="Courier New"/>
                <a:ea typeface="Courier New"/>
                <a:cs typeface="Courier New"/>
                <a:sym typeface="Courier New"/>
              </a:rPr>
              <a:t>average</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431800" lvl="0" marL="25400" rtl="0" algn="l">
              <a:spcBef>
                <a:spcPts val="0"/>
              </a:spcBef>
              <a:spcAft>
                <a:spcPts val="0"/>
              </a:spcAft>
              <a:buNone/>
            </a:pPr>
            <a:r>
              <a:rPr b="1" lang="en" sz="1600">
                <a:solidFill>
                  <a:srgbClr val="434343"/>
                </a:solidFill>
                <a:highlight>
                  <a:schemeClr val="lt1"/>
                </a:highlight>
                <a:latin typeface="Courier New"/>
                <a:ea typeface="Courier New"/>
                <a:cs typeface="Courier New"/>
                <a:sym typeface="Courier New"/>
              </a:rPr>
              <a:t>}</a:t>
            </a:r>
            <a:endParaRPr b="1" sz="1700">
              <a:solidFill>
                <a:srgbClr val="434343"/>
              </a:solidFill>
              <a:latin typeface="Courier New"/>
              <a:ea typeface="Courier New"/>
              <a:cs typeface="Courier New"/>
              <a:sym typeface="Courier New"/>
            </a:endParaRPr>
          </a:p>
        </p:txBody>
      </p:sp>
      <p:sp>
        <p:nvSpPr>
          <p:cNvPr id="132" name="Google Shape;132;p21"/>
          <p:cNvSpPr/>
          <p:nvPr/>
        </p:nvSpPr>
        <p:spPr>
          <a:xfrm rot="10800000">
            <a:off x="6961597" y="2116825"/>
            <a:ext cx="109200" cy="2017800"/>
          </a:xfrm>
          <a:prstGeom prst="leftBrace">
            <a:avLst>
              <a:gd fmla="val 137500" name="adj1"/>
              <a:gd fmla="val 50477" name="adj2"/>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33" name="Google Shape;133;p21"/>
          <p:cNvCxnSpPr>
            <a:endCxn id="132" idx="1"/>
          </p:cNvCxnSpPr>
          <p:nvPr/>
        </p:nvCxnSpPr>
        <p:spPr>
          <a:xfrm rot="10800000">
            <a:off x="7070797" y="3116100"/>
            <a:ext cx="495000" cy="9300"/>
          </a:xfrm>
          <a:prstGeom prst="straightConnector1">
            <a:avLst/>
          </a:prstGeom>
          <a:noFill/>
          <a:ln cap="flat" cmpd="sng" w="31750">
            <a:solidFill>
              <a:srgbClr val="FF0000"/>
            </a:solidFill>
            <a:prstDash val="solid"/>
            <a:round/>
            <a:headEnd len="sm" w="sm" type="none"/>
            <a:tailEnd len="med" w="med" type="triangle"/>
          </a:ln>
        </p:spPr>
      </p:cxnSp>
      <p:sp>
        <p:nvSpPr>
          <p:cNvPr id="134" name="Google Shape;134;p21"/>
          <p:cNvSpPr txBox="1"/>
          <p:nvPr/>
        </p:nvSpPr>
        <p:spPr>
          <a:xfrm>
            <a:off x="7506300" y="2823175"/>
            <a:ext cx="1326000" cy="605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800">
                <a:solidFill>
                  <a:srgbClr val="434343"/>
                </a:solidFill>
                <a:latin typeface="Open Sans"/>
                <a:ea typeface="Open Sans"/>
                <a:cs typeface="Open Sans"/>
                <a:sym typeface="Open Sans"/>
              </a:rPr>
              <a:t>method body</a:t>
            </a:r>
            <a:endParaRPr b="1">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6" st="6"/>
                                            </p:txEl>
                                          </p:spTgt>
                                        </p:tgtEl>
                                        <p:attrNameLst>
                                          <p:attrName>style.visibility</p:attrName>
                                        </p:attrNameLst>
                                      </p:cBhvr>
                                      <p:to>
                                        <p:strVal val="visible"/>
                                      </p:to>
                                    </p:set>
                                    <p:animEffect filter="fade" transition="in">
                                      <p:cBhvr>
                                        <p:cTn dur="1000"/>
                                        <p:tgtEl>
                                          <p:spTgt spid="1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7" st="7"/>
                                            </p:txEl>
                                          </p:spTgt>
                                        </p:tgtEl>
                                        <p:attrNameLst>
                                          <p:attrName>style.visibility</p:attrName>
                                        </p:attrNameLst>
                                      </p:cBhvr>
                                      <p:to>
                                        <p:strVal val="visible"/>
                                      </p:to>
                                    </p:set>
                                    <p:animEffect filter="fade" transition="in">
                                      <p:cBhvr>
                                        <p:cTn dur="1000"/>
                                        <p:tgtEl>
                                          <p:spTgt spid="1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8" st="8"/>
                                            </p:txEl>
                                          </p:spTgt>
                                        </p:tgtEl>
                                        <p:attrNameLst>
                                          <p:attrName>style.visibility</p:attrName>
                                        </p:attrNameLst>
                                      </p:cBhvr>
                                      <p:to>
                                        <p:strVal val="visible"/>
                                      </p:to>
                                    </p:set>
                                    <p:animEffect filter="fade" transition="in">
                                      <p:cBhvr>
                                        <p:cTn dur="1000"/>
                                        <p:tgtEl>
                                          <p:spTgt spid="1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9" st="9"/>
                                            </p:txEl>
                                          </p:spTgt>
                                        </p:tgtEl>
                                        <p:attrNameLst>
                                          <p:attrName>style.visibility</p:attrName>
                                        </p:attrNameLst>
                                      </p:cBhvr>
                                      <p:to>
                                        <p:strVal val="visible"/>
                                      </p:to>
                                    </p:set>
                                    <p:animEffect filter="fade" transition="in">
                                      <p:cBhvr>
                                        <p:cTn dur="1000"/>
                                        <p:tgtEl>
                                          <p:spTgt spid="13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Definition - Example</a:t>
            </a:r>
            <a:endParaRPr/>
          </a:p>
        </p:txBody>
      </p:sp>
      <p:sp>
        <p:nvSpPr>
          <p:cNvPr id="140" name="Google Shape;14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code defines a method to print the average of an array:</a:t>
            </a:r>
            <a:endParaRPr/>
          </a:p>
          <a:p>
            <a:pPr indent="0" lvl="0" marL="25400" rtl="0" algn="l">
              <a:spcBef>
                <a:spcPts val="160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public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static</a:t>
            </a: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void </a:t>
            </a:r>
            <a:r>
              <a:rPr b="1" lang="en" sz="1600">
                <a:solidFill>
                  <a:srgbClr val="1EB540"/>
                </a:solidFill>
                <a:highlight>
                  <a:schemeClr val="lt1"/>
                </a:highlight>
                <a:latin typeface="Courier New"/>
                <a:ea typeface="Courier New"/>
                <a:cs typeface="Courier New"/>
                <a:sym typeface="Courier New"/>
              </a:rPr>
              <a:t>printMean</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434343"/>
                </a:solidFill>
                <a:highlight>
                  <a:schemeClr val="lt1"/>
                </a:highlight>
                <a:latin typeface="Courier New"/>
                <a:ea typeface="Courier New"/>
                <a:cs typeface="Courier New"/>
                <a:sym typeface="Courier New"/>
              </a:rPr>
              <a:t>[] </a:t>
            </a:r>
            <a:r>
              <a:rPr b="1" lang="en" sz="1600">
                <a:solidFill>
                  <a:srgbClr val="79ABFF"/>
                </a:solidFill>
                <a:highlight>
                  <a:schemeClr val="lt1"/>
                </a:highlight>
                <a:latin typeface="Courier New"/>
                <a:ea typeface="Courier New"/>
                <a:cs typeface="Courier New"/>
                <a:sym typeface="Courier New"/>
              </a:rPr>
              <a:t>values</a:t>
            </a:r>
            <a:r>
              <a:rPr b="1" lang="en" sz="1600">
                <a:solidFill>
                  <a:srgbClr val="434343"/>
                </a:solidFill>
                <a:highlight>
                  <a:schemeClr val="lt1"/>
                </a:highlight>
                <a:latin typeface="Courier New"/>
                <a:ea typeface="Courier New"/>
                <a:cs typeface="Courier New"/>
                <a:sym typeface="Courier New"/>
              </a:rPr>
              <a:t>) </a:t>
            </a:r>
            <a:r>
              <a:rPr b="1" lang="en" sz="1600">
                <a:solidFill>
                  <a:srgbClr val="F9FAF4"/>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double</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average</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CC6C1D"/>
                </a:solidFill>
                <a:highlight>
                  <a:schemeClr val="lt1"/>
                </a:highlight>
                <a:latin typeface="Courier New"/>
                <a:ea typeface="Courier New"/>
                <a:cs typeface="Courier New"/>
                <a:sym typeface="Courier New"/>
              </a:rPr>
              <a:t>for</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int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r>
              <a:rPr b="1" lang="en" sz="1600">
                <a:solidFill>
                  <a:srgbClr val="6897BB"/>
                </a:solidFill>
                <a:highlight>
                  <a:schemeClr val="lt1"/>
                </a:highlight>
                <a:latin typeface="Courier New"/>
                <a:ea typeface="Courier New"/>
                <a:cs typeface="Courier New"/>
                <a:sym typeface="Courier New"/>
              </a:rPr>
              <a:t>0</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&lt;</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 {</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F1C232"/>
                </a:solidFill>
                <a:highlight>
                  <a:schemeClr val="lt1"/>
                </a:highlight>
                <a:latin typeface="Courier New"/>
                <a:ea typeface="Courier New"/>
                <a:cs typeface="Courier New"/>
                <a:sym typeface="Courier New"/>
              </a:rPr>
              <a:t>ii</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endParaRPr b="1" sz="1600">
              <a:solidFill>
                <a:srgbClr val="F9FAF4"/>
              </a:solidFill>
              <a:highlight>
                <a:schemeClr val="lt1"/>
              </a:highlight>
              <a:latin typeface="Courier New"/>
              <a:ea typeface="Courier New"/>
              <a:cs typeface="Courier New"/>
              <a:sym typeface="Courier New"/>
            </a:endParaRPr>
          </a:p>
          <a:p>
            <a:pPr indent="0" lvl="0" marL="25400" rtl="0" algn="l">
              <a:spcBef>
                <a:spcPts val="0"/>
              </a:spcBef>
              <a:spcAft>
                <a:spcPts val="0"/>
              </a:spcAft>
              <a:buNone/>
            </a:pP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average = </a:t>
            </a:r>
            <a:r>
              <a:rPr b="1" lang="en" sz="1600">
                <a:solidFill>
                  <a:srgbClr val="434343"/>
                </a:solidFill>
                <a:highlight>
                  <a:schemeClr val="lt1"/>
                </a:highlight>
                <a:latin typeface="Courier New"/>
                <a:ea typeface="Courier New"/>
                <a:cs typeface="Courier New"/>
                <a:sym typeface="Courier New"/>
              </a:rPr>
              <a:t>(</a:t>
            </a:r>
            <a:r>
              <a:rPr b="1" lang="en" sz="1600">
                <a:solidFill>
                  <a:srgbClr val="CC6C1D"/>
                </a:solidFill>
                <a:highlight>
                  <a:schemeClr val="lt1"/>
                </a:highlight>
                <a:latin typeface="Courier New"/>
                <a:ea typeface="Courier New"/>
                <a:cs typeface="Courier New"/>
                <a:sym typeface="Courier New"/>
              </a:rPr>
              <a:t>double</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sum</a:t>
            </a:r>
            <a:r>
              <a:rPr b="1" lang="en" sz="1600">
                <a:solidFill>
                  <a:srgbClr val="D9E8F7"/>
                </a:solidFill>
                <a:highlight>
                  <a:schemeClr val="lt1"/>
                </a:highlight>
                <a:latin typeface="Courier New"/>
                <a:ea typeface="Courier New"/>
                <a:cs typeface="Courier New"/>
                <a:sym typeface="Courier New"/>
              </a:rPr>
              <a:t> </a:t>
            </a:r>
            <a:r>
              <a:rPr b="1" lang="en" sz="1600">
                <a:solidFill>
                  <a:srgbClr val="434343"/>
                </a:solidFill>
                <a:highlight>
                  <a:schemeClr val="lt1"/>
                </a:highlight>
                <a:latin typeface="Courier New"/>
                <a:ea typeface="Courier New"/>
                <a:cs typeface="Courier New"/>
                <a:sym typeface="Courier New"/>
              </a:rPr>
              <a:t>/</a:t>
            </a:r>
            <a:r>
              <a:rPr b="1" lang="en" sz="1600">
                <a:solidFill>
                  <a:srgbClr val="D9E8F7"/>
                </a:solidFill>
                <a:highlight>
                  <a:schemeClr val="lt1"/>
                </a:highlight>
                <a:latin typeface="Courier New"/>
                <a:ea typeface="Courier New"/>
                <a:cs typeface="Courier New"/>
                <a:sym typeface="Courier New"/>
              </a:rPr>
              <a:t> </a:t>
            </a:r>
            <a:r>
              <a:rPr b="1" lang="en" sz="1600">
                <a:solidFill>
                  <a:srgbClr val="F1C232"/>
                </a:solidFill>
                <a:highlight>
                  <a:schemeClr val="lt1"/>
                </a:highlight>
                <a:latin typeface="Courier New"/>
                <a:ea typeface="Courier New"/>
                <a:cs typeface="Courier New"/>
                <a:sym typeface="Courier New"/>
              </a:rPr>
              <a:t>numbers</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length</a:t>
            </a:r>
            <a:r>
              <a:rPr b="1" lang="en" sz="1600">
                <a:solidFill>
                  <a:srgbClr val="434343"/>
                </a:solidFill>
                <a:highlight>
                  <a:schemeClr val="lt1"/>
                </a:highlight>
                <a:latin typeface="Courier New"/>
                <a:ea typeface="Courier New"/>
                <a:cs typeface="Courier New"/>
                <a:sym typeface="Courier New"/>
              </a:rPr>
              <a:t>;</a:t>
            </a:r>
            <a:endParaRPr b="1" sz="1600">
              <a:solidFill>
                <a:srgbClr val="434343"/>
              </a:solidFill>
              <a:highlight>
                <a:schemeClr val="lt1"/>
              </a:highlight>
              <a:latin typeface="Courier New"/>
              <a:ea typeface="Courier New"/>
              <a:cs typeface="Courier New"/>
              <a:sym typeface="Courier New"/>
            </a:endParaRPr>
          </a:p>
          <a:p>
            <a:pPr indent="431800" lvl="0" marL="482600" marR="0" rtl="0" algn="l">
              <a:lnSpc>
                <a:spcPct val="115000"/>
              </a:lnSpc>
              <a:spcBef>
                <a:spcPts val="0"/>
              </a:spcBef>
              <a:spcAft>
                <a:spcPts val="0"/>
              </a:spcAft>
              <a:buNone/>
            </a:pPr>
            <a:r>
              <a:rPr b="1" lang="en" sz="1600">
                <a:solidFill>
                  <a:srgbClr val="1290C3"/>
                </a:solidFill>
                <a:highlight>
                  <a:schemeClr val="lt1"/>
                </a:highlight>
                <a:latin typeface="Courier New"/>
                <a:ea typeface="Courier New"/>
                <a:cs typeface="Courier New"/>
                <a:sym typeface="Courier New"/>
              </a:rPr>
              <a:t>System</a:t>
            </a:r>
            <a:r>
              <a:rPr b="1" lang="en" sz="1600">
                <a:solidFill>
                  <a:srgbClr val="434343"/>
                </a:solidFill>
                <a:highlight>
                  <a:schemeClr val="lt1"/>
                </a:highlight>
                <a:latin typeface="Courier New"/>
                <a:ea typeface="Courier New"/>
                <a:cs typeface="Courier New"/>
                <a:sym typeface="Courier New"/>
              </a:rPr>
              <a:t>.</a:t>
            </a:r>
            <a:r>
              <a:rPr b="1" lang="en" sz="1600">
                <a:solidFill>
                  <a:srgbClr val="79ABFF"/>
                </a:solidFill>
                <a:highlight>
                  <a:schemeClr val="lt1"/>
                </a:highlight>
                <a:latin typeface="Courier New"/>
                <a:ea typeface="Courier New"/>
                <a:cs typeface="Courier New"/>
                <a:sym typeface="Courier New"/>
              </a:rPr>
              <a:t>out</a:t>
            </a:r>
            <a:r>
              <a:rPr b="1" lang="en" sz="1600">
                <a:solidFill>
                  <a:srgbClr val="434343"/>
                </a:solidFill>
                <a:highlight>
                  <a:schemeClr val="lt1"/>
                </a:highlight>
                <a:latin typeface="Courier New"/>
                <a:ea typeface="Courier New"/>
                <a:cs typeface="Courier New"/>
                <a:sym typeface="Courier New"/>
              </a:rPr>
              <a:t>.</a:t>
            </a:r>
            <a:r>
              <a:rPr b="1" lang="en" sz="1600">
                <a:solidFill>
                  <a:srgbClr val="A7EC21"/>
                </a:solidFill>
                <a:highlight>
                  <a:schemeClr val="lt1"/>
                </a:highlight>
                <a:latin typeface="Courier New"/>
                <a:ea typeface="Courier New"/>
                <a:cs typeface="Courier New"/>
                <a:sym typeface="Courier New"/>
              </a:rPr>
              <a:t>println</a:t>
            </a:r>
            <a:r>
              <a:rPr b="1" lang="en" sz="1600">
                <a:solidFill>
                  <a:srgbClr val="434343"/>
                </a:solidFill>
                <a:highlight>
                  <a:schemeClr val="lt1"/>
                </a:highlight>
                <a:latin typeface="Courier New"/>
                <a:ea typeface="Courier New"/>
                <a:cs typeface="Courier New"/>
                <a:sym typeface="Courier New"/>
              </a:rPr>
              <a:t>(</a:t>
            </a:r>
            <a:r>
              <a:rPr b="1" lang="en" sz="1600">
                <a:solidFill>
                  <a:srgbClr val="17C6A3"/>
                </a:solidFill>
                <a:highlight>
                  <a:schemeClr val="lt1"/>
                </a:highlight>
                <a:latin typeface="Courier New"/>
                <a:ea typeface="Courier New"/>
                <a:cs typeface="Courier New"/>
                <a:sym typeface="Courier New"/>
              </a:rPr>
              <a:t>"Average = "</a:t>
            </a:r>
            <a:r>
              <a:rPr b="1" lang="en" sz="1600">
                <a:solidFill>
                  <a:srgbClr val="434343"/>
                </a:solidFill>
                <a:highlight>
                  <a:schemeClr val="lt1"/>
                </a:highlight>
                <a:latin typeface="Courier New"/>
                <a:ea typeface="Courier New"/>
                <a:cs typeface="Courier New"/>
                <a:sym typeface="Courier New"/>
              </a:rPr>
              <a:t> + </a:t>
            </a:r>
            <a:r>
              <a:rPr b="1" lang="en" sz="1600">
                <a:solidFill>
                  <a:srgbClr val="F1C232"/>
                </a:solidFill>
                <a:highlight>
                  <a:schemeClr val="lt1"/>
                </a:highlight>
                <a:latin typeface="Courier New"/>
                <a:ea typeface="Courier New"/>
                <a:cs typeface="Courier New"/>
                <a:sym typeface="Courier New"/>
              </a:rPr>
              <a:t>average</a:t>
            </a:r>
            <a:r>
              <a:rPr b="1" lang="en" sz="1600">
                <a:solidFill>
                  <a:srgbClr val="434343"/>
                </a:solidFill>
                <a:highlight>
                  <a:schemeClr val="lt1"/>
                </a:highlight>
                <a:latin typeface="Courier New"/>
                <a:ea typeface="Courier New"/>
                <a:cs typeface="Courier New"/>
                <a:sym typeface="Courier New"/>
              </a:rPr>
              <a:t>);</a:t>
            </a:r>
            <a:endParaRPr b="1" sz="1600">
              <a:solidFill>
                <a:srgbClr val="E6E6FA"/>
              </a:solidFill>
              <a:highlight>
                <a:schemeClr val="lt1"/>
              </a:highlight>
              <a:latin typeface="Courier New"/>
              <a:ea typeface="Courier New"/>
              <a:cs typeface="Courier New"/>
              <a:sym typeface="Courier New"/>
            </a:endParaRPr>
          </a:p>
          <a:p>
            <a:pPr indent="431800" lvl="0" marL="25400" rtl="0" algn="l">
              <a:spcBef>
                <a:spcPts val="0"/>
              </a:spcBef>
              <a:spcAft>
                <a:spcPts val="0"/>
              </a:spcAft>
              <a:buNone/>
            </a:pPr>
            <a:r>
              <a:rPr b="1" lang="en" sz="1600">
                <a:solidFill>
                  <a:srgbClr val="434343"/>
                </a:solidFill>
                <a:highlight>
                  <a:schemeClr val="lt1"/>
                </a:highlight>
                <a:latin typeface="Courier New"/>
                <a:ea typeface="Courier New"/>
                <a:cs typeface="Courier New"/>
                <a:sym typeface="Courier New"/>
              </a:rPr>
              <a:t>}</a:t>
            </a:r>
            <a:endParaRPr b="1" sz="1700">
              <a:solidFill>
                <a:srgbClr val="434343"/>
              </a:solidFill>
              <a:latin typeface="Courier New"/>
              <a:ea typeface="Courier New"/>
              <a:cs typeface="Courier New"/>
              <a:sym typeface="Courier New"/>
            </a:endParaRPr>
          </a:p>
        </p:txBody>
      </p:sp>
      <p:sp>
        <p:nvSpPr>
          <p:cNvPr id="141" name="Google Shape;141;p22"/>
          <p:cNvSpPr/>
          <p:nvPr/>
        </p:nvSpPr>
        <p:spPr>
          <a:xfrm>
            <a:off x="6024900" y="1748525"/>
            <a:ext cx="2935500" cy="14676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But, notice we print the average.  Why not let the </a:t>
            </a:r>
            <a:r>
              <a:rPr b="1" i="1" lang="en" sz="1800"/>
              <a:t>caller</a:t>
            </a:r>
            <a:r>
              <a:rPr b="1" lang="en" sz="1800"/>
              <a:t> decide what to do what they want with the result?</a:t>
            </a:r>
            <a:endParaRPr b="1" sz="1800"/>
          </a:p>
        </p:txBody>
      </p:sp>
      <p:sp>
        <p:nvSpPr>
          <p:cNvPr id="142" name="Google Shape;142;p22"/>
          <p:cNvSpPr/>
          <p:nvPr/>
        </p:nvSpPr>
        <p:spPr>
          <a:xfrm>
            <a:off x="1196975" y="3782300"/>
            <a:ext cx="5436600" cy="408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3" name="Google Shape;143;p22"/>
          <p:cNvCxnSpPr>
            <a:stCxn id="142" idx="3"/>
            <a:endCxn id="141" idx="2"/>
          </p:cNvCxnSpPr>
          <p:nvPr/>
        </p:nvCxnSpPr>
        <p:spPr>
          <a:xfrm flipH="1" rot="10800000">
            <a:off x="6633575" y="3216200"/>
            <a:ext cx="859200" cy="770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10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1000"/>
                                        <p:tgtEl>
                                          <p:spTgt spid="1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9" st="9"/>
                                            </p:txEl>
                                          </p:spTgt>
                                        </p:tgtEl>
                                        <p:attrNameLst>
                                          <p:attrName>style.visibility</p:attrName>
                                        </p:attrNameLst>
                                      </p:cBhvr>
                                      <p:to>
                                        <p:strVal val="visible"/>
                                      </p:to>
                                    </p:set>
                                    <p:animEffect filter="fade" transition="in">
                                      <p:cBhvr>
                                        <p:cTn dur="1000"/>
                                        <p:tgtEl>
                                          <p:spTgt spid="1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