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1DA341-A1C4-4BC1-8A31-219EAAD0730D}">
  <a:tblStyle styleId="{301DA341-A1C4-4BC1-8A31-219EAAD07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fbdebc4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fbdebc4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fbdebc4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fbdebc4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fbdebc43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fbdebc4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fbdebc43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fbdebc4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fbdebc43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fbdebc43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fbdebc4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fbdebc4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fbdebc4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fbdebc4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fbdebc43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fbdebc4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fbdebc4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fbdebc4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fbdebc43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fbdebc43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fbdebc4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fbdebc4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fbdebc43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fbdebc43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fbdebc4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fbdebc4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fbdebc43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fbdebc43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fbdebc43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fbdebc4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fbdebc43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fbdebc43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fbdebc43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fbdebc43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fbdebc43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fbdebc43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fbdebc43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fbdebc43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fbdebc43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fbdebc43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fbdebc4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fbdebc4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fbdebc4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fbdebc4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fbdebc43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fbdebc43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fbdebc43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fbdebc43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fbdebc43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fbdebc43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fbdebc43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fbdebc43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fbdebc43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fbdebc43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fbdebc43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fbdebc43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fbdebc43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fbdebc43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852965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852965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fbdebc4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fbdebc4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fbdebc43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fbdebc43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java/nutsandbolts/_keyword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Computers &amp;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comments to clarify the </a:t>
            </a:r>
            <a:r>
              <a:rPr i="1" lang="en"/>
              <a:t>thought</a:t>
            </a:r>
            <a:r>
              <a:rPr lang="en"/>
              <a:t> behind your code, not what it does.  For example, here are 3 lines of code that do the same thing: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t / c; // A is equal to t divided by c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Better</a:t>
            </a:r>
            <a:r>
              <a:rPr lang="en"/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t / c;  // Compute the average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averageStudents = totalStudents / numberOfClasses;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Notice that the best use of comments is using descriptive names instead of comments!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Identifiers </a:t>
            </a:r>
            <a:r>
              <a:rPr lang="en"/>
              <a:t>are names chosen for things in their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Reserved words </a:t>
            </a:r>
            <a:r>
              <a:rPr lang="en"/>
              <a:t>have a predefined meaning to the language, so you cannot use them as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https://docs.oracle.com/javase/tutorial/java/nutsandbolts/_keywords.html</a:t>
            </a:r>
            <a:r>
              <a:rPr lang="en"/>
              <a:t> for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</a:t>
            </a:r>
            <a:r>
              <a:rPr lang="en"/>
              <a:t>identifiers</a:t>
            </a:r>
            <a:r>
              <a:rPr lang="en"/>
              <a:t> are made up of letters (A-Z), digits (0-9), and the underscore (_) and dollar sign ($)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identifiers cannot begin with a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identifiers are </a:t>
            </a:r>
            <a:r>
              <a:rPr b="1" lang="en"/>
              <a:t>case-sensitive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value, Value, VALUE, VaLuE, and vAlUe are 5 distinct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Value, _Value, Value$, and Value1 are also 4 distinct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it is best to use </a:t>
            </a:r>
            <a:r>
              <a:rPr lang="en"/>
              <a:t>descriptive</a:t>
            </a:r>
            <a:r>
              <a:rPr lang="en"/>
              <a:t> </a:t>
            </a:r>
            <a:r>
              <a:rPr i="1" lang="en"/>
              <a:t>names</a:t>
            </a:r>
            <a:r>
              <a:rPr lang="en"/>
              <a:t>, not different case to differentiate identifiers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3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Capitalize </a:t>
            </a:r>
            <a:r>
              <a:rPr lang="en" sz="1800"/>
              <a:t>class names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GameBoard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</a:t>
            </a:r>
            <a:r>
              <a:rPr b="1" lang="en" sz="1800"/>
              <a:t>ALLCAPS </a:t>
            </a:r>
            <a:r>
              <a:rPr lang="en" sz="1800"/>
              <a:t>for constants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DEFAULT_LENGTH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lowercase </a:t>
            </a:r>
            <a:r>
              <a:rPr lang="en" sz="1800"/>
              <a:t>names for packages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project01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mystuff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camelCase </a:t>
            </a:r>
            <a:r>
              <a:rPr lang="en" sz="1800"/>
              <a:t>for method &amp; variable names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avgGrade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bestCaseScenario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thisOneIsALittleBitLong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Space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spaces</a:t>
            </a:r>
            <a:r>
              <a:rPr lang="en"/>
              <a:t>, blank lines, and tabs in your program are called </a:t>
            </a:r>
            <a:r>
              <a:rPr b="1" lang="en"/>
              <a:t>white space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space is used to </a:t>
            </a:r>
            <a:r>
              <a:rPr lang="en"/>
              <a:t>separate</a:t>
            </a:r>
            <a:r>
              <a:rPr lang="en"/>
              <a:t> the tokens (symbols &amp; words) in your program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</a:t>
            </a:r>
            <a:r>
              <a:rPr lang="en"/>
              <a:t>white space in your program is ignored by the compiler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white space to make your code more clear (readabile)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But, as with comments, you can have too much of a good thing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Space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programs are </a:t>
            </a:r>
            <a:r>
              <a:rPr lang="en"/>
              <a:t>identical</a:t>
            </a:r>
            <a:r>
              <a:rPr lang="en"/>
              <a:t> in what they do, but one is a bit clearer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4625"/>
            <a:ext cx="4623450" cy="231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325" y="1750975"/>
            <a:ext cx="3868901" cy="317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4363550"/>
            <a:ext cx="41517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Use whitespace for clarity!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your code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Strive to write code that does not need to be documented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Descriptive variable/method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Classes/methods should encapsulate/do one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should be used to provide the big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white space to make your code more readable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tests to demonstrate how your code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programmers write complex code, good programmers write simple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Always code as if the guy who ends up maintaining your code will be a violent psychopath who knows where you live.  Code for readability.</a:t>
            </a:r>
            <a:r>
              <a:rPr lang="en"/>
              <a:t>  </a:t>
            </a:r>
            <a:endParaRPr/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John F. Woods,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comp.lang.c++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programming?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writing any program is to </a:t>
            </a:r>
            <a:r>
              <a:rPr i="1" lang="en"/>
              <a:t>solve a problem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writing the code is not particularly </a:t>
            </a:r>
            <a:r>
              <a:rPr lang="en"/>
              <a:t>valuable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do not pay software engineers to write code - they pay them to solve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just the tool they use to solve the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value as a programmer is in your problem solving 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you should learn to code is so that you can implement your solutions!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with Programming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 solution - break the problem into manageable pieces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your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Refine the solution &amp; consider alternatives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your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Development Process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Requirements </a:t>
            </a:r>
            <a:r>
              <a:rPr lang="en"/>
              <a:t>– an informal description of the program’s needed functionality from the user’s point of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Specification </a:t>
            </a:r>
            <a:r>
              <a:rPr lang="en"/>
              <a:t>– a formal description of the programs requirements from the programmer’s point of 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Preconditions </a:t>
            </a:r>
            <a:r>
              <a:rPr lang="en"/>
              <a:t>&amp; </a:t>
            </a:r>
            <a:r>
              <a:rPr b="1" lang="en"/>
              <a:t>postconditions</a:t>
            </a:r>
            <a:r>
              <a:rPr lang="en"/>
              <a:t> (what the inputs &amp; outputs 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 </a:t>
            </a:r>
            <a:r>
              <a:rPr lang="en"/>
              <a:t>– translating the specification into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Implementation </a:t>
            </a:r>
            <a:r>
              <a:rPr lang="en"/>
              <a:t>– instantiating the design (programming)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Testing </a:t>
            </a:r>
            <a:r>
              <a:rPr lang="en"/>
              <a:t>– verifying that the implementation works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Verification </a:t>
            </a:r>
            <a:r>
              <a:rPr lang="en"/>
              <a:t>&amp; </a:t>
            </a:r>
            <a:r>
              <a:rPr b="1" lang="en"/>
              <a:t>Validation </a:t>
            </a:r>
            <a:r>
              <a:rPr lang="en"/>
              <a:t>- verifying that the implementation meets the requirements &amp; specification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computer?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computer </a:t>
            </a:r>
            <a:r>
              <a:rPr lang="en"/>
              <a:t>is machine that manipulates data and performs arithmetic and logical operations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consists of: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Hardware </a:t>
            </a:r>
            <a:r>
              <a:rPr lang="en"/>
              <a:t>- the parts of a computer that you touch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Software </a:t>
            </a:r>
            <a:r>
              <a:rPr lang="en"/>
              <a:t>- the programs and data used by the computer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tell a computer what to do using a </a:t>
            </a:r>
            <a:r>
              <a:rPr b="1" lang="en"/>
              <a:t>program</a:t>
            </a:r>
            <a:r>
              <a:rPr lang="en"/>
              <a:t> (application) </a:t>
            </a:r>
            <a:r>
              <a:rPr lang="en"/>
              <a:t>- a set of instructions that the computer executes to perform a task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Runs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44835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your code using an </a:t>
            </a:r>
            <a:r>
              <a:rPr b="1" lang="en"/>
              <a:t>editor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your code as ASCII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(</a:t>
            </a:r>
            <a:r>
              <a:rPr b="1" lang="en"/>
              <a:t>compiles</a:t>
            </a:r>
            <a:r>
              <a:rPr lang="en"/>
              <a:t>) your </a:t>
            </a:r>
            <a:r>
              <a:rPr b="1" lang="en"/>
              <a:t>source code</a:t>
            </a:r>
            <a:r>
              <a:rPr lang="en"/>
              <a:t> to a form that the computer understands (machine </a:t>
            </a:r>
            <a:r>
              <a:rPr lang="en"/>
              <a:t>language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compiler my find places where you wrote the code incorrectly (syntax errors)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are syntax errors, you will need to fix them before you move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(</a:t>
            </a:r>
            <a:r>
              <a:rPr b="1" lang="en"/>
              <a:t>execute</a:t>
            </a:r>
            <a:r>
              <a:rPr lang="en"/>
              <a:t>)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at this point are called runtime errors and usually indicate a problem with the logic of your solution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00" y="1152425"/>
            <a:ext cx="367119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 Code Runs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66325"/>
            <a:ext cx="85206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has a 2 step compilation process - your code is first converted into Java </a:t>
            </a:r>
            <a:r>
              <a:rPr b="1" lang="en"/>
              <a:t>Bytecode </a:t>
            </a:r>
            <a:r>
              <a:rPr lang="en"/>
              <a:t>and then the </a:t>
            </a:r>
            <a:r>
              <a:rPr b="1" lang="en"/>
              <a:t>Java Virtual Machine</a:t>
            </a:r>
            <a:r>
              <a:rPr lang="en"/>
              <a:t> executes the Java Bytecode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this means Java is more CPU-independent than other languages as it can run on any CPU that has a JVM!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75" y="3140525"/>
            <a:ext cx="8321850" cy="9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 Code Runs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345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Errors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Compile-time Errors</a:t>
            </a:r>
            <a:r>
              <a:rPr lang="en"/>
              <a:t> are syntax errors and other problems with your </a:t>
            </a:r>
            <a:r>
              <a:rPr i="1" lang="en"/>
              <a:t>code</a:t>
            </a:r>
            <a:r>
              <a:rPr lang="en"/>
              <a:t> that the compiler will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Run-time Errors </a:t>
            </a:r>
            <a:r>
              <a:rPr lang="en"/>
              <a:t>occur during program execution and cause the program to terminate abnormally (crash)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 </a:t>
            </a:r>
            <a:r>
              <a:rPr lang="en" sz="1600"/>
              <a:t>divide</a:t>
            </a:r>
            <a:r>
              <a:rPr lang="en" sz="1600"/>
              <a:t> by 0, using a null reference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 Errors</a:t>
            </a:r>
            <a:r>
              <a:rPr lang="en"/>
              <a:t> occur when the program terminates successfully, but produces incorrect results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 use of an incorrect formula, incorrectly updating a variable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write and </a:t>
            </a:r>
            <a:r>
              <a:rPr lang="en"/>
              <a:t>execute</a:t>
            </a:r>
            <a:r>
              <a:rPr lang="en"/>
              <a:t> your own programs, you will need a development environment </a:t>
            </a:r>
            <a:r>
              <a:rPr lang="en"/>
              <a:t>that consists</a:t>
            </a:r>
            <a:r>
              <a:rPr lang="en"/>
              <a:t> of the tools you need </a:t>
            </a:r>
            <a:r>
              <a:rPr lang="en"/>
              <a:t>(</a:t>
            </a:r>
            <a:r>
              <a:rPr b="1" lang="en"/>
              <a:t>toolchain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Editor: create &amp; modify your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Compiler: convert your code to executable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environment (Unit testing)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Debugger: help you find errors in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individual programs for each step of the software development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programs called </a:t>
            </a:r>
            <a:r>
              <a:rPr b="1" lang="en"/>
              <a:t>integrated development environments </a:t>
            </a:r>
            <a:r>
              <a:rPr lang="en"/>
              <a:t>(IDEs) that combine all the tools into one software application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IDEs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popular Java 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Eclipse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Repl.it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 work a little bit differently, but the edit/compilation/execution process is essentially the same for all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go hardcore and use the command line tools such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javacc</a:t>
            </a:r>
            <a:r>
              <a:rPr lang="en"/>
              <a:t> to compile your source code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/>
              <a:t> (to run the JVM)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</a:t>
            </a:r>
            <a:r>
              <a:rPr lang="en"/>
              <a:t>overview</a:t>
            </a:r>
            <a:r>
              <a:rPr lang="en"/>
              <a:t> of Object-Oriented Programming</a:t>
            </a:r>
            <a:endParaRPr/>
          </a:p>
        </p:txBody>
      </p:sp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2741075"/>
            <a:ext cx="8571300" cy="21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40">
                <a:solidFill>
                  <a:schemeClr val="lt1"/>
                </a:solidFill>
              </a:rPr>
              <a:t>We will not discuss objects for several weeks, but you will come </a:t>
            </a:r>
            <a:r>
              <a:rPr b="0" lang="en" sz="2240">
                <a:solidFill>
                  <a:schemeClr val="lt1"/>
                </a:solidFill>
              </a:rPr>
              <a:t>across</a:t>
            </a:r>
            <a:r>
              <a:rPr b="0" lang="en" sz="2240">
                <a:solidFill>
                  <a:schemeClr val="lt1"/>
                </a:solidFill>
              </a:rPr>
              <a:t> the term “OOP” quite a bit, so this section is intended to be a general overview of the topic.  You are not expected to fully grasp this material until nearer the end of the semester.</a:t>
            </a:r>
            <a:endParaRPr b="0" sz="22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is an </a:t>
            </a:r>
            <a:r>
              <a:rPr b="1" lang="en"/>
              <a:t>Object-Oriented Programming Language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object </a:t>
            </a:r>
            <a:r>
              <a:rPr lang="en"/>
              <a:t>is the fundamental entity in a Java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Java program is made up of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has some information &amp; some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some real-world 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particular employee in a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window in a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character in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object handles its own processing and data management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object has </a:t>
            </a:r>
            <a:r>
              <a:rPr i="1" lang="en"/>
              <a:t>state</a:t>
            </a:r>
            <a:r>
              <a:rPr lang="en"/>
              <a:t> and </a:t>
            </a:r>
            <a:r>
              <a:rPr i="1" lang="en"/>
              <a:t>behaviors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State </a:t>
            </a:r>
            <a:r>
              <a:rPr lang="en"/>
              <a:t>- </a:t>
            </a:r>
            <a:r>
              <a:rPr b="1" lang="en"/>
              <a:t>data members / fields / instance variables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an object knows about itself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Behaviors - members / methods / functions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an object does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behavior of an object may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define the possible behaviors of the object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calling a method as “sending a message” that asks the object to do something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say the sender of the </a:t>
            </a:r>
            <a:r>
              <a:rPr lang="en" sz="1600"/>
              <a:t>method</a:t>
            </a:r>
            <a:r>
              <a:rPr lang="en" sz="1600"/>
              <a:t> is the </a:t>
            </a:r>
            <a:r>
              <a:rPr b="1" lang="en" sz="1600"/>
              <a:t>client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message contains the operations name and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doesn’t care  </a:t>
            </a:r>
            <a:r>
              <a:rPr i="1" lang="en"/>
              <a:t>how </a:t>
            </a:r>
            <a:r>
              <a:rPr lang="en"/>
              <a:t>the message is handled, only that it produces an expected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are written using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programming language </a:t>
            </a:r>
            <a:r>
              <a:rPr lang="en"/>
              <a:t>is a set of words and symbols (</a:t>
            </a:r>
            <a:r>
              <a:rPr b="1" lang="en"/>
              <a:t>tokens</a:t>
            </a:r>
            <a:r>
              <a:rPr lang="en"/>
              <a:t>) that we use to write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programming language has a </a:t>
            </a:r>
            <a:r>
              <a:rPr b="1" lang="en"/>
              <a:t>syntax </a:t>
            </a:r>
            <a:r>
              <a:rPr lang="en"/>
              <a:t>that describes how the tokens of the language can be put together to form valid </a:t>
            </a:r>
            <a:r>
              <a:rPr b="1" lang="en"/>
              <a:t>statements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semantics </a:t>
            </a:r>
            <a:r>
              <a:rPr lang="en"/>
              <a:t>of a program </a:t>
            </a:r>
            <a:r>
              <a:rPr lang="en"/>
              <a:t>defines</a:t>
            </a:r>
            <a:r>
              <a:rPr lang="en"/>
              <a:t> what the statements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syntactically</a:t>
            </a:r>
            <a:r>
              <a:rPr lang="en"/>
              <a:t> correct program may not be semantically correct!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 will always do </a:t>
            </a:r>
            <a:r>
              <a:rPr i="1" lang="en"/>
              <a:t>exactly what you tell it to do</a:t>
            </a:r>
            <a:r>
              <a:rPr lang="en"/>
              <a:t>, not what we </a:t>
            </a:r>
            <a:r>
              <a:rPr i="1" lang="en"/>
              <a:t>meant </a:t>
            </a:r>
            <a:r>
              <a:rPr lang="en"/>
              <a:t>to tell it to 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often </a:t>
            </a:r>
            <a:r>
              <a:rPr lang="en"/>
              <a:t>multiple ways to represent a problem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there is no “one right answer”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 fact, OOP itself is not always the answer - other paradigms such as functional programming are better at solving some problems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vs Classes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class </a:t>
            </a:r>
            <a:r>
              <a:rPr lang="en"/>
              <a:t>represents a abstract concept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i="1" lang="en"/>
              <a:t>object </a:t>
            </a:r>
            <a:r>
              <a:rPr lang="en"/>
              <a:t>is the realization of a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b="1" lang="en"/>
              <a:t>instantiate </a:t>
            </a:r>
            <a:r>
              <a:rPr lang="en"/>
              <a:t>one or more objects of a specific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Java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operator creates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can be multiple objects of a given class (called </a:t>
            </a:r>
            <a:r>
              <a:rPr b="1" lang="en"/>
              <a:t>instances</a:t>
            </a:r>
            <a:r>
              <a:rPr lang="en"/>
              <a:t>), but each object is an instantiation of a single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vs Classes</a:t>
            </a:r>
            <a:endParaRPr/>
          </a:p>
        </p:txBody>
      </p:sp>
      <p:graphicFrame>
        <p:nvGraphicFramePr>
          <p:cNvPr id="257" name="Google Shape;257;p44"/>
          <p:cNvGraphicFramePr/>
          <p:nvPr/>
        </p:nvGraphicFramePr>
        <p:xfrm>
          <a:off x="501125" y="1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{301DA341-A1C4-4BC1-8A31-219EAAD0730D}</a:tableStyleId>
              </a:tblPr>
              <a:tblGrid>
                <a:gridCol w="2111675"/>
                <a:gridCol w="6030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Objects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Room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Kitchen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Bedroom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Study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Bathroom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</a:t>
                      </a:r>
                      <a:r>
                        <a:rPr lang="en"/>
                        <a:t>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Wars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Clueless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Knives</a:t>
                      </a:r>
                      <a:r>
                        <a:rPr lang="en"/>
                        <a:t>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Casablanca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Diamondbacks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Sun</a:t>
                      </a:r>
                      <a:r>
                        <a:rPr lang="en"/>
                        <a:t>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Devils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Cardinals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JoesGarage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CSClass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CSC110AA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CSC205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CSC230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CSC240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Arizona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Louisiana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"/>
                        <a:t>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York</a:t>
                      </a:r>
                      <a:r>
                        <a:rPr lang="en"/>
                        <a:t>,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Alaska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go write some code!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programming languages in use today such as Python, C++, JavaScript, C#, and hundreds of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course, we will be using </a:t>
            </a:r>
            <a:r>
              <a:rPr b="1" lang="en"/>
              <a:t>Java </a:t>
            </a:r>
            <a:r>
              <a:rPr lang="en"/>
              <a:t>as our programming language of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concepts you will learn will carry over to other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most languages have for-loops, and the Java syntax is identical to C &amp; C++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/>
              <a:t>languages</a:t>
            </a:r>
            <a:r>
              <a:rPr lang="en"/>
              <a:t> are constantly evolving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Machine language</a:t>
            </a:r>
            <a:r>
              <a:rPr lang="en"/>
              <a:t> is the language of the CPU (binary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they are CPU-specific!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Assembly language </a:t>
            </a:r>
            <a:r>
              <a:rPr lang="en"/>
              <a:t>is a mnemonic device that maps human-readable identifiers to machine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level languages</a:t>
            </a:r>
            <a:r>
              <a:rPr lang="en"/>
              <a:t> are more human-readable and get converted to machine </a:t>
            </a:r>
            <a:r>
              <a:rPr lang="en"/>
              <a:t>language</a:t>
            </a:r>
            <a:r>
              <a:rPr lang="en"/>
              <a:t> by a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Fourth-generation languages</a:t>
            </a:r>
            <a:r>
              <a:rPr lang="en"/>
              <a:t> are more natural-language like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 </a:t>
            </a:r>
            <a:r>
              <a:rPr lang="en"/>
              <a:t>Programming Language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 </a:t>
            </a:r>
            <a:r>
              <a:rPr lang="en"/>
              <a:t>was introduced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created by a team at Sun Microsystems let by James Gosling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is an </a:t>
            </a:r>
            <a:r>
              <a:rPr b="1" lang="en"/>
              <a:t>object-oriented programming</a:t>
            </a:r>
            <a:r>
              <a:rPr lang="en"/>
              <a:t> language (more on that later!)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 program is made up of one or more </a:t>
            </a:r>
            <a:r>
              <a:rPr b="1" lang="en"/>
              <a:t>classes </a:t>
            </a:r>
            <a:r>
              <a:rPr lang="en"/>
              <a:t>that contain </a:t>
            </a:r>
            <a:r>
              <a:rPr b="1" lang="en"/>
              <a:t>methods </a:t>
            </a:r>
            <a:r>
              <a:rPr lang="en"/>
              <a:t>that contain </a:t>
            </a:r>
            <a:r>
              <a:rPr b="1" lang="en"/>
              <a:t>statements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Java application must contain a method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which is where the program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method often uses other classes and calls other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 Programming Language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 </a:t>
            </a:r>
            <a:r>
              <a:rPr lang="en"/>
              <a:t>was introduced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created by a team at Sun Microsystems let by James Gosling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is an </a:t>
            </a:r>
            <a:r>
              <a:rPr b="1" lang="en"/>
              <a:t>object-oriented programming</a:t>
            </a:r>
            <a:r>
              <a:rPr lang="en"/>
              <a:t> language (more on that later!)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 program is made up of one or more </a:t>
            </a:r>
            <a:r>
              <a:rPr b="1" lang="en"/>
              <a:t>classes </a:t>
            </a:r>
            <a:r>
              <a:rPr lang="en"/>
              <a:t>that contain </a:t>
            </a:r>
            <a:r>
              <a:rPr b="1" lang="en"/>
              <a:t>methods </a:t>
            </a:r>
            <a:r>
              <a:rPr lang="en"/>
              <a:t>that contain </a:t>
            </a:r>
            <a:r>
              <a:rPr b="1" lang="en"/>
              <a:t>statements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Java application must contain a method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which is where the program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method often uses other classes and calls other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Java Program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50" y="1152425"/>
            <a:ext cx="647431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</a:t>
            </a:r>
            <a:r>
              <a:rPr lang="en"/>
              <a:t>are </a:t>
            </a:r>
            <a:r>
              <a:rPr lang="en"/>
              <a:t>code that the compiler ignores - they allow the programmer to </a:t>
            </a:r>
            <a:r>
              <a:rPr lang="en"/>
              <a:t>document </a:t>
            </a:r>
            <a:r>
              <a:rPr lang="en"/>
              <a:t>their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has 3 comment formats: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style: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this is a comment */</a:t>
            </a:r>
            <a:r>
              <a:rPr lang="en"/>
              <a:t> (can extend multiple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style: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this is a one line 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Javadoc</a:t>
            </a:r>
            <a:r>
              <a:rPr lang="en"/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/** this is a javadoc comment **/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Comments do not affect how the program runs - the serve to give hints to other programmers about what the program is doing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