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d37809f7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d37809f7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a11e08d2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a11e08d2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a11e08d2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a11e08d2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a11e08d2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a11e08d2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a11e08d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a11e08d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a11e08d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a11e08d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a11e08d2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a11e08d2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a11e08d2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a11e08d2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a11e08d2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a11e08d2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a11e08d2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a11e08d2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63886e1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63886e1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a11e08d2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a11e08d2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a11e08d2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a11e08d2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a11e08d2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a11e08d2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a11e08d2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a11e08d2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a11e08d2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a11e08d2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a11e08d2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a11e08d2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cfbdebc43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cfbdebc43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a11e08d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a11e08d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e80859c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e80859c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a11e08d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a11e08d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a11e08d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a11e08d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a11e08d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a11e08d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a11e08d2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a11e08d2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a11e08d2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a11e08d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7574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File I/O in Java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CSC110 / CSC205</a:t>
            </a:r>
            <a:endParaRPr sz="1800"/>
          </a:p>
        </p:txBody>
      </p:sp>
      <p:sp>
        <p:nvSpPr>
          <p:cNvPr id="68" name="Google Shape;68;p13"/>
          <p:cNvSpPr txBox="1"/>
          <p:nvPr>
            <p:ph idx="1" type="subTitle"/>
          </p:nvPr>
        </p:nvSpPr>
        <p:spPr>
          <a:xfrm>
            <a:off x="2137250" y="4164244"/>
            <a:ext cx="4870500" cy="375900"/>
          </a:xfrm>
          <a:prstGeom prst="rect">
            <a:avLst/>
          </a:prstGeom>
        </p:spPr>
        <p:txBody>
          <a:bodyPr anchorCtr="0" anchor="t" bIns="91425" lIns="91425" spcFirstLastPara="1" rIns="91425" wrap="square" tIns="91425">
            <a:normAutofit fontScale="32500"/>
          </a:bodyPr>
          <a:lstStyle/>
          <a:p>
            <a:pPr indent="0" lvl="0" marL="0" rtl="0" algn="ctr">
              <a:spcBef>
                <a:spcPts val="0"/>
              </a:spcBef>
              <a:spcAft>
                <a:spcPts val="0"/>
              </a:spcAft>
              <a:buNone/>
            </a:pPr>
            <a:r>
              <a:rPr lang="en"/>
              <a:t>Adapted from notes by Pat Baker based on Java Foundations by Lewis, Chase, &amp; DePasquale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 In From a File</a:t>
            </a:r>
            <a:endParaRPr/>
          </a:p>
        </p:txBody>
      </p:sp>
      <p:sp>
        <p:nvSpPr>
          <p:cNvPr id="122" name="Google Shape;122;p22"/>
          <p:cNvSpPr txBox="1"/>
          <p:nvPr>
            <p:ph idx="1" type="body"/>
          </p:nvPr>
        </p:nvSpPr>
        <p:spPr>
          <a:xfrm>
            <a:off x="311700" y="1266325"/>
            <a:ext cx="8520600" cy="36462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t/>
            </a:r>
            <a:endParaRPr/>
          </a:p>
          <a:p>
            <a:pPr indent="-334327" lvl="0" marL="457200" marR="0" rtl="0" algn="l">
              <a:lnSpc>
                <a:spcPct val="150000"/>
              </a:lnSpc>
              <a:spcBef>
                <a:spcPts val="0"/>
              </a:spcBef>
              <a:spcAft>
                <a:spcPts val="0"/>
              </a:spcAft>
              <a:buSzPct val="100000"/>
              <a:buAutoNum type="arabicPeriod" startAt="3"/>
            </a:pPr>
            <a:r>
              <a:rPr lang="en"/>
              <a:t>Read data in from the file until the end of the file is reached. </a:t>
            </a:r>
            <a:endParaRPr/>
          </a:p>
          <a:p>
            <a:pPr indent="-334327" lvl="0" marL="914400" marR="0" rtl="0" algn="l">
              <a:lnSpc>
                <a:spcPct val="150000"/>
              </a:lnSpc>
              <a:spcBef>
                <a:spcPts val="0"/>
              </a:spcBef>
              <a:spcAft>
                <a:spcPts val="0"/>
              </a:spcAft>
              <a:buSzPct val="100000"/>
              <a:buChar char="●"/>
            </a:pPr>
            <a:r>
              <a:rPr lang="en"/>
              <a:t>Using a </a:t>
            </a:r>
            <a:r>
              <a:rPr b="1" lang="en">
                <a:solidFill>
                  <a:schemeClr val="accent5"/>
                </a:solidFill>
                <a:latin typeface="Courier New"/>
                <a:ea typeface="Courier New"/>
                <a:cs typeface="Courier New"/>
                <a:sym typeface="Courier New"/>
              </a:rPr>
              <a:t>while</a:t>
            </a:r>
            <a:r>
              <a:rPr lang="en"/>
              <a:t> loop, read in a line of data. </a:t>
            </a:r>
            <a:endParaRPr/>
          </a:p>
          <a:p>
            <a:pPr indent="-334327" lvl="0" marL="914400" marR="0" rtl="0" algn="l">
              <a:lnSpc>
                <a:spcPct val="150000"/>
              </a:lnSpc>
              <a:spcBef>
                <a:spcPts val="0"/>
              </a:spcBef>
              <a:spcAft>
                <a:spcPts val="0"/>
              </a:spcAft>
              <a:buSzPct val="100000"/>
              <a:buChar char="●"/>
            </a:pPr>
            <a:r>
              <a:rPr lang="en"/>
              <a:t>Only enter the loop if there is more data to be read.</a:t>
            </a:r>
            <a:endParaRPr/>
          </a:p>
          <a:p>
            <a:pPr indent="-334327" lvl="0" marL="914400" marR="0" rtl="0" algn="l">
              <a:lnSpc>
                <a:spcPct val="150000"/>
              </a:lnSpc>
              <a:spcBef>
                <a:spcPts val="0"/>
              </a:spcBef>
              <a:spcAft>
                <a:spcPts val="0"/>
              </a:spcAft>
              <a:buSzPct val="100000"/>
              <a:buChar char="●"/>
            </a:pPr>
            <a:r>
              <a:rPr lang="en"/>
              <a:t>Since you are using a </a:t>
            </a:r>
            <a:r>
              <a:rPr b="1" lang="en">
                <a:solidFill>
                  <a:schemeClr val="accent5"/>
                </a:solidFill>
                <a:latin typeface="Courier New"/>
                <a:ea typeface="Courier New"/>
                <a:cs typeface="Courier New"/>
                <a:sym typeface="Courier New"/>
              </a:rPr>
              <a:t>Scanner</a:t>
            </a:r>
            <a:r>
              <a:rPr lang="en"/>
              <a:t> object, your code can use the </a:t>
            </a:r>
            <a:r>
              <a:rPr b="1" lang="en">
                <a:solidFill>
                  <a:schemeClr val="accent5"/>
                </a:solidFill>
                <a:latin typeface="Courier New"/>
                <a:ea typeface="Courier New"/>
                <a:cs typeface="Courier New"/>
                <a:sym typeface="Courier New"/>
              </a:rPr>
              <a:t>Scanner</a:t>
            </a:r>
            <a:r>
              <a:rPr lang="en"/>
              <a:t> methods to </a:t>
            </a:r>
            <a:endParaRPr/>
          </a:p>
          <a:p>
            <a:pPr indent="-323532" lvl="1" marL="1371600" marR="0" rtl="0" algn="l">
              <a:lnSpc>
                <a:spcPct val="150000"/>
              </a:lnSpc>
              <a:spcBef>
                <a:spcPts val="0"/>
              </a:spcBef>
              <a:spcAft>
                <a:spcPts val="0"/>
              </a:spcAft>
              <a:buSzPct val="100000"/>
              <a:buChar char="○"/>
            </a:pPr>
            <a:r>
              <a:rPr lang="en" sz="1616"/>
              <a:t>Check if there is more data to be read: </a:t>
            </a:r>
            <a:r>
              <a:rPr b="1" lang="en" sz="1616">
                <a:solidFill>
                  <a:schemeClr val="accent5"/>
                </a:solidFill>
                <a:latin typeface="Courier New"/>
                <a:ea typeface="Courier New"/>
                <a:cs typeface="Courier New"/>
                <a:sym typeface="Courier New"/>
              </a:rPr>
              <a:t>hasNextLine()</a:t>
            </a:r>
            <a:r>
              <a:rPr lang="en" sz="1616"/>
              <a:t> </a:t>
            </a:r>
            <a:endParaRPr sz="1616"/>
          </a:p>
          <a:p>
            <a:pPr indent="-323532" lvl="1" marL="1371600" marR="0" rtl="0" algn="l">
              <a:lnSpc>
                <a:spcPct val="115000"/>
              </a:lnSpc>
              <a:spcBef>
                <a:spcPts val="0"/>
              </a:spcBef>
              <a:spcAft>
                <a:spcPts val="0"/>
              </a:spcAft>
              <a:buSzPct val="100000"/>
              <a:buChar char="○"/>
            </a:pPr>
            <a:r>
              <a:rPr lang="en" sz="1616"/>
              <a:t>Read a line of data: </a:t>
            </a:r>
            <a:r>
              <a:rPr b="1" lang="en" sz="1616">
                <a:solidFill>
                  <a:schemeClr val="accent1"/>
                </a:solidFill>
                <a:latin typeface="Courier New"/>
                <a:ea typeface="Courier New"/>
                <a:cs typeface="Courier New"/>
                <a:sym typeface="Courier New"/>
              </a:rPr>
              <a:t>nextLine()</a:t>
            </a:r>
            <a:endParaRPr sz="1616">
              <a:solidFill>
                <a:schemeClr val="accent1"/>
              </a:solidFill>
            </a:endParaRPr>
          </a:p>
          <a:p>
            <a:pPr indent="0" lvl="0" marL="914400" marR="0" rtl="0" algn="l">
              <a:lnSpc>
                <a:spcPct val="115000"/>
              </a:lnSpc>
              <a:spcBef>
                <a:spcPts val="0"/>
              </a:spcBef>
              <a:spcAft>
                <a:spcPts val="0"/>
              </a:spcAft>
              <a:buNone/>
            </a:pPr>
            <a:r>
              <a:t/>
            </a:r>
            <a:endParaRPr/>
          </a:p>
          <a:p>
            <a:pPr indent="0" lvl="0" marL="914400" rtl="0" algn="l">
              <a:spcBef>
                <a:spcPts val="0"/>
              </a:spcBef>
              <a:spcAft>
                <a:spcPts val="0"/>
              </a:spcAft>
              <a:buNone/>
            </a:pPr>
            <a:r>
              <a:rPr b="1" lang="en">
                <a:solidFill>
                  <a:srgbClr val="000000"/>
                </a:solidFill>
                <a:latin typeface="Courier New"/>
                <a:ea typeface="Courier New"/>
                <a:cs typeface="Courier New"/>
                <a:sym typeface="Courier New"/>
              </a:rPr>
              <a:t>while ( inFile.</a:t>
            </a:r>
            <a:r>
              <a:rPr b="1" lang="en">
                <a:solidFill>
                  <a:schemeClr val="accent5"/>
                </a:solidFill>
                <a:latin typeface="Courier New"/>
                <a:ea typeface="Courier New"/>
                <a:cs typeface="Courier New"/>
                <a:sym typeface="Courier New"/>
              </a:rPr>
              <a:t>hasNextLine()</a:t>
            </a:r>
            <a:r>
              <a:rPr b="1" lang="en">
                <a:solidFill>
                  <a:srgbClr val="000000"/>
                </a:solidFill>
                <a:latin typeface="Courier New"/>
                <a:ea typeface="Courier New"/>
                <a:cs typeface="Courier New"/>
                <a:sym typeface="Courier New"/>
              </a:rPr>
              <a:t> ) {</a:t>
            </a:r>
            <a:endParaRPr b="1">
              <a:solidFill>
                <a:srgbClr val="000000"/>
              </a:solidFill>
              <a:latin typeface="Courier New"/>
              <a:ea typeface="Courier New"/>
              <a:cs typeface="Courier New"/>
              <a:sym typeface="Courier New"/>
            </a:endParaRPr>
          </a:p>
          <a:p>
            <a:pPr indent="0" lvl="0" marL="914400" rtl="0" algn="l">
              <a:spcBef>
                <a:spcPts val="0"/>
              </a:spcBef>
              <a:spcAft>
                <a:spcPts val="0"/>
              </a:spcAft>
              <a:buNone/>
            </a:pPr>
            <a:r>
              <a:rPr b="1" lang="en">
                <a:solidFill>
                  <a:srgbClr val="000000"/>
                </a:solidFill>
                <a:latin typeface="Courier New"/>
                <a:ea typeface="Courier New"/>
                <a:cs typeface="Courier New"/>
                <a:sym typeface="Courier New"/>
              </a:rPr>
              <a:t>    line = inFile.</a:t>
            </a:r>
            <a:r>
              <a:rPr b="1" lang="en">
                <a:solidFill>
                  <a:schemeClr val="accent1"/>
                </a:solidFill>
                <a:latin typeface="Courier New"/>
                <a:ea typeface="Courier New"/>
                <a:cs typeface="Courier New"/>
                <a:sym typeface="Courier New"/>
              </a:rPr>
              <a:t>nextLine()</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914400" rtl="0" algn="l">
              <a:spcBef>
                <a:spcPts val="0"/>
              </a:spcBef>
              <a:spcAft>
                <a:spcPts val="0"/>
              </a:spcAft>
              <a:buNone/>
            </a:pPr>
            <a:r>
              <a:rPr b="1" lang="en">
                <a:solidFill>
                  <a:srgbClr val="000000"/>
                </a:solidFill>
                <a:latin typeface="Courier New"/>
                <a:ea typeface="Courier New"/>
                <a:cs typeface="Courier New"/>
                <a:sym typeface="Courier New"/>
              </a:rPr>
              <a:t>}</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0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10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1000"/>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1000"/>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1000"/>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1000"/>
                                        <p:tgtEl>
                                          <p:spTgt spid="1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0" st="10"/>
                                            </p:txEl>
                                          </p:spTgt>
                                        </p:tgtEl>
                                        <p:attrNameLst>
                                          <p:attrName>style.visibility</p:attrName>
                                        </p:attrNameLst>
                                      </p:cBhvr>
                                      <p:to>
                                        <p:strVal val="visible"/>
                                      </p:to>
                                    </p:set>
                                    <p:animEffect filter="fade" transition="in">
                                      <p:cBhvr>
                                        <p:cTn dur="1000"/>
                                        <p:tgtEl>
                                          <p:spTgt spid="1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 In From a File</a:t>
            </a:r>
            <a:endParaRPr/>
          </a:p>
        </p:txBody>
      </p:sp>
      <p:sp>
        <p:nvSpPr>
          <p:cNvPr id="128" name="Google Shape;128;p23"/>
          <p:cNvSpPr txBox="1"/>
          <p:nvPr>
            <p:ph idx="1" type="body"/>
          </p:nvPr>
        </p:nvSpPr>
        <p:spPr>
          <a:xfrm>
            <a:off x="311700" y="1266325"/>
            <a:ext cx="8520600" cy="3537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Full code example: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en">
                <a:solidFill>
                  <a:schemeClr val="accent5"/>
                </a:solidFill>
                <a:latin typeface="Courier New"/>
                <a:ea typeface="Courier New"/>
                <a:cs typeface="Courier New"/>
                <a:sym typeface="Courier New"/>
              </a:rPr>
              <a:t>String line</a:t>
            </a:r>
            <a:r>
              <a:rPr b="1" lang="en">
                <a:latin typeface="Courier New"/>
                <a:ea typeface="Courier New"/>
                <a:cs typeface="Courier New"/>
                <a:sym typeface="Courier New"/>
              </a:rPr>
              <a:t>;  </a:t>
            </a:r>
            <a:r>
              <a:rPr b="1" lang="en" sz="1400">
                <a:solidFill>
                  <a:srgbClr val="0000FF"/>
                </a:solidFill>
                <a:latin typeface="Courier New"/>
                <a:ea typeface="Courier New"/>
                <a:cs typeface="Courier New"/>
                <a:sym typeface="Courier New"/>
              </a:rPr>
              <a:t>// variable to hold each line of text</a:t>
            </a:r>
            <a:endParaRPr b="1" sz="1400">
              <a:solidFill>
                <a:srgbClr val="0000FF"/>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sz="1400">
                <a:solidFill>
                  <a:srgbClr val="0000FF"/>
                </a:solidFill>
                <a:latin typeface="Courier New"/>
                <a:ea typeface="Courier New"/>
                <a:cs typeface="Courier New"/>
                <a:sym typeface="Courier New"/>
              </a:rPr>
              <a:t>// will return true and enter the loop if there is another line in the file</a:t>
            </a:r>
            <a:endParaRPr b="1" sz="1400">
              <a:solidFill>
                <a:srgbClr val="0000FF"/>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a:solidFill>
                  <a:schemeClr val="accent5"/>
                </a:solidFill>
                <a:latin typeface="Courier New"/>
                <a:ea typeface="Courier New"/>
                <a:cs typeface="Courier New"/>
                <a:sym typeface="Courier New"/>
              </a:rPr>
              <a:t>while</a:t>
            </a:r>
            <a:r>
              <a:rPr b="1" lang="en">
                <a:latin typeface="Courier New"/>
                <a:ea typeface="Courier New"/>
                <a:cs typeface="Courier New"/>
                <a:sym typeface="Courier New"/>
              </a:rPr>
              <a:t> ( </a:t>
            </a:r>
            <a:r>
              <a:rPr b="1" lang="en">
                <a:solidFill>
                  <a:schemeClr val="accent5"/>
                </a:solidFill>
                <a:latin typeface="Courier New"/>
                <a:ea typeface="Courier New"/>
                <a:cs typeface="Courier New"/>
                <a:sym typeface="Courier New"/>
              </a:rPr>
              <a:t>inFile</a:t>
            </a:r>
            <a:r>
              <a:rPr b="1" lang="en">
                <a:latin typeface="Courier New"/>
                <a:ea typeface="Courier New"/>
                <a:cs typeface="Courier New"/>
                <a:sym typeface="Courier New"/>
              </a:rPr>
              <a:t>.</a:t>
            </a:r>
            <a:r>
              <a:rPr b="1" lang="en">
                <a:solidFill>
                  <a:schemeClr val="accent5"/>
                </a:solidFill>
                <a:latin typeface="Courier New"/>
                <a:ea typeface="Courier New"/>
                <a:cs typeface="Courier New"/>
                <a:sym typeface="Courier New"/>
              </a:rPr>
              <a:t>hasNextLine</a:t>
            </a:r>
            <a:r>
              <a:rPr b="1" lang="en">
                <a:latin typeface="Courier New"/>
                <a:ea typeface="Courier New"/>
                <a:cs typeface="Courier New"/>
                <a:sym typeface="Courier New"/>
              </a:rPr>
              <a:t>() ) {</a:t>
            </a:r>
            <a:endParaRPr b="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a:latin typeface="Courier New"/>
                <a:ea typeface="Courier New"/>
                <a:cs typeface="Courier New"/>
                <a:sym typeface="Courier New"/>
              </a:rPr>
              <a:t>    </a:t>
            </a:r>
            <a:r>
              <a:rPr b="1" lang="en">
                <a:solidFill>
                  <a:schemeClr val="accent5"/>
                </a:solidFill>
                <a:latin typeface="Courier New"/>
                <a:ea typeface="Courier New"/>
                <a:cs typeface="Courier New"/>
                <a:sym typeface="Courier New"/>
              </a:rPr>
              <a:t>line</a:t>
            </a:r>
            <a:r>
              <a:rPr b="1" lang="en">
                <a:latin typeface="Courier New"/>
                <a:ea typeface="Courier New"/>
                <a:cs typeface="Courier New"/>
                <a:sym typeface="Courier New"/>
              </a:rPr>
              <a:t> = </a:t>
            </a:r>
            <a:r>
              <a:rPr b="1" lang="en">
                <a:solidFill>
                  <a:schemeClr val="accent5"/>
                </a:solidFill>
                <a:latin typeface="Courier New"/>
                <a:ea typeface="Courier New"/>
                <a:cs typeface="Courier New"/>
                <a:sym typeface="Courier New"/>
              </a:rPr>
              <a:t>inFile</a:t>
            </a:r>
            <a:r>
              <a:rPr b="1" lang="en">
                <a:latin typeface="Courier New"/>
                <a:ea typeface="Courier New"/>
                <a:cs typeface="Courier New"/>
                <a:sym typeface="Courier New"/>
              </a:rPr>
              <a:t>.</a:t>
            </a:r>
            <a:r>
              <a:rPr b="1" lang="en">
                <a:solidFill>
                  <a:schemeClr val="accent5"/>
                </a:solidFill>
                <a:latin typeface="Courier New"/>
                <a:ea typeface="Courier New"/>
                <a:cs typeface="Courier New"/>
                <a:sym typeface="Courier New"/>
              </a:rPr>
              <a:t>nextLine</a:t>
            </a:r>
            <a:r>
              <a:rPr b="1" lang="en">
                <a:latin typeface="Courier New"/>
                <a:ea typeface="Courier New"/>
                <a:cs typeface="Courier New"/>
                <a:sym typeface="Courier New"/>
              </a:rPr>
              <a:t>();  </a:t>
            </a:r>
            <a:r>
              <a:rPr b="1" lang="en" sz="1400">
                <a:solidFill>
                  <a:srgbClr val="0000FF"/>
                </a:solidFill>
                <a:latin typeface="Courier New"/>
                <a:ea typeface="Courier New"/>
                <a:cs typeface="Courier New"/>
                <a:sym typeface="Courier New"/>
              </a:rPr>
              <a:t>//read a line of data from the file</a:t>
            </a:r>
            <a:endParaRPr b="1" sz="1400">
              <a:solidFill>
                <a:srgbClr val="0000FF"/>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400">
                <a:solidFill>
                  <a:srgbClr val="0000FF"/>
                </a:solidFill>
                <a:latin typeface="Courier New"/>
                <a:ea typeface="Courier New"/>
                <a:cs typeface="Courier New"/>
                <a:sym typeface="Courier New"/>
              </a:rPr>
              <a:t>                                          and put it in the variable line</a:t>
            </a: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a:latin typeface="Courier New"/>
                <a:ea typeface="Courier New"/>
                <a:cs typeface="Courier New"/>
                <a:sym typeface="Courier New"/>
              </a:rPr>
              <a:t>    </a:t>
            </a:r>
            <a:r>
              <a:rPr b="1" lang="en">
                <a:solidFill>
                  <a:srgbClr val="666666"/>
                </a:solidFill>
                <a:latin typeface="Courier New"/>
                <a:ea typeface="Courier New"/>
                <a:cs typeface="Courier New"/>
                <a:sym typeface="Courier New"/>
              </a:rPr>
              <a:t>//any additional processing of each line read </a:t>
            </a:r>
            <a:endParaRPr b="1">
              <a:solidFill>
                <a:srgbClr val="666666"/>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0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10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1000"/>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1000"/>
                                        <p:tgtEl>
                                          <p:spTgt spid="1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Effect filter="fade" transition="in">
                                      <p:cBhvr>
                                        <p:cTn dur="1000"/>
                                        <p:tgtEl>
                                          <p:spTgt spid="1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animEffect filter="fade" transition="in">
                                      <p:cBhvr>
                                        <p:cTn dur="1000"/>
                                        <p:tgtEl>
                                          <p:spTgt spid="12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 In From a File</a:t>
            </a:r>
            <a:endParaRPr/>
          </a:p>
        </p:txBody>
      </p:sp>
      <p:sp>
        <p:nvSpPr>
          <p:cNvPr id="134" name="Google Shape;134;p24"/>
          <p:cNvSpPr txBox="1"/>
          <p:nvPr>
            <p:ph idx="1" type="body"/>
          </p:nvPr>
        </p:nvSpPr>
        <p:spPr>
          <a:xfrm>
            <a:off x="311700" y="1266325"/>
            <a:ext cx="8520600" cy="3537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AutoNum type="arabicPeriod" startAt="4"/>
            </a:pPr>
            <a:r>
              <a:rPr lang="en"/>
              <a:t>Close the file.  </a:t>
            </a:r>
            <a:endParaRPr/>
          </a:p>
          <a:p>
            <a:pPr indent="0" lvl="0" marL="0" marR="0" rtl="0" algn="l">
              <a:lnSpc>
                <a:spcPct val="115000"/>
              </a:lnSpc>
              <a:spcBef>
                <a:spcPts val="0"/>
              </a:spcBef>
              <a:spcAft>
                <a:spcPts val="0"/>
              </a:spcAft>
              <a:buNone/>
            </a:pPr>
            <a:r>
              <a:t/>
            </a:r>
            <a:endParaRPr/>
          </a:p>
          <a:p>
            <a:pPr indent="457200" lvl="0" marL="0" marR="0" rtl="0" algn="l">
              <a:lnSpc>
                <a:spcPct val="115000"/>
              </a:lnSpc>
              <a:spcBef>
                <a:spcPts val="0"/>
              </a:spcBef>
              <a:spcAft>
                <a:spcPts val="0"/>
              </a:spcAft>
              <a:buNone/>
            </a:pPr>
            <a:r>
              <a:rPr lang="en"/>
              <a:t>Close the  Scanner object inFile and therefore the associated physical file. </a:t>
            </a:r>
            <a:endParaRPr/>
          </a:p>
          <a:p>
            <a:pPr indent="0" lvl="0" marL="914400" marR="0" rtl="0" algn="l">
              <a:lnSpc>
                <a:spcPct val="115000"/>
              </a:lnSpc>
              <a:spcBef>
                <a:spcPts val="0"/>
              </a:spcBef>
              <a:spcAft>
                <a:spcPts val="0"/>
              </a:spcAft>
              <a:buNone/>
            </a:pPr>
            <a:r>
              <a:t/>
            </a:r>
            <a:endParaRPr/>
          </a:p>
          <a:p>
            <a:pPr indent="457200" lvl="0" marL="0" marR="0" rtl="0" algn="l">
              <a:lnSpc>
                <a:spcPct val="115000"/>
              </a:lnSpc>
              <a:spcBef>
                <a:spcPts val="0"/>
              </a:spcBef>
              <a:spcAft>
                <a:spcPts val="0"/>
              </a:spcAft>
              <a:buNone/>
            </a:pPr>
            <a:r>
              <a:rPr b="1" lang="en">
                <a:solidFill>
                  <a:schemeClr val="accent5"/>
                </a:solidFill>
                <a:latin typeface="Courier New"/>
                <a:ea typeface="Courier New"/>
                <a:cs typeface="Courier New"/>
                <a:sym typeface="Courier New"/>
              </a:rPr>
              <a:t>inFile.close();</a:t>
            </a:r>
            <a:endParaRPr b="1">
              <a:solidFill>
                <a:schemeClr val="accent5"/>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0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10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10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1000"/>
                                        <p:tgtEl>
                                          <p:spTgt spid="13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Writing Out to </a:t>
            </a:r>
            <a:r>
              <a:rPr lang="en"/>
              <a:t>a File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Files for Data Storage</a:t>
            </a:r>
            <a:endParaRPr/>
          </a:p>
        </p:txBody>
      </p:sp>
      <p:sp>
        <p:nvSpPr>
          <p:cNvPr id="145" name="Google Shape;145;p26"/>
          <p:cNvSpPr txBox="1"/>
          <p:nvPr>
            <p:ph idx="1" type="body"/>
          </p:nvPr>
        </p:nvSpPr>
        <p:spPr>
          <a:xfrm>
            <a:off x="311700" y="1266325"/>
            <a:ext cx="8520600" cy="3537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We can use a file to store output rather than displaying output to the console</a:t>
            </a:r>
            <a:endParaRPr/>
          </a:p>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Char char="●"/>
            </a:pPr>
            <a:r>
              <a:rPr lang="en"/>
              <a:t>Files are stored on secondary storage such as your computer’s hard drive or a flash drive</a:t>
            </a:r>
            <a:endParaRPr/>
          </a:p>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Char char="●"/>
            </a:pPr>
            <a:r>
              <a:rPr lang="en"/>
              <a:t>Files allow data to be retained before and after program execution</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10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Effect filter="fade" transition="in">
                                      <p:cBhvr>
                                        <p:cTn dur="1000"/>
                                        <p:tgtEl>
                                          <p:spTgt spid="1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animEffect filter="fade" transition="in">
                                      <p:cBhvr>
                                        <p:cTn dur="1000"/>
                                        <p:tgtEl>
                                          <p:spTgt spid="1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animEffect filter="fade" transition="in">
                                      <p:cBhvr>
                                        <p:cTn dur="1000"/>
                                        <p:tgtEl>
                                          <p:spTgt spid="14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 Sequential Access Files</a:t>
            </a:r>
            <a:endParaRPr/>
          </a:p>
        </p:txBody>
      </p:sp>
      <p:sp>
        <p:nvSpPr>
          <p:cNvPr id="151" name="Google Shape;151;p27"/>
          <p:cNvSpPr txBox="1"/>
          <p:nvPr>
            <p:ph idx="1" type="body"/>
          </p:nvPr>
        </p:nvSpPr>
        <p:spPr>
          <a:xfrm>
            <a:off x="311700" y="1266325"/>
            <a:ext cx="8520600" cy="3537900"/>
          </a:xfrm>
          <a:prstGeom prst="rect">
            <a:avLst/>
          </a:prstGeom>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Our output files will also be Streams, which means your code will write to the file sequentially.  Your application will write the 1st piece of data, then write the 2nd piece of data, write the 3rd piece of data, …… then write the last piece of data.</a:t>
            </a:r>
            <a:endParaRPr/>
          </a:p>
          <a:p>
            <a:pPr indent="0" lvl="0" marL="0" marR="0" rtl="0" algn="l">
              <a:lnSpc>
                <a:spcPct val="115000"/>
              </a:lnSpc>
              <a:spcBef>
                <a:spcPts val="0"/>
              </a:spcBef>
              <a:spcAft>
                <a:spcPts val="0"/>
              </a:spcAft>
              <a:buNone/>
            </a:pPr>
            <a:r>
              <a:t/>
            </a:r>
            <a:endParaRPr/>
          </a:p>
          <a:p>
            <a:pPr indent="-334327" lvl="0" marL="457200" marR="0" rtl="0" algn="l">
              <a:lnSpc>
                <a:spcPct val="115000"/>
              </a:lnSpc>
              <a:spcBef>
                <a:spcPts val="0"/>
              </a:spcBef>
              <a:spcAft>
                <a:spcPts val="0"/>
              </a:spcAft>
              <a:buSzPct val="100000"/>
              <a:buChar char="●"/>
            </a:pPr>
            <a:r>
              <a:rPr lang="en"/>
              <a:t>Recall that Java views your files as a series of bytes.  Picture bytes flowing to an output device through a </a:t>
            </a:r>
            <a:r>
              <a:rPr b="1" lang="en">
                <a:solidFill>
                  <a:schemeClr val="accent5"/>
                </a:solidFill>
              </a:rPr>
              <a:t>stream</a:t>
            </a:r>
            <a:r>
              <a:rPr lang="en"/>
              <a:t>, which acts like a pipeline.</a:t>
            </a:r>
            <a:endParaRPr/>
          </a:p>
          <a:p>
            <a:pPr indent="-334327" lvl="0" marL="457200" marR="0" rtl="0" algn="l">
              <a:lnSpc>
                <a:spcPct val="115000"/>
              </a:lnSpc>
              <a:spcBef>
                <a:spcPts val="0"/>
              </a:spcBef>
              <a:spcAft>
                <a:spcPts val="0"/>
              </a:spcAft>
              <a:buSzPct val="100000"/>
              <a:buChar char="●"/>
            </a:pPr>
            <a:r>
              <a:rPr lang="en"/>
              <a:t>In other words, data will be written to a file via an </a:t>
            </a:r>
            <a:r>
              <a:rPr b="1" lang="en">
                <a:solidFill>
                  <a:schemeClr val="accent5"/>
                </a:solidFill>
              </a:rPr>
              <a:t>output</a:t>
            </a:r>
            <a:r>
              <a:rPr lang="en"/>
              <a:t> </a:t>
            </a:r>
            <a:r>
              <a:rPr b="1" lang="en">
                <a:solidFill>
                  <a:schemeClr val="accent5"/>
                </a:solidFill>
              </a:rPr>
              <a:t>stream</a:t>
            </a:r>
            <a:r>
              <a:rPr lang="en"/>
              <a:t>.</a:t>
            </a:r>
            <a:endParaRPr/>
          </a:p>
          <a:p>
            <a:pPr indent="-334327" lvl="0" marL="457200" marR="0" rtl="0" algn="l">
              <a:lnSpc>
                <a:spcPct val="115000"/>
              </a:lnSpc>
              <a:spcBef>
                <a:spcPts val="0"/>
              </a:spcBef>
              <a:spcAft>
                <a:spcPts val="0"/>
              </a:spcAft>
              <a:buSzPct val="100000"/>
              <a:buChar char="●"/>
            </a:pPr>
            <a:r>
              <a:rPr lang="en"/>
              <a:t>In Java, output streams are objects with data and methods.</a:t>
            </a:r>
            <a:endParaRPr/>
          </a:p>
          <a:p>
            <a:pPr indent="-334327" lvl="0" marL="457200" marR="0" rtl="0" algn="l">
              <a:lnSpc>
                <a:spcPct val="115000"/>
              </a:lnSpc>
              <a:spcBef>
                <a:spcPts val="0"/>
              </a:spcBef>
              <a:spcAft>
                <a:spcPts val="0"/>
              </a:spcAft>
              <a:buSzPct val="100000"/>
              <a:buChar char="●"/>
            </a:pPr>
            <a:r>
              <a:rPr b="1" lang="en">
                <a:latin typeface="Courier New"/>
                <a:ea typeface="Courier New"/>
                <a:cs typeface="Courier New"/>
                <a:sym typeface="Courier New"/>
              </a:rPr>
              <a:t>System.out</a:t>
            </a:r>
            <a:r>
              <a:rPr lang="en"/>
              <a:t> is an output stream associated with your console.  It has methods </a:t>
            </a:r>
            <a:r>
              <a:rPr b="1" lang="en">
                <a:latin typeface="Courier New"/>
                <a:ea typeface="Courier New"/>
                <a:cs typeface="Courier New"/>
                <a:sym typeface="Courier New"/>
              </a:rPr>
              <a:t>print</a:t>
            </a:r>
            <a:r>
              <a:rPr lang="en"/>
              <a:t> and </a:t>
            </a:r>
            <a:r>
              <a:rPr b="1" lang="en">
                <a:latin typeface="Courier New"/>
                <a:ea typeface="Courier New"/>
                <a:cs typeface="Courier New"/>
                <a:sym typeface="Courier New"/>
              </a:rPr>
              <a:t>println</a:t>
            </a:r>
            <a:r>
              <a:rPr lang="en"/>
              <a:t>.   </a:t>
            </a:r>
            <a:endParaRPr/>
          </a:p>
          <a:p>
            <a:pPr indent="457200" lvl="0" marL="457200" marR="0" rtl="0" algn="l">
              <a:lnSpc>
                <a:spcPct val="115000"/>
              </a:lnSpc>
              <a:spcBef>
                <a:spcPts val="0"/>
              </a:spcBef>
              <a:spcAft>
                <a:spcPts val="0"/>
              </a:spcAft>
              <a:buNone/>
            </a:pPr>
            <a:r>
              <a:rPr b="1" lang="en">
                <a:latin typeface="Courier New"/>
                <a:ea typeface="Courier New"/>
                <a:cs typeface="Courier New"/>
                <a:sym typeface="Courier New"/>
              </a:rPr>
              <a:t>System.out.println(“Hi Class!”);</a:t>
            </a:r>
            <a:endParaRPr b="1">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10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1000"/>
                                        <p:tgtEl>
                                          <p:spTgt spid="1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 &amp; Text Files</a:t>
            </a:r>
            <a:endParaRPr/>
          </a:p>
        </p:txBody>
      </p:sp>
      <p:sp>
        <p:nvSpPr>
          <p:cNvPr id="157" name="Google Shape;157;p28"/>
          <p:cNvSpPr txBox="1"/>
          <p:nvPr>
            <p:ph idx="1" type="body"/>
          </p:nvPr>
        </p:nvSpPr>
        <p:spPr>
          <a:xfrm>
            <a:off x="311700" y="1266325"/>
            <a:ext cx="8520600" cy="3537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In our examples, we will use an output stream object to write to a text file.  </a:t>
            </a:r>
            <a:endParaRPr/>
          </a:p>
          <a:p>
            <a:pPr indent="0" lvl="0" marL="0" marR="0" rtl="0" algn="l">
              <a:lnSpc>
                <a:spcPct val="115000"/>
              </a:lnSpc>
              <a:spcBef>
                <a:spcPts val="0"/>
              </a:spcBef>
              <a:spcAft>
                <a:spcPts val="0"/>
              </a:spcAft>
              <a:buNone/>
            </a:pPr>
            <a:r>
              <a:rPr lang="en"/>
              <a:t>  </a:t>
            </a:r>
            <a:endParaRPr/>
          </a:p>
          <a:p>
            <a:pPr indent="0" lvl="0" marL="0" marR="0" rtl="0" algn="l">
              <a:lnSpc>
                <a:spcPct val="115000"/>
              </a:lnSpc>
              <a:spcBef>
                <a:spcPts val="0"/>
              </a:spcBef>
              <a:spcAft>
                <a:spcPts val="0"/>
              </a:spcAft>
              <a:buNone/>
            </a:pPr>
            <a:r>
              <a:rPr lang="en"/>
              <a:t>Recall that text files contain letters, digits and punctuation.  They can be viewed with a text editor such as Notepad. They can also be viewed in Eclipse.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Example:  GradeReport.txt is a file that contains the output that your code generates.  Your code will write out each line in order.</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000"/>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1000"/>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1000"/>
                                        <p:tgtEl>
                                          <p:spTgt spid="15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Data Out To</a:t>
            </a:r>
            <a:r>
              <a:rPr lang="en"/>
              <a:t> a File</a:t>
            </a:r>
            <a:endParaRPr/>
          </a:p>
        </p:txBody>
      </p:sp>
      <p:sp>
        <p:nvSpPr>
          <p:cNvPr id="163" name="Google Shape;163;p29"/>
          <p:cNvSpPr txBox="1"/>
          <p:nvPr>
            <p:ph idx="1" type="body"/>
          </p:nvPr>
        </p:nvSpPr>
        <p:spPr>
          <a:xfrm>
            <a:off x="213950" y="1266325"/>
            <a:ext cx="8761200" cy="3537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Summary</a:t>
            </a:r>
            <a:endParaRPr/>
          </a:p>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AutoNum type="arabicPeriod"/>
            </a:pPr>
            <a:r>
              <a:rPr lang="en"/>
              <a:t>Make necessary Java classes available</a:t>
            </a:r>
            <a:endParaRPr/>
          </a:p>
          <a:p>
            <a:pPr indent="-342900" lvl="0" marL="457200" marR="0" rtl="0" algn="l">
              <a:lnSpc>
                <a:spcPct val="115000"/>
              </a:lnSpc>
              <a:spcBef>
                <a:spcPts val="0"/>
              </a:spcBef>
              <a:spcAft>
                <a:spcPts val="0"/>
              </a:spcAft>
              <a:buSzPts val="1800"/>
              <a:buAutoNum type="arabicPeriod"/>
            </a:pPr>
            <a:r>
              <a:rPr lang="en"/>
              <a:t>Open the file we are writing data out to</a:t>
            </a:r>
            <a:endParaRPr/>
          </a:p>
          <a:p>
            <a:pPr indent="-342900" lvl="0" marL="457200" marR="0" rtl="0" algn="l">
              <a:lnSpc>
                <a:spcPct val="115000"/>
              </a:lnSpc>
              <a:spcBef>
                <a:spcPts val="0"/>
              </a:spcBef>
              <a:spcAft>
                <a:spcPts val="0"/>
              </a:spcAft>
              <a:buSzPts val="1800"/>
              <a:buAutoNum type="arabicPeriod"/>
            </a:pPr>
            <a:r>
              <a:rPr lang="en"/>
              <a:t>Write the data out to the file</a:t>
            </a:r>
            <a:endParaRPr/>
          </a:p>
          <a:p>
            <a:pPr indent="-342900" lvl="0" marL="457200" marR="0" rtl="0" algn="l">
              <a:lnSpc>
                <a:spcPct val="115000"/>
              </a:lnSpc>
              <a:spcBef>
                <a:spcPts val="0"/>
              </a:spcBef>
              <a:spcAft>
                <a:spcPts val="0"/>
              </a:spcAft>
              <a:buSzPts val="1800"/>
              <a:buAutoNum type="arabicPeriod"/>
            </a:pPr>
            <a:r>
              <a:rPr lang="en"/>
              <a:t>Close the file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We will go into more detail in the next few slides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Effect filter="fade" transition="in">
                                      <p:cBhvr>
                                        <p:cTn dur="1000"/>
                                        <p:tgtEl>
                                          <p:spTgt spid="1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Data Out To a File</a:t>
            </a:r>
            <a:endParaRPr/>
          </a:p>
        </p:txBody>
      </p:sp>
      <p:sp>
        <p:nvSpPr>
          <p:cNvPr id="169" name="Google Shape;169;p30"/>
          <p:cNvSpPr txBox="1"/>
          <p:nvPr>
            <p:ph idx="1" type="body"/>
          </p:nvPr>
        </p:nvSpPr>
        <p:spPr>
          <a:xfrm>
            <a:off x="213950" y="1266325"/>
            <a:ext cx="8761200" cy="3537900"/>
          </a:xfrm>
          <a:prstGeom prst="rect">
            <a:avLst/>
          </a:prstGeom>
        </p:spPr>
        <p:txBody>
          <a:bodyPr anchorCtr="0" anchor="t" bIns="91425" lIns="91425" spcFirstLastPara="1" rIns="91425" wrap="square" tIns="91425">
            <a:normAutofit fontScale="77500" lnSpcReduction="10000"/>
          </a:bodyPr>
          <a:lstStyle/>
          <a:p>
            <a:pPr indent="-317182" lvl="0" marL="457200" marR="0" rtl="0" algn="l">
              <a:lnSpc>
                <a:spcPct val="115000"/>
              </a:lnSpc>
              <a:spcBef>
                <a:spcPts val="0"/>
              </a:spcBef>
              <a:spcAft>
                <a:spcPts val="0"/>
              </a:spcAft>
              <a:buSzPct val="100000"/>
              <a:buAutoNum type="arabicPeriod"/>
            </a:pPr>
            <a:r>
              <a:rPr lang="en"/>
              <a:t>Make necessary Java classes available. </a:t>
            </a:r>
            <a:endParaRPr/>
          </a:p>
          <a:p>
            <a:pPr indent="0" lvl="0" marL="0" marR="0" rtl="0" algn="l">
              <a:lnSpc>
                <a:spcPct val="115000"/>
              </a:lnSpc>
              <a:spcBef>
                <a:spcPts val="0"/>
              </a:spcBef>
              <a:spcAft>
                <a:spcPts val="0"/>
              </a:spcAft>
              <a:buNone/>
            </a:pPr>
            <a:r>
              <a:t/>
            </a:r>
            <a:endParaRPr/>
          </a:p>
          <a:p>
            <a:pPr indent="0" lvl="0" marL="914400" marR="0" rtl="0" algn="l">
              <a:lnSpc>
                <a:spcPct val="115000"/>
              </a:lnSpc>
              <a:spcBef>
                <a:spcPts val="0"/>
              </a:spcBef>
              <a:spcAft>
                <a:spcPts val="0"/>
              </a:spcAft>
              <a:buNone/>
            </a:pPr>
            <a:r>
              <a:rPr b="1" lang="en">
                <a:solidFill>
                  <a:schemeClr val="accent5"/>
                </a:solidFill>
                <a:latin typeface="Courier New"/>
                <a:ea typeface="Courier New"/>
                <a:cs typeface="Courier New"/>
                <a:sym typeface="Courier New"/>
              </a:rPr>
              <a:t>import java.io.*   </a:t>
            </a:r>
            <a:r>
              <a:rPr b="1" lang="en">
                <a:latin typeface="Courier New"/>
                <a:ea typeface="Courier New"/>
                <a:cs typeface="Courier New"/>
                <a:sym typeface="Courier New"/>
              </a:rPr>
              <a:t>//needed for PrintWriter, which is an output stream</a:t>
            </a:r>
            <a:endParaRPr b="1">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p>
          <a:p>
            <a:pPr indent="-317182" lvl="0" marL="457200" marR="0" rtl="0" algn="l">
              <a:lnSpc>
                <a:spcPct val="115000"/>
              </a:lnSpc>
              <a:spcBef>
                <a:spcPts val="0"/>
              </a:spcBef>
              <a:spcAft>
                <a:spcPts val="0"/>
              </a:spcAft>
              <a:buSzPct val="100000"/>
              <a:buAutoNum type="arabicPeriod"/>
            </a:pPr>
            <a:r>
              <a:rPr lang="en"/>
              <a:t>Open the file. We will be writing data out to this file.</a:t>
            </a:r>
            <a:endParaRPr/>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lang="en"/>
              <a:t>Create an output file object, associate the object with a physical file and open the file.</a:t>
            </a:r>
            <a:endParaRPr/>
          </a:p>
          <a:p>
            <a:pPr indent="0" lvl="0" marL="0" marR="0" rtl="0" algn="l">
              <a:lnSpc>
                <a:spcPct val="115000"/>
              </a:lnSpc>
              <a:spcBef>
                <a:spcPts val="0"/>
              </a:spcBef>
              <a:spcAft>
                <a:spcPts val="0"/>
              </a:spcAft>
              <a:buNone/>
            </a:pPr>
            <a:r>
              <a:t/>
            </a:r>
            <a:endParaRPr/>
          </a:p>
          <a:p>
            <a:pPr indent="0" lvl="0" marL="914400" marR="0" rtl="0" algn="l">
              <a:lnSpc>
                <a:spcPct val="115000"/>
              </a:lnSpc>
              <a:spcBef>
                <a:spcPts val="0"/>
              </a:spcBef>
              <a:spcAft>
                <a:spcPts val="0"/>
              </a:spcAft>
              <a:buNone/>
            </a:pPr>
            <a:r>
              <a:rPr b="1" lang="en">
                <a:solidFill>
                  <a:schemeClr val="accent5"/>
                </a:solidFill>
                <a:latin typeface="Courier New"/>
                <a:ea typeface="Courier New"/>
                <a:cs typeface="Courier New"/>
                <a:sym typeface="Courier New"/>
              </a:rPr>
              <a:t>PrintWriter outFile = new PrintWriter("src/ch10Files/GradeReport.txt");</a:t>
            </a:r>
            <a:endParaRPr b="1">
              <a:solidFill>
                <a:schemeClr val="accent5"/>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lang="en"/>
              <a:t>This associates the object outFile with the physical file GradeReport.txt and opens it for writing. (if the file already exists, will write over the file)</a:t>
            </a:r>
            <a:endParaRPr/>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lang="en"/>
              <a:t>The filename may include drive, path info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1000"/>
                                        <p:tgtEl>
                                          <p:spTgt spid="1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Effect filter="fade" transition="in">
                                      <p:cBhvr>
                                        <p:cTn dur="1000"/>
                                        <p:tgtEl>
                                          <p:spTgt spid="1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Effect filter="fade" transition="in">
                                      <p:cBhvr>
                                        <p:cTn dur="1000"/>
                                        <p:tgtEl>
                                          <p:spTgt spid="1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animEffect filter="fade" transition="in">
                                      <p:cBhvr>
                                        <p:cTn dur="1000"/>
                                        <p:tgtEl>
                                          <p:spTgt spid="1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9" st="9"/>
                                            </p:txEl>
                                          </p:spTgt>
                                        </p:tgtEl>
                                        <p:attrNameLst>
                                          <p:attrName>style.visibility</p:attrName>
                                        </p:attrNameLst>
                                      </p:cBhvr>
                                      <p:to>
                                        <p:strVal val="visible"/>
                                      </p:to>
                                    </p:set>
                                    <p:animEffect filter="fade" transition="in">
                                      <p:cBhvr>
                                        <p:cTn dur="1000"/>
                                        <p:tgtEl>
                                          <p:spTgt spid="16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0" st="10"/>
                                            </p:txEl>
                                          </p:spTgt>
                                        </p:tgtEl>
                                        <p:attrNameLst>
                                          <p:attrName>style.visibility</p:attrName>
                                        </p:attrNameLst>
                                      </p:cBhvr>
                                      <p:to>
                                        <p:strVal val="visible"/>
                                      </p:to>
                                    </p:set>
                                    <p:animEffect filter="fade" transition="in">
                                      <p:cBhvr>
                                        <p:cTn dur="1000"/>
                                        <p:tgtEl>
                                          <p:spTgt spid="16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1" st="11"/>
                                            </p:txEl>
                                          </p:spTgt>
                                        </p:tgtEl>
                                        <p:attrNameLst>
                                          <p:attrName>style.visibility</p:attrName>
                                        </p:attrNameLst>
                                      </p:cBhvr>
                                      <p:to>
                                        <p:strVal val="visible"/>
                                      </p:to>
                                    </p:set>
                                    <p:animEffect filter="fade" transition="in">
                                      <p:cBhvr>
                                        <p:cTn dur="1000"/>
                                        <p:tgtEl>
                                          <p:spTgt spid="16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2" st="12"/>
                                            </p:txEl>
                                          </p:spTgt>
                                        </p:tgtEl>
                                        <p:attrNameLst>
                                          <p:attrName>style.visibility</p:attrName>
                                        </p:attrNameLst>
                                      </p:cBhvr>
                                      <p:to>
                                        <p:strVal val="visible"/>
                                      </p:to>
                                    </p:set>
                                    <p:animEffect filter="fade" transition="in">
                                      <p:cBhvr>
                                        <p:cTn dur="1000"/>
                                        <p:tgtEl>
                                          <p:spTgt spid="16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Data Out To a File</a:t>
            </a:r>
            <a:endParaRPr/>
          </a:p>
        </p:txBody>
      </p:sp>
      <p:sp>
        <p:nvSpPr>
          <p:cNvPr id="175" name="Google Shape;175;p31"/>
          <p:cNvSpPr txBox="1"/>
          <p:nvPr>
            <p:ph idx="1" type="body"/>
          </p:nvPr>
        </p:nvSpPr>
        <p:spPr>
          <a:xfrm>
            <a:off x="213950" y="1266325"/>
            <a:ext cx="8761200" cy="3537900"/>
          </a:xfrm>
          <a:prstGeom prst="rect">
            <a:avLst/>
          </a:prstGeom>
        </p:spPr>
        <p:txBody>
          <a:bodyPr anchorCtr="0" anchor="t" bIns="91425" lIns="91425" spcFirstLastPara="1" rIns="91425" wrap="square" tIns="91425">
            <a:normAutofit fontScale="92500" lnSpcReduction="20000"/>
          </a:bodyPr>
          <a:lstStyle/>
          <a:p>
            <a:pPr indent="-334327" lvl="0" marL="457200" marR="0" rtl="0" algn="l">
              <a:lnSpc>
                <a:spcPct val="115000"/>
              </a:lnSpc>
              <a:spcBef>
                <a:spcPts val="0"/>
              </a:spcBef>
              <a:spcAft>
                <a:spcPts val="0"/>
              </a:spcAft>
              <a:buSzPct val="100000"/>
              <a:buAutoNum type="arabicPeriod" startAt="3"/>
            </a:pPr>
            <a:r>
              <a:rPr lang="en"/>
              <a:t>3. </a:t>
            </a:r>
            <a:r>
              <a:rPr lang="en"/>
              <a:t>Write data out to the file.  </a:t>
            </a:r>
            <a:endParaRPr/>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lang="en"/>
              <a:t>This example writes a String called line to the file.  </a:t>
            </a:r>
            <a:endParaRPr/>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b="1" lang="en">
                <a:solidFill>
                  <a:schemeClr val="accent5"/>
                </a:solidFill>
                <a:latin typeface="Courier New"/>
                <a:ea typeface="Courier New"/>
                <a:cs typeface="Courier New"/>
                <a:sym typeface="Courier New"/>
              </a:rPr>
              <a:t>outFile.println(line);</a:t>
            </a:r>
            <a:endParaRPr b="1">
              <a:solidFill>
                <a:schemeClr val="accent5"/>
              </a:solidFill>
              <a:latin typeface="Courier New"/>
              <a:ea typeface="Courier New"/>
              <a:cs typeface="Courier New"/>
              <a:sym typeface="Courier New"/>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Notice how the PrintWriter object outFile behaves like System.out.</a:t>
            </a:r>
            <a:endParaRPr/>
          </a:p>
          <a:p>
            <a:pPr indent="0" lvl="0" marL="0" marR="0" rtl="0" algn="l">
              <a:lnSpc>
                <a:spcPct val="115000"/>
              </a:lnSpc>
              <a:spcBef>
                <a:spcPts val="0"/>
              </a:spcBef>
              <a:spcAft>
                <a:spcPts val="0"/>
              </a:spcAft>
              <a:buNone/>
            </a:pPr>
            <a:r>
              <a:t/>
            </a:r>
            <a:endParaRPr/>
          </a:p>
          <a:p>
            <a:pPr indent="-334327" lvl="0" marL="457200" marR="0" rtl="0" algn="l">
              <a:lnSpc>
                <a:spcPct val="115000"/>
              </a:lnSpc>
              <a:spcBef>
                <a:spcPts val="0"/>
              </a:spcBef>
              <a:spcAft>
                <a:spcPts val="0"/>
              </a:spcAft>
              <a:buSzPct val="100000"/>
              <a:buAutoNum type="arabicPeriod" startAt="3"/>
            </a:pPr>
            <a:r>
              <a:rPr lang="en"/>
              <a:t>Close the file.</a:t>
            </a:r>
            <a:endParaRPr/>
          </a:p>
          <a:p>
            <a:pPr indent="0" lvl="0" marL="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lang="en"/>
              <a:t>Close the  PrintWriter object outFile and therefore the associated physical file. </a:t>
            </a:r>
            <a:endParaRPr/>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b="1" lang="en">
                <a:solidFill>
                  <a:schemeClr val="accent5"/>
                </a:solidFill>
                <a:latin typeface="Courier New"/>
                <a:ea typeface="Courier New"/>
                <a:cs typeface="Courier New"/>
                <a:sym typeface="Courier New"/>
              </a:rPr>
              <a:t>outFile.close();</a:t>
            </a:r>
            <a:endParaRPr b="1">
              <a:solidFill>
                <a:schemeClr val="accent5"/>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10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10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10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10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10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10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10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1000"/>
                                        <p:tgtEl>
                                          <p:spTgt spid="1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animEffect filter="fade" transition="in">
                                      <p:cBhvr>
                                        <p:cTn dur="1000"/>
                                        <p:tgtEl>
                                          <p:spTgt spid="1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9" st="9"/>
                                            </p:txEl>
                                          </p:spTgt>
                                        </p:tgtEl>
                                        <p:attrNameLst>
                                          <p:attrName>style.visibility</p:attrName>
                                        </p:attrNameLst>
                                      </p:cBhvr>
                                      <p:to>
                                        <p:strVal val="visible"/>
                                      </p:to>
                                    </p:set>
                                    <p:animEffect filter="fade" transition="in">
                                      <p:cBhvr>
                                        <p:cTn dur="1000"/>
                                        <p:tgtEl>
                                          <p:spTgt spid="17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0" st="10"/>
                                            </p:txEl>
                                          </p:spTgt>
                                        </p:tgtEl>
                                        <p:attrNameLst>
                                          <p:attrName>style.visibility</p:attrName>
                                        </p:attrNameLst>
                                      </p:cBhvr>
                                      <p:to>
                                        <p:strVal val="visible"/>
                                      </p:to>
                                    </p:set>
                                    <p:animEffect filter="fade" transition="in">
                                      <p:cBhvr>
                                        <p:cTn dur="1000"/>
                                        <p:tgtEl>
                                          <p:spTgt spid="17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1" st="11"/>
                                            </p:txEl>
                                          </p:spTgt>
                                        </p:tgtEl>
                                        <p:attrNameLst>
                                          <p:attrName>style.visibility</p:attrName>
                                        </p:attrNameLst>
                                      </p:cBhvr>
                                      <p:to>
                                        <p:strVal val="visible"/>
                                      </p:to>
                                    </p:set>
                                    <p:animEffect filter="fade" transition="in">
                                      <p:cBhvr>
                                        <p:cTn dur="1000"/>
                                        <p:tgtEl>
                                          <p:spTgt spid="17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2" st="12"/>
                                            </p:txEl>
                                          </p:spTgt>
                                        </p:tgtEl>
                                        <p:attrNameLst>
                                          <p:attrName>style.visibility</p:attrName>
                                        </p:attrNameLst>
                                      </p:cBhvr>
                                      <p:to>
                                        <p:strVal val="visible"/>
                                      </p:to>
                                    </p:set>
                                    <p:animEffect filter="fade" transition="in">
                                      <p:cBhvr>
                                        <p:cTn dur="1000"/>
                                        <p:tgtEl>
                                          <p:spTgt spid="175">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Reading data from a file</a:t>
            </a:r>
            <a:endParaRPr/>
          </a:p>
          <a:p>
            <a:pPr indent="-342900" lvl="0" marL="457200" rtl="0" algn="l">
              <a:spcBef>
                <a:spcPts val="1000"/>
              </a:spcBef>
              <a:spcAft>
                <a:spcPts val="0"/>
              </a:spcAft>
              <a:buSzPts val="1800"/>
              <a:buChar char="●"/>
            </a:pPr>
            <a:r>
              <a:rPr lang="en"/>
              <a:t>Writing data to a file</a:t>
            </a:r>
            <a:endParaRPr/>
          </a:p>
          <a:p>
            <a:pPr indent="-342900" lvl="0" marL="457200" rtl="0" algn="l">
              <a:spcBef>
                <a:spcPts val="1000"/>
              </a:spcBef>
              <a:spcAft>
                <a:spcPts val="0"/>
              </a:spcAft>
              <a:buSzPts val="1800"/>
              <a:buChar char="●"/>
            </a:pPr>
            <a:r>
              <a:rPr lang="en"/>
              <a:t>Parsing data</a:t>
            </a:r>
            <a:endParaRPr/>
          </a:p>
          <a:p>
            <a:pPr indent="0" lvl="0" marL="0" rtl="0" algn="l">
              <a:spcBef>
                <a:spcPts val="1000"/>
              </a:spcBef>
              <a:spcAft>
                <a:spcPts val="10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Parsing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 / Tokenizing</a:t>
            </a:r>
            <a:endParaRPr/>
          </a:p>
        </p:txBody>
      </p:sp>
      <p:sp>
        <p:nvSpPr>
          <p:cNvPr id="186" name="Google Shape;186;p33"/>
          <p:cNvSpPr txBox="1"/>
          <p:nvPr>
            <p:ph idx="1" type="body"/>
          </p:nvPr>
        </p:nvSpPr>
        <p:spPr>
          <a:xfrm>
            <a:off x="311700" y="1266325"/>
            <a:ext cx="8520600" cy="3537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Char char="●"/>
            </a:pPr>
            <a:r>
              <a:rPr lang="en"/>
              <a:t>Sometimes your code needs to take a line of data and break it apart</a:t>
            </a:r>
            <a:endParaRPr/>
          </a:p>
          <a:p>
            <a:pPr indent="-342900" lvl="0" marL="457200" marR="0" rtl="0" algn="l">
              <a:lnSpc>
                <a:spcPct val="115000"/>
              </a:lnSpc>
              <a:spcBef>
                <a:spcPts val="0"/>
              </a:spcBef>
              <a:spcAft>
                <a:spcPts val="0"/>
              </a:spcAft>
              <a:buSzPts val="1800"/>
              <a:buChar char="●"/>
            </a:pPr>
            <a:r>
              <a:rPr lang="en"/>
              <a:t>This is called </a:t>
            </a:r>
            <a:r>
              <a:rPr b="1" lang="en">
                <a:solidFill>
                  <a:schemeClr val="accent5"/>
                </a:solidFill>
              </a:rPr>
              <a:t>parsing </a:t>
            </a:r>
            <a:r>
              <a:rPr lang="en"/>
              <a:t>or </a:t>
            </a:r>
            <a:r>
              <a:rPr b="1" lang="en">
                <a:solidFill>
                  <a:schemeClr val="accent5"/>
                </a:solidFill>
              </a:rPr>
              <a:t>tokenizing</a:t>
            </a:r>
            <a:endParaRPr/>
          </a:p>
          <a:p>
            <a:pPr indent="-342900" lvl="0" marL="457200" marR="0" rtl="0" algn="l">
              <a:lnSpc>
                <a:spcPct val="115000"/>
              </a:lnSpc>
              <a:spcBef>
                <a:spcPts val="0"/>
              </a:spcBef>
              <a:spcAft>
                <a:spcPts val="0"/>
              </a:spcAft>
              <a:buSzPts val="1800"/>
              <a:buChar char="●"/>
            </a:pPr>
            <a:r>
              <a:rPr lang="en"/>
              <a:t>The </a:t>
            </a:r>
            <a:r>
              <a:rPr b="1" lang="en">
                <a:solidFill>
                  <a:schemeClr val="accent1"/>
                </a:solidFill>
                <a:latin typeface="Courier New"/>
                <a:ea typeface="Courier New"/>
                <a:cs typeface="Courier New"/>
                <a:sym typeface="Courier New"/>
              </a:rPr>
              <a:t>Scanner</a:t>
            </a:r>
            <a:r>
              <a:rPr lang="en"/>
              <a:t> class is very useful to break apart or parse a line of data </a:t>
            </a:r>
            <a:endParaRPr/>
          </a:p>
          <a:p>
            <a:pPr indent="-342900" lvl="0" marL="457200" marR="0" rtl="0" algn="l">
              <a:lnSpc>
                <a:spcPct val="115000"/>
              </a:lnSpc>
              <a:spcBef>
                <a:spcPts val="0"/>
              </a:spcBef>
              <a:spcAft>
                <a:spcPts val="0"/>
              </a:spcAft>
              <a:buSzPts val="1800"/>
              <a:buChar char="●"/>
            </a:pPr>
            <a:r>
              <a:rPr lang="en"/>
              <a:t>Those separate items are also called </a:t>
            </a:r>
            <a:r>
              <a:rPr b="1" lang="en">
                <a:solidFill>
                  <a:schemeClr val="accent5"/>
                </a:solidFill>
              </a:rPr>
              <a:t>tokens</a:t>
            </a:r>
            <a:endParaRPr b="1">
              <a:solidFill>
                <a:schemeClr val="accent5"/>
              </a:solidFill>
            </a:endParaRPr>
          </a:p>
          <a:p>
            <a:pPr indent="-342900" lvl="0" marL="457200" marR="0" rtl="0" algn="l">
              <a:lnSpc>
                <a:spcPct val="115000"/>
              </a:lnSpc>
              <a:spcBef>
                <a:spcPts val="0"/>
              </a:spcBef>
              <a:spcAft>
                <a:spcPts val="0"/>
              </a:spcAft>
              <a:buSzPts val="1800"/>
              <a:buChar char="●"/>
            </a:pPr>
            <a:r>
              <a:rPr lang="en"/>
              <a:t>Before your code can parse a line of data, you will need to know ahead of time how the file is organized</a:t>
            </a:r>
            <a:endParaRPr/>
          </a:p>
          <a:p>
            <a:pPr indent="-342900" lvl="0" marL="457200" marR="0" rtl="0" algn="l">
              <a:lnSpc>
                <a:spcPct val="115000"/>
              </a:lnSpc>
              <a:spcBef>
                <a:spcPts val="0"/>
              </a:spcBef>
              <a:spcAft>
                <a:spcPts val="0"/>
              </a:spcAft>
              <a:buSzPts val="1800"/>
              <a:buChar char="●"/>
            </a:pPr>
            <a:r>
              <a:rPr lang="en" sz="1800"/>
              <a:t>Specifically, you will be interested in how the data is separated or </a:t>
            </a:r>
            <a:r>
              <a:rPr b="1" lang="en" sz="1800">
                <a:solidFill>
                  <a:schemeClr val="accent5"/>
                </a:solidFill>
              </a:rPr>
              <a:t>delimited</a:t>
            </a:r>
            <a:endParaRPr b="1" sz="1800">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000"/>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1000"/>
                                        <p:tgtEl>
                                          <p:spTgt spid="18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Apart a String Using </a:t>
            </a:r>
            <a:r>
              <a:rPr lang="en">
                <a:solidFill>
                  <a:schemeClr val="accent5"/>
                </a:solidFill>
                <a:latin typeface="Courier New"/>
                <a:ea typeface="Courier New"/>
                <a:cs typeface="Courier New"/>
                <a:sym typeface="Courier New"/>
              </a:rPr>
              <a:t>Scanner</a:t>
            </a:r>
            <a:endParaRPr>
              <a:solidFill>
                <a:schemeClr val="accent5"/>
              </a:solidFill>
              <a:latin typeface="Courier New"/>
              <a:ea typeface="Courier New"/>
              <a:cs typeface="Courier New"/>
              <a:sym typeface="Courier New"/>
            </a:endParaRPr>
          </a:p>
        </p:txBody>
      </p:sp>
      <p:sp>
        <p:nvSpPr>
          <p:cNvPr id="192" name="Google Shape;192;p34"/>
          <p:cNvSpPr txBox="1"/>
          <p:nvPr>
            <p:ph idx="1" type="body"/>
          </p:nvPr>
        </p:nvSpPr>
        <p:spPr>
          <a:xfrm>
            <a:off x="311700" y="1266325"/>
            <a:ext cx="8520600" cy="35379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Char char="●"/>
            </a:pPr>
            <a:r>
              <a:rPr lang="en"/>
              <a:t>A common way data in a file is </a:t>
            </a:r>
            <a:r>
              <a:rPr lang="en"/>
              <a:t>broken up (</a:t>
            </a:r>
            <a:r>
              <a:rPr b="1" lang="en">
                <a:solidFill>
                  <a:schemeClr val="accent5"/>
                </a:solidFill>
              </a:rPr>
              <a:t>tokenized</a:t>
            </a:r>
            <a:r>
              <a:rPr lang="en"/>
              <a:t>) is by using a comma to separate the data</a:t>
            </a:r>
            <a:endParaRPr/>
          </a:p>
          <a:p>
            <a:pPr indent="-330200" lvl="1" marL="914400" marR="0" rtl="0" algn="l">
              <a:lnSpc>
                <a:spcPct val="115000"/>
              </a:lnSpc>
              <a:spcBef>
                <a:spcPts val="0"/>
              </a:spcBef>
              <a:spcAft>
                <a:spcPts val="0"/>
              </a:spcAft>
              <a:buSzPts val="1600"/>
              <a:buChar char="○"/>
            </a:pPr>
            <a:r>
              <a:rPr lang="en" sz="1600"/>
              <a:t>In this case we call the comma the </a:t>
            </a:r>
            <a:r>
              <a:rPr b="1" lang="en" sz="1600">
                <a:solidFill>
                  <a:schemeClr val="accent5"/>
                </a:solidFill>
              </a:rPr>
              <a:t>delimiter </a:t>
            </a:r>
            <a:r>
              <a:rPr lang="en" sz="1600"/>
              <a:t>or separator</a:t>
            </a:r>
            <a:endParaRPr sz="1600"/>
          </a:p>
          <a:p>
            <a:pPr indent="-342900" lvl="0" marL="457200" marR="0" rtl="0" algn="l">
              <a:lnSpc>
                <a:spcPct val="115000"/>
              </a:lnSpc>
              <a:spcBef>
                <a:spcPts val="0"/>
              </a:spcBef>
              <a:spcAft>
                <a:spcPts val="0"/>
              </a:spcAft>
              <a:buSzPts val="1800"/>
              <a:buChar char="●"/>
            </a:pPr>
            <a:r>
              <a:rPr lang="en"/>
              <a:t>The data for our activity looks like the following:</a:t>
            </a:r>
            <a:endParaRPr/>
          </a:p>
          <a:p>
            <a:pPr indent="0" lvl="0" marL="914400" marR="0" rtl="0" algn="l">
              <a:lnSpc>
                <a:spcPct val="115000"/>
              </a:lnSpc>
              <a:spcBef>
                <a:spcPts val="0"/>
              </a:spcBef>
              <a:spcAft>
                <a:spcPts val="0"/>
              </a:spcAft>
              <a:buNone/>
            </a:pPr>
            <a:r>
              <a:rPr b="1" lang="en">
                <a:solidFill>
                  <a:schemeClr val="accent1"/>
                </a:solidFill>
                <a:latin typeface="Courier New"/>
                <a:ea typeface="Courier New"/>
                <a:cs typeface="Courier New"/>
                <a:sym typeface="Courier New"/>
              </a:rPr>
              <a:t>Donald Duck,90,80,90</a:t>
            </a:r>
            <a:endParaRPr b="1">
              <a:solidFill>
                <a:schemeClr val="accent1"/>
              </a:solidFill>
              <a:latin typeface="Courier New"/>
              <a:ea typeface="Courier New"/>
              <a:cs typeface="Courier New"/>
              <a:sym typeface="Courier New"/>
            </a:endParaRPr>
          </a:p>
          <a:p>
            <a:pPr indent="0" lvl="0" marL="914400" marR="0" rtl="0" algn="l">
              <a:lnSpc>
                <a:spcPct val="115000"/>
              </a:lnSpc>
              <a:spcBef>
                <a:spcPts val="0"/>
              </a:spcBef>
              <a:spcAft>
                <a:spcPts val="0"/>
              </a:spcAft>
              <a:buNone/>
            </a:pPr>
            <a:r>
              <a:rPr b="1" lang="en">
                <a:solidFill>
                  <a:schemeClr val="accent1"/>
                </a:solidFill>
                <a:latin typeface="Courier New"/>
                <a:ea typeface="Courier New"/>
                <a:cs typeface="Courier New"/>
                <a:sym typeface="Courier New"/>
              </a:rPr>
              <a:t>Minnie Mouse,90,98,92</a:t>
            </a:r>
            <a:endParaRPr b="1">
              <a:solidFill>
                <a:schemeClr val="accent1"/>
              </a:solidFill>
              <a:latin typeface="Courier New"/>
              <a:ea typeface="Courier New"/>
              <a:cs typeface="Courier New"/>
              <a:sym typeface="Courier New"/>
            </a:endParaRPr>
          </a:p>
          <a:p>
            <a:pPr indent="0" lvl="0" marL="914400" marR="0" rtl="0" algn="l">
              <a:lnSpc>
                <a:spcPct val="115000"/>
              </a:lnSpc>
              <a:spcBef>
                <a:spcPts val="0"/>
              </a:spcBef>
              <a:spcAft>
                <a:spcPts val="0"/>
              </a:spcAft>
              <a:buNone/>
            </a:pPr>
            <a:r>
              <a:rPr b="1" lang="en">
                <a:solidFill>
                  <a:schemeClr val="accent1"/>
                </a:solidFill>
                <a:latin typeface="Courier New"/>
                <a:ea typeface="Courier New"/>
                <a:cs typeface="Courier New"/>
                <a:sym typeface="Courier New"/>
              </a:rPr>
              <a:t>Homer Simpson,60,70,75</a:t>
            </a:r>
            <a:endParaRPr b="1">
              <a:solidFill>
                <a:schemeClr val="accent1"/>
              </a:solidFill>
              <a:latin typeface="Courier New"/>
              <a:ea typeface="Courier New"/>
              <a:cs typeface="Courier New"/>
              <a:sym typeface="Courier New"/>
            </a:endParaRPr>
          </a:p>
          <a:p>
            <a:pPr indent="-342900" lvl="0" marL="457200" marR="0" rtl="0" algn="l">
              <a:lnSpc>
                <a:spcPct val="115000"/>
              </a:lnSpc>
              <a:spcBef>
                <a:spcPts val="0"/>
              </a:spcBef>
              <a:spcAft>
                <a:spcPts val="0"/>
              </a:spcAft>
              <a:buSzPts val="1800"/>
              <a:buChar char="●"/>
            </a:pPr>
            <a:r>
              <a:rPr lang="en"/>
              <a:t>Each “chunk” of data is separated by a comma</a:t>
            </a:r>
            <a:endParaRPr/>
          </a:p>
          <a:p>
            <a:pPr indent="-342900" lvl="0" marL="457200" marR="0" rtl="0" algn="l">
              <a:lnSpc>
                <a:spcPct val="115000"/>
              </a:lnSpc>
              <a:spcBef>
                <a:spcPts val="0"/>
              </a:spcBef>
              <a:spcAft>
                <a:spcPts val="0"/>
              </a:spcAft>
              <a:buSzPts val="1800"/>
              <a:buChar char="●"/>
            </a:pPr>
            <a:r>
              <a:rPr lang="en"/>
              <a:t>Each line has a student name and 3 exam scores</a:t>
            </a:r>
            <a:endParaRPr/>
          </a:p>
          <a:p>
            <a:pPr indent="-342900" lvl="0" marL="457200" marR="0" rtl="0" algn="l">
              <a:lnSpc>
                <a:spcPct val="115000"/>
              </a:lnSpc>
              <a:spcBef>
                <a:spcPts val="0"/>
              </a:spcBef>
              <a:spcAft>
                <a:spcPts val="0"/>
              </a:spcAft>
              <a:buSzPts val="1800"/>
              <a:buChar char="●"/>
            </a:pPr>
            <a:r>
              <a:rPr lang="en"/>
              <a:t>Notice all lines have the </a:t>
            </a:r>
            <a:r>
              <a:rPr lang="en">
                <a:solidFill>
                  <a:schemeClr val="accent1"/>
                </a:solidFill>
              </a:rPr>
              <a:t>same </a:t>
            </a:r>
            <a:r>
              <a:rPr lang="en"/>
              <a:t>structure – </a:t>
            </a:r>
            <a:r>
              <a:rPr i="1" lang="en">
                <a:solidFill>
                  <a:schemeClr val="accent5"/>
                </a:solidFill>
              </a:rPr>
              <a:t>this is very important</a:t>
            </a:r>
            <a:endParaRPr i="1">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0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10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10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10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10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1000"/>
                                        <p:tgtEl>
                                          <p:spTgt spid="19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Apart a String Using </a:t>
            </a:r>
            <a:r>
              <a:rPr lang="en">
                <a:solidFill>
                  <a:schemeClr val="accent5"/>
                </a:solidFill>
                <a:latin typeface="Courier New"/>
                <a:ea typeface="Courier New"/>
                <a:cs typeface="Courier New"/>
                <a:sym typeface="Courier New"/>
              </a:rPr>
              <a:t>Scanner</a:t>
            </a:r>
            <a:endParaRPr/>
          </a:p>
        </p:txBody>
      </p:sp>
      <p:sp>
        <p:nvSpPr>
          <p:cNvPr id="198" name="Google Shape;198;p35"/>
          <p:cNvSpPr txBox="1"/>
          <p:nvPr>
            <p:ph idx="1" type="body"/>
          </p:nvPr>
        </p:nvSpPr>
        <p:spPr>
          <a:xfrm>
            <a:off x="311700" y="1266325"/>
            <a:ext cx="8520600" cy="3537900"/>
          </a:xfrm>
          <a:prstGeom prst="rect">
            <a:avLst/>
          </a:prstGeom>
        </p:spPr>
        <p:txBody>
          <a:bodyPr anchorCtr="0" anchor="t" bIns="91425" lIns="91425" spcFirstLastPara="1" rIns="91425" wrap="square" tIns="91425">
            <a:normAutofit fontScale="47500"/>
          </a:bodyPr>
          <a:lstStyle/>
          <a:p>
            <a:pPr indent="0" lvl="0" marL="0" marR="0" rtl="0" algn="l">
              <a:lnSpc>
                <a:spcPct val="115000"/>
              </a:lnSpc>
              <a:spcBef>
                <a:spcPts val="0"/>
              </a:spcBef>
              <a:spcAft>
                <a:spcPts val="0"/>
              </a:spcAft>
              <a:buNone/>
            </a:pPr>
            <a:r>
              <a:rPr lang="en" sz="2500"/>
              <a:t>If the comma is our delimiter, we have 4 pieces of </a:t>
            </a:r>
            <a:r>
              <a:rPr lang="en" sz="2500">
                <a:solidFill>
                  <a:schemeClr val="accent5"/>
                </a:solidFill>
              </a:rPr>
              <a:t>data </a:t>
            </a:r>
            <a:r>
              <a:rPr lang="en" sz="2500"/>
              <a:t>in our </a:t>
            </a:r>
            <a:r>
              <a:rPr lang="en" sz="2500">
                <a:solidFill>
                  <a:schemeClr val="accent1"/>
                </a:solidFill>
              </a:rPr>
              <a:t>file </a:t>
            </a:r>
            <a:r>
              <a:rPr lang="en" sz="2500"/>
              <a:t>- A name and 3 exam scores (</a:t>
            </a:r>
            <a:r>
              <a:rPr b="1" lang="en" sz="2289">
                <a:solidFill>
                  <a:schemeClr val="accent5"/>
                </a:solidFill>
                <a:latin typeface="Courier New"/>
                <a:ea typeface="Courier New"/>
                <a:cs typeface="Courier New"/>
                <a:sym typeface="Courier New"/>
              </a:rPr>
              <a:t>Donald Duck,90,80,90</a:t>
            </a:r>
            <a:r>
              <a:rPr lang="en" sz="2500"/>
              <a:t>)</a:t>
            </a:r>
            <a:endParaRPr sz="2500"/>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en" sz="2010">
                <a:solidFill>
                  <a:schemeClr val="accent5"/>
                </a:solidFill>
                <a:latin typeface="Courier New"/>
                <a:ea typeface="Courier New"/>
                <a:cs typeface="Courier New"/>
                <a:sym typeface="Courier New"/>
              </a:rPr>
              <a:t>String line</a:t>
            </a:r>
            <a:r>
              <a:rPr b="1" lang="en" sz="2010">
                <a:latin typeface="Courier New"/>
                <a:ea typeface="Courier New"/>
                <a:cs typeface="Courier New"/>
                <a:sym typeface="Courier New"/>
              </a:rPr>
              <a:t>;   // your code already has this</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String name;   // used to hold the student’s name</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int exam1, exam2, exam3;  //to hold the student’s exam scores</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while ( </a:t>
            </a:r>
            <a:r>
              <a:rPr b="1" lang="en" sz="2010">
                <a:solidFill>
                  <a:schemeClr val="accent1"/>
                </a:solidFill>
                <a:latin typeface="Courier New"/>
                <a:ea typeface="Courier New"/>
                <a:cs typeface="Courier New"/>
                <a:sym typeface="Courier New"/>
              </a:rPr>
              <a:t>inFile.hasNextLine</a:t>
            </a:r>
            <a:r>
              <a:rPr b="1" lang="en" sz="2010">
                <a:latin typeface="Courier New"/>
                <a:ea typeface="Courier New"/>
                <a:cs typeface="Courier New"/>
                <a:sym typeface="Courier New"/>
              </a:rPr>
              <a:t>( ) ) //will return true if there is another line in the file</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line = </a:t>
            </a:r>
            <a:r>
              <a:rPr b="1" lang="en" sz="2010">
                <a:solidFill>
                  <a:schemeClr val="accent1"/>
                </a:solidFill>
                <a:latin typeface="Courier New"/>
                <a:ea typeface="Courier New"/>
                <a:cs typeface="Courier New"/>
                <a:sym typeface="Courier New"/>
              </a:rPr>
              <a:t>inFile.nextLine</a:t>
            </a:r>
            <a:r>
              <a:rPr b="1" lang="en" sz="2010">
                <a:latin typeface="Courier New"/>
                <a:ea typeface="Courier New"/>
                <a:cs typeface="Courier New"/>
                <a:sym typeface="Courier New"/>
              </a:rPr>
              <a:t>();             //read a line of data</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a:t>
            </a:r>
            <a:r>
              <a:rPr b="1" lang="en" sz="2010">
                <a:solidFill>
                  <a:schemeClr val="accent5"/>
                </a:solidFill>
                <a:latin typeface="Courier New"/>
                <a:ea typeface="Courier New"/>
                <a:cs typeface="Courier New"/>
                <a:sym typeface="Courier New"/>
              </a:rPr>
              <a:t>Scanner tokens = new Scanner(line);</a:t>
            </a:r>
            <a:r>
              <a:rPr b="1" lang="en" sz="2010">
                <a:latin typeface="Courier New"/>
                <a:ea typeface="Courier New"/>
                <a:cs typeface="Courier New"/>
                <a:sym typeface="Courier New"/>
              </a:rPr>
              <a:t>   //create another Scanner called tokens associated with line</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a:t>
            </a:r>
            <a:r>
              <a:rPr b="1" lang="en" sz="2010">
                <a:solidFill>
                  <a:schemeClr val="accent5"/>
                </a:solidFill>
                <a:latin typeface="Courier New"/>
                <a:ea typeface="Courier New"/>
                <a:cs typeface="Courier New"/>
                <a:sym typeface="Courier New"/>
              </a:rPr>
              <a:t>tokens.useDelimiter(“,”); </a:t>
            </a:r>
            <a:r>
              <a:rPr b="1" lang="en" sz="2010">
                <a:latin typeface="Courier New"/>
                <a:ea typeface="Courier New"/>
                <a:cs typeface="Courier New"/>
                <a:sym typeface="Courier New"/>
              </a:rPr>
              <a:t>            //use a comma as the delimiter</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a:t>
            </a:r>
            <a:r>
              <a:rPr b="1" lang="en" sz="2010">
                <a:solidFill>
                  <a:schemeClr val="accent5"/>
                </a:solidFill>
                <a:latin typeface="Courier New"/>
                <a:ea typeface="Courier New"/>
                <a:cs typeface="Courier New"/>
                <a:sym typeface="Courier New"/>
              </a:rPr>
              <a:t>name = tokens.next();</a:t>
            </a:r>
            <a:r>
              <a:rPr b="1" lang="en" sz="2010">
                <a:latin typeface="Courier New"/>
                <a:ea typeface="Courier New"/>
                <a:cs typeface="Courier New"/>
                <a:sym typeface="Courier New"/>
              </a:rPr>
              <a:t>                 //read in the first chunk of data until a comma is encountered</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a:t>
            </a:r>
            <a:r>
              <a:rPr b="1" lang="en" sz="2010">
                <a:solidFill>
                  <a:schemeClr val="accent5"/>
                </a:solidFill>
                <a:latin typeface="Courier New"/>
                <a:ea typeface="Courier New"/>
                <a:cs typeface="Courier New"/>
                <a:sym typeface="Courier New"/>
              </a:rPr>
              <a:t>exam1 = tokens.nextInt();</a:t>
            </a:r>
            <a:r>
              <a:rPr b="1" lang="en" sz="2010">
                <a:latin typeface="Courier New"/>
                <a:ea typeface="Courier New"/>
                <a:cs typeface="Courier New"/>
                <a:sym typeface="Courier New"/>
              </a:rPr>
              <a:t>             //read in the second chunk of data until a commas is encountered</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a:t>
            </a:r>
            <a:r>
              <a:rPr b="1" lang="en" sz="2010">
                <a:solidFill>
                  <a:schemeClr val="accent5"/>
                </a:solidFill>
                <a:latin typeface="Courier New"/>
                <a:ea typeface="Courier New"/>
                <a:cs typeface="Courier New"/>
                <a:sym typeface="Courier New"/>
              </a:rPr>
              <a:t> exam2 = tokens.nextInt(); </a:t>
            </a:r>
            <a:r>
              <a:rPr b="1" lang="en" sz="2010">
                <a:latin typeface="Courier New"/>
                <a:ea typeface="Courier New"/>
                <a:cs typeface="Courier New"/>
                <a:sym typeface="Courier New"/>
              </a:rPr>
              <a:t>            //and so forth….you get the idea</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a:t>
            </a:r>
            <a:r>
              <a:rPr b="1" lang="en" sz="2010">
                <a:solidFill>
                  <a:schemeClr val="accent5"/>
                </a:solidFill>
                <a:latin typeface="Courier New"/>
                <a:ea typeface="Courier New"/>
                <a:cs typeface="Courier New"/>
                <a:sym typeface="Courier New"/>
              </a:rPr>
              <a:t>exam3 = tokens.nextInt();</a:t>
            </a:r>
            <a:endParaRPr b="1" sz="2010">
              <a:solidFill>
                <a:schemeClr val="accent5"/>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//At this point all the data is separated into variables &amp; we can use the variables as needed</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System.out.println(“Student: “ + name + “    Java Exam 1: “ + exam1);</a:t>
            </a:r>
            <a:endParaRPr b="1" sz="201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2010">
                <a:latin typeface="Courier New"/>
                <a:ea typeface="Courier New"/>
                <a:cs typeface="Courier New"/>
                <a:sym typeface="Courier New"/>
              </a:rPr>
              <a:t>} </a:t>
            </a:r>
            <a:r>
              <a:rPr b="1" lang="en">
                <a:latin typeface="Courier New"/>
                <a:ea typeface="Courier New"/>
                <a:cs typeface="Courier New"/>
                <a:sym typeface="Courier New"/>
              </a:rPr>
              <a:t> </a:t>
            </a:r>
            <a:endParaRPr b="1">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10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10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animEffect filter="fade" transition="in">
                                      <p:cBhvr>
                                        <p:cTn dur="1000"/>
                                        <p:tgtEl>
                                          <p:spTgt spid="1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animEffect filter="fade" transition="in">
                                      <p:cBhvr>
                                        <p:cTn dur="1000"/>
                                        <p:tgtEl>
                                          <p:spTgt spid="1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8" st="8"/>
                                            </p:txEl>
                                          </p:spTgt>
                                        </p:tgtEl>
                                        <p:attrNameLst>
                                          <p:attrName>style.visibility</p:attrName>
                                        </p:attrNameLst>
                                      </p:cBhvr>
                                      <p:to>
                                        <p:strVal val="visible"/>
                                      </p:to>
                                    </p:set>
                                    <p:animEffect filter="fade" transition="in">
                                      <p:cBhvr>
                                        <p:cTn dur="1000"/>
                                        <p:tgtEl>
                                          <p:spTgt spid="1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9" st="9"/>
                                            </p:txEl>
                                          </p:spTgt>
                                        </p:tgtEl>
                                        <p:attrNameLst>
                                          <p:attrName>style.visibility</p:attrName>
                                        </p:attrNameLst>
                                      </p:cBhvr>
                                      <p:to>
                                        <p:strVal val="visible"/>
                                      </p:to>
                                    </p:set>
                                    <p:animEffect filter="fade" transition="in">
                                      <p:cBhvr>
                                        <p:cTn dur="1000"/>
                                        <p:tgtEl>
                                          <p:spTgt spid="1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0" st="10"/>
                                            </p:txEl>
                                          </p:spTgt>
                                        </p:tgtEl>
                                        <p:attrNameLst>
                                          <p:attrName>style.visibility</p:attrName>
                                        </p:attrNameLst>
                                      </p:cBhvr>
                                      <p:to>
                                        <p:strVal val="visible"/>
                                      </p:to>
                                    </p:set>
                                    <p:animEffect filter="fade" transition="in">
                                      <p:cBhvr>
                                        <p:cTn dur="1000"/>
                                        <p:tgtEl>
                                          <p:spTgt spid="1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1" st="11"/>
                                            </p:txEl>
                                          </p:spTgt>
                                        </p:tgtEl>
                                        <p:attrNameLst>
                                          <p:attrName>style.visibility</p:attrName>
                                        </p:attrNameLst>
                                      </p:cBhvr>
                                      <p:to>
                                        <p:strVal val="visible"/>
                                      </p:to>
                                    </p:set>
                                    <p:animEffect filter="fade" transition="in">
                                      <p:cBhvr>
                                        <p:cTn dur="1000"/>
                                        <p:tgtEl>
                                          <p:spTgt spid="1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2" st="12"/>
                                            </p:txEl>
                                          </p:spTgt>
                                        </p:tgtEl>
                                        <p:attrNameLst>
                                          <p:attrName>style.visibility</p:attrName>
                                        </p:attrNameLst>
                                      </p:cBhvr>
                                      <p:to>
                                        <p:strVal val="visible"/>
                                      </p:to>
                                    </p:set>
                                    <p:animEffect filter="fade" transition="in">
                                      <p:cBhvr>
                                        <p:cTn dur="1000"/>
                                        <p:tgtEl>
                                          <p:spTgt spid="1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3" st="13"/>
                                            </p:txEl>
                                          </p:spTgt>
                                        </p:tgtEl>
                                        <p:attrNameLst>
                                          <p:attrName>style.visibility</p:attrName>
                                        </p:attrNameLst>
                                      </p:cBhvr>
                                      <p:to>
                                        <p:strVal val="visible"/>
                                      </p:to>
                                    </p:set>
                                    <p:animEffect filter="fade" transition="in">
                                      <p:cBhvr>
                                        <p:cTn dur="1000"/>
                                        <p:tgtEl>
                                          <p:spTgt spid="19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4" st="14"/>
                                            </p:txEl>
                                          </p:spTgt>
                                        </p:tgtEl>
                                        <p:attrNameLst>
                                          <p:attrName>style.visibility</p:attrName>
                                        </p:attrNameLst>
                                      </p:cBhvr>
                                      <p:to>
                                        <p:strVal val="visible"/>
                                      </p:to>
                                    </p:set>
                                    <p:animEffect filter="fade" transition="in">
                                      <p:cBhvr>
                                        <p:cTn dur="1000"/>
                                        <p:tgtEl>
                                          <p:spTgt spid="19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5" st="15"/>
                                            </p:txEl>
                                          </p:spTgt>
                                        </p:tgtEl>
                                        <p:attrNameLst>
                                          <p:attrName>style.visibility</p:attrName>
                                        </p:attrNameLst>
                                      </p:cBhvr>
                                      <p:to>
                                        <p:strVal val="visible"/>
                                      </p:to>
                                    </p:set>
                                    <p:animEffect filter="fade" transition="in">
                                      <p:cBhvr>
                                        <p:cTn dur="1000"/>
                                        <p:tgtEl>
                                          <p:spTgt spid="19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6" st="16"/>
                                            </p:txEl>
                                          </p:spTgt>
                                        </p:tgtEl>
                                        <p:attrNameLst>
                                          <p:attrName>style.visibility</p:attrName>
                                        </p:attrNameLst>
                                      </p:cBhvr>
                                      <p:to>
                                        <p:strVal val="visible"/>
                                      </p:to>
                                    </p:set>
                                    <p:animEffect filter="fade" transition="in">
                                      <p:cBhvr>
                                        <p:cTn dur="1000"/>
                                        <p:tgtEl>
                                          <p:spTgt spid="19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7" st="17"/>
                                            </p:txEl>
                                          </p:spTgt>
                                        </p:tgtEl>
                                        <p:attrNameLst>
                                          <p:attrName>style.visibility</p:attrName>
                                        </p:attrNameLst>
                                      </p:cBhvr>
                                      <p:to>
                                        <p:strVal val="visible"/>
                                      </p:to>
                                    </p:set>
                                    <p:animEffect filter="fade" transition="in">
                                      <p:cBhvr>
                                        <p:cTn dur="1000"/>
                                        <p:tgtEl>
                                          <p:spTgt spid="19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8" st="18"/>
                                            </p:txEl>
                                          </p:spTgt>
                                        </p:tgtEl>
                                        <p:attrNameLst>
                                          <p:attrName>style.visibility</p:attrName>
                                        </p:attrNameLst>
                                      </p:cBhvr>
                                      <p:to>
                                        <p:strVal val="visible"/>
                                      </p:to>
                                    </p:set>
                                    <p:animEffect filter="fade" transition="in">
                                      <p:cBhvr>
                                        <p:cTn dur="1000"/>
                                        <p:tgtEl>
                                          <p:spTgt spid="198">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Apart a String Using </a:t>
            </a:r>
            <a:r>
              <a:rPr lang="en">
                <a:solidFill>
                  <a:schemeClr val="accent5"/>
                </a:solidFill>
                <a:latin typeface="Courier New"/>
                <a:ea typeface="Courier New"/>
                <a:cs typeface="Courier New"/>
                <a:sym typeface="Courier New"/>
              </a:rPr>
              <a:t>String.split()</a:t>
            </a:r>
            <a:endParaRPr/>
          </a:p>
        </p:txBody>
      </p:sp>
      <p:sp>
        <p:nvSpPr>
          <p:cNvPr id="204" name="Google Shape;204;p36"/>
          <p:cNvSpPr txBox="1"/>
          <p:nvPr>
            <p:ph idx="1" type="body"/>
          </p:nvPr>
        </p:nvSpPr>
        <p:spPr>
          <a:xfrm>
            <a:off x="311700" y="1266325"/>
            <a:ext cx="8520600" cy="3537900"/>
          </a:xfrm>
          <a:prstGeom prst="rect">
            <a:avLst/>
          </a:prstGeom>
        </p:spPr>
        <p:txBody>
          <a:bodyPr anchorCtr="0" anchor="t" bIns="91425" lIns="91425" spcFirstLastPara="1" rIns="91425" wrap="square" tIns="91425">
            <a:normAutofit fontScale="40000"/>
          </a:bodyPr>
          <a:lstStyle/>
          <a:p>
            <a:pPr indent="0" lvl="0" marL="0" marR="0" rtl="0" algn="l">
              <a:lnSpc>
                <a:spcPct val="115000"/>
              </a:lnSpc>
              <a:spcBef>
                <a:spcPts val="0"/>
              </a:spcBef>
              <a:spcAft>
                <a:spcPts val="0"/>
              </a:spcAft>
              <a:buNone/>
            </a:pPr>
            <a:r>
              <a:rPr lang="en" sz="3171"/>
              <a:t>Another way to break apart a </a:t>
            </a:r>
            <a:r>
              <a:rPr b="1" lang="en" sz="3171">
                <a:latin typeface="Courier New"/>
                <a:ea typeface="Courier New"/>
                <a:cs typeface="Courier New"/>
                <a:sym typeface="Courier New"/>
              </a:rPr>
              <a:t>String</a:t>
            </a:r>
            <a:r>
              <a:rPr lang="en" sz="3171"/>
              <a:t> in Java is to use </a:t>
            </a:r>
            <a:r>
              <a:rPr b="1" lang="en" sz="3171">
                <a:latin typeface="Courier New"/>
                <a:ea typeface="Courier New"/>
                <a:cs typeface="Courier New"/>
                <a:sym typeface="Courier New"/>
              </a:rPr>
              <a:t>String.split()</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3171"/>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String phrase = "Grace Hopper wrote the first compiler";</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		</a:t>
            </a:r>
            <a:endParaRPr b="1" sz="3171">
              <a:latin typeface="Courier New"/>
              <a:ea typeface="Courier New"/>
              <a:cs typeface="Courier New"/>
              <a:sym typeface="Courier New"/>
            </a:endParaRPr>
          </a:p>
          <a:p>
            <a:pPr indent="0" lvl="0" marL="0" rtl="0" algn="l">
              <a:spcBef>
                <a:spcPts val="0"/>
              </a:spcBef>
              <a:spcAft>
                <a:spcPts val="0"/>
              </a:spcAft>
              <a:buNone/>
            </a:pPr>
            <a:r>
              <a:rPr b="1" lang="en" sz="3171">
                <a:solidFill>
                  <a:srgbClr val="999999"/>
                </a:solidFill>
                <a:latin typeface="Courier New"/>
                <a:ea typeface="Courier New"/>
                <a:cs typeface="Courier New"/>
                <a:sym typeface="Courier New"/>
              </a:rPr>
              <a:t>// create an array of Strings called words.   </a:t>
            </a:r>
            <a:endParaRPr b="1" sz="3171">
              <a:solidFill>
                <a:srgbClr val="999999"/>
              </a:solidFill>
              <a:latin typeface="Courier New"/>
              <a:ea typeface="Courier New"/>
              <a:cs typeface="Courier New"/>
              <a:sym typeface="Courier New"/>
            </a:endParaRPr>
          </a:p>
          <a:p>
            <a:pPr indent="0" lvl="0" marL="0" rtl="0" algn="l">
              <a:spcBef>
                <a:spcPts val="0"/>
              </a:spcBef>
              <a:spcAft>
                <a:spcPts val="0"/>
              </a:spcAft>
              <a:buNone/>
            </a:pPr>
            <a:r>
              <a:rPr b="1" lang="en" sz="3171">
                <a:solidFill>
                  <a:srgbClr val="999999"/>
                </a:solidFill>
                <a:latin typeface="Courier New"/>
                <a:ea typeface="Courier New"/>
                <a:cs typeface="Courier New"/>
                <a:sym typeface="Courier New"/>
              </a:rPr>
              <a:t>//   each element in the array will contain one of the words in phrase</a:t>
            </a:r>
            <a:endParaRPr b="1" sz="3171">
              <a:solidFill>
                <a:srgbClr val="999999"/>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String[] words = </a:t>
            </a:r>
            <a:r>
              <a:rPr b="1" lang="en" sz="3171">
                <a:solidFill>
                  <a:schemeClr val="accent5"/>
                </a:solidFill>
                <a:latin typeface="Courier New"/>
                <a:ea typeface="Courier New"/>
                <a:cs typeface="Courier New"/>
                <a:sym typeface="Courier New"/>
              </a:rPr>
              <a:t>phrase.split(" ")</a:t>
            </a:r>
            <a:r>
              <a:rPr b="1" lang="en" sz="3171">
                <a:latin typeface="Courier New"/>
                <a:ea typeface="Courier New"/>
                <a:cs typeface="Courier New"/>
                <a:sym typeface="Courier New"/>
              </a:rPr>
              <a:t>;  //set the space as the delimiter</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		</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System.out.println("The phrase has been parsed into " + words.length + " words.");</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System.out.println(words[0]);</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System.out.println(words[1]);</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System.out.println(words[2]);</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System.out.println(words[3]);</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System.out.println(words[4]);</a:t>
            </a:r>
            <a:endParaRPr b="1" sz="3171">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3171">
                <a:latin typeface="Courier New"/>
                <a:ea typeface="Courier New"/>
                <a:cs typeface="Courier New"/>
                <a:sym typeface="Courier New"/>
              </a:rPr>
              <a:t>System.out.println(words[5]);</a:t>
            </a:r>
            <a:endParaRPr sz="2500"/>
          </a:p>
        </p:txBody>
      </p:sp>
      <p:sp>
        <p:nvSpPr>
          <p:cNvPr id="205" name="Google Shape;205;p36"/>
          <p:cNvSpPr txBox="1"/>
          <p:nvPr/>
        </p:nvSpPr>
        <p:spPr>
          <a:xfrm>
            <a:off x="5102825" y="3536025"/>
            <a:ext cx="3561600" cy="145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latin typeface="Consolas"/>
                <a:ea typeface="Consolas"/>
                <a:cs typeface="Consolas"/>
                <a:sym typeface="Consolas"/>
              </a:rPr>
              <a:t>The phrase has been parsed into 6 words.</a:t>
            </a:r>
            <a:endParaRPr sz="12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200">
                <a:latin typeface="Consolas"/>
                <a:ea typeface="Consolas"/>
                <a:cs typeface="Consolas"/>
                <a:sym typeface="Consolas"/>
              </a:rPr>
              <a:t>Grace</a:t>
            </a:r>
            <a:endParaRPr sz="12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200">
                <a:latin typeface="Consolas"/>
                <a:ea typeface="Consolas"/>
                <a:cs typeface="Consolas"/>
                <a:sym typeface="Consolas"/>
              </a:rPr>
              <a:t>Hopper</a:t>
            </a:r>
            <a:endParaRPr sz="12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200">
                <a:latin typeface="Consolas"/>
                <a:ea typeface="Consolas"/>
                <a:cs typeface="Consolas"/>
                <a:sym typeface="Consolas"/>
              </a:rPr>
              <a:t>wrote</a:t>
            </a:r>
            <a:endParaRPr sz="12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200">
                <a:latin typeface="Consolas"/>
                <a:ea typeface="Consolas"/>
                <a:cs typeface="Consolas"/>
                <a:sym typeface="Consolas"/>
              </a:rPr>
              <a:t>the</a:t>
            </a:r>
            <a:endParaRPr sz="12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200">
                <a:latin typeface="Consolas"/>
                <a:ea typeface="Consolas"/>
                <a:cs typeface="Consolas"/>
                <a:sym typeface="Consolas"/>
              </a:rPr>
              <a:t>first</a:t>
            </a:r>
            <a:endParaRPr sz="12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200">
                <a:latin typeface="Consolas"/>
                <a:ea typeface="Consolas"/>
                <a:cs typeface="Consolas"/>
                <a:sym typeface="Consolas"/>
              </a:rPr>
              <a:t>compiler</a:t>
            </a:r>
            <a:endParaRPr sz="1200">
              <a:latin typeface="Consolas"/>
              <a:ea typeface="Consolas"/>
              <a:cs typeface="Consolas"/>
              <a:sym typeface="Consolas"/>
            </a:endParaRPr>
          </a:p>
        </p:txBody>
      </p:sp>
      <p:sp>
        <p:nvSpPr>
          <p:cNvPr id="206" name="Google Shape;206;p36"/>
          <p:cNvSpPr/>
          <p:nvPr/>
        </p:nvSpPr>
        <p:spPr>
          <a:xfrm>
            <a:off x="4075675" y="4005450"/>
            <a:ext cx="916200" cy="300600"/>
          </a:xfrm>
          <a:prstGeom prst="rightArrow">
            <a:avLst>
              <a:gd fmla="val 50000" name="adj1"/>
              <a:gd fmla="val 50000" name="adj2"/>
            </a:avLst>
          </a:prstGeom>
          <a:solidFill>
            <a:schemeClr val="accent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Output</a:t>
            </a:r>
            <a:endParaRPr sz="1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10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1000"/>
                                        <p:tgtEl>
                                          <p:spTgt spid="2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animEffect filter="fade" transition="in">
                                      <p:cBhvr>
                                        <p:cTn dur="1000"/>
                                        <p:tgtEl>
                                          <p:spTgt spid="2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animEffect filter="fade" transition="in">
                                      <p:cBhvr>
                                        <p:cTn dur="1000"/>
                                        <p:tgtEl>
                                          <p:spTgt spid="2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8" st="8"/>
                                            </p:txEl>
                                          </p:spTgt>
                                        </p:tgtEl>
                                        <p:attrNameLst>
                                          <p:attrName>style.visibility</p:attrName>
                                        </p:attrNameLst>
                                      </p:cBhvr>
                                      <p:to>
                                        <p:strVal val="visible"/>
                                      </p:to>
                                    </p:set>
                                    <p:animEffect filter="fade" transition="in">
                                      <p:cBhvr>
                                        <p:cTn dur="1000"/>
                                        <p:tgtEl>
                                          <p:spTgt spid="2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9" st="9"/>
                                            </p:txEl>
                                          </p:spTgt>
                                        </p:tgtEl>
                                        <p:attrNameLst>
                                          <p:attrName>style.visibility</p:attrName>
                                        </p:attrNameLst>
                                      </p:cBhvr>
                                      <p:to>
                                        <p:strVal val="visible"/>
                                      </p:to>
                                    </p:set>
                                    <p:animEffect filter="fade" transition="in">
                                      <p:cBhvr>
                                        <p:cTn dur="1000"/>
                                        <p:tgtEl>
                                          <p:spTgt spid="2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0" st="10"/>
                                            </p:txEl>
                                          </p:spTgt>
                                        </p:tgtEl>
                                        <p:attrNameLst>
                                          <p:attrName>style.visibility</p:attrName>
                                        </p:attrNameLst>
                                      </p:cBhvr>
                                      <p:to>
                                        <p:strVal val="visible"/>
                                      </p:to>
                                    </p:set>
                                    <p:animEffect filter="fade" transition="in">
                                      <p:cBhvr>
                                        <p:cTn dur="1000"/>
                                        <p:tgtEl>
                                          <p:spTgt spid="20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1" st="11"/>
                                            </p:txEl>
                                          </p:spTgt>
                                        </p:tgtEl>
                                        <p:attrNameLst>
                                          <p:attrName>style.visibility</p:attrName>
                                        </p:attrNameLst>
                                      </p:cBhvr>
                                      <p:to>
                                        <p:strVal val="visible"/>
                                      </p:to>
                                    </p:set>
                                    <p:animEffect filter="fade" transition="in">
                                      <p:cBhvr>
                                        <p:cTn dur="1000"/>
                                        <p:tgtEl>
                                          <p:spTgt spid="20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2" st="12"/>
                                            </p:txEl>
                                          </p:spTgt>
                                        </p:tgtEl>
                                        <p:attrNameLst>
                                          <p:attrName>style.visibility</p:attrName>
                                        </p:attrNameLst>
                                      </p:cBhvr>
                                      <p:to>
                                        <p:strVal val="visible"/>
                                      </p:to>
                                    </p:set>
                                    <p:animEffect filter="fade" transition="in">
                                      <p:cBhvr>
                                        <p:cTn dur="1000"/>
                                        <p:tgtEl>
                                          <p:spTgt spid="20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3" st="13"/>
                                            </p:txEl>
                                          </p:spTgt>
                                        </p:tgtEl>
                                        <p:attrNameLst>
                                          <p:attrName>style.visibility</p:attrName>
                                        </p:attrNameLst>
                                      </p:cBhvr>
                                      <p:to>
                                        <p:strVal val="visible"/>
                                      </p:to>
                                    </p:set>
                                    <p:animEffect filter="fade" transition="in">
                                      <p:cBhvr>
                                        <p:cTn dur="1000"/>
                                        <p:tgtEl>
                                          <p:spTgt spid="20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4" st="14"/>
                                            </p:txEl>
                                          </p:spTgt>
                                        </p:tgtEl>
                                        <p:attrNameLst>
                                          <p:attrName>style.visibility</p:attrName>
                                        </p:attrNameLst>
                                      </p:cBhvr>
                                      <p:to>
                                        <p:strVal val="visible"/>
                                      </p:to>
                                    </p:set>
                                    <p:animEffect filter="fade" transition="in">
                                      <p:cBhvr>
                                        <p:cTn dur="1000"/>
                                        <p:tgtEl>
                                          <p:spTgt spid="204">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 comparison between </a:t>
            </a:r>
            <a:r>
              <a:rPr lang="en" sz="3377">
                <a:solidFill>
                  <a:schemeClr val="accent5"/>
                </a:solidFill>
                <a:latin typeface="Courier New"/>
                <a:ea typeface="Courier New"/>
                <a:cs typeface="Courier New"/>
                <a:sym typeface="Courier New"/>
              </a:rPr>
              <a:t>split()</a:t>
            </a:r>
            <a:r>
              <a:rPr lang="en"/>
              <a:t> and </a:t>
            </a:r>
            <a:r>
              <a:rPr lang="en" sz="3377">
                <a:solidFill>
                  <a:schemeClr val="accent5"/>
                </a:solidFill>
                <a:latin typeface="Courier New"/>
                <a:ea typeface="Courier New"/>
                <a:cs typeface="Courier New"/>
                <a:sym typeface="Courier New"/>
              </a:rPr>
              <a:t>Scanner</a:t>
            </a:r>
            <a:endParaRPr sz="3377"/>
          </a:p>
        </p:txBody>
      </p:sp>
      <p:sp>
        <p:nvSpPr>
          <p:cNvPr id="212" name="Google Shape;212;p37"/>
          <p:cNvSpPr txBox="1"/>
          <p:nvPr>
            <p:ph idx="1" type="body"/>
          </p:nvPr>
        </p:nvSpPr>
        <p:spPr>
          <a:xfrm>
            <a:off x="311700" y="1266325"/>
            <a:ext cx="8520600" cy="35379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t/>
            </a:r>
            <a:endParaRPr sz="2500"/>
          </a:p>
          <a:p>
            <a:pPr indent="-387350" lvl="0" marL="457200" marR="0" rtl="0" algn="l">
              <a:lnSpc>
                <a:spcPct val="115000"/>
              </a:lnSpc>
              <a:spcBef>
                <a:spcPts val="0"/>
              </a:spcBef>
              <a:spcAft>
                <a:spcPts val="0"/>
              </a:spcAft>
              <a:buSzPts val="2500"/>
              <a:buChar char="●"/>
            </a:pPr>
            <a:r>
              <a:rPr b="1" lang="en" sz="2500">
                <a:solidFill>
                  <a:schemeClr val="accent5"/>
                </a:solidFill>
                <a:latin typeface="Courier New"/>
                <a:ea typeface="Courier New"/>
                <a:cs typeface="Courier New"/>
                <a:sym typeface="Courier New"/>
              </a:rPr>
              <a:t>String.split( )</a:t>
            </a:r>
            <a:r>
              <a:rPr lang="en" sz="2500"/>
              <a:t> breaks a </a:t>
            </a:r>
            <a:r>
              <a:rPr b="1" lang="en" sz="2500">
                <a:latin typeface="Courier New"/>
                <a:ea typeface="Courier New"/>
                <a:cs typeface="Courier New"/>
                <a:sym typeface="Courier New"/>
              </a:rPr>
              <a:t>String</a:t>
            </a:r>
            <a:r>
              <a:rPr lang="en" sz="2500"/>
              <a:t> into smaller </a:t>
            </a:r>
            <a:r>
              <a:rPr b="1" lang="en" sz="2500">
                <a:latin typeface="Courier New"/>
                <a:ea typeface="Courier New"/>
                <a:cs typeface="Courier New"/>
                <a:sym typeface="Courier New"/>
              </a:rPr>
              <a:t>String</a:t>
            </a:r>
            <a:r>
              <a:rPr lang="en" sz="2500"/>
              <a:t>s</a:t>
            </a:r>
            <a:endParaRPr sz="2500"/>
          </a:p>
          <a:p>
            <a:pPr indent="0" lvl="0" marL="0" marR="0" rtl="0" algn="l">
              <a:lnSpc>
                <a:spcPct val="115000"/>
              </a:lnSpc>
              <a:spcBef>
                <a:spcPts val="0"/>
              </a:spcBef>
              <a:spcAft>
                <a:spcPts val="0"/>
              </a:spcAft>
              <a:buNone/>
            </a:pPr>
            <a:r>
              <a:t/>
            </a:r>
            <a:endParaRPr sz="2500"/>
          </a:p>
          <a:p>
            <a:pPr indent="-387350" lvl="0" marL="457200" marR="0" rtl="0" algn="l">
              <a:lnSpc>
                <a:spcPct val="115000"/>
              </a:lnSpc>
              <a:spcBef>
                <a:spcPts val="0"/>
              </a:spcBef>
              <a:spcAft>
                <a:spcPts val="0"/>
              </a:spcAft>
              <a:buSzPts val="2500"/>
              <a:buChar char="●"/>
            </a:pPr>
            <a:r>
              <a:rPr lang="en" sz="2500"/>
              <a:t>Associating a </a:t>
            </a:r>
            <a:r>
              <a:rPr b="1" lang="en" sz="2500">
                <a:latin typeface="Courier New"/>
                <a:ea typeface="Courier New"/>
                <a:cs typeface="Courier New"/>
                <a:sym typeface="Courier New"/>
              </a:rPr>
              <a:t>String</a:t>
            </a:r>
            <a:r>
              <a:rPr lang="en" sz="2500"/>
              <a:t> made up of multiple words with </a:t>
            </a:r>
            <a:r>
              <a:rPr b="1" lang="en" sz="2500">
                <a:solidFill>
                  <a:schemeClr val="accent5"/>
                </a:solidFill>
                <a:latin typeface="Courier New"/>
                <a:ea typeface="Courier New"/>
                <a:cs typeface="Courier New"/>
                <a:sym typeface="Courier New"/>
              </a:rPr>
              <a:t>Scanner</a:t>
            </a:r>
            <a:r>
              <a:rPr lang="en" sz="2500"/>
              <a:t>, provides a way to read in integers, doubles and other data types</a:t>
            </a:r>
            <a:endParaRPr sz="2500"/>
          </a:p>
          <a:p>
            <a:pPr indent="0" lvl="0" marL="0" marR="0" rtl="0" algn="l">
              <a:lnSpc>
                <a:spcPct val="115000"/>
              </a:lnSpc>
              <a:spcBef>
                <a:spcPts val="0"/>
              </a:spcBef>
              <a:spcAft>
                <a:spcPts val="0"/>
              </a:spcAft>
              <a:buNone/>
            </a:pPr>
            <a:r>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000"/>
                                        <p:tgtEl>
                                          <p:spTgt spid="2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Now go write some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Reading from a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Files for Data Storage</a:t>
            </a:r>
            <a:endParaRPr/>
          </a:p>
        </p:txBody>
      </p:sp>
      <p:sp>
        <p:nvSpPr>
          <p:cNvPr id="85" name="Google Shape;85;p16"/>
          <p:cNvSpPr txBox="1"/>
          <p:nvPr>
            <p:ph idx="1" type="body"/>
          </p:nvPr>
        </p:nvSpPr>
        <p:spPr>
          <a:xfrm>
            <a:off x="311700" y="1266325"/>
            <a:ext cx="8520600" cy="353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use a </a:t>
            </a:r>
            <a:r>
              <a:rPr b="1" lang="en">
                <a:solidFill>
                  <a:schemeClr val="accent5"/>
                </a:solidFill>
              </a:rPr>
              <a:t>file </a:t>
            </a:r>
            <a:r>
              <a:rPr lang="en"/>
              <a:t>rather than reading console input entered from the keyboard</a:t>
            </a:r>
            <a:endParaRPr/>
          </a:p>
          <a:p>
            <a:pPr indent="-342900" lvl="0" marL="457200" rtl="0" algn="l">
              <a:spcBef>
                <a:spcPts val="0"/>
              </a:spcBef>
              <a:spcAft>
                <a:spcPts val="0"/>
              </a:spcAft>
              <a:buSzPts val="1800"/>
              <a:buChar char="●"/>
            </a:pPr>
            <a:r>
              <a:rPr lang="en"/>
              <a:t>Files are stored on </a:t>
            </a:r>
            <a:r>
              <a:rPr b="1" lang="en">
                <a:solidFill>
                  <a:schemeClr val="accent5"/>
                </a:solidFill>
              </a:rPr>
              <a:t>secondary storage</a:t>
            </a:r>
            <a:r>
              <a:rPr lang="en"/>
              <a:t> such as your computer’s hard drive or a flash drive</a:t>
            </a:r>
            <a:endParaRPr/>
          </a:p>
          <a:p>
            <a:pPr indent="-342900" lvl="0" marL="457200" rtl="0" algn="l">
              <a:spcBef>
                <a:spcPts val="0"/>
              </a:spcBef>
              <a:spcAft>
                <a:spcPts val="0"/>
              </a:spcAft>
              <a:buSzPts val="1800"/>
              <a:buChar char="●"/>
            </a:pPr>
            <a:r>
              <a:rPr lang="en"/>
              <a:t>Files allow data to be retained before and after program execution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Types and File Access</a:t>
            </a:r>
            <a:endParaRPr/>
          </a:p>
        </p:txBody>
      </p:sp>
      <p:sp>
        <p:nvSpPr>
          <p:cNvPr id="91" name="Google Shape;91;p17"/>
          <p:cNvSpPr txBox="1"/>
          <p:nvPr>
            <p:ph idx="1" type="body"/>
          </p:nvPr>
        </p:nvSpPr>
        <p:spPr>
          <a:xfrm>
            <a:off x="311700" y="1266325"/>
            <a:ext cx="8520600" cy="35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two types of files to consider:</a:t>
            </a:r>
            <a:endParaRPr/>
          </a:p>
          <a:p>
            <a:pPr indent="0" lvl="0" marL="0" rtl="0" algn="l">
              <a:spcBef>
                <a:spcPts val="0"/>
              </a:spcBef>
              <a:spcAft>
                <a:spcPts val="0"/>
              </a:spcAft>
              <a:buNone/>
            </a:pPr>
            <a:r>
              <a:t/>
            </a:r>
            <a:endParaRPr/>
          </a:p>
          <a:p>
            <a:pPr indent="-342900" lvl="0" marL="457200" marR="0" rtl="0" algn="l">
              <a:lnSpc>
                <a:spcPct val="115000"/>
              </a:lnSpc>
              <a:spcBef>
                <a:spcPts val="0"/>
              </a:spcBef>
              <a:spcAft>
                <a:spcPts val="0"/>
              </a:spcAft>
              <a:buSzPts val="1800"/>
              <a:buAutoNum type="arabicPeriod"/>
            </a:pPr>
            <a:r>
              <a:rPr b="1" lang="en">
                <a:solidFill>
                  <a:schemeClr val="accent5"/>
                </a:solidFill>
              </a:rPr>
              <a:t>Streams</a:t>
            </a:r>
            <a:r>
              <a:rPr lang="en"/>
              <a:t> or </a:t>
            </a:r>
            <a:r>
              <a:rPr b="1" lang="en">
                <a:solidFill>
                  <a:schemeClr val="accent5"/>
                </a:solidFill>
              </a:rPr>
              <a:t>Sequential Access Files</a:t>
            </a:r>
            <a:r>
              <a:rPr lang="en"/>
              <a:t>: Data is accessed in order or sequentially  </a:t>
            </a:r>
            <a:endParaRPr/>
          </a:p>
          <a:p>
            <a:pPr indent="0" lvl="0" marL="91440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AutoNum type="arabicPeriod"/>
            </a:pPr>
            <a:r>
              <a:rPr b="1" lang="en">
                <a:solidFill>
                  <a:schemeClr val="accent5"/>
                </a:solidFill>
              </a:rPr>
              <a:t>Random Access Files</a:t>
            </a:r>
            <a:r>
              <a:rPr lang="en"/>
              <a:t>:  Code can read/access a particular position in a file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We will be working with streams.  We will not cover random access files.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 Sequential Access Files</a:t>
            </a:r>
            <a:endParaRPr/>
          </a:p>
        </p:txBody>
      </p:sp>
      <p:sp>
        <p:nvSpPr>
          <p:cNvPr id="97" name="Google Shape;97;p18"/>
          <p:cNvSpPr txBox="1"/>
          <p:nvPr>
            <p:ph idx="1" type="body"/>
          </p:nvPr>
        </p:nvSpPr>
        <p:spPr>
          <a:xfrm>
            <a:off x="311700" y="1266325"/>
            <a:ext cx="8520600" cy="35379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n"/>
              <a:t>When data is read sequentially, it means that the code reads the 1st piece of data, then reads the 2nd piece of data, then reads the 3rd piece of data … then reads the last piece of data.  So, to access the last piece of data, you have to read all of the previous data.</a:t>
            </a:r>
            <a:endParaRPr/>
          </a:p>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Char char="●"/>
            </a:pPr>
            <a:r>
              <a:rPr lang="en"/>
              <a:t>Java views your file as a </a:t>
            </a:r>
            <a:r>
              <a:rPr lang="en">
                <a:solidFill>
                  <a:schemeClr val="accent1"/>
                </a:solidFill>
              </a:rPr>
              <a:t>series of bytes </a:t>
            </a:r>
            <a:r>
              <a:rPr lang="en"/>
              <a:t>- Picture bytes flowing into your program from an input device through a stream, which acts like a </a:t>
            </a:r>
            <a:r>
              <a:rPr lang="en">
                <a:solidFill>
                  <a:schemeClr val="accent1"/>
                </a:solidFill>
              </a:rPr>
              <a:t>pipeline</a:t>
            </a:r>
            <a:endParaRPr>
              <a:solidFill>
                <a:schemeClr val="accent1"/>
              </a:solidFill>
            </a:endParaRPr>
          </a:p>
          <a:p>
            <a:pPr indent="-342900" lvl="0" marL="457200" marR="0" rtl="0" algn="l">
              <a:lnSpc>
                <a:spcPct val="115000"/>
              </a:lnSpc>
              <a:spcBef>
                <a:spcPts val="0"/>
              </a:spcBef>
              <a:spcAft>
                <a:spcPts val="0"/>
              </a:spcAft>
              <a:buSzPts val="1800"/>
              <a:buChar char="●"/>
            </a:pPr>
            <a:r>
              <a:rPr lang="en"/>
              <a:t>In other words, data arrives into your application via an </a:t>
            </a:r>
            <a:r>
              <a:rPr b="1" lang="en">
                <a:solidFill>
                  <a:schemeClr val="accent5"/>
                </a:solidFill>
              </a:rPr>
              <a:t>input stream</a:t>
            </a:r>
            <a:endParaRPr b="1">
              <a:solidFill>
                <a:schemeClr val="accent5"/>
              </a:solidFill>
            </a:endParaRPr>
          </a:p>
          <a:p>
            <a:pPr indent="-342900" lvl="0" marL="457200" marR="0" rtl="0" algn="l">
              <a:lnSpc>
                <a:spcPct val="115000"/>
              </a:lnSpc>
              <a:spcBef>
                <a:spcPts val="0"/>
              </a:spcBef>
              <a:spcAft>
                <a:spcPts val="0"/>
              </a:spcAft>
              <a:buSzPts val="1800"/>
              <a:buChar char="●"/>
            </a:pPr>
            <a:r>
              <a:rPr lang="en"/>
              <a:t>In Java, a stream is an object and like all objects, streams have data and methods</a:t>
            </a:r>
            <a:endParaRPr/>
          </a:p>
          <a:p>
            <a:pPr indent="-342900" lvl="0" marL="457200" marR="0" rtl="0" algn="l">
              <a:lnSpc>
                <a:spcPct val="115000"/>
              </a:lnSpc>
              <a:spcBef>
                <a:spcPts val="0"/>
              </a:spcBef>
              <a:spcAft>
                <a:spcPts val="0"/>
              </a:spcAft>
              <a:buSzPts val="1800"/>
              <a:buChar char="●"/>
            </a:pPr>
            <a:r>
              <a:rPr b="1" lang="en">
                <a:latin typeface="Courier New"/>
                <a:ea typeface="Courier New"/>
                <a:cs typeface="Courier New"/>
                <a:sym typeface="Courier New"/>
              </a:rPr>
              <a:t>System.in</a:t>
            </a:r>
            <a:r>
              <a:rPr lang="en"/>
              <a:t> is an input stream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 &amp; Text Files</a:t>
            </a:r>
            <a:endParaRPr/>
          </a:p>
        </p:txBody>
      </p:sp>
      <p:sp>
        <p:nvSpPr>
          <p:cNvPr id="103" name="Google Shape;103;p19"/>
          <p:cNvSpPr txBox="1"/>
          <p:nvPr>
            <p:ph idx="1" type="body"/>
          </p:nvPr>
        </p:nvSpPr>
        <p:spPr>
          <a:xfrm>
            <a:off x="311700" y="1266325"/>
            <a:ext cx="8520600" cy="3537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Text files - what are they?   Text files contain letters, digits and punctuation.  It can be viewed with a text editor such as Notepad. They can also be viewed in Eclipse.</a:t>
            </a:r>
            <a:endParaRPr/>
          </a:p>
          <a:p>
            <a:pPr indent="0" lvl="0" marL="0" marR="0" rtl="0" algn="l">
              <a:lnSpc>
                <a:spcPct val="115000"/>
              </a:lnSpc>
              <a:spcBef>
                <a:spcPts val="0"/>
              </a:spcBef>
              <a:spcAft>
                <a:spcPts val="0"/>
              </a:spcAft>
              <a:buNone/>
            </a:pPr>
            <a:r>
              <a:rPr lang="en"/>
              <a:t>In our examples, we will use an input stream object to read from a text file.</a:t>
            </a:r>
            <a:endParaRPr/>
          </a:p>
          <a:p>
            <a:pPr indent="0" lvl="0" marL="0" marR="0" rtl="0" algn="l">
              <a:lnSpc>
                <a:spcPct val="115000"/>
              </a:lnSpc>
              <a:spcBef>
                <a:spcPts val="0"/>
              </a:spcBef>
              <a:spcAft>
                <a:spcPts val="0"/>
              </a:spcAft>
              <a:buNone/>
            </a:pPr>
            <a:r>
              <a:rPr lang="en"/>
              <a:t>Example:  StudentGrades.txt is a file that contains the name and 3 exam scores of some terrific CSC110 students</a:t>
            </a:r>
            <a:endParaRPr/>
          </a:p>
          <a:p>
            <a:pPr indent="0" lvl="0" marL="0" marR="0" rtl="0" algn="l">
              <a:lnSpc>
                <a:spcPct val="115000"/>
              </a:lnSpc>
              <a:spcBef>
                <a:spcPts val="0"/>
              </a:spcBef>
              <a:spcAft>
                <a:spcPts val="0"/>
              </a:spcAft>
              <a:buNone/>
            </a:pPr>
            <a:r>
              <a:t/>
            </a:r>
            <a:endParaRPr b="1"/>
          </a:p>
        </p:txBody>
      </p:sp>
      <p:pic>
        <p:nvPicPr>
          <p:cNvPr id="104" name="Google Shape;104;p19"/>
          <p:cNvPicPr preferRelativeResize="0"/>
          <p:nvPr/>
        </p:nvPicPr>
        <p:blipFill>
          <a:blip r:embed="rId3">
            <a:alphaModFix/>
          </a:blip>
          <a:stretch>
            <a:fillRect/>
          </a:stretch>
        </p:blipFill>
        <p:spPr>
          <a:xfrm>
            <a:off x="5282213" y="3608750"/>
            <a:ext cx="3362325" cy="131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 In From a File</a:t>
            </a:r>
            <a:endParaRPr/>
          </a:p>
        </p:txBody>
      </p:sp>
      <p:sp>
        <p:nvSpPr>
          <p:cNvPr id="110" name="Google Shape;110;p20"/>
          <p:cNvSpPr txBox="1"/>
          <p:nvPr>
            <p:ph idx="1" type="body"/>
          </p:nvPr>
        </p:nvSpPr>
        <p:spPr>
          <a:xfrm>
            <a:off x="213950" y="1266325"/>
            <a:ext cx="8761200" cy="3537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Summary</a:t>
            </a:r>
            <a:endParaRPr/>
          </a:p>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AutoNum type="arabicPeriod"/>
            </a:pPr>
            <a:r>
              <a:rPr lang="en"/>
              <a:t>Make necessary Java classes available</a:t>
            </a:r>
            <a:endParaRPr/>
          </a:p>
          <a:p>
            <a:pPr indent="-342900" lvl="0" marL="457200" marR="0" rtl="0" algn="l">
              <a:lnSpc>
                <a:spcPct val="115000"/>
              </a:lnSpc>
              <a:spcBef>
                <a:spcPts val="0"/>
              </a:spcBef>
              <a:spcAft>
                <a:spcPts val="0"/>
              </a:spcAft>
              <a:buSzPts val="1800"/>
              <a:buAutoNum type="arabicPeriod"/>
            </a:pPr>
            <a:r>
              <a:rPr lang="en"/>
              <a:t>Open the file and associate it with an object</a:t>
            </a:r>
            <a:endParaRPr/>
          </a:p>
          <a:p>
            <a:pPr indent="-342900" lvl="0" marL="457200" marR="0" rtl="0" algn="l">
              <a:lnSpc>
                <a:spcPct val="115000"/>
              </a:lnSpc>
              <a:spcBef>
                <a:spcPts val="0"/>
              </a:spcBef>
              <a:spcAft>
                <a:spcPts val="0"/>
              </a:spcAft>
              <a:buSzPts val="1800"/>
              <a:buAutoNum type="arabicPeriod"/>
            </a:pPr>
            <a:r>
              <a:rPr lang="en"/>
              <a:t>Read data in from the file until the end of the file is reached</a:t>
            </a:r>
            <a:endParaRPr/>
          </a:p>
          <a:p>
            <a:pPr indent="-342900" lvl="0" marL="457200" marR="0" rtl="0" algn="l">
              <a:lnSpc>
                <a:spcPct val="115000"/>
              </a:lnSpc>
              <a:spcBef>
                <a:spcPts val="0"/>
              </a:spcBef>
              <a:spcAft>
                <a:spcPts val="0"/>
              </a:spcAft>
              <a:buSzPts val="1800"/>
              <a:buAutoNum type="arabicPeriod"/>
            </a:pPr>
            <a:r>
              <a:rPr lang="en"/>
              <a:t>Close the file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We will go into more detail in the next few slides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10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10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10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1000"/>
                                        <p:tgtEl>
                                          <p:spTgt spid="1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animEffect filter="fade" transition="in">
                                      <p:cBhvr>
                                        <p:cTn dur="1000"/>
                                        <p:tgtEl>
                                          <p:spTgt spid="11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 In From a File</a:t>
            </a:r>
            <a:endParaRPr/>
          </a:p>
        </p:txBody>
      </p:sp>
      <p:sp>
        <p:nvSpPr>
          <p:cNvPr id="116" name="Google Shape;116;p21"/>
          <p:cNvSpPr txBox="1"/>
          <p:nvPr>
            <p:ph idx="1" type="body"/>
          </p:nvPr>
        </p:nvSpPr>
        <p:spPr>
          <a:xfrm>
            <a:off x="311700" y="1266325"/>
            <a:ext cx="8520600" cy="3537900"/>
          </a:xfrm>
          <a:prstGeom prst="rect">
            <a:avLst/>
          </a:prstGeom>
        </p:spPr>
        <p:txBody>
          <a:bodyPr anchorCtr="0" anchor="t" bIns="91425" lIns="91425" spcFirstLastPara="1" rIns="91425" wrap="square" tIns="91425">
            <a:normAutofit fontScale="85000" lnSpcReduction="10000"/>
          </a:bodyPr>
          <a:lstStyle/>
          <a:p>
            <a:pPr indent="0" lvl="0" marL="0" marR="0" rtl="0" algn="l">
              <a:lnSpc>
                <a:spcPct val="115000"/>
              </a:lnSpc>
              <a:spcBef>
                <a:spcPts val="0"/>
              </a:spcBef>
              <a:spcAft>
                <a:spcPts val="0"/>
              </a:spcAft>
              <a:buNone/>
            </a:pPr>
            <a:r>
              <a:t/>
            </a:r>
            <a:endParaRPr/>
          </a:p>
          <a:p>
            <a:pPr indent="-325755" lvl="0" marL="457200" marR="0" rtl="0" algn="l">
              <a:lnSpc>
                <a:spcPct val="115000"/>
              </a:lnSpc>
              <a:spcBef>
                <a:spcPts val="0"/>
              </a:spcBef>
              <a:spcAft>
                <a:spcPts val="0"/>
              </a:spcAft>
              <a:buSzPct val="100000"/>
              <a:buAutoNum type="arabicPeriod"/>
            </a:pPr>
            <a:r>
              <a:rPr lang="en"/>
              <a:t>Make necessary Java classes available</a:t>
            </a:r>
            <a:endParaRPr/>
          </a:p>
          <a:p>
            <a:pPr indent="0" lvl="0" marL="914400" marR="0" rtl="0" algn="l">
              <a:lnSpc>
                <a:spcPct val="115000"/>
              </a:lnSpc>
              <a:spcBef>
                <a:spcPts val="0"/>
              </a:spcBef>
              <a:spcAft>
                <a:spcPts val="0"/>
              </a:spcAft>
              <a:buNone/>
            </a:pPr>
            <a:r>
              <a:rPr b="1" lang="en">
                <a:solidFill>
                  <a:schemeClr val="accent5"/>
                </a:solidFill>
                <a:latin typeface="Courier New"/>
                <a:ea typeface="Courier New"/>
                <a:cs typeface="Courier New"/>
                <a:sym typeface="Courier New"/>
              </a:rPr>
              <a:t>import java.io.*</a:t>
            </a:r>
            <a:r>
              <a:rPr b="1" lang="en">
                <a:latin typeface="Courier New"/>
                <a:ea typeface="Courier New"/>
                <a:cs typeface="Courier New"/>
                <a:sym typeface="Courier New"/>
              </a:rPr>
              <a:t>   //needed for FileReader</a:t>
            </a:r>
            <a:endParaRPr b="1">
              <a:latin typeface="Courier New"/>
              <a:ea typeface="Courier New"/>
              <a:cs typeface="Courier New"/>
              <a:sym typeface="Courier New"/>
            </a:endParaRPr>
          </a:p>
          <a:p>
            <a:pPr indent="0" lvl="0" marL="914400" marR="0" rtl="0" algn="l">
              <a:lnSpc>
                <a:spcPct val="115000"/>
              </a:lnSpc>
              <a:spcBef>
                <a:spcPts val="0"/>
              </a:spcBef>
              <a:spcAft>
                <a:spcPts val="0"/>
              </a:spcAft>
              <a:buNone/>
            </a:pPr>
            <a:r>
              <a:rPr b="1" lang="en">
                <a:solidFill>
                  <a:schemeClr val="accent5"/>
                </a:solidFill>
                <a:latin typeface="Courier New"/>
                <a:ea typeface="Courier New"/>
                <a:cs typeface="Courier New"/>
                <a:sym typeface="Courier New"/>
              </a:rPr>
              <a:t>import java.util.Scanner</a:t>
            </a:r>
            <a:r>
              <a:rPr b="1" lang="en">
                <a:latin typeface="Courier New"/>
                <a:ea typeface="Courier New"/>
                <a:cs typeface="Courier New"/>
                <a:sym typeface="Courier New"/>
              </a:rPr>
              <a:t>  //needed for Scanner </a:t>
            </a:r>
            <a:endParaRPr b="1">
              <a:latin typeface="Courier New"/>
              <a:ea typeface="Courier New"/>
              <a:cs typeface="Courier New"/>
              <a:sym typeface="Courier New"/>
            </a:endParaRPr>
          </a:p>
          <a:p>
            <a:pPr indent="-325755" lvl="0" marL="457200" marR="0" rtl="0" algn="l">
              <a:lnSpc>
                <a:spcPct val="115000"/>
              </a:lnSpc>
              <a:spcBef>
                <a:spcPts val="0"/>
              </a:spcBef>
              <a:spcAft>
                <a:spcPts val="0"/>
              </a:spcAft>
              <a:buSzPct val="100000"/>
              <a:buAutoNum type="arabicPeriod"/>
            </a:pPr>
            <a:r>
              <a:rPr lang="en"/>
              <a:t>Open the file and associate it with an object. We will be reading in data from this file</a:t>
            </a:r>
            <a:endParaRPr/>
          </a:p>
          <a:p>
            <a:pPr indent="0" lvl="0" marL="457200" marR="0" rtl="0" algn="l">
              <a:lnSpc>
                <a:spcPct val="115000"/>
              </a:lnSpc>
              <a:spcBef>
                <a:spcPts val="0"/>
              </a:spcBef>
              <a:spcAft>
                <a:spcPts val="0"/>
              </a:spcAft>
              <a:buNone/>
            </a:pPr>
            <a:r>
              <a:rPr lang="en"/>
              <a:t>Create an input file object, associate the object with a physical file and open the file</a:t>
            </a:r>
            <a:endParaRPr/>
          </a:p>
          <a:p>
            <a:pPr indent="0" lvl="0" marL="457200" marR="0" rtl="0" algn="l">
              <a:lnSpc>
                <a:spcPct val="115000"/>
              </a:lnSpc>
              <a:spcBef>
                <a:spcPts val="0"/>
              </a:spcBef>
              <a:spcAft>
                <a:spcPts val="0"/>
              </a:spcAft>
              <a:buNone/>
            </a:pPr>
            <a:r>
              <a:rPr b="1" lang="en" sz="1447">
                <a:latin typeface="Courier New"/>
                <a:ea typeface="Courier New"/>
                <a:cs typeface="Courier New"/>
                <a:sym typeface="Courier New"/>
              </a:rPr>
              <a:t>  Scanner inFile = new Scanner(new FileReader("src/ch10Files/StudentGrades.txt"));</a:t>
            </a:r>
            <a:endParaRPr b="1" sz="1447">
              <a:latin typeface="Courier New"/>
              <a:ea typeface="Courier New"/>
              <a:cs typeface="Courier New"/>
              <a:sym typeface="Courier New"/>
            </a:endParaRPr>
          </a:p>
          <a:p>
            <a:pPr indent="0" lvl="0" marL="457200" marR="0" rtl="0" algn="l">
              <a:lnSpc>
                <a:spcPct val="115000"/>
              </a:lnSpc>
              <a:spcBef>
                <a:spcPts val="0"/>
              </a:spcBef>
              <a:spcAft>
                <a:spcPts val="0"/>
              </a:spcAft>
              <a:buNone/>
            </a:pPr>
            <a:r>
              <a:rPr lang="en"/>
              <a:t>This associates the object inFile with the physical file StudentGrades.txt and opens it.</a:t>
            </a:r>
            <a:endParaRPr/>
          </a:p>
          <a:p>
            <a:pPr indent="0" lvl="0" marL="457200" marR="0" rtl="0" algn="l">
              <a:lnSpc>
                <a:spcPct val="115000"/>
              </a:lnSpc>
              <a:spcBef>
                <a:spcPts val="0"/>
              </a:spcBef>
              <a:spcAft>
                <a:spcPts val="0"/>
              </a:spcAft>
              <a:buNone/>
            </a:pPr>
            <a:r>
              <a:t/>
            </a:r>
            <a:endParaRPr/>
          </a:p>
          <a:p>
            <a:pPr indent="-325755" lvl="0" marL="914400" marR="0" rtl="0" algn="l">
              <a:lnSpc>
                <a:spcPct val="115000"/>
              </a:lnSpc>
              <a:spcBef>
                <a:spcPts val="0"/>
              </a:spcBef>
              <a:spcAft>
                <a:spcPts val="0"/>
              </a:spcAft>
              <a:buSzPct val="100000"/>
              <a:buChar char="●"/>
            </a:pPr>
            <a:r>
              <a:rPr lang="en"/>
              <a:t>The filename may include </a:t>
            </a:r>
            <a:r>
              <a:rPr lang="en">
                <a:solidFill>
                  <a:schemeClr val="accent1"/>
                </a:solidFill>
              </a:rPr>
              <a:t>drive</a:t>
            </a:r>
            <a:r>
              <a:rPr lang="en"/>
              <a:t>, </a:t>
            </a:r>
            <a:r>
              <a:rPr lang="en">
                <a:solidFill>
                  <a:schemeClr val="accent1"/>
                </a:solidFill>
              </a:rPr>
              <a:t>path </a:t>
            </a:r>
            <a:r>
              <a:rPr lang="en"/>
              <a:t>info</a:t>
            </a:r>
            <a:endParaRPr/>
          </a:p>
          <a:p>
            <a:pPr indent="-325755" lvl="0" marL="914400" marR="0" rtl="0" algn="l">
              <a:lnSpc>
                <a:spcPct val="115000"/>
              </a:lnSpc>
              <a:spcBef>
                <a:spcPts val="0"/>
              </a:spcBef>
              <a:spcAft>
                <a:spcPts val="0"/>
              </a:spcAft>
              <a:buSzPct val="100000"/>
              <a:buChar char="●"/>
            </a:pPr>
            <a:r>
              <a:rPr lang="en"/>
              <a:t>The input file </a:t>
            </a:r>
            <a:r>
              <a:rPr i="1" lang="en"/>
              <a:t>must </a:t>
            </a:r>
            <a:r>
              <a:rPr lang="en"/>
              <a:t>exist or an exception will be thrown</a:t>
            </a:r>
            <a:endParaRPr/>
          </a:p>
          <a:p>
            <a:pPr indent="-325755" lvl="0" marL="914400" marR="0" rtl="0" algn="l">
              <a:lnSpc>
                <a:spcPct val="115000"/>
              </a:lnSpc>
              <a:spcBef>
                <a:spcPts val="0"/>
              </a:spcBef>
              <a:spcAft>
                <a:spcPts val="0"/>
              </a:spcAft>
              <a:buSzPct val="100000"/>
              <a:buChar char="●"/>
            </a:pPr>
            <a:r>
              <a:rPr lang="en"/>
              <a:t>Note: </a:t>
            </a:r>
            <a:r>
              <a:rPr b="1" lang="en">
                <a:latin typeface="Courier New"/>
                <a:ea typeface="Courier New"/>
                <a:cs typeface="Courier New"/>
                <a:sym typeface="Courier New"/>
              </a:rPr>
              <a:t>FileReader</a:t>
            </a:r>
            <a:r>
              <a:rPr lang="en"/>
              <a:t> objects are input streams.  We use </a:t>
            </a:r>
            <a:r>
              <a:rPr b="1" lang="en">
                <a:latin typeface="Courier New"/>
                <a:ea typeface="Courier New"/>
                <a:cs typeface="Courier New"/>
                <a:sym typeface="Courier New"/>
              </a:rPr>
              <a:t>Scanner</a:t>
            </a:r>
            <a:r>
              <a:rPr b="1" lang="en"/>
              <a:t> </a:t>
            </a:r>
            <a:r>
              <a:rPr lang="en"/>
              <a:t>to assist in processing the stream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0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1000"/>
                                        <p:tgtEl>
                                          <p:spTgt spid="1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animEffect filter="fade" transition="in">
                                      <p:cBhvr>
                                        <p:cTn dur="1000"/>
                                        <p:tgtEl>
                                          <p:spTgt spid="1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animEffect filter="fade" transition="in">
                                      <p:cBhvr>
                                        <p:cTn dur="1000"/>
                                        <p:tgtEl>
                                          <p:spTgt spid="1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9" st="9"/>
                                            </p:txEl>
                                          </p:spTgt>
                                        </p:tgtEl>
                                        <p:attrNameLst>
                                          <p:attrName>style.visibility</p:attrName>
                                        </p:attrNameLst>
                                      </p:cBhvr>
                                      <p:to>
                                        <p:strVal val="visible"/>
                                      </p:to>
                                    </p:set>
                                    <p:animEffect filter="fade" transition="in">
                                      <p:cBhvr>
                                        <p:cTn dur="1000"/>
                                        <p:tgtEl>
                                          <p:spTgt spid="1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0" st="10"/>
                                            </p:txEl>
                                          </p:spTgt>
                                        </p:tgtEl>
                                        <p:attrNameLst>
                                          <p:attrName>style.visibility</p:attrName>
                                        </p:attrNameLst>
                                      </p:cBhvr>
                                      <p:to>
                                        <p:strVal val="visible"/>
                                      </p:to>
                                    </p:set>
                                    <p:animEffect filter="fade" transition="in">
                                      <p:cBhvr>
                                        <p:cTn dur="1000"/>
                                        <p:tgtEl>
                                          <p:spTgt spid="1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1" st="11"/>
                                            </p:txEl>
                                          </p:spTgt>
                                        </p:tgtEl>
                                        <p:attrNameLst>
                                          <p:attrName>style.visibility</p:attrName>
                                        </p:attrNameLst>
                                      </p:cBhvr>
                                      <p:to>
                                        <p:strVal val="visible"/>
                                      </p:to>
                                    </p:set>
                                    <p:animEffect filter="fade" transition="in">
                                      <p:cBhvr>
                                        <p:cTn dur="1000"/>
                                        <p:tgtEl>
                                          <p:spTgt spid="11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