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998"/>
    <a:srgbClr val="333333"/>
    <a:srgbClr val="E0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2:04:53.2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1 137 24575,'26'1'0,"0"-2"0,0-1 0,0-1 0,0-2 0,0 0 0,45-16 0,-45 14 0,1 1 0,0 2 0,0 1 0,0 1 0,0 1 0,0 1 0,28 4 0,26-1 0,-52-3 0,-1-1 0,0-1 0,55-11 0,2-13 0,-47 14 0,43-9 0,-30 15 0,1 3 0,98 5 0,-41 1 0,-93-4 0,0 1 0,0 1 0,0 1 0,0 0 0,0 1 0,0 1 0,-1 0 0,1 1 0,16 9 0,-23-11-273,-1 1 0,1-2 0,0 1 0,17 2 0,-6-3-6553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2:04:54.1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 24575,'20'-1'0,"0"1"0,0 1 0,-1 0 0,1 2 0,-1 0 0,1 1 0,-1 1 0,0 1 0,0 1 0,-1 0 0,27 15 0,28 11 0,-63-30 0,1 1 0,-1 0 0,0 0 0,0 1 0,-1 1 0,0-1 0,0 1 0,0 1 0,0 0 0,9 10 0,-10-8 0,-1 0 0,0 1 0,-1-1 0,0 1 0,-1 0 0,6 15 0,12 14 0,-19-35 0,0 1 0,-1 0 0,0 0 0,0 1 0,0-1 0,2 8 0,30 74 0,-35-85 0,0-1 0,0 1 0,0 0 0,0-1 0,-1 1 0,1 0 0,0-1 0,-1 1 0,1-1 0,-1 1 0,1 0 0,-1-1 0,0 1 0,0-1 0,0 0 0,0 1 0,0-1 0,0 0 0,0 1 0,0-1 0,0 0 0,-1 0 0,1 0 0,0 0 0,-1 0 0,1 0 0,-1-1 0,-2 2 0,-55 25 0,48-22 0,-13 6 0,-1 2 0,2 0 0,0 1 0,0 2 0,-21 19 0,29-19 0,0 0 0,-19 27 0,-1 2 0,22-30-115,8-8-41,-1 1 0,-1-1 0,1-1-1,-1 1 1,0-1 0,-1 0-1,-9 5 1,2-4-6670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2:04:56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0 106 24575,'10'0'0,"0"0"0,-1 0 0,1-1 0,-1-1 0,1 1 0,-1-2 0,1 1 0,-1-1 0,0-1 0,0 1 0,12-8 0,-6 4 0,0 1 0,1 1 0,0 0 0,0 1 0,17-2 0,3-1 0,9 1 0,0 1 0,1 3 0,76 4 0,-22 1 0,1052-3 0,-1132-1 0,-1-1 0,36-9 0,-34 7 0,0 0 0,26-1 0,31 4-1365,-56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2:04:57.6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24575,'0'2'0,"1"0"0,-1 0 0,0-1 0,1 1 0,-1 0 0,1-1 0,0 1 0,0 0 0,-1-1 0,1 1 0,0-1 0,0 1 0,1-1 0,-1 0 0,0 1 0,0-1 0,1 0 0,-1 0 0,0 0 0,1 0 0,2 1 0,40 19 0,-20-10 0,5 6 0,33 28 0,-13-9 0,23 2 0,-23-13 0,87 48 0,-134-72 0,-1-1 0,1 1 0,-1 0 0,1 0 0,-1 0 0,1 0 0,-1 0 0,0 1 0,0-1 0,0 0 0,0 0 0,0 1 0,0-1 0,0 1 0,0-1 0,0 1 0,-1-1 0,1 1 0,-1 0 0,1-1 0,-1 1 0,1 0 0,-1-1 0,0 1 0,0 0 0,0-1 0,0 1 0,0 0 0,0 0 0,-1-1 0,1 1 0,0 0 0,-1-1 0,0 1 0,1-1 0,-1 1 0,0 0 0,1-1 0,-1 0 0,-2 3 0,-5 6 0,0-1 0,-1-1 0,0 1 0,-20 13 0,2 0 0,-16 22-14,33-32-179,0-1 0,-1 0 0,0-1 0,-1 0 0,0 0 0,-15 8 0,11-11-6633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1:42:39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24575,'708'0'-1365,"-686"0"-5461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1:42:39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24575,'708'0'-1365,"-686"0"-5461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E82B8-45EC-47D2-B33C-283322395C52}" type="datetimeFigureOut">
              <a:rPr lang="en-CA" smtClean="0"/>
              <a:t>2024-09-06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2795D-3B84-454E-B099-B91812702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82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2795D-3B84-454E-B099-B918127027A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11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A69-E5EB-1833-B4CC-1731F09FA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4B74A-EADA-76E5-64BF-E6EA0B9DF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3333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14FF-50BC-E098-A5B5-6279A0CF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C7F6-109F-6D26-EFDD-0479F2CE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5CF4-3D3C-7503-958D-A4DA86E3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26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5414-9415-EE55-0279-D2C146AC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F348-F7EB-DE2C-097D-B73B12E52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FF23-321D-FFB4-14E3-EC364763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691E-92BA-D874-9913-C4672747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5C6D-2063-8D4F-9718-96CF3DAE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36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B211B-8097-CE6A-8E1D-481A47393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08B45-ABEC-9432-8C50-C8495DE1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C2D97-7B10-B22F-E0CD-30E0A089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545F-1231-4404-4A92-D7B13321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F455-FE87-140D-B786-763B4945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29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3580-924D-388C-BEC8-455DA1B7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699A-04DF-D3D6-CF4C-4B133B02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C374-8892-5D3B-F265-048C6716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1E53-F5CA-9DBA-4373-09F06085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13D3-6CA9-FAD0-7E60-DA51172E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52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E974-7B54-A56E-B51A-7C981537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AD5C9-1E83-08CD-B1A8-E6B3E01B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AA99-CF6B-9B7B-D875-7D61B7C8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9435-6426-575A-99AB-3456957E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3302D-A535-9237-DCBF-25883AB0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68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4F0D-ECF9-8440-5B7D-BB4AC86F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6064-AAF6-D416-B9FD-994644F32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881DF-AE3B-2808-1C9A-DF11FD31C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F4854-5E91-88EE-3064-9AE075A9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D69A-2709-A356-0FED-96272630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05906-0409-24C0-41B8-02FD0723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D7CC-5F0D-6D3F-8499-41050FD1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1E5CB-8F70-DC4B-0202-AC7E4491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68227-EE9A-B3DB-FFAC-C006B277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C30C7-E4A6-EB61-A62C-7018436C5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77700-7021-12C3-1F7D-41BA020A8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25644-25EC-D9BE-8EDE-DE89C2FC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2024-09-06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3FCA7-25D1-339F-CB3A-AB2A9FF1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6D020-1430-4D23-6FA7-1FF50067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79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D083-C52F-2F67-F2AE-62C6DD4A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49B5A-8F26-1C5A-482A-9D517F10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2024-09-06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81B9A-57C2-A73C-6540-AA88DC03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09224-2057-88FA-0FC3-0DF9D81E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86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EAE0A-80F0-B0FF-00F1-512D3640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2024-09-06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10AEA-9BFE-D2A3-307E-2FC02332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10339-49AD-8CE5-5782-92CA702D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23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E4E7-BA3E-ADB3-1444-8A74D851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ECC0-5D30-347F-F2DC-D0EE9C21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03B3B-8BA5-1603-F404-CD5978F06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12FE6-6D5A-B66B-B3E3-7CD5EAFA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7C5E6-D1BE-B286-4E56-5C95391B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C4F68-EC8E-5A48-5012-8B1C2985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13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CC3A-BB4E-4AFB-16CB-5426FC6C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D05DE-2AAF-014C-88FA-4101407A1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A6EC2-3B39-FC30-45CC-AC6FC0F1C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0D8E-2113-5E11-67E7-48B797A2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A4B28-0876-47C6-477E-9AE3D704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9B92-407F-DB69-5EE1-AB90B1B7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88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D0E7-2417-C70F-8690-D4979AF5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B5D6A-BB6F-ADAC-C158-81B4D1421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C493-22BF-945B-1F5D-0FF3E1E57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3B679-46EF-478D-A23C-8A3D284901AF}" type="datetimeFigureOut">
              <a:rPr lang="en-CA" smtClean="0"/>
              <a:t>2024-09-06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2956-EE9E-778E-FAD9-9F1A5CF16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ED3C-BCC5-8D0F-2A98-D4BBEA138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85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AB75C4-185A-5C2C-8A90-EAECF3C43AE5}"/>
              </a:ext>
            </a:extLst>
          </p:cNvPr>
          <p:cNvSpPr txBox="1"/>
          <p:nvPr/>
        </p:nvSpPr>
        <p:spPr>
          <a:xfrm>
            <a:off x="577516" y="393700"/>
            <a:ext cx="11069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Week 2: Statements </a:t>
            </a:r>
            <a:r>
              <a:rPr lang="en-US" sz="6000" i="1" dirty="0">
                <a:latin typeface="+mj-lt"/>
              </a:rPr>
              <a:t>and </a:t>
            </a:r>
            <a:br>
              <a:rPr lang="en-US" sz="6000" i="1" dirty="0">
                <a:latin typeface="+mj-lt"/>
              </a:rPr>
            </a:br>
            <a:r>
              <a:rPr lang="en-US" sz="6000" i="1" dirty="0">
                <a:latin typeface="+mj-lt"/>
              </a:rPr>
              <a:t>						   Control Flow</a:t>
            </a:r>
            <a:endParaRPr lang="en-CA" sz="6000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8C7CA-A2C6-8FF5-224C-91784543FEFE}"/>
              </a:ext>
            </a:extLst>
          </p:cNvPr>
          <p:cNvSpPr txBox="1"/>
          <p:nvPr/>
        </p:nvSpPr>
        <p:spPr>
          <a:xfrm>
            <a:off x="981212" y="2670634"/>
            <a:ext cx="790257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Conditional Statements: if, </a:t>
            </a:r>
            <a:r>
              <a:rPr lang="en-US" sz="3200" dirty="0" err="1"/>
              <a:t>elif</a:t>
            </a:r>
            <a:r>
              <a:rPr lang="en-US" sz="3200" dirty="0"/>
              <a:t>, else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Loops: for and while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Loop Control: break, continue, and else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Error Handling: try-except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202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19BDD-C996-3528-A694-BA9A276E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707" cy="1325563"/>
          </a:xfrm>
        </p:spPr>
        <p:txBody>
          <a:bodyPr/>
          <a:lstStyle/>
          <a:p>
            <a:r>
              <a:rPr lang="en-US" dirty="0"/>
              <a:t>Else in Loops - The Completion Checker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82DBF0-45A6-6966-0DD2-E596907E304F}"/>
              </a:ext>
            </a:extLst>
          </p:cNvPr>
          <p:cNvSpPr txBox="1"/>
          <p:nvPr/>
        </p:nvSpPr>
        <p:spPr>
          <a:xfrm>
            <a:off x="131188" y="5903803"/>
            <a:ext cx="1166174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`else` block also works with the while loop. It activates if `break` never occurs.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AD53E-2AAC-6048-CF0A-56D9B389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1454966"/>
            <a:ext cx="81915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7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19BDD-C996-3528-A694-BA9A276E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707" cy="1325563"/>
          </a:xfrm>
        </p:spPr>
        <p:txBody>
          <a:bodyPr/>
          <a:lstStyle/>
          <a:p>
            <a:r>
              <a:rPr lang="en-CA" dirty="0"/>
              <a:t>Try-Except - The Safety 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0C4DB-4C9E-C325-3CF0-DB62A07B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8" y="1450893"/>
            <a:ext cx="8591550" cy="4276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26E07-F088-D959-AB2C-6BEBCC8EE607}"/>
              </a:ext>
            </a:extLst>
          </p:cNvPr>
          <p:cNvSpPr txBox="1"/>
          <p:nvPr/>
        </p:nvSpPr>
        <p:spPr>
          <a:xfrm>
            <a:off x="131188" y="5903803"/>
            <a:ext cx="1166174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Try-except is like a safety net, catching errors gently and allowing our program to recover gracefully.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639CD-4B16-0F65-249D-2F847DDA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434" y="1866873"/>
            <a:ext cx="3094156" cy="2239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53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7147B9-3667-1D6A-D7BE-A8F19749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95" y="119062"/>
            <a:ext cx="8562975" cy="6619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98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308648-5ECB-AE28-22C7-0508BF55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0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DC087D-0F0A-6174-3DB2-B35BC22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Statements - The Basic Decision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14210E-7AC1-784C-9070-4BF8982FF0D6}"/>
              </a:ext>
            </a:extLst>
          </p:cNvPr>
          <p:cNvSpPr txBox="1"/>
          <p:nvPr/>
        </p:nvSpPr>
        <p:spPr>
          <a:xfrm>
            <a:off x="770020" y="4447060"/>
            <a:ext cx="10651958" cy="196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 indent="-457200">
              <a:buFont typeface="Arial" panose="020B0604020202020204" pitchFamily="34" charset="0"/>
              <a:buChar char="•"/>
            </a:pPr>
            <a:r>
              <a:rPr lang="en-US" sz="2800" dirty="0"/>
              <a:t>Use double equals (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==</a:t>
            </a:r>
            <a:r>
              <a:rPr lang="en-US" sz="2800" dirty="0"/>
              <a:t>) or not equals (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!=</a:t>
            </a:r>
            <a:r>
              <a:rPr lang="en-US" sz="2800" dirty="0"/>
              <a:t>) 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 Good</a:t>
            </a:r>
            <a:br>
              <a:rPr lang="en-US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because these expressions will resolve to bool (True/False), which is what an if-statement’s condition requires</a:t>
            </a:r>
            <a:endParaRPr lang="en-US" sz="2800" dirty="0"/>
          </a:p>
          <a:p>
            <a:pPr marL="692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 not use single equals:  weather </a:t>
            </a:r>
            <a:r>
              <a:rPr lang="en-US" sz="2800" dirty="0">
                <a:solidFill>
                  <a:srgbClr val="C00000"/>
                </a:solidFill>
              </a:rPr>
              <a:t>=</a:t>
            </a:r>
            <a:r>
              <a:rPr lang="en-US" sz="2800" dirty="0"/>
              <a:t> “sunny”  </a:t>
            </a:r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 Bad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867D3F-4EF1-EBFD-5A1B-8AB7E961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29" y="1535450"/>
            <a:ext cx="8505825" cy="2047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8007B3-9D46-F358-B4B1-9827C4EE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057"/>
          <a:stretch/>
        </p:blipFill>
        <p:spPr>
          <a:xfrm>
            <a:off x="6016659" y="1535450"/>
            <a:ext cx="5121512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DC087D-0F0A-6174-3DB2-B35BC22E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1179" cy="1325563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Statements – Multiple Choice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6EC13-C7BB-B53B-4C7A-EDE32D65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59" y="1581150"/>
            <a:ext cx="8496300" cy="369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9872C-9892-DD3A-9F3A-C24903853B78}"/>
              </a:ext>
            </a:extLst>
          </p:cNvPr>
          <p:cNvSpPr txBox="1"/>
          <p:nvPr/>
        </p:nvSpPr>
        <p:spPr>
          <a:xfrm>
            <a:off x="838199" y="5639306"/>
            <a:ext cx="10651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 indent="-457200">
              <a:buFont typeface="Arial" panose="020B0604020202020204" pitchFamily="34" charset="0"/>
              <a:buChar char="•"/>
            </a:pPr>
            <a:r>
              <a:rPr lang="en-US" sz="2800" dirty="0"/>
              <a:t>“Good morning!” and “Have a great day!” will </a:t>
            </a:r>
            <a:r>
              <a:rPr lang="en-US" sz="3200" u="sng" dirty="0"/>
              <a:t>always</a:t>
            </a:r>
            <a:r>
              <a:rPr lang="en-US" sz="2800" dirty="0"/>
              <a:t> print</a:t>
            </a:r>
          </a:p>
        </p:txBody>
      </p:sp>
    </p:spTree>
    <p:extLst>
      <p:ext uri="{BB962C8B-B14F-4D97-AF65-F5344CB8AC3E}">
        <p14:creationId xmlns:p14="http://schemas.microsoft.com/office/powerpoint/2010/main" val="2514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19BDD-C996-3528-A694-BA9A276E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- The Persistent Asker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F8B6C-0952-1CED-1890-E7E67004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18" y="1540414"/>
            <a:ext cx="8477250" cy="2609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21C8EA-647B-546E-8C2F-C7D95CD8B70C}"/>
              </a:ext>
            </a:extLst>
          </p:cNvPr>
          <p:cNvSpPr txBox="1"/>
          <p:nvPr/>
        </p:nvSpPr>
        <p:spPr>
          <a:xfrm>
            <a:off x="770020" y="4874469"/>
            <a:ext cx="11088899" cy="188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These are actually the same program, just written differently</a:t>
            </a:r>
          </a:p>
          <a:p>
            <a:pPr marL="692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`while True` is known as an infinite loop. Quite useful.</a:t>
            </a:r>
          </a:p>
          <a:p>
            <a:pPr marL="692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`while False` would deactivate the code (like commenting it out). So, not so useful.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29B672-418D-288F-31AE-9DE617E41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82" y="2054966"/>
            <a:ext cx="5257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DC087D-0F0A-6174-3DB2-B35BC22E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1179" cy="1325563"/>
          </a:xfrm>
        </p:spPr>
        <p:txBody>
          <a:bodyPr/>
          <a:lstStyle/>
          <a:p>
            <a:r>
              <a:rPr lang="en-US" dirty="0"/>
              <a:t>For Loops - The Efficient Counter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4B3D-4417-8A0C-61B9-832F3655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8515350" cy="2076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19D40-7DA0-5C64-3D5A-E212F7197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064" y="1778000"/>
            <a:ext cx="5667375" cy="425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33D0F6-450A-29AF-35A8-597562A31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561" y="4381992"/>
            <a:ext cx="4276725" cy="2390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2FEFE1-521A-6392-2C28-B0E0B981E0D2}"/>
              </a:ext>
            </a:extLst>
          </p:cNvPr>
          <p:cNvSpPr txBox="1"/>
          <p:nvPr/>
        </p:nvSpPr>
        <p:spPr>
          <a:xfrm>
            <a:off x="1232170" y="4012660"/>
            <a:ext cx="37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this to add `sleep` between prints:</a:t>
            </a:r>
            <a:endParaRPr lang="en-C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ED7729-EDFA-A4CB-FD74-12DDB68A35AB}"/>
              </a:ext>
            </a:extLst>
          </p:cNvPr>
          <p:cNvGrpSpPr/>
          <p:nvPr/>
        </p:nvGrpSpPr>
        <p:grpSpPr>
          <a:xfrm>
            <a:off x="668861" y="4618024"/>
            <a:ext cx="614160" cy="282960"/>
            <a:chOff x="668861" y="4618024"/>
            <a:chExt cx="61416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4065BA-E1F9-6CE6-B3E4-32EC2094DE14}"/>
                    </a:ext>
                  </a:extLst>
                </p14:cNvPr>
                <p14:cNvContentPartPr/>
                <p14:nvPr/>
              </p14:nvContentPartPr>
              <p14:xfrm>
                <a:off x="668861" y="4739344"/>
                <a:ext cx="555480" cy="4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4065BA-E1F9-6CE6-B3E4-32EC2094DE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0221" y="4730704"/>
                  <a:ext cx="573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431FBD-7846-9E01-E9BD-F9D8F1843D5E}"/>
                    </a:ext>
                  </a:extLst>
                </p14:cNvPr>
                <p14:cNvContentPartPr/>
                <p14:nvPr/>
              </p14:nvContentPartPr>
              <p14:xfrm>
                <a:off x="1074581" y="4618024"/>
                <a:ext cx="208440" cy="282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431FBD-7846-9E01-E9BD-F9D8F1843D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5581" y="4609384"/>
                  <a:ext cx="22608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E85873-71DC-C8CF-87D9-207BD14E3238}"/>
              </a:ext>
            </a:extLst>
          </p:cNvPr>
          <p:cNvGrpSpPr/>
          <p:nvPr/>
        </p:nvGrpSpPr>
        <p:grpSpPr>
          <a:xfrm>
            <a:off x="725741" y="6032824"/>
            <a:ext cx="778680" cy="206640"/>
            <a:chOff x="725741" y="6032824"/>
            <a:chExt cx="77868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F8095D-A419-C226-8837-43FD6B2BA41E}"/>
                    </a:ext>
                  </a:extLst>
                </p14:cNvPr>
                <p14:cNvContentPartPr/>
                <p14:nvPr/>
              </p14:nvContentPartPr>
              <p14:xfrm>
                <a:off x="725741" y="6136144"/>
                <a:ext cx="743760" cy="3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F8095D-A419-C226-8837-43FD6B2BA4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41" y="6127144"/>
                  <a:ext cx="761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6B122B-A5A4-E9C4-6DBC-750718F9C558}"/>
                    </a:ext>
                  </a:extLst>
                </p14:cNvPr>
                <p14:cNvContentPartPr/>
                <p14:nvPr/>
              </p14:nvContentPartPr>
              <p14:xfrm>
                <a:off x="1319741" y="6032824"/>
                <a:ext cx="184680" cy="206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6B122B-A5A4-E9C4-6DBC-750718F9C55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10741" y="6023824"/>
                  <a:ext cx="202320" cy="22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678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19BDD-C996-3528-A694-BA9A276E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 - The Emergency Exit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1C8EA-647B-546E-8C2F-C7D95CD8B70C}"/>
              </a:ext>
            </a:extLst>
          </p:cNvPr>
          <p:cNvSpPr txBox="1"/>
          <p:nvPr/>
        </p:nvSpPr>
        <p:spPr>
          <a:xfrm>
            <a:off x="770021" y="5255349"/>
            <a:ext cx="10651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 indent="-457200">
              <a:buFont typeface="Arial" panose="020B0604020202020204" pitchFamily="34" charset="0"/>
              <a:buChar char="•"/>
            </a:pPr>
            <a:r>
              <a:rPr lang="en-US" sz="2800" dirty="0"/>
              <a:t>The break statement is like finding what you're looking for and immediately stopping your search (and getting out of the loop).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4878BB-7CC7-1422-615D-BA6546BC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49" y="1690688"/>
            <a:ext cx="85344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4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19BDD-C996-3528-A694-BA9A276E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Continue - The Skippy Skipper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1C8EA-647B-546E-8C2F-C7D95CD8B70C}"/>
              </a:ext>
            </a:extLst>
          </p:cNvPr>
          <p:cNvSpPr txBox="1"/>
          <p:nvPr/>
        </p:nvSpPr>
        <p:spPr>
          <a:xfrm>
            <a:off x="568265" y="5664201"/>
            <a:ext cx="1132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 indent="-457200">
              <a:buFont typeface="Arial" panose="020B0604020202020204" pitchFamily="34" charset="0"/>
              <a:buChar char="•"/>
            </a:pPr>
            <a:r>
              <a:rPr lang="en-US" sz="2800" dirty="0"/>
              <a:t>Basically, `continue` skips the rest of the current loop iteration and jumps to the next one. I don’t use it so often, but sometimes it’s handy.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EE2B0-D0A3-0388-90E4-673CF60D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85" y="1690688"/>
            <a:ext cx="8524875" cy="264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6439C-57A9-84A8-6310-A5AD2719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195"/>
          <a:stretch/>
        </p:blipFill>
        <p:spPr>
          <a:xfrm>
            <a:off x="5249693" y="1692999"/>
            <a:ext cx="6575796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8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19BDD-C996-3528-A694-BA9A276E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The Continue Statement</a:t>
            </a:r>
            <a:endParaRPr lang="en-CA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876B2E-9EF5-EC6F-2432-E1568ACB6BD2}"/>
              </a:ext>
            </a:extLst>
          </p:cNvPr>
          <p:cNvGrpSpPr/>
          <p:nvPr/>
        </p:nvGrpSpPr>
        <p:grpSpPr>
          <a:xfrm>
            <a:off x="6421813" y="1690688"/>
            <a:ext cx="5389972" cy="3200400"/>
            <a:chOff x="2471983" y="2262433"/>
            <a:chExt cx="5389972" cy="3200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86AB405-5A5B-0E07-0D1D-CA2915DFF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33582"/>
            <a:stretch/>
          </p:blipFill>
          <p:spPr>
            <a:xfrm>
              <a:off x="2471983" y="2262433"/>
              <a:ext cx="5389972" cy="3200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B00A82-462B-A4B0-3358-588AC318121C}"/>
                </a:ext>
              </a:extLst>
            </p:cNvPr>
            <p:cNvSpPr txBox="1"/>
            <p:nvPr/>
          </p:nvSpPr>
          <p:spPr>
            <a:xfrm>
              <a:off x="5241302" y="4571999"/>
              <a:ext cx="1071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preferred</a:t>
              </a:r>
              <a:endParaRPr lang="en-CA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AA815B-FBC4-68BE-1F29-3E9371C2CC8F}"/>
                </a:ext>
              </a:extLst>
            </p:cNvPr>
            <p:cNvSpPr txBox="1"/>
            <p:nvPr/>
          </p:nvSpPr>
          <p:spPr>
            <a:xfrm>
              <a:off x="5090835" y="3059668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A bit suspect</a:t>
              </a:r>
              <a:endParaRPr lang="en-CA" dirty="0">
                <a:solidFill>
                  <a:srgbClr val="FFC000"/>
                </a:solidFill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099F4C8-341D-970F-C99C-1802B0FEF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2" y="1859978"/>
            <a:ext cx="5076825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4E718F-F135-8CA8-D8E4-751DED8FE9F6}"/>
                  </a:ext>
                </a:extLst>
              </p14:cNvPr>
              <p14:cNvContentPartPr/>
              <p14:nvPr/>
            </p14:nvContentPartPr>
            <p14:xfrm>
              <a:off x="7277021" y="4345504"/>
              <a:ext cx="26352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4E718F-F135-8CA8-D8E4-751DED8FE9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8381" y="4336504"/>
                <a:ext cx="2811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982DBF0-45A6-6966-0DD2-E596907E304F}"/>
              </a:ext>
            </a:extLst>
          </p:cNvPr>
          <p:cNvSpPr txBox="1"/>
          <p:nvPr/>
        </p:nvSpPr>
        <p:spPr>
          <a:xfrm>
            <a:off x="461127" y="5281238"/>
            <a:ext cx="11086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 indent="-457200">
              <a:buFont typeface="Arial" panose="020B0604020202020204" pitchFamily="34" charset="0"/>
              <a:buChar char="•"/>
            </a:pPr>
            <a:r>
              <a:rPr lang="en-US" sz="2800" dirty="0"/>
              <a:t>Remember: the `not` operator interchanges True and False</a:t>
            </a:r>
            <a:br>
              <a:rPr lang="en-US" sz="2800" dirty="0"/>
            </a:br>
            <a:r>
              <a:rPr lang="en-US" sz="2800" dirty="0"/>
              <a:t>	True becomes False</a:t>
            </a:r>
            <a:br>
              <a:rPr lang="en-US" sz="2800" dirty="0"/>
            </a:br>
            <a:r>
              <a:rPr lang="en-US" sz="2800" dirty="0"/>
              <a:t>	False becomes True</a:t>
            </a:r>
          </a:p>
        </p:txBody>
      </p:sp>
    </p:spTree>
    <p:extLst>
      <p:ext uri="{BB962C8B-B14F-4D97-AF65-F5344CB8AC3E}">
        <p14:creationId xmlns:p14="http://schemas.microsoft.com/office/powerpoint/2010/main" val="191046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19BDD-C996-3528-A694-BA9A276E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707" cy="1325563"/>
          </a:xfrm>
        </p:spPr>
        <p:txBody>
          <a:bodyPr/>
          <a:lstStyle/>
          <a:p>
            <a:r>
              <a:rPr lang="en-US" dirty="0"/>
              <a:t>Else in Loops - The Completion Checker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4E718F-F135-8CA8-D8E4-751DED8FE9F6}"/>
                  </a:ext>
                </a:extLst>
              </p14:cNvPr>
              <p14:cNvContentPartPr/>
              <p14:nvPr/>
            </p14:nvContentPartPr>
            <p14:xfrm>
              <a:off x="7277021" y="4345504"/>
              <a:ext cx="26352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4E718F-F135-8CA8-D8E4-751DED8FE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8381" y="4336504"/>
                <a:ext cx="2811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982DBF0-45A6-6966-0DD2-E596907E304F}"/>
              </a:ext>
            </a:extLst>
          </p:cNvPr>
          <p:cNvSpPr txBox="1"/>
          <p:nvPr/>
        </p:nvSpPr>
        <p:spPr>
          <a:xfrm>
            <a:off x="0" y="5280158"/>
            <a:ext cx="12060812" cy="145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 indent="-457200">
              <a:buFont typeface="Arial" panose="020B0604020202020204" pitchFamily="34" charset="0"/>
              <a:buChar char="•"/>
            </a:pPr>
            <a:r>
              <a:rPr lang="en-US" sz="2800" dirty="0"/>
              <a:t>These are both the same program</a:t>
            </a:r>
            <a:br>
              <a:rPr lang="en-US" sz="2800" dirty="0"/>
            </a:br>
            <a:r>
              <a:rPr lang="en-US" sz="2800" dirty="0"/>
              <a:t>(just written differently)</a:t>
            </a:r>
          </a:p>
          <a:p>
            <a:pPr marL="692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Basically, the `else` block activates when the loop is finished and `break` never occurred.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0BD31-43AB-6548-1739-F2D715FFF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88" y="1473871"/>
            <a:ext cx="8543925" cy="3476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8D135-F383-CB39-2202-B2C91FBA0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312" y="1445590"/>
            <a:ext cx="5905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8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362</Words>
  <Application>Microsoft Office PowerPoint</Application>
  <PresentationFormat>Widescreen</PresentationFormat>
  <Paragraphs>32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Century Gothic</vt:lpstr>
      <vt:lpstr>Wingdings</vt:lpstr>
      <vt:lpstr>Office Theme</vt:lpstr>
      <vt:lpstr>PowerPoint Presentation</vt:lpstr>
      <vt:lpstr>If-Else Statements - The Basic Decision</vt:lpstr>
      <vt:lpstr>If-Elif-Else Statements – Multiple Choice</vt:lpstr>
      <vt:lpstr>While Loops - The Persistent Asker</vt:lpstr>
      <vt:lpstr>For Loops - The Efficient Counter</vt:lpstr>
      <vt:lpstr>Break - The Emergency Exit</vt:lpstr>
      <vt:lpstr>Continue - The Skippy Skipper</vt:lpstr>
      <vt:lpstr>Deep Dive: The Continue Statement</vt:lpstr>
      <vt:lpstr>Else in Loops - The Completion Checker</vt:lpstr>
      <vt:lpstr>Else in Loops - The Completion Checker</vt:lpstr>
      <vt:lpstr>Try-Except - The Safety Net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Bobby Connolly</dc:creator>
  <cp:lastModifiedBy>Bobby Connolly</cp:lastModifiedBy>
  <cp:revision>31</cp:revision>
  <dcterms:created xsi:type="dcterms:W3CDTF">2024-08-24T17:15:48Z</dcterms:created>
  <dcterms:modified xsi:type="dcterms:W3CDTF">2024-09-07T02:51:08Z</dcterms:modified>
</cp:coreProperties>
</file>