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998"/>
    <a:srgbClr val="333333"/>
    <a:srgbClr val="E0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67E3D-379A-4010-B3B5-C8809EA69BF2}" v="4" dt="2024-08-28T19:12:56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90" d="100"/>
          <a:sy n="90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by Connolly" userId="b94be12b-a979-4e55-8c6b-638c18704ebe" providerId="ADAL" clId="{93F67E3D-379A-4010-B3B5-C8809EA69BF2}"/>
    <pc:docChg chg="custSel addSld delSld modSld sldOrd">
      <pc:chgData name="Bobby Connolly" userId="b94be12b-a979-4e55-8c6b-638c18704ebe" providerId="ADAL" clId="{93F67E3D-379A-4010-B3B5-C8809EA69BF2}" dt="2024-08-28T19:18:09.907" v="130" actId="403"/>
      <pc:docMkLst>
        <pc:docMk/>
      </pc:docMkLst>
      <pc:sldChg chg="modSp mod">
        <pc:chgData name="Bobby Connolly" userId="b94be12b-a979-4e55-8c6b-638c18704ebe" providerId="ADAL" clId="{93F67E3D-379A-4010-B3B5-C8809EA69BF2}" dt="2024-08-28T19:09:35.147" v="0" actId="20577"/>
        <pc:sldMkLst>
          <pc:docMk/>
          <pc:sldMk cId="2012020526" sldId="256"/>
        </pc:sldMkLst>
        <pc:graphicFrameChg chg="modGraphic">
          <ac:chgData name="Bobby Connolly" userId="b94be12b-a979-4e55-8c6b-638c18704ebe" providerId="ADAL" clId="{93F67E3D-379A-4010-B3B5-C8809EA69BF2}" dt="2024-08-28T19:09:35.147" v="0" actId="20577"/>
          <ac:graphicFrameMkLst>
            <pc:docMk/>
            <pc:sldMk cId="2012020526" sldId="256"/>
            <ac:graphicFrameMk id="13" creationId="{8B70941E-3F60-23FD-61F8-F05657822B94}"/>
          </ac:graphicFrameMkLst>
        </pc:graphicFrameChg>
      </pc:sldChg>
      <pc:sldChg chg="modSp mod">
        <pc:chgData name="Bobby Connolly" userId="b94be12b-a979-4e55-8c6b-638c18704ebe" providerId="ADAL" clId="{93F67E3D-379A-4010-B3B5-C8809EA69BF2}" dt="2024-08-28T19:13:26.552" v="108" actId="20577"/>
        <pc:sldMkLst>
          <pc:docMk/>
          <pc:sldMk cId="425897490" sldId="258"/>
        </pc:sldMkLst>
        <pc:spChg chg="mod">
          <ac:chgData name="Bobby Connolly" userId="b94be12b-a979-4e55-8c6b-638c18704ebe" providerId="ADAL" clId="{93F67E3D-379A-4010-B3B5-C8809EA69BF2}" dt="2024-08-28T19:13:26.552" v="108" actId="20577"/>
          <ac:spMkLst>
            <pc:docMk/>
            <pc:sldMk cId="425897490" sldId="258"/>
            <ac:spMk id="8" creationId="{56DCB890-61DD-20E9-EF04-EB2108EBAACF}"/>
          </ac:spMkLst>
        </pc:spChg>
        <pc:picChg chg="mod">
          <ac:chgData name="Bobby Connolly" userId="b94be12b-a979-4e55-8c6b-638c18704ebe" providerId="ADAL" clId="{93F67E3D-379A-4010-B3B5-C8809EA69BF2}" dt="2024-08-28T19:12:25.066" v="84" actId="1076"/>
          <ac:picMkLst>
            <pc:docMk/>
            <pc:sldMk cId="425897490" sldId="258"/>
            <ac:picMk id="10" creationId="{0838D29A-E1EC-F132-1825-DA629D905F5D}"/>
          </ac:picMkLst>
        </pc:picChg>
      </pc:sldChg>
      <pc:sldChg chg="modSp mod">
        <pc:chgData name="Bobby Connolly" userId="b94be12b-a979-4e55-8c6b-638c18704ebe" providerId="ADAL" clId="{93F67E3D-379A-4010-B3B5-C8809EA69BF2}" dt="2024-08-28T19:18:09.907" v="130" actId="403"/>
        <pc:sldMkLst>
          <pc:docMk/>
          <pc:sldMk cId="3607468450" sldId="274"/>
        </pc:sldMkLst>
        <pc:spChg chg="mod">
          <ac:chgData name="Bobby Connolly" userId="b94be12b-a979-4e55-8c6b-638c18704ebe" providerId="ADAL" clId="{93F67E3D-379A-4010-B3B5-C8809EA69BF2}" dt="2024-08-28T19:18:09.907" v="130" actId="403"/>
          <ac:spMkLst>
            <pc:docMk/>
            <pc:sldMk cId="3607468450" sldId="274"/>
            <ac:spMk id="5" creationId="{1FC657AC-7B46-350B-EE92-D092D2DEAB12}"/>
          </ac:spMkLst>
        </pc:spChg>
      </pc:sldChg>
      <pc:sldChg chg="modSp mod">
        <pc:chgData name="Bobby Connolly" userId="b94be12b-a979-4e55-8c6b-638c18704ebe" providerId="ADAL" clId="{93F67E3D-379A-4010-B3B5-C8809EA69BF2}" dt="2024-08-28T19:09:59.765" v="2" actId="20577"/>
        <pc:sldMkLst>
          <pc:docMk/>
          <pc:sldMk cId="829752690" sldId="276"/>
        </pc:sldMkLst>
        <pc:spChg chg="mod">
          <ac:chgData name="Bobby Connolly" userId="b94be12b-a979-4e55-8c6b-638c18704ebe" providerId="ADAL" clId="{93F67E3D-379A-4010-B3B5-C8809EA69BF2}" dt="2024-08-28T19:09:59.765" v="2" actId="20577"/>
          <ac:spMkLst>
            <pc:docMk/>
            <pc:sldMk cId="829752690" sldId="276"/>
            <ac:spMk id="3" creationId="{8E9B236F-F677-87EF-3254-2F2AD2A7C4DF}"/>
          </ac:spMkLst>
        </pc:spChg>
      </pc:sldChg>
      <pc:sldChg chg="new del">
        <pc:chgData name="Bobby Connolly" userId="b94be12b-a979-4e55-8c6b-638c18704ebe" providerId="ADAL" clId="{93F67E3D-379A-4010-B3B5-C8809EA69BF2}" dt="2024-08-28T19:10:29.239" v="5" actId="47"/>
        <pc:sldMkLst>
          <pc:docMk/>
          <pc:sldMk cId="2320860816" sldId="277"/>
        </pc:sldMkLst>
      </pc:sldChg>
      <pc:sldChg chg="modSp add del mod ord">
        <pc:chgData name="Bobby Connolly" userId="b94be12b-a979-4e55-8c6b-638c18704ebe" providerId="ADAL" clId="{93F67E3D-379A-4010-B3B5-C8809EA69BF2}" dt="2024-08-28T19:10:56.406" v="12" actId="47"/>
        <pc:sldMkLst>
          <pc:docMk/>
          <pc:sldMk cId="1095134153" sldId="278"/>
        </pc:sldMkLst>
        <pc:spChg chg="mod">
          <ac:chgData name="Bobby Connolly" userId="b94be12b-a979-4e55-8c6b-638c18704ebe" providerId="ADAL" clId="{93F67E3D-379A-4010-B3B5-C8809EA69BF2}" dt="2024-08-28T19:10:41.619" v="11" actId="20577"/>
          <ac:spMkLst>
            <pc:docMk/>
            <pc:sldMk cId="1095134153" sldId="278"/>
            <ac:spMk id="8" creationId="{56DCB890-61DD-20E9-EF04-EB2108EBAA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E82B8-45EC-47D2-B33C-283322395C52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2795D-3B84-454E-B099-B91812702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82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2795D-3B84-454E-B099-B918127027A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11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9-E5EB-1833-B4CC-1731F09FA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4B74A-EADA-76E5-64BF-E6EA0B9DF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3333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14FF-50BC-E098-A5B5-6279A0CF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C7F6-109F-6D26-EFDD-0479F2CE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5CF4-3D3C-7503-958D-A4DA86E3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26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5414-9415-EE55-0279-D2C146AC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F348-F7EB-DE2C-097D-B73B12E52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FF23-321D-FFB4-14E3-EC364763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691E-92BA-D874-9913-C4672747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5C6D-2063-8D4F-9718-96CF3DAE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36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B211B-8097-CE6A-8E1D-481A47393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08B45-ABEC-9432-8C50-C8495DE1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C2D97-7B10-B22F-E0CD-30E0A089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545F-1231-4404-4A92-D7B13321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F455-FE87-140D-B786-763B4945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29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3580-924D-388C-BEC8-455DA1B7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699A-04DF-D3D6-CF4C-4B133B02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C374-8892-5D3B-F265-048C6716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1E53-F5CA-9DBA-4373-09F06085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13D3-6CA9-FAD0-7E60-DA51172E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5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E974-7B54-A56E-B51A-7C981537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AD5C9-1E83-08CD-B1A8-E6B3E01B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AA99-CF6B-9B7B-D875-7D61B7C8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9435-6426-575A-99AB-3456957E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3302D-A535-9237-DCBF-25883AB0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68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4F0D-ECF9-8440-5B7D-BB4AC86F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6064-AAF6-D416-B9FD-994644F32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881DF-AE3B-2808-1C9A-DF11FD31C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F4854-5E91-88EE-3064-9AE075A9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D69A-2709-A356-0FED-96272630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05906-0409-24C0-41B8-02FD0723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D7CC-5F0D-6D3F-8499-41050FD1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1E5CB-8F70-DC4B-0202-AC7E4491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68227-EE9A-B3DB-FFAC-C006B277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C30C7-E4A6-EB61-A62C-7018436C5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77700-7021-12C3-1F7D-41BA020A8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25644-25EC-D9BE-8EDE-DE89C2FC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3FCA7-25D1-339F-CB3A-AB2A9FF1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6D020-1430-4D23-6FA7-1FF50067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79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D083-C52F-2F67-F2AE-62C6DD4A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49B5A-8F26-1C5A-482A-9D517F10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81B9A-57C2-A73C-6540-AA88DC03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09224-2057-88FA-0FC3-0DF9D81E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86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EAE0A-80F0-B0FF-00F1-512D3640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10AEA-9BFE-D2A3-307E-2FC02332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10339-49AD-8CE5-5782-92CA702D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23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E4E7-BA3E-ADB3-1444-8A74D851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ECC0-5D30-347F-F2DC-D0EE9C21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03B3B-8BA5-1603-F404-CD5978F06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12FE6-6D5A-B66B-B3E3-7CD5EAFA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7C5E6-D1BE-B286-4E56-5C95391B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C4F68-EC8E-5A48-5012-8B1C2985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13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CC3A-BB4E-4AFB-16CB-5426FC6C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D05DE-2AAF-014C-88FA-4101407A1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A6EC2-3B39-FC30-45CC-AC6FC0F1C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0D8E-2113-5E11-67E7-48B797A2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A4B28-0876-47C6-477E-9AE3D704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9B92-407F-DB69-5EE1-AB90B1B7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788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D0E7-2417-C70F-8690-D4979AF5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5D6A-BB6F-ADAC-C158-81B4D1421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493-22BF-945B-1F5D-0FF3E1E57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3B679-46EF-478D-A23C-8A3D284901AF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2956-EE9E-778E-FAD9-9F1A5CF16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ED3C-BCC5-8D0F-2A98-D4BBEA138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32F5D-C29E-4B7D-97D0-8E3C8967B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8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B75C4-185A-5C2C-8A90-EAECF3C43AE5}"/>
              </a:ext>
            </a:extLst>
          </p:cNvPr>
          <p:cNvSpPr txBox="1"/>
          <p:nvPr/>
        </p:nvSpPr>
        <p:spPr>
          <a:xfrm>
            <a:off x="577516" y="393700"/>
            <a:ext cx="11069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Week 1: Python Basics</a:t>
            </a:r>
            <a:endParaRPr lang="en-CA" sz="6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8C7CA-A2C6-8FF5-224C-91784543FEFE}"/>
              </a:ext>
            </a:extLst>
          </p:cNvPr>
          <p:cNvSpPr txBox="1"/>
          <p:nvPr/>
        </p:nvSpPr>
        <p:spPr>
          <a:xfrm>
            <a:off x="1302222" y="1488906"/>
            <a:ext cx="7902575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Variables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 Types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Simple Operations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Basic Python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CFA17-57AC-119E-567A-973CC4CB470E}"/>
              </a:ext>
            </a:extLst>
          </p:cNvPr>
          <p:cNvSpPr txBox="1"/>
          <p:nvPr/>
        </p:nvSpPr>
        <p:spPr>
          <a:xfrm>
            <a:off x="797825" y="4860689"/>
            <a:ext cx="790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Coming Soon…</a:t>
            </a:r>
            <a:endParaRPr lang="en-CA" sz="2400" dirty="0">
              <a:latin typeface="+mj-lt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70941E-3F60-23FD-61F8-F0565782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99278"/>
              </p:ext>
            </p:extLst>
          </p:nvPr>
        </p:nvGraphicFramePr>
        <p:xfrm>
          <a:off x="759254" y="53517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53066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6850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4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and GitHub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structures (if, else, </a:t>
                      </a:r>
                      <a:r>
                        <a:rPr lang="en-US" dirty="0" err="1"/>
                        <a:t>elif</a:t>
                      </a:r>
                      <a:r>
                        <a:rPr lang="en-US" dirty="0"/>
                        <a:t>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6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PyCharm setup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Loops (for and while)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27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2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DC087D-0F0A-6174-3DB2-B35BC22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Python       Syntax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1AF0EC-CE00-6524-8C8E-7E694C3D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4"/>
            <a:ext cx="8811126" cy="20726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Python uses </a:t>
            </a:r>
            <a:r>
              <a:rPr lang="en-US" dirty="0">
                <a:solidFill>
                  <a:srgbClr val="306998"/>
                </a:solidFill>
              </a:rPr>
              <a:t>indentation</a:t>
            </a:r>
            <a:r>
              <a:rPr lang="en-US" dirty="0"/>
              <a:t> to define code blocks</a:t>
            </a:r>
          </a:p>
          <a:p>
            <a:pPr>
              <a:lnSpc>
                <a:spcPct val="150000"/>
              </a:lnSpc>
            </a:pPr>
            <a:r>
              <a:rPr lang="en-US" dirty="0"/>
              <a:t>Typically 4 spaces or 1 tab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CA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5C4730-FB8A-EC8A-E7FB-C905EAFF177F}"/>
              </a:ext>
            </a:extLst>
          </p:cNvPr>
          <p:cNvGrpSpPr/>
          <p:nvPr/>
        </p:nvGrpSpPr>
        <p:grpSpPr>
          <a:xfrm>
            <a:off x="2135512" y="3101108"/>
            <a:ext cx="7920975" cy="3590996"/>
            <a:chOff x="2135512" y="3039323"/>
            <a:chExt cx="7920975" cy="35909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19C41C-83AB-6E35-89AF-2A6AEC661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5512" y="3039323"/>
              <a:ext cx="7920975" cy="3590996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35C5175-E048-0E59-7817-3AF2BE03135B}"/>
                </a:ext>
              </a:extLst>
            </p:cNvPr>
            <p:cNvCxnSpPr/>
            <p:nvPr/>
          </p:nvCxnSpPr>
          <p:spPr>
            <a:xfrm>
              <a:off x="2644346" y="4090088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59CB481-EF77-5A48-F273-7AC3D0017DAD}"/>
                </a:ext>
              </a:extLst>
            </p:cNvPr>
            <p:cNvCxnSpPr/>
            <p:nvPr/>
          </p:nvCxnSpPr>
          <p:spPr>
            <a:xfrm>
              <a:off x="2644346" y="4316628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0D6781-F7A4-C242-6E82-6C81A8C54415}"/>
                </a:ext>
              </a:extLst>
            </p:cNvPr>
            <p:cNvCxnSpPr/>
            <p:nvPr/>
          </p:nvCxnSpPr>
          <p:spPr>
            <a:xfrm>
              <a:off x="2644345" y="4724402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95EE301-411C-44DF-9F22-F6A0FE67683D}"/>
                </a:ext>
              </a:extLst>
            </p:cNvPr>
            <p:cNvCxnSpPr/>
            <p:nvPr/>
          </p:nvCxnSpPr>
          <p:spPr>
            <a:xfrm>
              <a:off x="2644344" y="4934466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5F483D-675E-5087-1830-A03EBA34B75F}"/>
                </a:ext>
              </a:extLst>
            </p:cNvPr>
            <p:cNvCxnSpPr/>
            <p:nvPr/>
          </p:nvCxnSpPr>
          <p:spPr>
            <a:xfrm>
              <a:off x="2644343" y="5132174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38E613-9A29-D48A-FDA3-3B671B609E94}"/>
                </a:ext>
              </a:extLst>
            </p:cNvPr>
            <p:cNvCxnSpPr/>
            <p:nvPr/>
          </p:nvCxnSpPr>
          <p:spPr>
            <a:xfrm>
              <a:off x="2644343" y="5354597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9A53B5-4D7A-B531-A388-4DBCA74212CC}"/>
                </a:ext>
              </a:extLst>
            </p:cNvPr>
            <p:cNvCxnSpPr/>
            <p:nvPr/>
          </p:nvCxnSpPr>
          <p:spPr>
            <a:xfrm>
              <a:off x="2644343" y="5564662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AF8B89-8DB3-FBC2-9DC0-87ACE9790ADB}"/>
                </a:ext>
              </a:extLst>
            </p:cNvPr>
            <p:cNvCxnSpPr/>
            <p:nvPr/>
          </p:nvCxnSpPr>
          <p:spPr>
            <a:xfrm>
              <a:off x="2644343" y="5787082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25EDEB-E5CC-82F3-3D59-5AF26A2C3A0D}"/>
                </a:ext>
              </a:extLst>
            </p:cNvPr>
            <p:cNvCxnSpPr/>
            <p:nvPr/>
          </p:nvCxnSpPr>
          <p:spPr>
            <a:xfrm>
              <a:off x="2648461" y="5984791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530F57-DD89-2413-1FDF-598325F52123}"/>
                </a:ext>
              </a:extLst>
            </p:cNvPr>
            <p:cNvCxnSpPr/>
            <p:nvPr/>
          </p:nvCxnSpPr>
          <p:spPr>
            <a:xfrm>
              <a:off x="2644343" y="6194855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C075D9-7033-B6D6-F966-85837A6B9C5B}"/>
                </a:ext>
              </a:extLst>
            </p:cNvPr>
            <p:cNvCxnSpPr/>
            <p:nvPr/>
          </p:nvCxnSpPr>
          <p:spPr>
            <a:xfrm>
              <a:off x="2644342" y="6417277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34F39E-1F74-504D-E475-4D926FF3A4F9}"/>
                </a:ext>
              </a:extLst>
            </p:cNvPr>
            <p:cNvCxnSpPr/>
            <p:nvPr/>
          </p:nvCxnSpPr>
          <p:spPr>
            <a:xfrm>
              <a:off x="3076828" y="4926229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35D0F5-F271-CF3C-0DD6-1A4F4EB7C454}"/>
                </a:ext>
              </a:extLst>
            </p:cNvPr>
            <p:cNvCxnSpPr/>
            <p:nvPr/>
          </p:nvCxnSpPr>
          <p:spPr>
            <a:xfrm>
              <a:off x="3076828" y="5132174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16594B6-EEE3-DA47-044F-7E5FF56D5653}"/>
                </a:ext>
              </a:extLst>
            </p:cNvPr>
            <p:cNvCxnSpPr/>
            <p:nvPr/>
          </p:nvCxnSpPr>
          <p:spPr>
            <a:xfrm>
              <a:off x="3076828" y="5564662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FBBD6B-FD65-14A3-9538-F9BD0A4EDD12}"/>
                </a:ext>
              </a:extLst>
            </p:cNvPr>
            <p:cNvCxnSpPr/>
            <p:nvPr/>
          </p:nvCxnSpPr>
          <p:spPr>
            <a:xfrm>
              <a:off x="3076828" y="5984791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DB5107-D93C-65D6-6CD1-144B868C3895}"/>
                </a:ext>
              </a:extLst>
            </p:cNvPr>
            <p:cNvCxnSpPr/>
            <p:nvPr/>
          </p:nvCxnSpPr>
          <p:spPr>
            <a:xfrm>
              <a:off x="3076828" y="6417277"/>
              <a:ext cx="4448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AAC194-95A5-48E6-5D91-813B181E7662}"/>
              </a:ext>
            </a:extLst>
          </p:cNvPr>
          <p:cNvCxnSpPr/>
          <p:nvPr/>
        </p:nvCxnSpPr>
        <p:spPr>
          <a:xfrm>
            <a:off x="3521670" y="1825625"/>
            <a:ext cx="444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C3E4C-58F4-F8DA-B726-1179B6622FDD}"/>
              </a:ext>
            </a:extLst>
          </p:cNvPr>
          <p:cNvCxnSpPr/>
          <p:nvPr/>
        </p:nvCxnSpPr>
        <p:spPr>
          <a:xfrm>
            <a:off x="3521671" y="2277762"/>
            <a:ext cx="444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F04A6AC-6D46-AD07-C133-C182BBE7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94" y="600265"/>
            <a:ext cx="798369" cy="7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3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BE215-34DA-704A-C4A0-DA77FF0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continued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657AC-7B46-350B-EE92-D092D2DEAB12}"/>
              </a:ext>
            </a:extLst>
          </p:cNvPr>
          <p:cNvSpPr txBox="1"/>
          <p:nvPr/>
        </p:nvSpPr>
        <p:spPr>
          <a:xfrm>
            <a:off x="838200" y="1659941"/>
            <a:ext cx="10651958" cy="507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Comments:</a:t>
            </a:r>
          </a:p>
          <a:p>
            <a:pPr marL="914400" indent="-342900">
              <a:buFont typeface="Arial" panose="020B0604020202020204" pitchFamily="34" charset="0"/>
              <a:buChar char="•"/>
            </a:pPr>
            <a:r>
              <a:rPr lang="en-CA" sz="2800" dirty="0"/>
              <a:t>Single line (</a:t>
            </a:r>
            <a:r>
              <a:rPr lang="en-CA" sz="2800" dirty="0">
                <a:solidFill>
                  <a:srgbClr val="306998"/>
                </a:solidFill>
              </a:rPr>
              <a:t>#</a:t>
            </a:r>
            <a:r>
              <a:rPr lang="en-CA" sz="2800" dirty="0"/>
              <a:t> hashtag):     </a:t>
            </a:r>
            <a:r>
              <a:rPr lang="en-CA" sz="2800" dirty="0">
                <a:solidFill>
                  <a:srgbClr val="306998"/>
                </a:solidFill>
                <a:latin typeface="Consolas" panose="020B0609020204030204" pitchFamily="49" charset="0"/>
              </a:rPr>
              <a:t># </a:t>
            </a:r>
            <a:r>
              <a:rPr lang="en-CA" sz="2800" dirty="0">
                <a:solidFill>
                  <a:srgbClr val="00B050"/>
                </a:solidFill>
                <a:latin typeface="Consolas" panose="020B0609020204030204" pitchFamily="49" charset="0"/>
              </a:rPr>
              <a:t>This is a comment</a:t>
            </a:r>
          </a:p>
          <a:p>
            <a:pPr marL="9144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Multi-line (</a:t>
            </a:r>
            <a:r>
              <a:rPr lang="en-CA" sz="2800" dirty="0">
                <a:solidFill>
                  <a:srgbClr val="306998"/>
                </a:solidFill>
              </a:rPr>
              <a:t>"""</a:t>
            </a:r>
            <a:r>
              <a:rPr lang="en-CA" sz="2800" dirty="0"/>
              <a:t> wrap with three double quotes </a:t>
            </a:r>
            <a:r>
              <a:rPr lang="en-CA" sz="2800" dirty="0">
                <a:solidFill>
                  <a:srgbClr val="306998"/>
                </a:solidFill>
              </a:rPr>
              <a:t>"""</a:t>
            </a:r>
            <a:r>
              <a:rPr lang="en-CA" sz="2800" dirty="0"/>
              <a:t>): </a:t>
            </a:r>
            <a:br>
              <a:rPr lang="en-CA" sz="2800" dirty="0"/>
            </a:br>
            <a:r>
              <a:rPr lang="en-CA" sz="2800" dirty="0">
                <a:latin typeface="Consolas" panose="020B0609020204030204" pitchFamily="49" charset="0"/>
              </a:rPr>
              <a:t>	  </a:t>
            </a:r>
            <a:r>
              <a:rPr lang="en-CA" sz="2800" dirty="0">
                <a:solidFill>
                  <a:srgbClr val="306998"/>
                </a:solidFill>
              </a:rPr>
              <a:t>"""</a:t>
            </a:r>
            <a:r>
              <a:rPr lang="en-CA" sz="2800" dirty="0">
                <a:solidFill>
                  <a:srgbClr val="306998"/>
                </a:solidFill>
                <a:latin typeface="Consolas" panose="020B0609020204030204" pitchFamily="49" charset="0"/>
              </a:rPr>
              <a:t> </a:t>
            </a:r>
            <a:br>
              <a:rPr lang="en-CA" sz="2800" dirty="0">
                <a:solidFill>
                  <a:srgbClr val="306998"/>
                </a:solidFill>
                <a:latin typeface="Consolas" panose="020B0609020204030204" pitchFamily="49" charset="0"/>
              </a:rPr>
            </a:br>
            <a:r>
              <a:rPr lang="en-CA" sz="2800" dirty="0">
                <a:solidFill>
                  <a:srgbClr val="306998"/>
                </a:solidFill>
                <a:latin typeface="Consolas" panose="020B0609020204030204" pitchFamily="49" charset="0"/>
              </a:rPr>
              <a:t>       </a:t>
            </a:r>
            <a:r>
              <a:rPr lang="en-CA" sz="2800" dirty="0">
                <a:solidFill>
                  <a:srgbClr val="00B050"/>
                </a:solidFill>
                <a:latin typeface="Consolas" panose="020B0609020204030204" pitchFamily="49" charset="0"/>
              </a:rPr>
              <a:t>This is a </a:t>
            </a:r>
            <a:br>
              <a:rPr lang="en-CA" sz="2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CA" sz="2800" dirty="0">
                <a:solidFill>
                  <a:srgbClr val="00B050"/>
                </a:solidFill>
                <a:latin typeface="Consolas" panose="020B0609020204030204" pitchFamily="49" charset="0"/>
              </a:rPr>
              <a:t>       multi-line</a:t>
            </a:r>
            <a:br>
              <a:rPr lang="en-CA" sz="2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CA" sz="2800" dirty="0">
                <a:solidFill>
                  <a:srgbClr val="00B050"/>
                </a:solidFill>
                <a:latin typeface="Consolas" panose="020B0609020204030204" pitchFamily="49" charset="0"/>
              </a:rPr>
              <a:t>       comment</a:t>
            </a:r>
            <a:br>
              <a:rPr lang="en-CA" sz="2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CA" sz="2800" dirty="0">
                <a:solidFill>
                  <a:srgbClr val="306998"/>
                </a:solidFill>
                <a:latin typeface="Consolas" panose="020B0609020204030204" pitchFamily="49" charset="0"/>
              </a:rPr>
              <a:t>	  </a:t>
            </a:r>
            <a:r>
              <a:rPr lang="en-CA" sz="2800" dirty="0">
                <a:solidFill>
                  <a:srgbClr val="306998"/>
                </a:solidFill>
              </a:rPr>
              <a:t>"""</a:t>
            </a:r>
            <a:r>
              <a:rPr lang="en-CA" sz="2800" dirty="0">
                <a:solidFill>
                  <a:srgbClr val="306998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15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BE215-34DA-704A-C4A0-DA77FF0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continued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657AC-7B46-350B-EE92-D092D2DEAB12}"/>
              </a:ext>
            </a:extLst>
          </p:cNvPr>
          <p:cNvSpPr txBox="1"/>
          <p:nvPr/>
        </p:nvSpPr>
        <p:spPr>
          <a:xfrm>
            <a:off x="838200" y="1659941"/>
            <a:ext cx="106519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Parentheses and Order of Operations: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Group operations:</a:t>
            </a:r>
            <a:r>
              <a:rPr lang="en-CA" sz="2800" dirty="0">
                <a:latin typeface="Consolas" panose="020B0609020204030204" pitchFamily="49" charset="0"/>
              </a:rPr>
              <a:t>        	 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r>
              <a:rPr lang="en-CA" sz="2800" dirty="0">
                <a:latin typeface="Consolas" panose="020B0609020204030204" pitchFamily="49" charset="0"/>
              </a:rPr>
              <a:t>(2 + 3) * 4 = 20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/>
              <a:t>Without parentheses:              </a:t>
            </a:r>
            <a:r>
              <a:rPr lang="en-US" sz="2800" dirty="0">
                <a:latin typeface="Consolas" panose="020B0609020204030204" pitchFamily="49" charset="0"/>
              </a:rPr>
              <a:t>2 + 3 * 4 = 14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endParaRPr lang="en-CA" sz="28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Override default precedence:     </a:t>
            </a:r>
            <a:r>
              <a:rPr lang="en-CA" sz="2800" dirty="0">
                <a:latin typeface="Consolas" panose="020B0609020204030204" pitchFamily="49" charset="0"/>
              </a:rPr>
              <a:t> 2 + 3 * 4 = 14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/>
              <a:t>With parentheses:               </a:t>
            </a:r>
            <a:r>
              <a:rPr lang="en-US" sz="2800" dirty="0">
                <a:latin typeface="Consolas" panose="020B0609020204030204" pitchFamily="49" charset="0"/>
              </a:rPr>
              <a:t> (2 + 3) * 4 = 20</a:t>
            </a:r>
            <a:br>
              <a:rPr lang="en-CA" sz="2800" dirty="0"/>
            </a:br>
            <a:r>
              <a:rPr lang="en-CA" sz="2800" dirty="0"/>
              <a:t>	 </a:t>
            </a:r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6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BE215-34DA-704A-C4A0-DA77FF0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continued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657AC-7B46-350B-EE92-D092D2DEAB12}"/>
              </a:ext>
            </a:extLst>
          </p:cNvPr>
          <p:cNvSpPr txBox="1"/>
          <p:nvPr/>
        </p:nvSpPr>
        <p:spPr>
          <a:xfrm>
            <a:off x="838200" y="1659941"/>
            <a:ext cx="10651958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Print Statements: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078E6-ABD9-A76B-A0F3-AE57827F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4" y="2577616"/>
            <a:ext cx="8728809" cy="37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0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649B-44C7-D4D6-1434-CB017942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236F-F677-87EF-3254-2F2AD2A7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700" b="1" dirty="0"/>
              <a:t>## 1. Variables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1.1: Create a variable named '</a:t>
            </a:r>
            <a:r>
              <a:rPr lang="en-US" sz="700" dirty="0" err="1"/>
              <a:t>course_name</a:t>
            </a:r>
            <a:r>
              <a:rPr lang="en-US" sz="700" dirty="0"/>
              <a:t>' and assign it the value 'Python'.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Then create another variable '</a:t>
            </a:r>
            <a:r>
              <a:rPr lang="en-US" sz="700" dirty="0" err="1"/>
              <a:t>week_number</a:t>
            </a:r>
            <a:r>
              <a:rPr lang="en-US" sz="700" dirty="0"/>
              <a:t>' and assign it the value 1.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1.2: Print both variables on separate lines.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b="1" dirty="0"/>
              <a:t>## 2. Data Types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2.1: Create variables of each basic data type (int, float, str, bool).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Use descriptive names for your variables.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2.2: Use the type() function to print the type of each variable you created.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700" dirty="0"/>
            </a:br>
            <a:br>
              <a:rPr lang="en-US" sz="700" dirty="0"/>
            </a:br>
            <a:br>
              <a:rPr lang="en-US" sz="700" dirty="0"/>
            </a:br>
            <a:br>
              <a:rPr lang="en-US" sz="700" dirty="0"/>
            </a:br>
            <a:r>
              <a:rPr lang="en-US" sz="700" b="1" dirty="0"/>
              <a:t>## 3. Simple Operations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3.1: Perform the following numeric operations and print the results: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- Add 5 and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- Subtract 10 from 25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- Multiply 4 by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- Divide 20 by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- Calculate 17 modulo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- Raise 2 to the power of 4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3.2: Create two string variables and concatenate them.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Then print the result.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3.3: Create two </a:t>
            </a:r>
            <a:r>
              <a:rPr lang="en-US" sz="700" dirty="0" err="1"/>
              <a:t>boolean</a:t>
            </a:r>
            <a:r>
              <a:rPr lang="en-US" sz="700" dirty="0"/>
              <a:t> variables. Use them in an 'and' operation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and an 'or' operation. Print the results of both operations.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b="1" dirty="0"/>
              <a:t>## 4. Basic Python Syntax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4.1: Write a multi-line comment explaining what you've learned so far in this course.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4.2: Create a numeric variable. Then, using a single print statement and an f-string,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print a sentence that includes the variable's value.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4.3: Write an expression that uses parentheses to change the normal order of operations.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Print both the original expression and the modified expression with their results.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b="1" dirty="0"/>
              <a:t>## 5. Challenge Exercise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Exercise 5.1: Create a variable 'radius' with a value of 5.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Calculate the area of a circle with this radius (area = pi * r^2).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700" dirty="0"/>
              <a:t># Use 3.14159 for pi. Print the result formatted to 2 decimal places.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82975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DC087D-0F0A-6174-3DB2-B35BC22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1AF0EC-CE00-6524-8C8E-7E694C3D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11126" cy="2072607"/>
          </a:xfrm>
        </p:spPr>
        <p:txBody>
          <a:bodyPr>
            <a:normAutofit fontScale="92500"/>
          </a:bodyPr>
          <a:lstStyle/>
          <a:p>
            <a:pPr marL="692150" indent="-346075"/>
            <a:r>
              <a:rPr lang="en-US" dirty="0"/>
              <a:t>Variables are containers that hold your data</a:t>
            </a:r>
          </a:p>
          <a:p>
            <a:pPr marL="692150" indent="-346075"/>
            <a:r>
              <a:rPr lang="en-US" dirty="0"/>
              <a:t>At any given time, your data is stored in the computer’s memory (</a:t>
            </a:r>
            <a:r>
              <a:rPr lang="en-US" dirty="0">
                <a:solidFill>
                  <a:srgbClr val="306998"/>
                </a:solidFill>
              </a:rPr>
              <a:t>RAM or </a:t>
            </a:r>
            <a:r>
              <a:rPr lang="en-US" b="1" dirty="0">
                <a:solidFill>
                  <a:srgbClr val="306998"/>
                </a:solidFill>
              </a:rPr>
              <a:t>R</a:t>
            </a:r>
            <a:r>
              <a:rPr lang="en-US" dirty="0">
                <a:solidFill>
                  <a:srgbClr val="306998"/>
                </a:solidFill>
              </a:rPr>
              <a:t>andom </a:t>
            </a:r>
            <a:r>
              <a:rPr lang="en-US" b="1" dirty="0">
                <a:solidFill>
                  <a:srgbClr val="306998"/>
                </a:solidFill>
              </a:rPr>
              <a:t>A</a:t>
            </a:r>
            <a:r>
              <a:rPr lang="en-US" dirty="0">
                <a:solidFill>
                  <a:srgbClr val="306998"/>
                </a:solidFill>
              </a:rPr>
              <a:t>ccess </a:t>
            </a:r>
            <a:r>
              <a:rPr lang="en-US" b="1" dirty="0">
                <a:solidFill>
                  <a:srgbClr val="306998"/>
                </a:solidFill>
              </a:rPr>
              <a:t>M</a:t>
            </a:r>
            <a:r>
              <a:rPr lang="en-US" dirty="0">
                <a:solidFill>
                  <a:srgbClr val="306998"/>
                </a:solidFill>
              </a:rPr>
              <a:t>emory</a:t>
            </a:r>
            <a:r>
              <a:rPr lang="en-US" dirty="0"/>
              <a:t>)</a:t>
            </a:r>
          </a:p>
          <a:p>
            <a:pPr marL="692150" lvl="1" indent="-346075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306998"/>
                </a:solidFill>
              </a:rPr>
              <a:t>CPU</a:t>
            </a:r>
            <a:r>
              <a:rPr lang="en-US" dirty="0"/>
              <a:t> accesses this data when needed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16DE3-1112-54C0-259D-AF15C5835B55}"/>
              </a:ext>
            </a:extLst>
          </p:cNvPr>
          <p:cNvSpPr txBox="1"/>
          <p:nvPr/>
        </p:nvSpPr>
        <p:spPr>
          <a:xfrm>
            <a:off x="838200" y="4408024"/>
            <a:ext cx="33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Examples:</a:t>
            </a:r>
            <a:endParaRPr lang="en-CA" sz="2400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EB4E42-7983-56DC-69CD-2B634EC1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985" y="4383913"/>
            <a:ext cx="7230478" cy="19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9345BF-56C0-E9EB-23A2-9446E8ED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continued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CB890-61DD-20E9-EF04-EB2108EBAACF}"/>
              </a:ext>
            </a:extLst>
          </p:cNvPr>
          <p:cNvSpPr txBox="1"/>
          <p:nvPr/>
        </p:nvSpPr>
        <p:spPr>
          <a:xfrm>
            <a:off x="838200" y="1721725"/>
            <a:ext cx="1065195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Key Points:</a:t>
            </a:r>
          </a:p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Variables have names (e.g., age, name, pi, first_name, last_name)</a:t>
            </a:r>
          </a:p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They can hold different types of data</a:t>
            </a:r>
          </a:p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value of a variable can change during program execution</a:t>
            </a:r>
          </a:p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underscores_between_words_like_this when naming variables</a:t>
            </a:r>
          </a:p>
          <a:p>
            <a:pPr marL="6921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38D29A-E1EC-F132-1825-DA629D90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829" y="5075695"/>
            <a:ext cx="5654341" cy="1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DC087D-0F0A-6174-3DB2-B35BC22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EFAA-EC98-A8D9-7416-E711AB6D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Basic Data Types:</a:t>
            </a:r>
          </a:p>
          <a:p>
            <a:pPr marL="914400" indent="-514350">
              <a:buFont typeface="+mj-lt"/>
              <a:buAutoNum type="arabicPeriod"/>
            </a:pPr>
            <a:r>
              <a:rPr lang="en-US" b="1" dirty="0"/>
              <a:t>Integers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): Whole numbers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306998"/>
                </a:solidFill>
              </a:rPr>
              <a:t>Example: 27, -99, 1000</a:t>
            </a:r>
          </a:p>
          <a:p>
            <a:pPr marL="914400" indent="-514350">
              <a:buFont typeface="+mj-lt"/>
              <a:buAutoNum type="arabicPeriod"/>
            </a:pPr>
            <a:r>
              <a:rPr lang="en-US" b="1" dirty="0"/>
              <a:t>Floating-point</a:t>
            </a:r>
            <a:r>
              <a:rPr lang="en-US" dirty="0"/>
              <a:t> numbers (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): Decimal numbers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306998"/>
                </a:solidFill>
              </a:rPr>
              <a:t>Example: 3.14, -0.001, 2.0</a:t>
            </a:r>
          </a:p>
          <a:p>
            <a:pPr marL="914400" indent="-514350">
              <a:buFont typeface="+mj-lt"/>
              <a:buAutoNum type="arabicPeriod"/>
            </a:pPr>
            <a:r>
              <a:rPr lang="en-US" b="1" dirty="0"/>
              <a:t>String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): Text wrapped in double “hi” or single quotes ‘hi’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306998"/>
                </a:solidFill>
              </a:rPr>
              <a:t>Example: “Hello, World!”, ‘Python’, “40”</a:t>
            </a:r>
          </a:p>
          <a:p>
            <a:pPr marL="914400" indent="-514350">
              <a:buFont typeface="+mj-lt"/>
              <a:buAutoNum type="arabicPeriod"/>
            </a:pPr>
            <a:r>
              <a:rPr lang="en-US" b="1" dirty="0"/>
              <a:t>Booleans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bool</a:t>
            </a:r>
            <a:r>
              <a:rPr lang="en-US" dirty="0"/>
              <a:t>): True or False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306998"/>
                </a:solidFill>
              </a:rPr>
              <a:t>Example: True, False</a:t>
            </a:r>
            <a:endParaRPr lang="en-CA" dirty="0">
              <a:solidFill>
                <a:srgbClr val="3069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BE215-34DA-704A-C4A0-DA77FF0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Types, continued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657AC-7B46-350B-EE92-D092D2DEAB12}"/>
              </a:ext>
            </a:extLst>
          </p:cNvPr>
          <p:cNvSpPr txBox="1"/>
          <p:nvPr/>
        </p:nvSpPr>
        <p:spPr>
          <a:xfrm>
            <a:off x="838200" y="1659941"/>
            <a:ext cx="1065195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Key Points: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Python automatically determines the type (</a:t>
            </a:r>
            <a:r>
              <a:rPr lang="en-US" sz="2800" dirty="0">
                <a:solidFill>
                  <a:srgbClr val="FF0000"/>
                </a:solidFill>
              </a:rPr>
              <a:t>int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float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str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FF0000"/>
                </a:solidFill>
              </a:rPr>
              <a:t>bool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 can check the type with the </a:t>
            </a:r>
            <a:r>
              <a:rPr lang="en-US" sz="2800" b="1" dirty="0">
                <a:solidFill>
                  <a:srgbClr val="306998"/>
                </a:solidFill>
              </a:rPr>
              <a:t>type() </a:t>
            </a:r>
            <a:r>
              <a:rPr lang="en-US" sz="2800" dirty="0"/>
              <a:t>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Different types support different operations</a:t>
            </a:r>
            <a:endParaRPr lang="en-CA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A64EE-1B32-D20A-C877-771B99D9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74" y="4610745"/>
            <a:ext cx="6897851" cy="1877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FA1F3-9330-0BAC-A398-5A3E4C35188E}"/>
              </a:ext>
            </a:extLst>
          </p:cNvPr>
          <p:cNvSpPr txBox="1"/>
          <p:nvPr/>
        </p:nvSpPr>
        <p:spPr>
          <a:xfrm>
            <a:off x="838200" y="4736394"/>
            <a:ext cx="33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Examples:</a:t>
            </a:r>
            <a:endParaRPr lang="en-C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53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BE215-34DA-704A-C4A0-DA77FF0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with Data Types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657AC-7B46-350B-EE92-D092D2DEAB12}"/>
              </a:ext>
            </a:extLst>
          </p:cNvPr>
          <p:cNvSpPr txBox="1"/>
          <p:nvPr/>
        </p:nvSpPr>
        <p:spPr>
          <a:xfrm>
            <a:off x="838200" y="1659941"/>
            <a:ext cx="106519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Numeric Operations:</a:t>
            </a:r>
          </a:p>
          <a:p>
            <a:pPr marL="692150" indent="-342900">
              <a:buFont typeface="Arial" panose="020B0604020202020204" pitchFamily="34" charset="0"/>
              <a:buChar char="•"/>
            </a:pPr>
            <a:r>
              <a:rPr lang="en-CA" sz="2800" dirty="0"/>
              <a:t>Addition: 5 + 3 = 8</a:t>
            </a:r>
          </a:p>
          <a:p>
            <a:pPr marL="692150" indent="-342900">
              <a:buFont typeface="Arial" panose="020B0604020202020204" pitchFamily="34" charset="0"/>
              <a:buChar char="•"/>
            </a:pPr>
            <a:r>
              <a:rPr lang="en-CA" sz="2800" dirty="0"/>
              <a:t>Subtraction: 10 - 4 = 6</a:t>
            </a:r>
          </a:p>
          <a:p>
            <a:pPr marL="692150" indent="-342900">
              <a:buFont typeface="Arial" panose="020B0604020202020204" pitchFamily="34" charset="0"/>
              <a:buChar char="•"/>
            </a:pPr>
            <a:r>
              <a:rPr lang="en-CA" sz="2800" dirty="0"/>
              <a:t>Multiplication: 4 * 2 = 8</a:t>
            </a:r>
          </a:p>
          <a:p>
            <a:pPr marL="692150" indent="-342900">
              <a:buFont typeface="Arial" panose="020B0604020202020204" pitchFamily="34" charset="0"/>
              <a:buChar char="•"/>
            </a:pPr>
            <a:r>
              <a:rPr lang="en-CA" sz="2800" dirty="0"/>
              <a:t>Division: 15 / 3 = 5.0     </a:t>
            </a:r>
            <a:r>
              <a:rPr lang="en-CA" sz="2400" i="1" dirty="0">
                <a:solidFill>
                  <a:srgbClr val="306998"/>
                </a:solidFill>
              </a:rPr>
              <a:t>(division always outputs float, e.g., 5.0)</a:t>
            </a:r>
          </a:p>
          <a:p>
            <a:pPr marL="692150" indent="-342900">
              <a:buFont typeface="Arial" panose="020B0604020202020204" pitchFamily="34" charset="0"/>
              <a:buChar char="•"/>
            </a:pPr>
            <a:r>
              <a:rPr lang="en-CA" sz="2800" dirty="0"/>
              <a:t>Division: 15.0 / 3 = 5.0 </a:t>
            </a:r>
          </a:p>
          <a:p>
            <a:pPr marL="692150" indent="-342900">
              <a:buFont typeface="Arial" panose="020B0604020202020204" pitchFamily="34" charset="0"/>
              <a:buChar char="•"/>
            </a:pPr>
            <a:r>
              <a:rPr lang="en-CA" sz="2800" dirty="0"/>
              <a:t>Integer Division: 15 // 3 = 5</a:t>
            </a:r>
          </a:p>
          <a:p>
            <a:pPr marL="692150" indent="-342900">
              <a:buFont typeface="Arial" panose="020B0604020202020204" pitchFamily="34" charset="0"/>
              <a:buChar char="•"/>
            </a:pPr>
            <a:r>
              <a:rPr lang="en-CA" sz="2800" dirty="0"/>
              <a:t>Integer Division: 15 // 4 = 3  </a:t>
            </a:r>
            <a:r>
              <a:rPr lang="en-CA" sz="2400" i="1" dirty="0">
                <a:solidFill>
                  <a:srgbClr val="306998"/>
                </a:solidFill>
              </a:rPr>
              <a:t>(rounds down to int 3)</a:t>
            </a:r>
          </a:p>
          <a:p>
            <a:pPr marL="692150" indent="-342900">
              <a:buFont typeface="Arial" panose="020B0604020202020204" pitchFamily="34" charset="0"/>
              <a:buChar char="•"/>
            </a:pPr>
            <a:r>
              <a:rPr lang="en-CA" sz="2800" dirty="0"/>
              <a:t>Modulus (remainder): 15 % 4 = 3</a:t>
            </a:r>
          </a:p>
          <a:p>
            <a:pPr marL="692150" indent="-342900">
              <a:buFont typeface="Arial" panose="020B0604020202020204" pitchFamily="34" charset="0"/>
              <a:buChar char="•"/>
            </a:pPr>
            <a:r>
              <a:rPr lang="en-CA" sz="2800" dirty="0"/>
              <a:t>Exponentiation: 2 ** 3 = 8</a:t>
            </a:r>
          </a:p>
        </p:txBody>
      </p:sp>
    </p:spTree>
    <p:extLst>
      <p:ext uri="{BB962C8B-B14F-4D97-AF65-F5344CB8AC3E}">
        <p14:creationId xmlns:p14="http://schemas.microsoft.com/office/powerpoint/2010/main" val="316152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BE215-34DA-704A-C4A0-DA77FF0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Operations, continued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657AC-7B46-350B-EE92-D092D2DEAB12}"/>
              </a:ext>
            </a:extLst>
          </p:cNvPr>
          <p:cNvSpPr txBox="1"/>
          <p:nvPr/>
        </p:nvSpPr>
        <p:spPr>
          <a:xfrm>
            <a:off x="838200" y="1659941"/>
            <a:ext cx="10651958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String Operations: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Concatenation: </a:t>
            </a:r>
            <a:r>
              <a:rPr lang="en-CA" sz="2800" dirty="0">
                <a:latin typeface="Consolas" panose="020B0609020204030204" pitchFamily="49" charset="0"/>
              </a:rPr>
              <a:t>“Hello” </a:t>
            </a:r>
            <a:r>
              <a:rPr lang="en-CA" sz="2800" dirty="0">
                <a:solidFill>
                  <a:srgbClr val="306998"/>
                </a:solidFill>
                <a:latin typeface="Consolas" panose="020B0609020204030204" pitchFamily="49" charset="0"/>
              </a:rPr>
              <a:t>+</a:t>
            </a:r>
            <a:r>
              <a:rPr lang="en-CA" sz="2800" dirty="0">
                <a:latin typeface="Consolas" panose="020B0609020204030204" pitchFamily="49" charset="0"/>
              </a:rPr>
              <a:t> “ ” </a:t>
            </a:r>
            <a:r>
              <a:rPr lang="en-CA" sz="2800" dirty="0">
                <a:solidFill>
                  <a:srgbClr val="306998"/>
                </a:solidFill>
                <a:latin typeface="Consolas" panose="020B0609020204030204" pitchFamily="49" charset="0"/>
              </a:rPr>
              <a:t>+</a:t>
            </a:r>
            <a:r>
              <a:rPr lang="en-CA" sz="2800" dirty="0">
                <a:latin typeface="Consolas" panose="020B0609020204030204" pitchFamily="49" charset="0"/>
              </a:rPr>
              <a:t> “World” = “Hello World”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Repetition: </a:t>
            </a:r>
            <a:br>
              <a:rPr lang="en-CA" sz="2800" dirty="0"/>
            </a:br>
            <a:r>
              <a:rPr lang="en-CA" sz="2800" dirty="0"/>
              <a:t>	       </a:t>
            </a:r>
            <a:r>
              <a:rPr lang="en-CA" sz="2800" dirty="0">
                <a:latin typeface="Consolas" panose="020B0609020204030204" pitchFamily="49" charset="0"/>
              </a:rPr>
              <a:t>“Architecture” </a:t>
            </a:r>
            <a:r>
              <a:rPr lang="en-CA" sz="2800" dirty="0">
                <a:solidFill>
                  <a:srgbClr val="306998"/>
                </a:solidFill>
                <a:latin typeface="Consolas" panose="020B0609020204030204" pitchFamily="49" charset="0"/>
              </a:rPr>
              <a:t>*</a:t>
            </a:r>
            <a:r>
              <a:rPr lang="en-CA" sz="2800" dirty="0">
                <a:latin typeface="Consolas" panose="020B0609020204030204" pitchFamily="49" charset="0"/>
              </a:rPr>
              <a:t> 3 = 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	   “</a:t>
            </a:r>
            <a:r>
              <a:rPr lang="en-CA" sz="2800" dirty="0" err="1">
                <a:latin typeface="Consolas" panose="020B0609020204030204" pitchFamily="49" charset="0"/>
              </a:rPr>
              <a:t>ArchitectureArchitectureArchitecture</a:t>
            </a:r>
            <a:r>
              <a:rPr lang="en-CA" sz="2800" dirty="0">
                <a:latin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50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BE215-34DA-704A-C4A0-DA77FF0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Operations, continued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657AC-7B46-350B-EE92-D092D2DEAB12}"/>
              </a:ext>
            </a:extLst>
          </p:cNvPr>
          <p:cNvSpPr txBox="1"/>
          <p:nvPr/>
        </p:nvSpPr>
        <p:spPr>
          <a:xfrm>
            <a:off x="838200" y="1659941"/>
            <a:ext cx="10651958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Boolean Operations: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Consolas" panose="020B0609020204030204" pitchFamily="49" charset="0"/>
              </a:rPr>
              <a:t>and: True </a:t>
            </a:r>
            <a:r>
              <a:rPr lang="en-CA" sz="2800" b="1" dirty="0">
                <a:solidFill>
                  <a:srgbClr val="306998"/>
                </a:solidFill>
                <a:latin typeface="Consolas" panose="020B0609020204030204" pitchFamily="49" charset="0"/>
              </a:rPr>
              <a:t>and</a:t>
            </a:r>
            <a:r>
              <a:rPr lang="en-CA" sz="2800" dirty="0">
                <a:latin typeface="Consolas" panose="020B0609020204030204" pitchFamily="49" charset="0"/>
              </a:rPr>
              <a:t> False = False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Consolas" panose="020B0609020204030204" pitchFamily="49" charset="0"/>
              </a:rPr>
              <a:t>or:  True </a:t>
            </a:r>
            <a:r>
              <a:rPr lang="en-CA" sz="2800" b="1" dirty="0">
                <a:solidFill>
                  <a:srgbClr val="306998"/>
                </a:solidFill>
                <a:latin typeface="Consolas" panose="020B0609020204030204" pitchFamily="49" charset="0"/>
              </a:rPr>
              <a:t>or</a:t>
            </a:r>
            <a:r>
              <a:rPr lang="en-CA" sz="2800" dirty="0">
                <a:solidFill>
                  <a:srgbClr val="306998"/>
                </a:solidFill>
                <a:latin typeface="Consolas" panose="020B0609020204030204" pitchFamily="49" charset="0"/>
              </a:rPr>
              <a:t> </a:t>
            </a:r>
            <a:r>
              <a:rPr lang="en-CA" sz="2800" dirty="0">
                <a:latin typeface="Consolas" panose="020B0609020204030204" pitchFamily="49" charset="0"/>
              </a:rPr>
              <a:t> False = True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8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>
                <a:latin typeface="Consolas" panose="020B0609020204030204" pitchFamily="49" charset="0"/>
              </a:rPr>
              <a:t>not:      </a:t>
            </a:r>
            <a:r>
              <a:rPr lang="en-CA" sz="2800" b="1" dirty="0">
                <a:solidFill>
                  <a:srgbClr val="306998"/>
                </a:solidFill>
                <a:latin typeface="Consolas" panose="020B0609020204030204" pitchFamily="49" charset="0"/>
              </a:rPr>
              <a:t>not</a:t>
            </a:r>
            <a:r>
              <a:rPr lang="en-CA" sz="2800" dirty="0">
                <a:latin typeface="Consolas" panose="020B0609020204030204" pitchFamily="49" charset="0"/>
              </a:rPr>
              <a:t> True  = False</a:t>
            </a:r>
          </a:p>
          <a:p>
            <a:pPr>
              <a:lnSpc>
                <a:spcPct val="150000"/>
              </a:lnSpc>
            </a:pPr>
            <a:r>
              <a:rPr lang="en-CA" sz="2800" dirty="0">
                <a:latin typeface="Consolas" panose="020B0609020204030204" pitchFamily="49" charset="0"/>
              </a:rPr>
              <a:t>           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800" b="1" dirty="0">
                <a:solidFill>
                  <a:srgbClr val="306998"/>
                </a:solidFill>
                <a:latin typeface="Consolas" panose="020B0609020204030204" pitchFamily="49" charset="0"/>
              </a:rPr>
              <a:t>not</a:t>
            </a:r>
            <a:r>
              <a:rPr lang="en-CA" sz="2800" dirty="0">
                <a:latin typeface="Consolas" panose="020B0609020204030204" pitchFamily="49" charset="0"/>
              </a:rPr>
              <a:t> False = True</a:t>
            </a:r>
          </a:p>
        </p:txBody>
      </p:sp>
    </p:spTree>
    <p:extLst>
      <p:ext uri="{BB962C8B-B14F-4D97-AF65-F5344CB8AC3E}">
        <p14:creationId xmlns:p14="http://schemas.microsoft.com/office/powerpoint/2010/main" val="187506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F7D6-92AE-1014-F2CA-D8C134BD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Ops, continued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5D5AE-4461-14E8-2C5C-86D87465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86" y="1921520"/>
            <a:ext cx="8898627" cy="4745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A7DAF-2B92-A2B2-9C9A-0E7117941A36}"/>
              </a:ext>
            </a:extLst>
          </p:cNvPr>
          <p:cNvSpPr txBox="1"/>
          <p:nvPr/>
        </p:nvSpPr>
        <p:spPr>
          <a:xfrm>
            <a:off x="1171833" y="1459855"/>
            <a:ext cx="33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Examples of each:</a:t>
            </a:r>
            <a:endParaRPr lang="en-C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669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914</Words>
  <Application>Microsoft Office PowerPoint</Application>
  <PresentationFormat>Widescreen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Century Gothic</vt:lpstr>
      <vt:lpstr>Consolas</vt:lpstr>
      <vt:lpstr>Office Theme</vt:lpstr>
      <vt:lpstr>PowerPoint Presentation</vt:lpstr>
      <vt:lpstr>Variables</vt:lpstr>
      <vt:lpstr>Variables, continued</vt:lpstr>
      <vt:lpstr>Python Data Types</vt:lpstr>
      <vt:lpstr>Data Types, continued</vt:lpstr>
      <vt:lpstr>Simple Operations with Data Types</vt:lpstr>
      <vt:lpstr>Simple Operations, continued</vt:lpstr>
      <vt:lpstr>Simple Operations, continued</vt:lpstr>
      <vt:lpstr>Simple Ops, continued</vt:lpstr>
      <vt:lpstr>Basic Python       Syntax</vt:lpstr>
      <vt:lpstr>Syntax, continued</vt:lpstr>
      <vt:lpstr>Syntax, continued</vt:lpstr>
      <vt:lpstr>Syntax, continued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Bobby Connolly</dc:creator>
  <cp:lastModifiedBy>Bobby Connolly</cp:lastModifiedBy>
  <cp:revision>18</cp:revision>
  <dcterms:created xsi:type="dcterms:W3CDTF">2024-08-24T17:15:48Z</dcterms:created>
  <dcterms:modified xsi:type="dcterms:W3CDTF">2024-08-28T19:18:12Z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2024-08-28T19:09:45Z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3e8051cc-545b-4fdb-993a-a80ab5a6fcd2</vt:lpwstr>
  </property>
  <property fmtid="{D5CDD505-2E9C-101B-9397-08002B2CF9AE}" pid="8" name="MSIP_Label_cdde0556-1f76-452e-9e94-03158f226e4e_ContentBits">
    <vt:lpwstr>0</vt:lpwstr>
  </property>
</Properties>
</file>