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9" r:id="rId4"/>
    <p:sldId id="260" r:id="rId5"/>
    <p:sldId id="261" r:id="rId6"/>
    <p:sldId id="262" r:id="rId7"/>
    <p:sldId id="258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9A38-049A-4162-A7D2-3152E83D156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EC4F-BE70-4B4E-8B8C-8D40283E2DB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59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9A38-049A-4162-A7D2-3152E83D156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EC4F-BE70-4B4E-8B8C-8D40283E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5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9A38-049A-4162-A7D2-3152E83D156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EC4F-BE70-4B4E-8B8C-8D40283E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4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9A38-049A-4162-A7D2-3152E83D156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EC4F-BE70-4B4E-8B8C-8D40283E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3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9A38-049A-4162-A7D2-3152E83D156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EC4F-BE70-4B4E-8B8C-8D40283E2DB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60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9A38-049A-4162-A7D2-3152E83D156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EC4F-BE70-4B4E-8B8C-8D40283E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9A38-049A-4162-A7D2-3152E83D156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EC4F-BE70-4B4E-8B8C-8D40283E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0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9A38-049A-4162-A7D2-3152E83D156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EC4F-BE70-4B4E-8B8C-8D40283E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5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9A38-049A-4162-A7D2-3152E83D156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EC4F-BE70-4B4E-8B8C-8D40283E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2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809A38-049A-4162-A7D2-3152E83D156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7AEC4F-BE70-4B4E-8B8C-8D40283E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5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9A38-049A-4162-A7D2-3152E83D156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EC4F-BE70-4B4E-8B8C-8D40283E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2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809A38-049A-4162-A7D2-3152E83D156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7AEC4F-BE70-4B4E-8B8C-8D40283E2DB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87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Sw-6d7AMMATzK81qox5OfwDClV5b_7LV?usp=shar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F36A17-793C-4D9D-B471-A0EEE1991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Computer Vision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374FA-9EC9-4E95-B14D-216554D97E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Dhanush Giriyan</a:t>
            </a:r>
            <a:endParaRPr lang="en-US" dirty="0"/>
          </a:p>
        </p:txBody>
      </p:sp>
      <p:pic>
        <p:nvPicPr>
          <p:cNvPr id="6" name="Picture 2" descr="3 Reasons Why We Are Far From Achieving Artificial General Intelligence">
            <a:extLst>
              <a:ext uri="{FF2B5EF4-FFF2-40B4-BE49-F238E27FC236}">
                <a16:creationId xmlns:a16="http://schemas.microsoft.com/office/drawing/2014/main" id="{B836828C-3FB2-4569-9B30-57533B7EF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736" y="162017"/>
            <a:ext cx="4337264" cy="261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8470B7-BA10-44BD-8D2F-990C6AB5B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758952"/>
            <a:ext cx="1468755" cy="7902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46922D-5017-4C94-A39F-11A860319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035" y="757081"/>
            <a:ext cx="2253615" cy="79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36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6C9A-6355-4AF5-9021-DB26BEEF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F7F24-98AC-4361-A9FC-E422544BA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What is max pooling in convolutional neural networks? - Quora">
            <a:extLst>
              <a:ext uri="{FF2B5EF4-FFF2-40B4-BE49-F238E27FC236}">
                <a16:creationId xmlns:a16="http://schemas.microsoft.com/office/drawing/2014/main" id="{87602C6E-E5DB-4DCD-BA12-F1916EF5B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369" y="1766676"/>
            <a:ext cx="56769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98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7B53C-DE7B-4831-AE81-157D4766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70F4B-D677-4C9D-8469-2AF98C9F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Handwritten digits dataset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60,000 training data points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10,000 testing data points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Each image is 28 x 28 x 1 (gray scale)</a:t>
            </a:r>
          </a:p>
        </p:txBody>
      </p:sp>
      <p:pic>
        <p:nvPicPr>
          <p:cNvPr id="9218" name="Picture 2" descr="How to Develop a CNN for MNIST Handwritten Digit Classification">
            <a:extLst>
              <a:ext uri="{FF2B5EF4-FFF2-40B4-BE49-F238E27FC236}">
                <a16:creationId xmlns:a16="http://schemas.microsoft.com/office/drawing/2014/main" id="{CD85CA93-C20C-4FEB-A247-FCDC4BD12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055" y="1941249"/>
            <a:ext cx="5381625" cy="403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440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D77B-B94F-4296-A463-8EB8C9B8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 model!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A034E-8D76-4041-80EC-AFDE26E53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https://colab.research.google.com/drive/1Sw-6d7AMMATzK81qox5OfwDClV5b_7LV?usp=sharing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08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E22FD3-A819-48C7-BD9A-6D4A24F2C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13" y="3757487"/>
            <a:ext cx="4338638" cy="10700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03951E-0984-4A80-9BCD-FAAF65A6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exactly did the model learn??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60CE9EA-6476-4747-9960-F7EDDFCE5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7612" y="2990851"/>
            <a:ext cx="4338638" cy="77616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8FABF3-3C25-4CB8-9A71-42B2D3826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613" y="4799003"/>
            <a:ext cx="4338638" cy="1070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7BB5BC-4424-4541-92C6-C2C6DA8BC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7612" y="1904398"/>
            <a:ext cx="4338638" cy="2778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CE39F6-9279-4519-8B71-FD29BC016F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7613" y="2182243"/>
            <a:ext cx="4338638" cy="79908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280C98-240A-4EEB-A4AC-15F39A3F93BD}"/>
              </a:ext>
            </a:extLst>
          </p:cNvPr>
          <p:cNvCxnSpPr/>
          <p:nvPr/>
        </p:nvCxnSpPr>
        <p:spPr>
          <a:xfrm flipV="1">
            <a:off x="2886075" y="2076450"/>
            <a:ext cx="0" cy="355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119FF5-0A7B-4C6C-A61E-6A2E03DC52DA}"/>
              </a:ext>
            </a:extLst>
          </p:cNvPr>
          <p:cNvSpPr txBox="1"/>
          <p:nvPr/>
        </p:nvSpPr>
        <p:spPr>
          <a:xfrm>
            <a:off x="155186" y="3429000"/>
            <a:ext cx="2696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Increasing level of detail in features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A102AD-8EE8-476C-B037-0168B67149D1}"/>
              </a:ext>
            </a:extLst>
          </p:cNvPr>
          <p:cNvCxnSpPr/>
          <p:nvPr/>
        </p:nvCxnSpPr>
        <p:spPr>
          <a:xfrm flipV="1">
            <a:off x="9001957" y="2076450"/>
            <a:ext cx="0" cy="355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84A8B6D-FB9F-460C-808E-92196310B5D6}"/>
              </a:ext>
            </a:extLst>
          </p:cNvPr>
          <p:cNvSpPr txBox="1"/>
          <p:nvPr/>
        </p:nvSpPr>
        <p:spPr>
          <a:xfrm>
            <a:off x="8896674" y="3646201"/>
            <a:ext cx="2777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Depth of layer in network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4791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E750-1669-4AAF-AD7E-97C46B71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Deep Learning all about?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FC5C0-16EE-4399-9511-CE4F0BD2B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3200" dirty="0"/>
              <a:t>Using “deep” neural networks to extract features from a large collection of data.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Perform a series of non-linear transformations on data to obtain an output.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Weights of the network are trained using gradient-based optimization algorithms, like </a:t>
            </a:r>
            <a:r>
              <a:rPr lang="en-US" sz="3200" i="1" dirty="0" err="1"/>
              <a:t>RMSProp</a:t>
            </a:r>
            <a:r>
              <a:rPr lang="en-US" sz="3200" dirty="0"/>
              <a:t>,</a:t>
            </a:r>
            <a:r>
              <a:rPr lang="en-US" sz="3200" i="1" dirty="0"/>
              <a:t> Adam</a:t>
            </a:r>
            <a:r>
              <a:rPr lang="en-US" sz="3200" dirty="0"/>
              <a:t>, and their variants.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Optimization is done while minimizing a loss function.</a:t>
            </a:r>
          </a:p>
        </p:txBody>
      </p:sp>
    </p:spTree>
    <p:extLst>
      <p:ext uri="{BB962C8B-B14F-4D97-AF65-F5344CB8AC3E}">
        <p14:creationId xmlns:p14="http://schemas.microsoft.com/office/powerpoint/2010/main" val="31299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D3D3-B422-42AE-B0B8-2F962AE0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of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CECBF-A153-4EC6-9F3A-29519A71D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Supervised Learning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Unsupervised Learning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Semi-Supervised Learning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27802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2512-F476-4442-A72A-C2DD5453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  <a:br>
              <a:rPr lang="en-US" dirty="0"/>
            </a:br>
            <a:r>
              <a:rPr lang="en-US" dirty="0"/>
              <a:t>- a first step towards true AI…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29FBA-CCA1-4A94-A77F-4E5E7135E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Given: Large amounts of labeled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Objective: Minimize the error between predicted values and actual values. Achieved using optimizers.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Can be used for classification, regression, denoising, and almost every other application you come across.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Used with all kinds of data: Tabular, images, videos, text, audio, etc. 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0923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7C5A-7F01-4B98-A93C-A41F5082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D4E06-0259-4D5B-85A1-1BCA4F715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88423"/>
            <a:ext cx="10058400" cy="1933575"/>
          </a:xfrm>
          <a:prstGeom prst="rect">
            <a:avLst/>
          </a:prstGeom>
        </p:spPr>
      </p:pic>
      <p:pic>
        <p:nvPicPr>
          <p:cNvPr id="3074" name="Picture 2" descr="Real-Time Object Detection using SlimYOLOv3 - A Detailed Introduction">
            <a:extLst>
              <a:ext uri="{FF2B5EF4-FFF2-40B4-BE49-F238E27FC236}">
                <a16:creationId xmlns:a16="http://schemas.microsoft.com/office/drawing/2014/main" id="{599ACE7F-E5BA-46B9-B28A-0B251FA9A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32" y="2911051"/>
            <a:ext cx="4998918" cy="254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Microsoft Publishes API for Emotion Recognition">
            <a:extLst>
              <a:ext uri="{FF2B5EF4-FFF2-40B4-BE49-F238E27FC236}">
                <a16:creationId xmlns:a16="http://schemas.microsoft.com/office/drawing/2014/main" id="{413C9CAA-BFE7-43EF-8416-A925A4E8D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930" y="2321998"/>
            <a:ext cx="485775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27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3402-E786-4A12-9086-F6E2AA4E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F86F5-1BC2-44C1-92A9-D7CE87230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Images = Arrays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Images are made up of Channels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Gray scale (black and white) images have one channel, while RGB (color) images have 3 channels (one for each). </a:t>
            </a:r>
            <a:r>
              <a:rPr lang="en-US" dirty="0"/>
              <a:t> 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14D6DED-BFEB-4FE2-8D50-FC368CF77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2" y="764331"/>
            <a:ext cx="6200775" cy="496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37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490F-A31B-477E-B564-33B7C2C2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Convolutional Neural Networks </a:t>
            </a:r>
            <a:br>
              <a:rPr lang="en-US" dirty="0"/>
            </a:br>
            <a:r>
              <a:rPr lang="en-US" dirty="0"/>
              <a:t>– The powerhouse of Computer Vision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3015B-998D-413F-893C-4207CE1E8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805" y="1845734"/>
            <a:ext cx="1035177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CNNs derive their strength from the </a:t>
            </a:r>
            <a:r>
              <a:rPr lang="en-US" sz="3200" i="1" dirty="0"/>
              <a:t>Convolution </a:t>
            </a:r>
            <a:r>
              <a:rPr lang="en-US" sz="3200" dirty="0"/>
              <a:t>operation.  </a:t>
            </a:r>
          </a:p>
        </p:txBody>
      </p:sp>
      <p:pic>
        <p:nvPicPr>
          <p:cNvPr id="4098" name="Picture 2" descr="convnet-notebook">
            <a:extLst>
              <a:ext uri="{FF2B5EF4-FFF2-40B4-BE49-F238E27FC236}">
                <a16:creationId xmlns:a16="http://schemas.microsoft.com/office/drawing/2014/main" id="{870C8D34-787F-4D5A-8690-3929FECC5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2440094"/>
            <a:ext cx="714375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97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925B-A390-4258-AC4B-D2F02010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C1D8A-A4B2-4DDF-8E50-A9C874792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An intuitive guide to Convolutional Neural Networks">
            <a:extLst>
              <a:ext uri="{FF2B5EF4-FFF2-40B4-BE49-F238E27FC236}">
                <a16:creationId xmlns:a16="http://schemas.microsoft.com/office/drawing/2014/main" id="{7EFA0373-F1F4-4EA1-BB37-AE318D79F1A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0"/>
            <a:ext cx="7620000" cy="630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90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DBFA-3FA5-498F-8CE7-6A928C94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A14EA-8183-4853-917B-49C0806E4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onvolution Image Size, Filter Size, Padding and Stride | James D. McCaffrey">
            <a:extLst>
              <a:ext uri="{FF2B5EF4-FFF2-40B4-BE49-F238E27FC236}">
                <a16:creationId xmlns:a16="http://schemas.microsoft.com/office/drawing/2014/main" id="{B06542C0-86E9-4378-B6C5-0CF5D9113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608"/>
            <a:ext cx="12192000" cy="682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1805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240</TotalTime>
  <Words>301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Retrospect</vt:lpstr>
      <vt:lpstr>Introduction to Computer Vision</vt:lpstr>
      <vt:lpstr>What is Deep Learning all about? </vt:lpstr>
      <vt:lpstr>Classes of Learning Algorithms</vt:lpstr>
      <vt:lpstr>Supervised Learning - a first step towards true AI… </vt:lpstr>
      <vt:lpstr>PowerPoint Presentation</vt:lpstr>
      <vt:lpstr>Image Data</vt:lpstr>
      <vt:lpstr>Convolutional Neural Networks  – The powerhouse of Computer Vision </vt:lpstr>
      <vt:lpstr>PowerPoint Presentation</vt:lpstr>
      <vt:lpstr>PowerPoint Presentation</vt:lpstr>
      <vt:lpstr>Pooling Layers</vt:lpstr>
      <vt:lpstr>MNIST Dataset</vt:lpstr>
      <vt:lpstr>Train a model! </vt:lpstr>
      <vt:lpstr>What exactly did the model learn??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Vision</dc:title>
  <dc:creator>Dhanush Giriyan (Student)</dc:creator>
  <cp:lastModifiedBy>Dhanush Giriyan (Student)</cp:lastModifiedBy>
  <cp:revision>15</cp:revision>
  <dcterms:created xsi:type="dcterms:W3CDTF">2020-10-30T08:15:46Z</dcterms:created>
  <dcterms:modified xsi:type="dcterms:W3CDTF">2020-10-31T02:55:04Z</dcterms:modified>
</cp:coreProperties>
</file>