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1"/>
  </p:notesMasterIdLst>
  <p:sldIdLst>
    <p:sldId id="256" r:id="rId3"/>
    <p:sldId id="265" r:id="rId4"/>
    <p:sldId id="260" r:id="rId5"/>
    <p:sldId id="258" r:id="rId6"/>
    <p:sldId id="261" r:id="rId7"/>
    <p:sldId id="262" r:id="rId8"/>
    <p:sldId id="259" r:id="rId9"/>
    <p:sldId id="264" r:id="rId10"/>
    <p:sldId id="263" r:id="rId11"/>
    <p:sldId id="266" r:id="rId12"/>
    <p:sldId id="267" r:id="rId13"/>
    <p:sldId id="268" r:id="rId14"/>
    <p:sldId id="269" r:id="rId15"/>
    <p:sldId id="278" r:id="rId16"/>
    <p:sldId id="282" r:id="rId17"/>
    <p:sldId id="283" r:id="rId18"/>
    <p:sldId id="290" r:id="rId19"/>
    <p:sldId id="294" r:id="rId20"/>
    <p:sldId id="295" r:id="rId21"/>
    <p:sldId id="279" r:id="rId22"/>
    <p:sldId id="281" r:id="rId23"/>
    <p:sldId id="287" r:id="rId24"/>
    <p:sldId id="288" r:id="rId25"/>
    <p:sldId id="289" r:id="rId26"/>
    <p:sldId id="293" r:id="rId27"/>
    <p:sldId id="286" r:id="rId28"/>
    <p:sldId id="280" r:id="rId29"/>
    <p:sldId id="275" r:id="rId30"/>
    <p:sldId id="285" r:id="rId31"/>
    <p:sldId id="284" r:id="rId32"/>
    <p:sldId id="257" r:id="rId33"/>
    <p:sldId id="272" r:id="rId34"/>
    <p:sldId id="273" r:id="rId35"/>
    <p:sldId id="274" r:id="rId36"/>
    <p:sldId id="270" r:id="rId37"/>
    <p:sldId id="271" r:id="rId38"/>
    <p:sldId id="291" r:id="rId39"/>
    <p:sldId id="29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n Sundar" initials="MS" lastIdx="2" clrIdx="0">
    <p:extLst>
      <p:ext uri="{19B8F6BF-5375-455C-9EA6-DF929625EA0E}">
        <p15:presenceInfo xmlns:p15="http://schemas.microsoft.com/office/powerpoint/2012/main" userId="dd072fa5e084f4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199"/>
    <a:srgbClr val="FF0844"/>
    <a:srgbClr val="F5576C"/>
    <a:srgbClr val="F093FB"/>
    <a:srgbClr val="5FC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11D50-0031-4282-8CD7-66F987B6C160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E97E3-1C85-4BEB-8800-AFA3294F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0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19E6-4702-4E6D-829A-505C0EA19AA7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C10E-84D7-4982-AC19-6E4D4C48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6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19E6-4702-4E6D-829A-505C0EA19AA7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C10E-84D7-4982-AC19-6E4D4C48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1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19E6-4702-4E6D-829A-505C0EA19AA7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C10E-84D7-4982-AC19-6E4D4C48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9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19E6-4702-4E6D-829A-505C0EA19AA7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C10E-84D7-4982-AC19-6E4D4C48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19E6-4702-4E6D-829A-505C0EA19AA7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C10E-84D7-4982-AC19-6E4D4C48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1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19E6-4702-4E6D-829A-505C0EA19AA7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C10E-84D7-4982-AC19-6E4D4C48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19E6-4702-4E6D-829A-505C0EA19AA7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C10E-84D7-4982-AC19-6E4D4C48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7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19E6-4702-4E6D-829A-505C0EA19AA7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C10E-84D7-4982-AC19-6E4D4C48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4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19E6-4702-4E6D-829A-505C0EA19AA7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C10E-84D7-4982-AC19-6E4D4C48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7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19E6-4702-4E6D-829A-505C0EA19AA7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C10E-84D7-4982-AC19-6E4D4C48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1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19E6-4702-4E6D-829A-505C0EA19AA7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C10E-84D7-4982-AC19-6E4D4C48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4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844"/>
            </a:gs>
            <a:gs pos="100000">
              <a:srgbClr val="F5576C"/>
            </a:gs>
            <a:gs pos="100000">
              <a:srgbClr val="FFB199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E19E6-4702-4E6D-829A-505C0EA19AA7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C10E-84D7-4982-AC19-6E4D4C48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54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8869" y="444137"/>
            <a:ext cx="9357359" cy="247799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ighteous" panose="02010506000000020000" pitchFamily="2" charset="0"/>
                <a:ea typeface="Roboto" panose="02000000000000000000" pitchFamily="2" charset="0"/>
              </a:rPr>
              <a:t>Deep Dive into JavaScript</a:t>
            </a:r>
            <a:endParaRPr lang="en-US" dirty="0">
              <a:latin typeface="Righteous" panose="0201050600000002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7086" y="3366906"/>
            <a:ext cx="9144000" cy="1655762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Righteous" panose="02010506000000020000" pitchFamily="2" charset="0"/>
              </a:rPr>
              <a:t>   =&gt;     </a:t>
            </a:r>
            <a:r>
              <a:rPr lang="en-US" dirty="0" smtClean="0">
                <a:latin typeface="Copperplate Gothic Bold" panose="020E0705020206020404" pitchFamily="34" charset="0"/>
              </a:rPr>
              <a:t>Mohan</a:t>
            </a:r>
            <a:r>
              <a:rPr lang="en-US" dirty="0" smtClean="0">
                <a:latin typeface="Righteous" panose="02010506000000020000" pitchFamily="2" charset="0"/>
              </a:rPr>
              <a:t> </a:t>
            </a:r>
            <a:endParaRPr lang="en-US" dirty="0">
              <a:latin typeface="Righteous" panose="0201050600000002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70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2" y="140516"/>
            <a:ext cx="11421229" cy="944862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In Low-Level languages like C or </a:t>
            </a:r>
            <a:r>
              <a:rPr lang="en-US" dirty="0"/>
              <a:t>C</a:t>
            </a:r>
            <a:r>
              <a:rPr lang="en-US" dirty="0" smtClean="0"/>
              <a:t>++ Memory management is explicit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When the amount of memory is not needed anymore, you must return it to the operating system by calling the function free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So really tedious to work around Memory management in low-level</a:t>
            </a:r>
          </a:p>
          <a:p>
            <a:pPr marL="0" indent="0" algn="ctr">
              <a:buNone/>
            </a:pPr>
            <a:r>
              <a:rPr lang="en-US" dirty="0" smtClean="0"/>
              <a:t>Languages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2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77" y="522514"/>
            <a:ext cx="10818223" cy="565444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a=</a:t>
            </a:r>
            <a:r>
              <a:rPr lang="en-US" dirty="0" smtClean="0"/>
              <a:t>“hello</a:t>
            </a:r>
            <a:r>
              <a:rPr lang="en-US" dirty="0"/>
              <a:t>”    //string stored in Memory and a points to the </a:t>
            </a:r>
            <a:r>
              <a:rPr lang="en-US" dirty="0" smtClean="0"/>
              <a:t>value</a:t>
            </a:r>
          </a:p>
          <a:p>
            <a:pPr marL="0" indent="0" algn="ctr">
              <a:buNone/>
            </a:pPr>
            <a:r>
              <a:rPr lang="en-US" dirty="0" smtClean="0"/>
              <a:t>a=“ram” //Now a points to String “ram”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But the String “Hello” will still be in memory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/>
              <a:t>free(a)  //Which tells to free the memory which (a) pointed to</a:t>
            </a:r>
          </a:p>
          <a:p>
            <a:pPr marL="0" indent="0" algn="ctr">
              <a:buNone/>
            </a:pPr>
            <a:r>
              <a:rPr lang="en-US" dirty="0"/>
              <a:t>Now “hello” is removed from the </a:t>
            </a:r>
            <a:r>
              <a:rPr lang="en-US" dirty="0" smtClean="0"/>
              <a:t>memory</a:t>
            </a:r>
          </a:p>
          <a:p>
            <a:pPr marL="0" indent="0" algn="ctr">
              <a:buNone/>
            </a:pPr>
            <a:r>
              <a:rPr lang="en-US" dirty="0" smtClean="0"/>
              <a:t>a=“ram”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But we never do those stuff / can’t In JS rite Our garbage collector takes care of all of those </a:t>
            </a:r>
            <a:r>
              <a:rPr lang="en-US" dirty="0" smtClean="0"/>
              <a:t>stuff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We just write</a:t>
            </a:r>
          </a:p>
          <a:p>
            <a:pPr marL="0" indent="0" algn="ctr">
              <a:buNone/>
            </a:pPr>
            <a:r>
              <a:rPr lang="en-US" dirty="0" smtClean="0"/>
              <a:t>var a=“hello”;</a:t>
            </a:r>
          </a:p>
          <a:p>
            <a:pPr marL="0" indent="0" algn="ctr">
              <a:buNone/>
            </a:pPr>
            <a:r>
              <a:rPr lang="en-US" dirty="0" smtClean="0"/>
              <a:t>a=“foo”  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67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157" y="9511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 Garbage collectors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157" y="1420676"/>
            <a:ext cx="10983686" cy="50323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sz="3800" dirty="0" smtClean="0"/>
              <a:t> A special piece of program in the JavaScript engine that frees unused memory and reallocates it to something else when its required</a:t>
            </a:r>
          </a:p>
          <a:p>
            <a:endParaRPr lang="en-US" sz="3800" dirty="0"/>
          </a:p>
          <a:p>
            <a:r>
              <a:rPr lang="en-US" sz="3800" dirty="0" smtClean="0"/>
              <a:t>It frees the allocated memory when the reference counter is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500" dirty="0" smtClean="0"/>
              <a:t>Example</a:t>
            </a:r>
            <a:r>
              <a:rPr lang="en-US" dirty="0" smtClean="0"/>
              <a:t>:</a:t>
            </a: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 </a:t>
            </a:r>
            <a:r>
              <a:rPr lang="en-US" sz="3200" dirty="0"/>
              <a:t>a=“hello”      // The  string ‘hello’ has 1 reference </a:t>
            </a:r>
            <a:r>
              <a:rPr lang="en-US" sz="3200" dirty="0" smtClean="0"/>
              <a:t>now</a:t>
            </a:r>
          </a:p>
          <a:p>
            <a:pPr marL="0" indent="0" algn="ctr">
              <a:buNone/>
            </a:pPr>
            <a:r>
              <a:rPr lang="en-US" sz="3200" dirty="0" smtClean="0"/>
              <a:t>b=a               //  The string ‘hello’ has 2 references now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a=“world”  // ‘hello’ now has 1 references</a:t>
            </a:r>
          </a:p>
          <a:p>
            <a:pPr marL="0" indent="0" algn="ctr">
              <a:buNone/>
            </a:pPr>
            <a:r>
              <a:rPr lang="en-US" sz="3200" dirty="0" smtClean="0"/>
              <a:t>b=a   // 0 References to ‘hello’  Garbage collector takes it out</a:t>
            </a:r>
            <a:endParaRPr lang="en-US" sz="32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292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Explicit 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83686" cy="4351338"/>
          </a:xfrm>
        </p:spPr>
        <p:txBody>
          <a:bodyPr/>
          <a:lstStyle/>
          <a:p>
            <a:r>
              <a:rPr lang="en-US" dirty="0" smtClean="0"/>
              <a:t>var data=[………..100 array items] from database 1mb of JSON data</a:t>
            </a:r>
          </a:p>
          <a:p>
            <a:endParaRPr lang="en-US" dirty="0"/>
          </a:p>
          <a:p>
            <a:r>
              <a:rPr lang="en-US" dirty="0" smtClean="0"/>
              <a:t>Giving data=undefined or null makes  Reference counter to hit 0</a:t>
            </a:r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         We are explicitly saying the garbage collector  to collect and delete the 1mb of array data from memory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461199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4446" y="273277"/>
            <a:ext cx="8011886" cy="1176700"/>
          </a:xfrm>
        </p:spPr>
        <p:txBody>
          <a:bodyPr/>
          <a:lstStyle/>
          <a:p>
            <a:r>
              <a:rPr lang="en-US" dirty="0" smtClean="0"/>
              <a:t>Lexical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783" y="1815737"/>
            <a:ext cx="9466217" cy="4545874"/>
          </a:xfrm>
        </p:spPr>
        <p:txBody>
          <a:bodyPr/>
          <a:lstStyle/>
          <a:p>
            <a:r>
              <a:rPr lang="en-US" dirty="0" smtClean="0"/>
              <a:t>Where your code physically sits // On which Environment/Scope your </a:t>
            </a:r>
          </a:p>
          <a:p>
            <a:r>
              <a:rPr lang="en-US" dirty="0" smtClean="0"/>
              <a:t>code sits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598" y="3572197"/>
            <a:ext cx="6780100" cy="177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0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074" y="14305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Lexical Scope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622" y="2198956"/>
            <a:ext cx="9156503" cy="46590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4125" y="1468619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Where your code physically written/sits is where its scope is gonna be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910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 Do we have Block scope in this language?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8" y="1480994"/>
            <a:ext cx="6163557" cy="2712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57" y="1480994"/>
            <a:ext cx="5270675" cy="2712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65" y="4369082"/>
            <a:ext cx="5726534" cy="248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8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32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     Call by value and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257" y="1242835"/>
            <a:ext cx="11202740" cy="5411183"/>
          </a:xfrm>
        </p:spPr>
        <p:txBody>
          <a:bodyPr>
            <a:normAutofit/>
          </a:bodyPr>
          <a:lstStyle/>
          <a:p>
            <a:r>
              <a:rPr lang="en-US" dirty="0" smtClean="0"/>
              <a:t>var a=10;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var  b=[1,2,3];</a:t>
            </a:r>
          </a:p>
          <a:p>
            <a:pPr marL="0" indent="0">
              <a:buNone/>
            </a:pPr>
            <a:r>
              <a:rPr lang="en-US" dirty="0" smtClean="0"/>
              <a:t>b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c=b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=10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675120" y="1915664"/>
            <a:ext cx="1871063" cy="1502229"/>
            <a:chOff x="6453051" y="2478983"/>
            <a:chExt cx="1871063" cy="1502229"/>
          </a:xfrm>
        </p:grpSpPr>
        <p:sp>
          <p:nvSpPr>
            <p:cNvPr id="4" name="Rectangle 3"/>
            <p:cNvSpPr/>
            <p:nvPr/>
          </p:nvSpPr>
          <p:spPr>
            <a:xfrm>
              <a:off x="6453051" y="2478983"/>
              <a:ext cx="1698171" cy="150222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30891" y="2898168"/>
              <a:ext cx="1293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V="1">
            <a:off x="1655908" y="2452857"/>
            <a:ext cx="4624251" cy="26126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38200" y="4121834"/>
            <a:ext cx="3851366" cy="606920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49438" y="4004853"/>
            <a:ext cx="1698171" cy="15022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1011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80696" y="4571279"/>
            <a:ext cx="1515292" cy="26126"/>
          </a:xfrm>
          <a:prstGeom prst="straightConnector1">
            <a:avLst/>
          </a:prstGeom>
          <a:ln w="698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65173" y="3904909"/>
            <a:ext cx="1871063" cy="1502229"/>
            <a:chOff x="6453051" y="2478983"/>
            <a:chExt cx="1871063" cy="1502229"/>
          </a:xfrm>
        </p:grpSpPr>
        <p:sp>
          <p:nvSpPr>
            <p:cNvPr id="16" name="Rectangle 15"/>
            <p:cNvSpPr/>
            <p:nvPr/>
          </p:nvSpPr>
          <p:spPr>
            <a:xfrm>
              <a:off x="6453051" y="2478983"/>
              <a:ext cx="1698171" cy="150222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30891" y="2898168"/>
              <a:ext cx="1293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[1,2,3]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1387260" y="5043427"/>
            <a:ext cx="3362178" cy="250774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570692" y="5824472"/>
            <a:ext cx="1345869" cy="1033528"/>
            <a:chOff x="6453051" y="2478983"/>
            <a:chExt cx="1871063" cy="1502229"/>
          </a:xfrm>
        </p:grpSpPr>
        <p:sp>
          <p:nvSpPr>
            <p:cNvPr id="23" name="Rectangle 22"/>
            <p:cNvSpPr/>
            <p:nvPr/>
          </p:nvSpPr>
          <p:spPr>
            <a:xfrm>
              <a:off x="6453051" y="2478983"/>
              <a:ext cx="1698171" cy="150222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30891" y="2898168"/>
              <a:ext cx="1293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324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88 -3.7037E-6 L -0.01979 -3.7037E-6 C 0.02331 -3.7037E-6 0.0767 0.05232 0.0767 0.09491 L 0.0767 0.19028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22" y="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The Big Bang of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891" y="2478768"/>
            <a:ext cx="10515600" cy="2080169"/>
          </a:xfrm>
        </p:spPr>
        <p:txBody>
          <a:bodyPr/>
          <a:lstStyle/>
          <a:p>
            <a:r>
              <a:rPr lang="en-US" dirty="0" smtClean="0"/>
              <a:t>Global Execution Context</a:t>
            </a:r>
          </a:p>
          <a:p>
            <a:r>
              <a:rPr lang="en-US" dirty="0" smtClean="0"/>
              <a:t>Execution stack or Call Stack</a:t>
            </a:r>
          </a:p>
          <a:p>
            <a:r>
              <a:rPr lang="en-US" dirty="0" smtClean="0"/>
              <a:t>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607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 Permanent unordered storage place where everything you store is available till The program dies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Variable </a:t>
            </a:r>
            <a:r>
              <a:rPr lang="en-US" smtClean="0"/>
              <a:t>allocation happens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Session 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527"/>
            <a:ext cx="10515600" cy="591747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9600" dirty="0" smtClean="0"/>
              <a:t>Syntax parsers ~ Microprocessors </a:t>
            </a:r>
          </a:p>
          <a:p>
            <a:pPr>
              <a:lnSpc>
                <a:spcPct val="170000"/>
              </a:lnSpc>
            </a:pPr>
            <a:r>
              <a:rPr lang="en-US" sz="9600" dirty="0" smtClean="0"/>
              <a:t>Low level and High level languages</a:t>
            </a:r>
          </a:p>
          <a:p>
            <a:pPr>
              <a:lnSpc>
                <a:spcPct val="170000"/>
              </a:lnSpc>
            </a:pPr>
            <a:r>
              <a:rPr lang="en-US" sz="9600" dirty="0" smtClean="0"/>
              <a:t>Memory management ~ Garbage collectors</a:t>
            </a:r>
          </a:p>
          <a:p>
            <a:pPr>
              <a:lnSpc>
                <a:spcPct val="170000"/>
              </a:lnSpc>
            </a:pPr>
            <a:r>
              <a:rPr lang="en-US" sz="9600" dirty="0" smtClean="0"/>
              <a:t>Call By Reference </a:t>
            </a:r>
            <a:r>
              <a:rPr lang="en-US" sz="9600" dirty="0"/>
              <a:t>Hooks and Why Arrays are Objects </a:t>
            </a:r>
            <a:endParaRPr lang="en-US" sz="9600" dirty="0" smtClean="0"/>
          </a:p>
          <a:p>
            <a:pPr>
              <a:lnSpc>
                <a:spcPct val="170000"/>
              </a:lnSpc>
            </a:pPr>
            <a:r>
              <a:rPr lang="en-US" sz="9600" dirty="0" smtClean="0"/>
              <a:t>JavaScript compiler Engine &amp; Scope :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9600" dirty="0" smtClean="0"/>
              <a:t>Execution Contexts,Lexical Environments,Call stack,Heaps,Closures</a:t>
            </a:r>
          </a:p>
          <a:p>
            <a:pPr>
              <a:lnSpc>
                <a:spcPct val="170000"/>
              </a:lnSpc>
            </a:pPr>
            <a:r>
              <a:rPr lang="en-US" sz="9600" dirty="0" smtClean="0"/>
              <a:t>Event loop &amp; Hosting environments</a:t>
            </a:r>
          </a:p>
          <a:p>
            <a:pPr>
              <a:lnSpc>
                <a:spcPct val="170000"/>
              </a:lnSpc>
            </a:pPr>
            <a:r>
              <a:rPr lang="en-US" sz="9600" dirty="0" smtClean="0"/>
              <a:t>Debunking WTF JS  with Coercion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4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Execution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stack frames / Activation records</a:t>
            </a:r>
          </a:p>
          <a:p>
            <a:r>
              <a:rPr lang="en-US" dirty="0" smtClean="0"/>
              <a:t>It’s the Lexical environment your code is currently executing</a:t>
            </a:r>
            <a:endParaRPr lang="en-US" dirty="0"/>
          </a:p>
          <a:p>
            <a:r>
              <a:rPr lang="en-US" dirty="0" smtClean="0"/>
              <a:t>It acts as a wrapper / Chunk of memory that helps  to manage your code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808" y="3754684"/>
            <a:ext cx="9582109" cy="2664823"/>
          </a:xfrm>
          <a:prstGeom prst="rect">
            <a:avLst/>
          </a:prstGeom>
          <a:solidFill>
            <a:schemeClr val="tx1"/>
          </a:solidFill>
          <a:effectLst>
            <a:outerShdw blurRad="355600" dist="38100" sx="107000" sy="107000" algn="ctr" rotWithShape="0">
              <a:schemeClr val="bg1">
                <a:alpha val="24000"/>
              </a:scheme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ighteous" panose="0201050600000002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6915" y="3997233"/>
            <a:ext cx="2690948" cy="461665"/>
          </a:xfrm>
          <a:prstGeom prst="rect">
            <a:avLst/>
          </a:prstGeom>
          <a:solidFill>
            <a:srgbClr val="F5576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Window Object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61515" y="3997232"/>
            <a:ext cx="2690948" cy="461665"/>
          </a:xfrm>
          <a:prstGeom prst="rect">
            <a:avLst/>
          </a:prstGeom>
          <a:solidFill>
            <a:srgbClr val="F5576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this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602583" y="3997232"/>
            <a:ext cx="2794112" cy="461665"/>
          </a:xfrm>
          <a:prstGeom prst="rect">
            <a:avLst/>
          </a:prstGeom>
          <a:solidFill>
            <a:srgbClr val="F5576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Outer environment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436915" y="5087096"/>
            <a:ext cx="8689897" cy="461665"/>
          </a:xfrm>
          <a:prstGeom prst="rect">
            <a:avLst/>
          </a:prstGeom>
          <a:solidFill>
            <a:srgbClr val="F5576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Variable Environment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436915" y="5922498"/>
            <a:ext cx="8689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Execution Context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2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0" y="412169"/>
            <a:ext cx="4601656" cy="3593906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5219495" y="1786597"/>
            <a:ext cx="6724357" cy="2096521"/>
            <a:chOff x="5204061" y="1203978"/>
            <a:chExt cx="6724357" cy="2664823"/>
          </a:xfrm>
        </p:grpSpPr>
        <p:sp>
          <p:nvSpPr>
            <p:cNvPr id="13" name="Rectangle 12"/>
            <p:cNvSpPr/>
            <p:nvPr/>
          </p:nvSpPr>
          <p:spPr>
            <a:xfrm>
              <a:off x="5204061" y="1203978"/>
              <a:ext cx="6724357" cy="2664823"/>
            </a:xfrm>
            <a:prstGeom prst="rect">
              <a:avLst/>
            </a:prstGeom>
            <a:solidFill>
              <a:schemeClr val="tx1"/>
            </a:solidFill>
            <a:effectLst>
              <a:outerShdw blurRad="355600" dist="38100" sx="107000" sy="107000" algn="ctr" rotWithShape="0">
                <a:schemeClr val="bg1">
                  <a:alpha val="24000"/>
                </a:scheme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Righteous" panose="02010506000000020000" pitchFamily="2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10533" y="1485463"/>
              <a:ext cx="2210638" cy="384721"/>
            </a:xfrm>
            <a:prstGeom prst="rect">
              <a:avLst/>
            </a:prstGeom>
            <a:solidFill>
              <a:srgbClr val="F557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 smtClean="0"/>
                <a:t>Window Object</a:t>
              </a:r>
              <a:endParaRPr lang="en-US" sz="19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90117" y="1485463"/>
              <a:ext cx="1456824" cy="384721"/>
            </a:xfrm>
            <a:prstGeom prst="rect">
              <a:avLst/>
            </a:prstGeom>
            <a:solidFill>
              <a:srgbClr val="F557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 smtClean="0"/>
                <a:t>this</a:t>
              </a:r>
              <a:endParaRPr lang="en-US" sz="1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5887" y="1485463"/>
              <a:ext cx="2485140" cy="860651"/>
            </a:xfrm>
            <a:prstGeom prst="rect">
              <a:avLst/>
            </a:prstGeom>
            <a:solidFill>
              <a:srgbClr val="F557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 smtClean="0"/>
                <a:t>Outer </a:t>
              </a:r>
              <a:r>
                <a:rPr lang="en-US" sz="1900" dirty="0" err="1" smtClean="0"/>
                <a:t>environment:global</a:t>
              </a:r>
              <a:endParaRPr lang="en-US" sz="19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72332" y="2536390"/>
              <a:ext cx="5892395" cy="384721"/>
            </a:xfrm>
            <a:prstGeom prst="rect">
              <a:avLst/>
            </a:prstGeom>
            <a:solidFill>
              <a:srgbClr val="F557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 smtClean="0"/>
                <a:t>Variable Environment  </a:t>
              </a:r>
              <a:endParaRPr lang="en-US" sz="19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67754" y="3371792"/>
              <a:ext cx="55969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Generate execution context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5120640" y="177036"/>
            <a:ext cx="0" cy="6680964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2067735" y="177036"/>
            <a:ext cx="0" cy="6680964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021672" y="6768772"/>
            <a:ext cx="7046063" cy="16540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09563" y="379828"/>
            <a:ext cx="5968148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Execution stack</a:t>
            </a:r>
            <a:endParaRPr lang="en-US" sz="2200" dirty="0">
              <a:solidFill>
                <a:schemeClr val="bg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244523" y="4051132"/>
            <a:ext cx="6724357" cy="2664823"/>
            <a:chOff x="5232009" y="4014393"/>
            <a:chExt cx="6724357" cy="2664823"/>
          </a:xfrm>
        </p:grpSpPr>
        <p:sp>
          <p:nvSpPr>
            <p:cNvPr id="7" name="Rectangle 6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>
            <a:xfrm>
              <a:off x="5232009" y="4014393"/>
              <a:ext cx="6724357" cy="2664823"/>
            </a:xfrm>
            <a:prstGeom prst="rect">
              <a:avLst/>
            </a:prstGeom>
            <a:solidFill>
              <a:schemeClr val="tx1"/>
            </a:solidFill>
            <a:effectLst>
              <a:outerShdw blurRad="355600" dist="38100" sx="107000" sy="107000" algn="ctr" rotWithShape="0">
                <a:schemeClr val="bg1">
                  <a:alpha val="24000"/>
                </a:scheme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Righteous" panose="02010506000000020000" pitchFamily="2" charset="0"/>
              </a:endParaRPr>
            </a:p>
          </p:txBody>
        </p:sp>
        <p:sp>
          <p:nvSpPr>
            <p:cNvPr id="8" name="TextBox 7"/>
            <p:cNvSpPr txBox="1">
              <a:spLocks noChangeAspect="1"/>
            </p:cNvSpPr>
            <p:nvPr/>
          </p:nvSpPr>
          <p:spPr>
            <a:xfrm>
              <a:off x="5421902" y="4295878"/>
              <a:ext cx="2210638" cy="384721"/>
            </a:xfrm>
            <a:prstGeom prst="rect">
              <a:avLst/>
            </a:prstGeom>
            <a:solidFill>
              <a:srgbClr val="F557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 smtClean="0"/>
                <a:t>Window Object</a:t>
              </a:r>
              <a:endParaRPr lang="en-US" sz="1900" dirty="0"/>
            </a:p>
          </p:txBody>
        </p:sp>
        <p:sp>
          <p:nvSpPr>
            <p:cNvPr id="9" name="TextBox 8"/>
            <p:cNvSpPr txBox="1">
              <a:spLocks noChangeAspect="1"/>
            </p:cNvSpPr>
            <p:nvPr/>
          </p:nvSpPr>
          <p:spPr>
            <a:xfrm>
              <a:off x="7801486" y="4295878"/>
              <a:ext cx="1456824" cy="384721"/>
            </a:xfrm>
            <a:prstGeom prst="rect">
              <a:avLst/>
            </a:prstGeom>
            <a:solidFill>
              <a:srgbClr val="F557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 smtClean="0"/>
                <a:t>this</a:t>
              </a:r>
              <a:endParaRPr lang="en-US" sz="1900" dirty="0"/>
            </a:p>
          </p:txBody>
        </p:sp>
        <p:sp>
          <p:nvSpPr>
            <p:cNvPr id="10" name="TextBox 9"/>
            <p:cNvSpPr txBox="1">
              <a:spLocks noChangeAspect="1"/>
            </p:cNvSpPr>
            <p:nvPr/>
          </p:nvSpPr>
          <p:spPr>
            <a:xfrm>
              <a:off x="9427256" y="4295877"/>
              <a:ext cx="2378068" cy="384721"/>
            </a:xfrm>
            <a:prstGeom prst="rect">
              <a:avLst/>
            </a:prstGeom>
            <a:solidFill>
              <a:srgbClr val="F557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 smtClean="0"/>
                <a:t>Outer environment</a:t>
              </a:r>
              <a:endParaRPr lang="en-US" sz="1900" dirty="0"/>
            </a:p>
          </p:txBody>
        </p:sp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5497817" y="6272083"/>
              <a:ext cx="63595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Global Execution Context or Base Execution context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9481624" y="4631905"/>
              <a:ext cx="1772529" cy="433810"/>
              <a:chOff x="9481624" y="4631905"/>
              <a:chExt cx="1772529" cy="714900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9481624" y="4977473"/>
                <a:ext cx="1772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Null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10367889" y="4631905"/>
                <a:ext cx="0" cy="433172"/>
              </a:xfrm>
              <a:prstGeom prst="line">
                <a:avLst/>
              </a:prstGeom>
              <a:ln w="412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Rectangle 47"/>
            <p:cNvSpPr/>
            <p:nvPr/>
          </p:nvSpPr>
          <p:spPr>
            <a:xfrm>
              <a:off x="5609563" y="5357911"/>
              <a:ext cx="6096000" cy="369332"/>
            </a:xfrm>
            <a:prstGeom prst="rect">
              <a:avLst/>
            </a:prstGeom>
            <a:solidFill>
              <a:srgbClr val="F5576C"/>
            </a:solidFill>
          </p:spPr>
          <p:txBody>
            <a:bodyPr>
              <a:spAutoFit/>
            </a:bodyPr>
            <a:lstStyle/>
            <a:p>
              <a:pPr algn="ctr"/>
              <a:r>
                <a:rPr lang="en-US" dirty="0" smtClean="0"/>
                <a:t>Variable environment </a:t>
              </a:r>
              <a:endParaRPr 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686003" y="1093644"/>
            <a:ext cx="5968148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Console.log Execution Context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130" y="4532811"/>
            <a:ext cx="17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82671" y="4509914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70217" y="4562166"/>
            <a:ext cx="126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02452" y="4552332"/>
            <a:ext cx="153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1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if an error occurred in execution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4939339" y="1854925"/>
            <a:ext cx="5968148" cy="5003075"/>
            <a:chOff x="4939339" y="1854925"/>
            <a:chExt cx="5968148" cy="5003075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5120640" y="1854926"/>
              <a:ext cx="0" cy="5003074"/>
            </a:xfrm>
            <a:prstGeom prst="line">
              <a:avLst/>
            </a:prstGeom>
            <a:ln w="698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0894423" y="1854926"/>
              <a:ext cx="13064" cy="5003074"/>
            </a:xfrm>
            <a:prstGeom prst="line">
              <a:avLst/>
            </a:prstGeom>
            <a:ln w="698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939339" y="1854925"/>
              <a:ext cx="5968148" cy="43088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</a:rPr>
                <a:t>Execution stack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5120641" y="6858000"/>
              <a:ext cx="5786846" cy="0"/>
            </a:xfrm>
            <a:prstGeom prst="line">
              <a:avLst/>
            </a:prstGeom>
            <a:ln w="698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9" y="1863252"/>
            <a:ext cx="4754880" cy="285673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848981" y="5474252"/>
            <a:ext cx="4330166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48981" y="4719986"/>
            <a:ext cx="4330166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b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35917" y="6270363"/>
            <a:ext cx="4330166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Global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3" y="5160287"/>
            <a:ext cx="4701306" cy="154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1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Hmmm?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= 2;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var </a:t>
            </a:r>
            <a:r>
              <a:rPr lang="pt-BR" dirty="0" smtClean="0"/>
              <a:t>  a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console.log(a);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2968283"/>
            <a:ext cx="62484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30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Another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 b = [1, 2, 3, 4, 5];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var b;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tally(b);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tally(input){</a:t>
            </a:r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err="1"/>
              <a:t>input.reduce</a:t>
            </a:r>
            <a:r>
              <a:rPr lang="en-US" dirty="0"/>
              <a:t>((</a:t>
            </a:r>
            <a:r>
              <a:rPr lang="en-US" dirty="0" err="1"/>
              <a:t>acc,data</a:t>
            </a:r>
            <a:r>
              <a:rPr lang="en-US" dirty="0"/>
              <a:t>)=&gt;</a:t>
            </a:r>
            <a:r>
              <a:rPr lang="en-US" dirty="0" err="1"/>
              <a:t>acc+data</a:t>
            </a:r>
            <a:r>
              <a:rPr lang="en-US" dirty="0"/>
              <a:t>); </a:t>
            </a:r>
            <a:r>
              <a:rPr lang="en-US" sz="2000" dirty="0">
                <a:solidFill>
                  <a:schemeClr val="bg1"/>
                </a:solidFill>
              </a:rPr>
              <a:t>// Gives the Total of the Array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Inner functions always remember their parent even if they are ripped out and executed somewhere else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Or</a:t>
            </a:r>
          </a:p>
          <a:p>
            <a:endParaRPr lang="en-US" dirty="0"/>
          </a:p>
          <a:p>
            <a:r>
              <a:rPr lang="en-US" dirty="0" smtClean="0"/>
              <a:t>A function will always remember its lexical scope even if it is lexically executed outside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744" y="629795"/>
            <a:ext cx="8611802" cy="56014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44865" y="1737301"/>
            <a:ext cx="1299488" cy="414227"/>
          </a:xfrm>
          <a:prstGeom prst="rect">
            <a:avLst/>
          </a:prstGeom>
          <a:solidFill>
            <a:schemeClr val="tx1"/>
          </a:solidFill>
          <a:effectLst>
            <a:outerShdw blurRad="355600" dist="38100" sx="107000" sy="107000" algn="ctr" rotWithShape="0">
              <a:schemeClr val="bg1">
                <a:alpha val="24000"/>
              </a:scheme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ighteous" panose="02010506000000020000" pitchFamily="2" charset="0"/>
              </a:rPr>
              <a:t>CSSOM</a:t>
            </a:r>
            <a:endParaRPr lang="en-US" dirty="0">
              <a:solidFill>
                <a:schemeClr val="bg1"/>
              </a:solidFill>
              <a:latin typeface="Righteous" panose="0201050600000002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74217" y="1737300"/>
            <a:ext cx="1299488" cy="414227"/>
          </a:xfrm>
          <a:prstGeom prst="rect">
            <a:avLst/>
          </a:prstGeom>
          <a:solidFill>
            <a:schemeClr val="tx1"/>
          </a:solidFill>
          <a:effectLst>
            <a:outerShdw blurRad="355600" dist="38100" sx="107000" sy="107000" algn="ctr" rotWithShape="0">
              <a:schemeClr val="bg1">
                <a:alpha val="24000"/>
              </a:scheme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D</a:t>
            </a:r>
            <a:r>
              <a:rPr lang="en-US" dirty="0" smtClean="0">
                <a:solidFill>
                  <a:schemeClr val="bg1"/>
                </a:solidFill>
                <a:latin typeface="Righteous" panose="02010506000000020000" pitchFamily="2" charset="0"/>
              </a:rPr>
              <a:t>OM</a:t>
            </a:r>
            <a:endParaRPr lang="en-US" dirty="0">
              <a:solidFill>
                <a:schemeClr val="bg1"/>
              </a:solidFill>
              <a:latin typeface="Righteous" panose="0201050600000002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814047" y="2151527"/>
            <a:ext cx="430306" cy="524438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574217" y="2151526"/>
            <a:ext cx="436618" cy="524439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832922" y="1371451"/>
            <a:ext cx="2771890" cy="780075"/>
          </a:xfrm>
          <a:prstGeom prst="rect">
            <a:avLst/>
          </a:prstGeom>
          <a:solidFill>
            <a:schemeClr val="tx1"/>
          </a:solidFill>
          <a:effectLst>
            <a:outerShdw blurRad="355600" dist="38100" sx="107000" sy="107000" algn="ctr" rotWithShape="0">
              <a:schemeClr val="bg1">
                <a:alpha val="24000"/>
              </a:scheme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ighteous" panose="02010506000000020000" pitchFamily="2" charset="0"/>
              </a:rPr>
              <a:t>JavaScript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Righteous" panose="02010506000000020000" pitchFamily="2" charset="0"/>
              </a:rPr>
              <a:t>Engine</a:t>
            </a:r>
            <a:endParaRPr lang="en-US" dirty="0">
              <a:solidFill>
                <a:schemeClr val="bg1"/>
              </a:solidFill>
              <a:latin typeface="Righteous" panose="02010506000000020000" pitchFamily="2" charset="0"/>
            </a:endParaRPr>
          </a:p>
        </p:txBody>
      </p:sp>
      <p:cxnSp>
        <p:nvCxnSpPr>
          <p:cNvPr id="20" name="Straight Connector 19"/>
          <p:cNvCxnSpPr>
            <a:stCxn id="7" idx="3"/>
          </p:cNvCxnSpPr>
          <p:nvPr/>
        </p:nvCxnSpPr>
        <p:spPr>
          <a:xfrm flipV="1">
            <a:off x="6873705" y="1489166"/>
            <a:ext cx="1959217" cy="455248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734594" y="1933304"/>
            <a:ext cx="3098328" cy="87521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8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JavaScript is single threaded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165260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It can do only one line at a time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It cant do multiple steps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641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039" y="2299062"/>
            <a:ext cx="94183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Lets visualize the Event loop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 smtClean="0"/>
              <a:t>Using Loupe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0976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03" y="249437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What is Blocking Code 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Microprocessors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7554" y="2196368"/>
            <a:ext cx="4796246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INSTRUCTIONS</a:t>
            </a:r>
          </a:p>
          <a:p>
            <a:endParaRPr lang="en-US" dirty="0" smtClean="0"/>
          </a:p>
          <a:p>
            <a:r>
              <a:rPr lang="en-US" dirty="0" smtClean="0"/>
              <a:t>IA-32</a:t>
            </a:r>
          </a:p>
          <a:p>
            <a:r>
              <a:rPr lang="en-US" dirty="0" smtClean="0"/>
              <a:t>ARM</a:t>
            </a:r>
          </a:p>
          <a:p>
            <a:r>
              <a:rPr lang="en-US" dirty="0" smtClean="0"/>
              <a:t>X86-64</a:t>
            </a:r>
          </a:p>
          <a:p>
            <a:r>
              <a:rPr lang="en-US" dirty="0" smtClean="0"/>
              <a:t>MIPS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3054" y="2465865"/>
            <a:ext cx="2724109" cy="1818751"/>
          </a:xfrm>
          <a:prstGeom prst="rect">
            <a:avLst/>
          </a:prstGeom>
          <a:solidFill>
            <a:schemeClr val="tx1"/>
          </a:solidFill>
          <a:effectLst>
            <a:outerShdw blurRad="355600" dist="38100" sx="107000" sy="107000" algn="ctr" rotWithShape="0">
              <a:schemeClr val="bg1">
                <a:alpha val="24000"/>
              </a:scheme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Microprocessor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2522907" y="1989851"/>
            <a:ext cx="1" cy="538592"/>
          </a:xfrm>
          <a:prstGeom prst="line">
            <a:avLst/>
          </a:prstGeom>
          <a:ln w="69850" cap="rnd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3270570" y="1989851"/>
            <a:ext cx="1" cy="538592"/>
          </a:xfrm>
          <a:prstGeom prst="line">
            <a:avLst/>
          </a:prstGeom>
          <a:ln w="69850" cap="rnd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762682" y="2862440"/>
            <a:ext cx="704473" cy="1"/>
          </a:xfrm>
          <a:prstGeom prst="line">
            <a:avLst/>
          </a:prstGeom>
          <a:ln w="69850" cap="rnd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725920" y="3425818"/>
            <a:ext cx="704473" cy="1"/>
          </a:xfrm>
          <a:prstGeom prst="line">
            <a:avLst/>
          </a:prstGeom>
          <a:ln w="69850" cap="rnd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762682" y="3901833"/>
            <a:ext cx="704473" cy="1"/>
          </a:xfrm>
          <a:prstGeom prst="line">
            <a:avLst/>
          </a:prstGeom>
          <a:ln w="69850" cap="rnd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72988" y="2883876"/>
            <a:ext cx="704473" cy="1"/>
          </a:xfrm>
          <a:prstGeom prst="line">
            <a:avLst/>
          </a:prstGeom>
          <a:ln w="69850" cap="rnd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36646" y="3425818"/>
            <a:ext cx="704473" cy="1"/>
          </a:xfrm>
          <a:prstGeom prst="line">
            <a:avLst/>
          </a:prstGeom>
          <a:ln w="69850" cap="rnd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36646" y="3951009"/>
            <a:ext cx="704473" cy="1"/>
          </a:xfrm>
          <a:prstGeom prst="line">
            <a:avLst/>
          </a:prstGeom>
          <a:ln w="69850" cap="rnd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1634029" y="4057524"/>
            <a:ext cx="1" cy="538592"/>
          </a:xfrm>
          <a:prstGeom prst="line">
            <a:avLst/>
          </a:prstGeom>
          <a:ln w="69850" cap="rnd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892842" y="1989851"/>
            <a:ext cx="4974" cy="701081"/>
          </a:xfrm>
          <a:prstGeom prst="line">
            <a:avLst/>
          </a:prstGeom>
          <a:ln w="69850" cap="rnd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2522906" y="4108770"/>
            <a:ext cx="1" cy="538592"/>
          </a:xfrm>
          <a:prstGeom prst="line">
            <a:avLst/>
          </a:prstGeom>
          <a:ln w="69850" cap="rnd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3277435" y="4102741"/>
            <a:ext cx="1" cy="538592"/>
          </a:xfrm>
          <a:prstGeom prst="line">
            <a:avLst/>
          </a:prstGeom>
          <a:ln w="69850" cap="rnd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730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741408"/>
            <a:ext cx="88043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username=</a:t>
            </a:r>
            <a:r>
              <a:rPr lang="en-US" dirty="0" err="1" smtClean="0"/>
              <a:t>getSync</a:t>
            </a:r>
            <a:r>
              <a:rPr lang="en-US" dirty="0" smtClean="0"/>
              <a:t>(‘http://some.github.io/</a:t>
            </a:r>
            <a:r>
              <a:rPr lang="en-US" dirty="0" err="1" smtClean="0"/>
              <a:t>map.json</a:t>
            </a:r>
            <a:r>
              <a:rPr lang="en-US" dirty="0" smtClean="0"/>
              <a:t>’);</a:t>
            </a:r>
          </a:p>
          <a:p>
            <a:pPr marL="0" indent="0">
              <a:buNone/>
            </a:pPr>
            <a:r>
              <a:rPr lang="en-US" dirty="0" err="1" smtClean="0"/>
              <a:t>emailList</a:t>
            </a:r>
            <a:r>
              <a:rPr lang="en-US" dirty="0" smtClean="0"/>
              <a:t>=</a:t>
            </a:r>
            <a:r>
              <a:rPr lang="en-US" dirty="0" err="1" smtClean="0"/>
              <a:t>getSync</a:t>
            </a:r>
            <a:r>
              <a:rPr lang="en-US" dirty="0" smtClean="0"/>
              <a:t>(‘</a:t>
            </a:r>
            <a:r>
              <a:rPr lang="en-US" dirty="0"/>
              <a:t>http://some.github.io/</a:t>
            </a:r>
            <a:r>
              <a:rPr lang="en-US" dirty="0" err="1"/>
              <a:t>map.json</a:t>
            </a:r>
            <a:r>
              <a:rPr lang="en-US" dirty="0"/>
              <a:t>’);</a:t>
            </a:r>
          </a:p>
          <a:p>
            <a:pPr marL="0" indent="0">
              <a:buNone/>
            </a:pPr>
            <a:r>
              <a:rPr lang="en-US" dirty="0" err="1" smtClean="0"/>
              <a:t>passList</a:t>
            </a:r>
            <a:r>
              <a:rPr lang="en-US" dirty="0" smtClean="0"/>
              <a:t>=</a:t>
            </a:r>
            <a:r>
              <a:rPr lang="en-US" dirty="0" err="1" smtClean="0"/>
              <a:t>getSync</a:t>
            </a:r>
            <a:r>
              <a:rPr lang="en-US" dirty="0" smtClean="0"/>
              <a:t>(‘</a:t>
            </a:r>
            <a:r>
              <a:rPr lang="en-US" dirty="0"/>
              <a:t>http://some.github.io/</a:t>
            </a:r>
            <a:r>
              <a:rPr lang="en-US" dirty="0" err="1"/>
              <a:t>map.json</a:t>
            </a:r>
            <a:r>
              <a:rPr lang="en-US" dirty="0" smtClean="0"/>
              <a:t>’);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016136" y="3148149"/>
            <a:ext cx="39190" cy="32526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035731" y="6400800"/>
            <a:ext cx="3442063" cy="0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438604" y="3148148"/>
            <a:ext cx="39190" cy="32526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38206" y="5754469"/>
            <a:ext cx="3056708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Global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38206" y="5108138"/>
            <a:ext cx="3056708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chemeClr val="bg1"/>
                </a:solidFill>
              </a:rPr>
              <a:t>getSync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60" y="5092746"/>
            <a:ext cx="609600" cy="6096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38206" y="5088898"/>
            <a:ext cx="3056708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chemeClr val="bg1"/>
                </a:solidFill>
              </a:rPr>
              <a:t>getSync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10051" y="5108138"/>
            <a:ext cx="3056708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chemeClr val="bg1"/>
                </a:solidFill>
              </a:rPr>
              <a:t>getSync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9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Myriad Pro" panose="020B0703030403020204" pitchFamily="34" charset="0"/>
                <a:ea typeface="Roboto" panose="02000000000000000000" pitchFamily="2" charset="0"/>
              </a:rPr>
              <a:t>Coercion</a:t>
            </a:r>
            <a:endParaRPr lang="en-US" sz="5400" dirty="0">
              <a:latin typeface="Myriad Pro" panose="020B0703030403020204" pitchFamily="34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Myriad Pro" panose="020B0703030403020204" pitchFamily="34" charset="0"/>
              </a:rPr>
              <a:t>3+ true       //Evaluates to false   </a:t>
            </a:r>
            <a:r>
              <a:rPr lang="en-US" sz="2400" dirty="0" smtClean="0">
                <a:solidFill>
                  <a:schemeClr val="bg1"/>
                </a:solidFill>
                <a:latin typeface="Myriad Pro" panose="020B0703030403020204" pitchFamily="34" charset="0"/>
              </a:rPr>
              <a:t>[True evaluates to 1]</a:t>
            </a:r>
          </a:p>
          <a:p>
            <a:endParaRPr lang="en-US" sz="2400" dirty="0">
              <a:latin typeface="Myriad Pro" panose="020B0703030403020204" pitchFamily="34" charset="0"/>
            </a:endParaRPr>
          </a:p>
          <a:p>
            <a:r>
              <a:rPr lang="en-US" sz="2400" dirty="0" smtClean="0">
                <a:latin typeface="Myriad Pro" panose="020B0703030403020204" pitchFamily="34" charset="0"/>
              </a:rPr>
              <a:t>‘Foo’+5        // Evaluates to ‘Foo5’  [5 gets coerced to String]</a:t>
            </a:r>
          </a:p>
          <a:p>
            <a:endParaRPr lang="en-US" sz="2400" dirty="0" smtClean="0">
              <a:latin typeface="Myriad Pro" panose="020B0703030403020204" pitchFamily="34" charset="0"/>
            </a:endParaRPr>
          </a:p>
          <a:p>
            <a:r>
              <a:rPr lang="en-US" sz="2400" dirty="0" smtClean="0">
                <a:latin typeface="Myriad Pro" panose="020B0703030403020204" pitchFamily="34" charset="0"/>
              </a:rPr>
              <a:t>0==False     //True        </a:t>
            </a:r>
            <a:r>
              <a:rPr lang="en-US" sz="2400" dirty="0" smtClean="0">
                <a:solidFill>
                  <a:schemeClr val="bg1"/>
                </a:solidFill>
                <a:latin typeface="Myriad Pro" panose="020B0703030403020204" pitchFamily="34" charset="0"/>
              </a:rPr>
              <a:t>[False gets coerced to 0]</a:t>
            </a:r>
          </a:p>
          <a:p>
            <a:endParaRPr lang="en-US" sz="2400" dirty="0">
              <a:latin typeface="Myriad Pro" panose="020B0703030403020204" pitchFamily="34" charset="0"/>
            </a:endParaRPr>
          </a:p>
          <a:p>
            <a:r>
              <a:rPr lang="en-US" sz="2400" dirty="0" smtClean="0">
                <a:latin typeface="Myriad Pro" panose="020B0703030403020204" pitchFamily="34" charset="0"/>
              </a:rPr>
              <a:t>0==‘ ’            //True        </a:t>
            </a:r>
            <a:r>
              <a:rPr lang="en-US" sz="2400" dirty="0" smtClean="0">
                <a:solidFill>
                  <a:schemeClr val="bg1"/>
                </a:solidFill>
                <a:latin typeface="Myriad Pro" panose="020B0703030403020204" pitchFamily="34" charset="0"/>
              </a:rPr>
              <a:t>[Empty strings gets coerced to 0]</a:t>
            </a:r>
          </a:p>
          <a:p>
            <a:endParaRPr lang="en-US" sz="2400" dirty="0" smtClean="0">
              <a:latin typeface="Myriad Pro" panose="020B0703030403020204" pitchFamily="34" charset="0"/>
            </a:endParaRPr>
          </a:p>
          <a:p>
            <a:endParaRPr lang="en-US" sz="2400" dirty="0" smtClean="0">
              <a:latin typeface="Myriad Pro" panose="020B0703030403020204" pitchFamily="34" charset="0"/>
            </a:endParaRPr>
          </a:p>
          <a:p>
            <a:endParaRPr lang="en-US" dirty="0">
              <a:latin typeface="Myriad Pro" panose="020B07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9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Falsy values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+0  -0</a:t>
            </a:r>
          </a:p>
          <a:p>
            <a:r>
              <a:rPr lang="en-US" dirty="0" smtClean="0"/>
              <a:t>Null</a:t>
            </a:r>
          </a:p>
          <a:p>
            <a:r>
              <a:rPr lang="en-US" dirty="0" smtClean="0"/>
              <a:t>Undefined</a:t>
            </a:r>
          </a:p>
          <a:p>
            <a:r>
              <a:rPr lang="en-US" dirty="0" smtClean="0"/>
              <a:t>Nan</a:t>
            </a:r>
          </a:p>
          <a:p>
            <a:r>
              <a:rPr lang="en-US" dirty="0" smtClean="0"/>
              <a:t>“”</a:t>
            </a:r>
          </a:p>
          <a:p>
            <a:r>
              <a:rPr lang="en-US" dirty="0" smtClean="0"/>
              <a:t>False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Everything else is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04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0880"/>
            <a:ext cx="10781714" cy="48565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Plus operator(+)</a:t>
            </a:r>
          </a:p>
          <a:p>
            <a:pPr marL="914400" lvl="1">
              <a:lnSpc>
                <a:spcPct val="150000"/>
              </a:lnSpc>
            </a:pPr>
            <a:r>
              <a:rPr lang="en-US" dirty="0" smtClean="0"/>
              <a:t>+’56’ =&gt; 56   //Gets Coerced to a number </a:t>
            </a:r>
          </a:p>
          <a:p>
            <a:pPr marL="914400" lvl="1">
              <a:lnSpc>
                <a:spcPct val="150000"/>
              </a:lnSpc>
            </a:pPr>
            <a:r>
              <a:rPr lang="en-US" dirty="0" smtClean="0"/>
              <a:t>5+5=10</a:t>
            </a:r>
          </a:p>
          <a:p>
            <a:pPr marL="914400" lvl="1">
              <a:lnSpc>
                <a:spcPct val="150000"/>
              </a:lnSpc>
            </a:pPr>
            <a:r>
              <a:rPr lang="en-US" dirty="0" smtClean="0"/>
              <a:t>‘foo’+5=‘foo5’  // Gets Coerced to a string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Minus,Multiply,Division operator (-) 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If they get anything other than no’s as their operand They coerce them to their Number form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308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Implicit coercion in Logical and </a:t>
            </a:r>
            <a:br>
              <a:rPr lang="en-US" dirty="0" smtClean="0"/>
            </a:br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85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| |  is used for default values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&amp;&amp; is used for linear </a:t>
            </a:r>
            <a:r>
              <a:rPr lang="en-US" dirty="0" err="1" smtClean="0"/>
              <a:t>truthy</a:t>
            </a:r>
            <a:r>
              <a:rPr lang="en-US" dirty="0" smtClean="0"/>
              <a:t> and Falsy check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~ Magical Bitwise not operator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?: Ternary Operator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7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Hacking 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655105" cy="503237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var result=[]     // The Below for-loop creates an array of a-z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for(   let j=9  ;    result.push</a:t>
            </a:r>
            <a:r>
              <a:rPr lang="en-US" dirty="0"/>
              <a:t>((j+=1).toString(36))&lt;</a:t>
            </a:r>
            <a:r>
              <a:rPr lang="en-US" dirty="0" smtClean="0"/>
              <a:t>26   ;);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0065" y="4519274"/>
            <a:ext cx="2462852" cy="1792626"/>
          </a:xfrm>
          <a:prstGeom prst="rect">
            <a:avLst/>
          </a:prstGeom>
          <a:solidFill>
            <a:schemeClr val="tx1"/>
          </a:solidFill>
          <a:effectLst>
            <a:outerShdw blurRad="355600" dist="38100" sx="107000" sy="107000" algn="ctr" rotWithShape="0">
              <a:schemeClr val="bg1">
                <a:alpha val="24000"/>
              </a:scheme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ighteous" panose="02010506000000020000" pitchFamily="2" charset="0"/>
              </a:rPr>
              <a:t>Initial condition</a:t>
            </a:r>
            <a:endParaRPr lang="en-US" dirty="0">
              <a:solidFill>
                <a:schemeClr val="bg1"/>
              </a:solidFill>
              <a:latin typeface="Righteous" panose="0201050600000002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4519274"/>
            <a:ext cx="2462852" cy="1792626"/>
          </a:xfrm>
          <a:prstGeom prst="rect">
            <a:avLst/>
          </a:prstGeom>
          <a:solidFill>
            <a:schemeClr val="tx1"/>
          </a:solidFill>
          <a:effectLst>
            <a:outerShdw blurRad="355600" dist="38100" sx="107000" sy="107000" algn="ctr" rotWithShape="0">
              <a:schemeClr val="bg1">
                <a:alpha val="24000"/>
              </a:scheme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ighteous" panose="02010506000000020000" pitchFamily="2" charset="0"/>
              </a:rPr>
              <a:t>Body , Incrementation,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Righteous" panose="02010506000000020000" pitchFamily="2" charset="0"/>
              </a:rPr>
              <a:t>Condition</a:t>
            </a:r>
            <a:endParaRPr lang="en-US" dirty="0">
              <a:solidFill>
                <a:schemeClr val="bg1"/>
              </a:solidFill>
              <a:latin typeface="Righteous" panose="02010506000000020000" pitchFamily="2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51759" y="3866606"/>
            <a:ext cx="548640" cy="652668"/>
          </a:xfrm>
          <a:prstGeom prst="straightConnector1">
            <a:avLst/>
          </a:prstGeom>
          <a:ln w="66675">
            <a:solidFill>
              <a:schemeClr val="bg2"/>
            </a:solidFill>
            <a:tailEnd type="triangle"/>
          </a:ln>
          <a:effectLst>
            <a:glow>
              <a:schemeClr val="accent1"/>
            </a:glow>
            <a:outerShdw dist="50800" dir="5400000" sx="110000" sy="11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6668086" y="3866606"/>
            <a:ext cx="334693" cy="652668"/>
          </a:xfrm>
          <a:prstGeom prst="straightConnector1">
            <a:avLst/>
          </a:prstGeom>
          <a:ln w="66675">
            <a:solidFill>
              <a:schemeClr val="bg2"/>
            </a:solidFill>
            <a:tailEnd type="triangle"/>
          </a:ln>
          <a:effectLst>
            <a:glow>
              <a:schemeClr val="accent1"/>
            </a:glow>
            <a:outerShdw dist="50800" dir="5400000" sx="110000" sy="11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00744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647" y="154110"/>
            <a:ext cx="9740705" cy="802493"/>
          </a:xfrm>
        </p:spPr>
        <p:txBody>
          <a:bodyPr/>
          <a:lstStyle/>
          <a:p>
            <a:pPr algn="ctr"/>
            <a:r>
              <a:rPr lang="en-US" dirty="0" smtClean="0"/>
              <a:t>  My tweet to Kyle Simpson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43" y="154110"/>
            <a:ext cx="9622302" cy="693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12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WTF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Lets see some weird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8942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                 Thanks for watching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Myriad Pro" panose="020B0703030403020204" pitchFamily="34" charset="0"/>
              </a:rPr>
              <a:t>Syntax Parsers</a:t>
            </a:r>
            <a:endParaRPr lang="en-US" sz="5400" dirty="0">
              <a:latin typeface="Myriad Pro" panose="020B07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9617" y="2302077"/>
            <a:ext cx="3788229" cy="2664823"/>
          </a:xfrm>
          <a:prstGeom prst="rect">
            <a:avLst/>
          </a:prstGeom>
          <a:solidFill>
            <a:schemeClr val="tx1"/>
          </a:solidFill>
          <a:effectLst>
            <a:outerShdw blurRad="355600" dist="38100" sx="107000" sy="107000" algn="ctr" rotWithShape="0">
              <a:schemeClr val="bg1">
                <a:alpha val="24000"/>
              </a:scheme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Righteous" panose="02010506000000020000" pitchFamily="2" charset="0"/>
              </a:rPr>
              <a:t>            function foo(){</a:t>
            </a:r>
          </a:p>
          <a:p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Righteous" panose="02010506000000020000" pitchFamily="2" charset="0"/>
              </a:rPr>
              <a:t>               </a:t>
            </a:r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v</a:t>
            </a:r>
            <a:r>
              <a:rPr lang="en-US" dirty="0" smtClean="0">
                <a:solidFill>
                  <a:schemeClr val="bg1"/>
                </a:solidFill>
                <a:latin typeface="Righteous" panose="02010506000000020000" pitchFamily="2" charset="0"/>
              </a:rPr>
              <a:t>ar a=5;</a:t>
            </a:r>
          </a:p>
          <a:p>
            <a:r>
              <a:rPr lang="en-US" dirty="0">
                <a:solidFill>
                  <a:schemeClr val="bg1"/>
                </a:solidFill>
                <a:latin typeface="Righteous" panose="02010506000000020000" pitchFamily="2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Righteous" panose="02010506000000020000" pitchFamily="2" charset="0"/>
              </a:rPr>
              <a:t>              }</a:t>
            </a:r>
          </a:p>
          <a:p>
            <a:pPr algn="ctr"/>
            <a:endParaRPr lang="en-US" dirty="0">
              <a:solidFill>
                <a:schemeClr val="bg1"/>
              </a:solidFill>
              <a:latin typeface="Righteous" panose="0201050600000002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802" y="2298894"/>
            <a:ext cx="2668006" cy="26680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77014" y="2438285"/>
            <a:ext cx="3788229" cy="2664823"/>
          </a:xfrm>
          <a:prstGeom prst="rect">
            <a:avLst/>
          </a:prstGeom>
          <a:solidFill>
            <a:schemeClr val="tx1"/>
          </a:solidFill>
          <a:effectLst>
            <a:outerShdw blurRad="355600" dist="38100" sx="107000" sy="107000" algn="ctr" rotWithShape="0">
              <a:schemeClr val="bg1">
                <a:alpha val="24000"/>
              </a:scheme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X64 or x32 Instructions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0269" y="5821844"/>
            <a:ext cx="10293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Takes your code and turn it into  your processor’s instructions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016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945" y="115037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Lets see some Machine code ?</a:t>
            </a:r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You don’t have to but Here goes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7011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5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565" y="0"/>
            <a:ext cx="12479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759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Abstraction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 smtClean="0"/>
              <a:t>Lets see an example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6001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0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4" y="1825624"/>
            <a:ext cx="10831286" cy="448373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M</a:t>
            </a:r>
            <a:r>
              <a:rPr lang="en-US" sz="2400" dirty="0" smtClean="0"/>
              <a:t>emory </a:t>
            </a:r>
            <a:r>
              <a:rPr lang="en-US" sz="2400" dirty="0"/>
              <a:t>life cycle is pretty much always the </a:t>
            </a:r>
            <a:r>
              <a:rPr lang="en-US" sz="2400" dirty="0" smtClean="0"/>
              <a:t>same in all languages: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Allocate the memory you </a:t>
            </a:r>
            <a:r>
              <a:rPr lang="en-US" dirty="0" smtClean="0"/>
              <a:t>need        </a:t>
            </a:r>
          </a:p>
          <a:p>
            <a:pPr marL="0" indent="0" fontAlgn="base">
              <a:buNone/>
            </a:pPr>
            <a:r>
              <a:rPr lang="en-US" dirty="0" smtClean="0"/>
              <a:t>Use </a:t>
            </a:r>
            <a:r>
              <a:rPr lang="en-US" dirty="0"/>
              <a:t>the allocated memory (read, write</a:t>
            </a:r>
            <a:r>
              <a:rPr lang="en-US" dirty="0" smtClean="0"/>
              <a:t>)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Release the allocated </a:t>
            </a:r>
            <a:r>
              <a:rPr lang="en-US" dirty="0" smtClean="0"/>
              <a:t>memory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5640" y="4394015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Free()  in low-level languages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03720" y="3359605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Malloc() in low-level languages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255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50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341ea9ed-3c41-4f5b-9fbc-fbd32412411d" Revision="1" Stencil="System.MyShapes" StencilVersion="1.0"/>
</Control>
</file>

<file path=customXml/itemProps1.xml><?xml version="1.0" encoding="utf-8"?>
<ds:datastoreItem xmlns:ds="http://schemas.openxmlformats.org/officeDocument/2006/customXml" ds:itemID="{0E7565D4-125A-4BEB-9E57-4E7208242E4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2323</TotalTime>
  <Words>947</Words>
  <Application>Microsoft Office PowerPoint</Application>
  <PresentationFormat>Widescreen</PresentationFormat>
  <Paragraphs>239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Arial Rounded MT Bold</vt:lpstr>
      <vt:lpstr>Calibri</vt:lpstr>
      <vt:lpstr>Copperplate Gothic Bold</vt:lpstr>
      <vt:lpstr>Myriad Pro</vt:lpstr>
      <vt:lpstr>Righteous</vt:lpstr>
      <vt:lpstr>Roboto</vt:lpstr>
      <vt:lpstr>Office Theme</vt:lpstr>
      <vt:lpstr>Deep Dive into JavaScript</vt:lpstr>
      <vt:lpstr>Session Curriculum</vt:lpstr>
      <vt:lpstr>Microprocessors</vt:lpstr>
      <vt:lpstr>Syntax Parsers</vt:lpstr>
      <vt:lpstr>PowerPoint Presentation</vt:lpstr>
      <vt:lpstr>PowerPoint Presentation</vt:lpstr>
      <vt:lpstr>PowerPoint Presentation</vt:lpstr>
      <vt:lpstr>Abstraction ?</vt:lpstr>
      <vt:lpstr>Memory Management</vt:lpstr>
      <vt:lpstr>PowerPoint Presentation</vt:lpstr>
      <vt:lpstr>PowerPoint Presentation</vt:lpstr>
      <vt:lpstr> Garbage collectors</vt:lpstr>
      <vt:lpstr>Explicit Memory Management</vt:lpstr>
      <vt:lpstr>Lexical Environment</vt:lpstr>
      <vt:lpstr>Lexical Scope</vt:lpstr>
      <vt:lpstr> Do we have Block scope in this language?</vt:lpstr>
      <vt:lpstr>     Call by value and reference</vt:lpstr>
      <vt:lpstr> The Big Bang of Execution</vt:lpstr>
      <vt:lpstr>Heaps</vt:lpstr>
      <vt:lpstr>  Execution Context</vt:lpstr>
      <vt:lpstr>PowerPoint Presentation</vt:lpstr>
      <vt:lpstr>What if an error occurred in execution</vt:lpstr>
      <vt:lpstr>Hmmm?</vt:lpstr>
      <vt:lpstr>   Another one</vt:lpstr>
      <vt:lpstr>Closures</vt:lpstr>
      <vt:lpstr>PowerPoint Presentation</vt:lpstr>
      <vt:lpstr>    JavaScript is single threaded</vt:lpstr>
      <vt:lpstr>PowerPoint Presentation</vt:lpstr>
      <vt:lpstr>What is Blocking Code  ?</vt:lpstr>
      <vt:lpstr>PowerPoint Presentation</vt:lpstr>
      <vt:lpstr>Coercion</vt:lpstr>
      <vt:lpstr>Falsy values in JavaScript</vt:lpstr>
      <vt:lpstr>Operator Overloading</vt:lpstr>
      <vt:lpstr>Implicit coercion in Logical and  Bitwise Operators</vt:lpstr>
      <vt:lpstr>     Hacking the for loop</vt:lpstr>
      <vt:lpstr>  My tweet to Kyle Simpson</vt:lpstr>
      <vt:lpstr>WTF JS</vt:lpstr>
      <vt:lpstr>                 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 into JavaScript</dc:title>
  <dc:creator>Mohan Sundar</dc:creator>
  <cp:lastModifiedBy>Mohan Sundar</cp:lastModifiedBy>
  <cp:revision>109</cp:revision>
  <dcterms:created xsi:type="dcterms:W3CDTF">2018-06-22T17:07:48Z</dcterms:created>
  <dcterms:modified xsi:type="dcterms:W3CDTF">2018-06-28T13:03:46Z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