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18"/>
  </p:notesMasterIdLst>
  <p:sldIdLst>
    <p:sldId id="256" r:id="rId2"/>
    <p:sldId id="278" r:id="rId3"/>
    <p:sldId id="281" r:id="rId4"/>
    <p:sldId id="257" r:id="rId5"/>
    <p:sldId id="282" r:id="rId6"/>
    <p:sldId id="283" r:id="rId7"/>
    <p:sldId id="284" r:id="rId8"/>
    <p:sldId id="287" r:id="rId9"/>
    <p:sldId id="291" r:id="rId10"/>
    <p:sldId id="292" r:id="rId11"/>
    <p:sldId id="293" r:id="rId12"/>
    <p:sldId id="297" r:id="rId13"/>
    <p:sldId id="258" r:id="rId14"/>
    <p:sldId id="273" r:id="rId15"/>
    <p:sldId id="298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34" autoAdjust="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5329E8-EFDA-4013-AF66-68DFCE425188}" type="datetimeFigureOut">
              <a:rPr lang="en-US" smtClean="0"/>
              <a:t>10-Oct-17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66505-943B-4A51-929F-6119ACF6C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48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hcmwarcnv02/rvw/html5/index.html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angularjshub.com/code/examples/basics/02_TwoWayDataBinding_HTML/example-section-container.php?url=index.demo.php" TargetMode="External"/><Relationship Id="rId5" Type="http://schemas.openxmlformats.org/officeDocument/2006/relationships/hyperlink" Target="http://examples.sencha.com/extjs/5.0.0/examples/kitchensink/#binding-two-way" TargetMode="External"/><Relationship Id="rId4" Type="http://schemas.openxmlformats.org/officeDocument/2006/relationships/hyperlink" Target="https://www.w3schools.com/angular/angular_intro.asp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Automatic information-sharing between scientists in universities and institutes around the world.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66505-943B-4A51-929F-6119ACF6C8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02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 A </a:t>
            </a:r>
            <a:r>
              <a:rPr lang="en-US" b="1" i="1" dirty="0" smtClean="0"/>
              <a:t>model</a:t>
            </a:r>
            <a:r>
              <a:rPr lang="en-US" dirty="0" smtClean="0"/>
              <a:t> stores data that is retrieved according to commands from the controller and displayed in the view.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b="1" i="1" dirty="0" smtClean="0"/>
              <a:t>view</a:t>
            </a:r>
            <a:r>
              <a:rPr lang="en-US" dirty="0" smtClean="0"/>
              <a:t> generates new output to the user based on changes in the model.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b="1" i="1" dirty="0" smtClean="0"/>
              <a:t>controller</a:t>
            </a:r>
            <a:r>
              <a:rPr lang="en-US" dirty="0" smtClean="0"/>
              <a:t> can send commands to the model to update the model's state (e.g., editing a document). It can also send commands to its associated view to change the view's presentation of the model (e.g., scrolling through a document)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66505-943B-4A51-929F-6119ACF6C8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04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66505-943B-4A51-929F-6119ACF6C89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3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From 2010 to today CSS and HTML 5 became an integral part of every web developer’s toolkit.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Drastic Usage of Mobile Web directed developers to create a page that supports for both Web and Mobile.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XHTML helped web technology to grow faster.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That’s how Responsive Web Design(RWD) Came in to light.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many JavaScript frameworks which works as good client side scripting Language, and some act as Server Side scripting too.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example Python: very easy to understand since it reads like a language rather than a program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Asynchronous JavaScript And XML -&gt; Used to create Asynchronous Web Applications.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Application programming interface is a specification used to allow software components to communicate with each other.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Rails Framework place on top of the Ruby language and is leading the web in portable web application(Server Side Scripting Language)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New Frameworks &amp;Languages coming up time to time.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Languages are growing easier to reduce the burden of Developers.</a:t>
            </a:r>
          </a:p>
          <a:p>
            <a:endParaRPr lang="en-US" b="1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JavaScript API to handle queries.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Developing user own html tags and attributes.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IOT in all the things that are utilized in day to day life.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66505-943B-4A51-929F-6119ACF6C89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01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>
                <a:hlinkClick r:id="rId3"/>
              </a:rPr>
              <a:t>http</a:t>
            </a:r>
            <a:r>
              <a:rPr lang="en-US" b="1" dirty="0" smtClean="0">
                <a:hlinkClick r:id="rId3"/>
              </a:rPr>
              <a:t>://</a:t>
            </a:r>
            <a:r>
              <a:rPr lang="en-US" sz="1200" b="1" dirty="0" smtClean="0">
                <a:hlinkClick r:id="rId3"/>
              </a:rPr>
              <a:t>bhcmwarcnv02/rvw/html5/index.html</a:t>
            </a:r>
            <a:endParaRPr lang="en-US" sz="1200" b="1" dirty="0" smtClean="0"/>
          </a:p>
          <a:p>
            <a:r>
              <a:rPr lang="en-US" sz="1200" b="1" dirty="0" smtClean="0"/>
              <a:t>https://webrtc.github.io/samples/</a:t>
            </a:r>
          </a:p>
          <a:p>
            <a:r>
              <a:rPr lang="en-US" sz="1200" b="1" dirty="0" smtClean="0"/>
              <a:t>https://www.webcomponents.org/</a:t>
            </a:r>
          </a:p>
          <a:p>
            <a:r>
              <a:rPr lang="en-US" sz="1200" b="1" dirty="0" smtClean="0"/>
              <a:t>https://www.webcomponents.org/element/LostInBrittany/granite-file-saver</a:t>
            </a:r>
          </a:p>
          <a:p>
            <a:r>
              <a:rPr lang="en-US" sz="1200" b="1" dirty="0" smtClean="0"/>
              <a:t>https://www.tutorialspoint.com/execute_ruby_online.php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https://www.w3schools.com/angular/angular_intro.asp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http://examples.sencha.com/extjs/5.0.0/examples/kitchensink/#binding-two-way</a:t>
            </a:r>
            <a:endParaRPr lang="en-US" sz="120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http://www.angularjshub.com/code/examples/basics/02_TwoWayDataBinding_HTML/example-section-container.php?url=index.demo.php</a:t>
            </a:r>
            <a:endParaRPr lang="en-US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/>
          </a:p>
          <a:p>
            <a:endParaRPr lang="en-US" sz="1200" b="1" dirty="0" smtClean="0"/>
          </a:p>
          <a:p>
            <a:endParaRPr lang="en-US" sz="1200" b="1" dirty="0" smtClean="0"/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66505-943B-4A51-929F-6119ACF6C89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87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02CD3-9FBF-4278-97DD-5188CB751B77}" type="datetimeFigureOut">
              <a:rPr lang="en-US" smtClean="0"/>
              <a:t>10-Oct-17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3957-43D8-4AB4-A0BE-97D4152F0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478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02CD3-9FBF-4278-97DD-5188CB751B77}" type="datetimeFigureOut">
              <a:rPr lang="en-US" smtClean="0"/>
              <a:t>10-Oct-17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3957-43D8-4AB4-A0BE-97D4152F0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045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02CD3-9FBF-4278-97DD-5188CB751B77}" type="datetimeFigureOut">
              <a:rPr lang="en-US" smtClean="0"/>
              <a:t>10-Oct-17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3957-43D8-4AB4-A0BE-97D4152F0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6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02CD3-9FBF-4278-97DD-5188CB751B77}" type="datetimeFigureOut">
              <a:rPr lang="en-US" smtClean="0"/>
              <a:t>10-Oct-17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3957-43D8-4AB4-A0BE-97D4152F0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566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02CD3-9FBF-4278-97DD-5188CB751B77}" type="datetimeFigureOut">
              <a:rPr lang="en-US" smtClean="0"/>
              <a:t>10-Oct-17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3957-43D8-4AB4-A0BE-97D4152F0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29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02CD3-9FBF-4278-97DD-5188CB751B77}" type="datetimeFigureOut">
              <a:rPr lang="en-US" smtClean="0"/>
              <a:t>10-Oct-17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3957-43D8-4AB4-A0BE-97D4152F0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74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02CD3-9FBF-4278-97DD-5188CB751B77}" type="datetimeFigureOut">
              <a:rPr lang="en-US" smtClean="0"/>
              <a:t>10-Oct-17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3957-43D8-4AB4-A0BE-97D4152F0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2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02CD3-9FBF-4278-97DD-5188CB751B77}" type="datetimeFigureOut">
              <a:rPr lang="en-US" smtClean="0"/>
              <a:t>10-Oct-17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3957-43D8-4AB4-A0BE-97D4152F0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97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02CD3-9FBF-4278-97DD-5188CB751B77}" type="datetimeFigureOut">
              <a:rPr lang="en-US" smtClean="0"/>
              <a:t>10-Oct-17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3957-43D8-4AB4-A0BE-97D4152F0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590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02CD3-9FBF-4278-97DD-5188CB751B77}" type="datetimeFigureOut">
              <a:rPr lang="en-US" smtClean="0"/>
              <a:t>10-Oct-17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3957-43D8-4AB4-A0BE-97D4152F0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648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02CD3-9FBF-4278-97DD-5188CB751B77}" type="datetimeFigureOut">
              <a:rPr lang="en-US" smtClean="0"/>
              <a:t>10-Oct-17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3957-43D8-4AB4-A0BE-97D4152F0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362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02CD3-9FBF-4278-97DD-5188CB751B77}" type="datetimeFigureOut">
              <a:rPr lang="en-US" smtClean="0"/>
              <a:t>10-Oct-17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93957-43D8-4AB4-A0BE-97D4152F0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583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info.cern.ch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eb Development Past, Present and Futu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259" y="2333767"/>
            <a:ext cx="4761325" cy="4217158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0"/>
            <a:ext cx="12192000" cy="195163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 Up 2.0 </a:t>
            </a:r>
            <a:r>
              <a:rPr lang="en-US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Past</a:t>
            </a:r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</a:t>
            </a:r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</a:t>
            </a:r>
            <a:r>
              <a:rPr lang="en-US" sz="44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Web Technologies</a:t>
            </a:r>
            <a:endParaRPr lang="en-US" sz="44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03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0" y="152614"/>
            <a:ext cx="5926539" cy="6116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ExtJS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245659" y="764275"/>
            <a:ext cx="5926540" cy="5636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Cross platform native mobile applications or Hybrid apps development is possible with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Cordova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or Phonegap integration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Licensed and owned by Sencha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Heavy /Slow compared to other Frameworks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Supports Two way Databinding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Rich UI applications, Single page applications, With techniques like AJAX, DHTML and DOM scripting, it helps in building highly interactive web applications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6172200" y="152615"/>
            <a:ext cx="5728648" cy="6116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AngularJS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6172199" y="764276"/>
            <a:ext cx="5728649" cy="56365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Cross platform native mobile applications or Hybrid apps development is possible with Cordova or Phonegap integration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Open Source maintained by Google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Light Weight and Faster.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Supports Two way Databinding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Highly used for Single Page Applications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85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364" y="0"/>
            <a:ext cx="11655188" cy="952097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Node JS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8364" y="952097"/>
            <a:ext cx="11655188" cy="570801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By Ryan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Dahl in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2009 later sponsored by Joyent.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JavaScript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runtime built on Chrome's V8 JavaScript engine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npm, largest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ecosystem of open source libraries in the world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Enables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JavaScript to be used for server-side scripting, and runs scripts server-side to produce dynamic web page content before the page is sent to the user's web browser.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event-driven architecture capable of asynchronous I/O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When combined with AngularJS forms a robust application.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98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66279" y="245660"/>
            <a:ext cx="6229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Responsive Web Designing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48" y="1026593"/>
            <a:ext cx="3171825" cy="51244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438715" y="6285645"/>
            <a:ext cx="1157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Mobile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974" y="1026593"/>
            <a:ext cx="7070173" cy="51244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858000" y="6285644"/>
            <a:ext cx="1399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Desktop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4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307" y="476700"/>
            <a:ext cx="11696132" cy="262134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Web Technologies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AJAX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API 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Ruby </a:t>
            </a:r>
            <a:r>
              <a:rPr lang="en-US" sz="2400" dirty="0"/>
              <a:t>On </a:t>
            </a:r>
            <a:r>
              <a:rPr lang="en-US" sz="2400" dirty="0" smtClean="0"/>
              <a:t>Rails</a:t>
            </a:r>
          </a:p>
          <a:p>
            <a:pPr lvl="1" algn="l">
              <a:lnSpc>
                <a:spcPct val="150000"/>
              </a:lnSpc>
            </a:pPr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2" name="AutoShape 2" descr="Image result for x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Image result for xhtm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59307" y="3732663"/>
            <a:ext cx="11682484" cy="3971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07975" y="3349332"/>
            <a:ext cx="323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Web Components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892" y="4507173"/>
            <a:ext cx="4242258" cy="6983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4394" y="4413487"/>
            <a:ext cx="15525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71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1255594"/>
            <a:ext cx="11491414" cy="386231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Lets go through a Demo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RWD</a:t>
            </a:r>
            <a:br>
              <a:rPr lang="en-US" dirty="0" smtClean="0"/>
            </a:br>
            <a:r>
              <a:rPr lang="en-US" dirty="0" smtClean="0"/>
              <a:t>	Web </a:t>
            </a:r>
            <a:r>
              <a:rPr lang="en-US" dirty="0" smtClean="0"/>
              <a:t>Workers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WebRTC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err="1" smtClean="0"/>
              <a:t>WebComponents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Ruby on rails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Angular two way data binding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ExtJS two way databinding and latest Charts.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90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edia.licdn.com/mpr/mpr/shrinknp_800_800/p/2/005/0ae/3a0/3e2c76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061" y="2101756"/>
            <a:ext cx="3338252" cy="333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43895" y="941696"/>
            <a:ext cx="41681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Any Questions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7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955" y="1050878"/>
            <a:ext cx="11546006" cy="413527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000" b="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all for joining the session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80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307" y="2999143"/>
            <a:ext cx="11682484" cy="1325563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How it all started ?</a:t>
            </a:r>
            <a:r>
              <a:rPr lang="en-US" sz="4800" dirty="0">
                <a:solidFill>
                  <a:srgbClr val="7030A0"/>
                </a:solidFill>
                <a:latin typeface="Copperplate Gothic Bold" panose="020E0705020206020404" pitchFamily="34" charset="0"/>
              </a:rPr>
              <a:t/>
            </a:r>
            <a:br>
              <a:rPr lang="en-US" sz="4800" dirty="0">
                <a:solidFill>
                  <a:srgbClr val="7030A0"/>
                </a:solidFill>
                <a:latin typeface="Copperplate Gothic Bold" panose="020E0705020206020404" pitchFamily="34" charset="0"/>
              </a:rPr>
            </a:br>
            <a:endParaRPr lang="en-US" sz="4800" dirty="0">
              <a:solidFill>
                <a:srgbClr val="7030A0"/>
              </a:solidFill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15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7033" y="395785"/>
            <a:ext cx="3510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First Web Page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507" y="1995249"/>
            <a:ext cx="2920621" cy="196617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522722" y="4119957"/>
            <a:ext cx="3426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Tim Berners - Lee at CERN - 1989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9905" y="1534634"/>
            <a:ext cx="826281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http://info.cern.ch/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HTML- Hyper Text Markup Language, 6</a:t>
            </a:r>
            <a:r>
              <a:rPr lang="en-US" sz="2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Aug 1991 in a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lab in Swiss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Alps.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1994 CHSS rose over HTML which now called as CSS, However HTML came back strongly in 1995 with improved version (HTML 2.0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34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Image result for tim berner le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6" descr="Image result for tim berner le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7754" y="1148864"/>
            <a:ext cx="2785565" cy="27855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0375" y="914400"/>
            <a:ext cx="839702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JavaScript was developed in 1995 by Netscape and named as Mocha.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Later Changed to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LiveScript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and after handing over to SUN they named JavaScript.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1997 HTML 3.2 released which strongly helped to continue its existence supported by w3c.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1999 HTML 4 evolved to compete with competitors 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270985" y="4180407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Brendan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Eich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father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of JavaScript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0570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71248" y="450376"/>
            <a:ext cx="5109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Can you relate these ?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18" y="1287777"/>
            <a:ext cx="1905800" cy="1905800"/>
          </a:xfrm>
          <a:prstGeom prst="rect">
            <a:avLst/>
          </a:prstGeom>
        </p:spPr>
      </p:pic>
      <p:pic>
        <p:nvPicPr>
          <p:cNvPr id="5" name="Picture 6" descr="Image result for windows 95 I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227" y="1287776"/>
            <a:ext cx="1763384" cy="190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7851" y="1287776"/>
            <a:ext cx="2904762" cy="11619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6013" y="1287776"/>
            <a:ext cx="2133848" cy="19058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7040" y="3411941"/>
            <a:ext cx="1943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Netscape -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1993</a:t>
            </a:r>
          </a:p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First web browser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30412" y="3411940"/>
            <a:ext cx="2081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IE – 1996</a:t>
            </a:r>
          </a:p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First browser in OS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38519" y="3411940"/>
            <a:ext cx="2943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Google website - 1997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Revolution in Search engine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07853" y="3411940"/>
            <a:ext cx="2270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Wikipedia - 2001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Encyclopedia on web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718" y="4335270"/>
            <a:ext cx="1973745" cy="15597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9227" y="4335270"/>
            <a:ext cx="1763385" cy="161688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30459" y="4335270"/>
            <a:ext cx="1953732" cy="161688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47094" y="4335270"/>
            <a:ext cx="2093623" cy="161688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83021" y="6055627"/>
            <a:ext cx="25360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Windows firewall – 2003</a:t>
            </a:r>
          </a:p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Web security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87218" y="6055627"/>
            <a:ext cx="2991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Facebook – 2006</a:t>
            </a:r>
          </a:p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Revolution in Social network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88217" y="6038000"/>
            <a:ext cx="1438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Apple – 2007</a:t>
            </a:r>
          </a:p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Web Apps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621238" y="6055627"/>
            <a:ext cx="1643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Chrome – 2008</a:t>
            </a:r>
          </a:p>
          <a:p>
            <a:pPr algn="ctr"/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95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10" grpId="0"/>
      <p:bldP spid="11" grpId="0"/>
      <p:bldP spid="16" grpId="0"/>
      <p:bldP spid="17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8716" y="194196"/>
            <a:ext cx="1392072" cy="19049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24083" y="500335"/>
            <a:ext cx="7383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Client Side ….. Server Side ???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2384772"/>
            <a:ext cx="6045958" cy="6251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Client Side Frameworks</a:t>
            </a:r>
          </a:p>
          <a:p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8387" y="3009950"/>
            <a:ext cx="2411643" cy="146891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93946" y="2385356"/>
            <a:ext cx="68691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			Server Side Frameworks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387" y="2994158"/>
            <a:ext cx="5228571" cy="2580952"/>
          </a:xfrm>
          <a:prstGeom prst="rect">
            <a:avLst/>
          </a:prstGeom>
        </p:spPr>
      </p:pic>
      <p:pic>
        <p:nvPicPr>
          <p:cNvPr id="1026" name="Picture 2" descr="React-icon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924" y="4687882"/>
            <a:ext cx="1145271" cy="80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84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306" y="33550"/>
            <a:ext cx="11586950" cy="91115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AngularJS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306" y="1213679"/>
            <a:ext cx="11586949" cy="3221843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Misko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Hevery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a Google employee, started to work with AngularJS in 2009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Officially released in 2012.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Idea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turned out very well, and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project is now officially supported by Google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It Supports MVC Architecture Pattern.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4" name="Picture 2" descr="Image result for model view controller archite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359" y="3806588"/>
            <a:ext cx="6905827" cy="305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753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364" y="51014"/>
            <a:ext cx="11709779" cy="87021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ExtJS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8364" y="1029936"/>
            <a:ext cx="11709779" cy="5049672"/>
          </a:xfrm>
        </p:spPr>
        <p:txBody>
          <a:bodyPr>
            <a:normAutofit fontScale="92500"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Pure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 JavaScript application framework for building cross platform 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RIA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 using techniques like Ajax, JSON, DHTML and DOM scripting.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Interoperability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with jQuery and Prototype.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Industry’s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most comprehensive collection of pre-integrated and tested high-performance UI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components.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Pivot Grid,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Data Visualization using D3, Customizable Built-In Themes, Layout Manager and Responsive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Configs.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5085" y="5301217"/>
            <a:ext cx="1715638" cy="155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8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900" y="179910"/>
            <a:ext cx="5683676" cy="61166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ExtJS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3900" y="914400"/>
            <a:ext cx="5683675" cy="56365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Enterprise Widget Framework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Scalable application architecture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Wide browser support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Customizable themes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Supports MVC &amp; MVVM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Complete Cross Browser Compatible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No built in support for automated testing but possible with external tools.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50373" y="179910"/>
            <a:ext cx="5769590" cy="61166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AngularJS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914401"/>
            <a:ext cx="5769590" cy="55136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Core JavaScript Library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Assemble as you go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Modern Browsers only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No built-in themes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Supports MVW(MVC &amp; MVVM)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Relies on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jqLite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/ jQuery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the same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Supports Automated Testing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Karma facilitates Unit Testing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Protractor for end to end testing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09278" y="6428097"/>
            <a:ext cx="83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50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2861</TotalTime>
  <Words>816</Words>
  <Application>Microsoft Office PowerPoint</Application>
  <PresentationFormat>Widescreen</PresentationFormat>
  <Paragraphs>146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Copperplate Gothic Bold</vt:lpstr>
      <vt:lpstr>Office Theme</vt:lpstr>
      <vt:lpstr>Meet Up 2.0  Past Present Future of Web Technologies</vt:lpstr>
      <vt:lpstr>How it all started ? </vt:lpstr>
      <vt:lpstr>PowerPoint Presentation</vt:lpstr>
      <vt:lpstr>PowerPoint Presentation</vt:lpstr>
      <vt:lpstr>PowerPoint Presentation</vt:lpstr>
      <vt:lpstr>PowerPoint Presentation</vt:lpstr>
      <vt:lpstr>AngularJS</vt:lpstr>
      <vt:lpstr>ExtJS</vt:lpstr>
      <vt:lpstr>PowerPoint Presentation</vt:lpstr>
      <vt:lpstr>PowerPoint Presentation</vt:lpstr>
      <vt:lpstr>Node JS</vt:lpstr>
      <vt:lpstr>PowerPoint Presentation</vt:lpstr>
      <vt:lpstr>PowerPoint Presentation</vt:lpstr>
      <vt:lpstr>Lets go through a Demo  RWD  Web Workers  WebRTC  WebComponents  Ruby on rails  Angular two way data binding   ExtJS two way databinding and latest Charts.</vt:lpstr>
      <vt:lpstr>PowerPoint Presentation</vt:lpstr>
      <vt:lpstr>  Thank you all for joining the session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 Up 2.0  Future Past Present of Web Technologies</dc:title>
  <dc:creator>Prasanth P R</dc:creator>
  <cp:lastModifiedBy>Prasanth P R</cp:lastModifiedBy>
  <cp:revision>119</cp:revision>
  <dcterms:created xsi:type="dcterms:W3CDTF">2017-10-08T08:25:52Z</dcterms:created>
  <dcterms:modified xsi:type="dcterms:W3CDTF">2017-10-11T08:55:43Z</dcterms:modified>
</cp:coreProperties>
</file>