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1" r:id="rId5"/>
    <p:sldId id="259" r:id="rId6"/>
    <p:sldId id="261" r:id="rId7"/>
    <p:sldId id="270" r:id="rId8"/>
    <p:sldId id="260" r:id="rId9"/>
    <p:sldId id="264" r:id="rId10"/>
    <p:sldId id="267" r:id="rId11"/>
    <p:sldId id="265" r:id="rId12"/>
    <p:sldId id="266" r:id="rId13"/>
    <p:sldId id="263" r:id="rId14"/>
    <p:sldId id="268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13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10" d="100"/>
          <a:sy n="110" d="100"/>
        </p:scale>
        <p:origin x="-920" y="-112"/>
      </p:cViewPr>
      <p:guideLst>
        <p:guide orient="horz" pos="2513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mco THRIVE DIGITALLY">
    <p:bg>
      <p:bgPr>
        <a:solidFill>
          <a:srgbClr val="0093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mc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" y="0"/>
            <a:ext cx="9223159" cy="51949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Ramco Systems"/>
          <p:cNvSpPr>
            <a:spLocks noGrp="1"/>
          </p:cNvSpPr>
          <p:nvPr>
            <p:ph type="title" hasCustomPrompt="1"/>
          </p:nvPr>
        </p:nvSpPr>
        <p:spPr>
          <a:xfrm>
            <a:off x="228600" y="1962150"/>
            <a:ext cx="8613648" cy="521208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777777"/>
                </a:solidFill>
              </a:defRPr>
            </a:lvl1pPr>
          </a:lstStyle>
          <a:p>
            <a:r>
              <a:rPr lang="en-US" sz="2800" b="1" dirty="0" smtClean="0">
                <a:cs typeface="Arial" pitchFamily="34" charset="0"/>
              </a:rPr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>
            <a:spLocks/>
          </p:cNvSpPr>
          <p:nvPr userDrawn="1"/>
        </p:nvSpPr>
        <p:spPr>
          <a:xfrm>
            <a:off x="3143250" y="2214563"/>
            <a:ext cx="2857500" cy="714375"/>
          </a:xfrm>
          <a:prstGeom prst="rect">
            <a:avLst/>
          </a:prstGeom>
        </p:spPr>
        <p:txBody>
          <a:bodyPr wrap="square" lIns="0" tIns="0" rIns="0" bIns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3DD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Thank you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amco AVIATION">
    <p:bg>
      <p:bgPr>
        <a:solidFill>
          <a:srgbClr val="0093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7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700524" y="2323338"/>
            <a:ext cx="3742952" cy="4968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amco HCM">
    <p:bg>
      <p:bgPr>
        <a:solidFill>
          <a:srgbClr val="0093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88561" y="2323338"/>
            <a:ext cx="3166878" cy="4968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amco ERP">
    <p:bg>
      <p:bgPr>
        <a:solidFill>
          <a:srgbClr val="0093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070857" y="2323337"/>
            <a:ext cx="3002286" cy="4968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Ramco Systems "/>
          <p:cNvSpPr>
            <a:spLocks noGrp="1"/>
          </p:cNvSpPr>
          <p:nvPr>
            <p:ph type="ctrTitle" hasCustomPrompt="1"/>
          </p:nvPr>
        </p:nvSpPr>
        <p:spPr>
          <a:xfrm>
            <a:off x="304800" y="-19050"/>
            <a:ext cx="8610600" cy="5167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7777"/>
                </a:solidFill>
              </a:defRPr>
            </a:lvl1pPr>
          </a:lstStyle>
          <a:p>
            <a:r>
              <a:rPr lang="en-US" sz="2800" b="1" dirty="0" smtClean="0">
                <a:cs typeface="Arial" pitchFamily="34" charset="0"/>
              </a:rPr>
              <a:t>Click to add title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4857751"/>
            <a:ext cx="9144000" cy="3062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:\Documents and Settings\sort\Desktop\New Folder (5)\08.08.14\ramco_png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4921471"/>
            <a:ext cx="838200" cy="17882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Ramco Systems"/>
          <p:cNvSpPr>
            <a:spLocks noGrp="1"/>
          </p:cNvSpPr>
          <p:nvPr>
            <p:ph type="title" hasCustomPrompt="1"/>
          </p:nvPr>
        </p:nvSpPr>
        <p:spPr>
          <a:xfrm>
            <a:off x="301752" y="-19050"/>
            <a:ext cx="8613648" cy="8417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7777"/>
                </a:solidFill>
              </a:defRPr>
            </a:lvl1pPr>
          </a:lstStyle>
          <a:p>
            <a:r>
              <a:rPr lang="en-US" sz="2800" b="1" dirty="0" smtClean="0">
                <a:cs typeface="Arial" pitchFamily="34" charset="0"/>
              </a:rPr>
              <a:t>Click to add title 1</a:t>
            </a:r>
            <a:br>
              <a:rPr lang="en-US" sz="2800" b="1" dirty="0" smtClean="0">
                <a:cs typeface="Arial" pitchFamily="34" charset="0"/>
              </a:rPr>
            </a:br>
            <a:r>
              <a:rPr lang="en-US" sz="2800" b="1" dirty="0" smtClean="0">
                <a:cs typeface="Arial" pitchFamily="34" charset="0"/>
              </a:rPr>
              <a:t>Click to add title 2</a:t>
            </a:r>
            <a:br>
              <a:rPr lang="en-US" sz="2800" b="1" dirty="0" smtClean="0">
                <a:cs typeface="Arial" pitchFamily="34" charset="0"/>
              </a:rPr>
            </a:b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 hasCustomPrompt="1"/>
          </p:nvPr>
        </p:nvSpPr>
        <p:spPr>
          <a:xfrm>
            <a:off x="301752" y="-19050"/>
            <a:ext cx="8613648" cy="52120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7777"/>
                </a:solidFill>
              </a:defRPr>
            </a:lvl1pPr>
          </a:lstStyle>
          <a:p>
            <a:r>
              <a:rPr lang="en-US" sz="2800" b="1" dirty="0" smtClean="0">
                <a:cs typeface="Arial" pitchFamily="34" charset="0"/>
              </a:rPr>
              <a:t>Click to add title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 hasCustomPrompt="1"/>
          </p:nvPr>
        </p:nvSpPr>
        <p:spPr>
          <a:xfrm>
            <a:off x="301752" y="514350"/>
            <a:ext cx="8613648" cy="61264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777777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add subtitle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 hasCustomPrompt="1"/>
          </p:nvPr>
        </p:nvSpPr>
        <p:spPr>
          <a:xfrm>
            <a:off x="301752" y="-19050"/>
            <a:ext cx="8613648" cy="52120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7777"/>
                </a:solidFill>
              </a:defRPr>
            </a:lvl1pPr>
          </a:lstStyle>
          <a:p>
            <a:r>
              <a:rPr lang="en-US" sz="2800" b="1" dirty="0" smtClean="0">
                <a:cs typeface="Arial" pitchFamily="34" charset="0"/>
              </a:rPr>
              <a:t>Click to add title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 hasCustomPrompt="1"/>
          </p:nvPr>
        </p:nvSpPr>
        <p:spPr>
          <a:xfrm>
            <a:off x="301752" y="514350"/>
            <a:ext cx="8613648" cy="61264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777777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add subtitle</a:t>
            </a:r>
          </a:p>
          <a:p>
            <a:pPr lvl="0"/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04800" y="1200150"/>
            <a:ext cx="8610600" cy="32004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777777"/>
                </a:solidFill>
              </a:defRPr>
            </a:lvl1pPr>
            <a:lvl2pPr>
              <a:defRPr>
                <a:solidFill>
                  <a:srgbClr val="777777"/>
                </a:solidFill>
              </a:defRPr>
            </a:lvl2pPr>
            <a:lvl3pPr>
              <a:defRPr>
                <a:solidFill>
                  <a:srgbClr val="777777"/>
                </a:solidFill>
              </a:defRPr>
            </a:lvl3pPr>
            <a:lvl4pPr>
              <a:defRPr>
                <a:solidFill>
                  <a:srgbClr val="777777"/>
                </a:solidFill>
              </a:defRPr>
            </a:lvl4pPr>
            <a:lvl5pPr>
              <a:defRPr>
                <a:solidFill>
                  <a:srgbClr val="777777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1752" y="-18288"/>
            <a:ext cx="8613648" cy="52120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z="2800" b="1" dirty="0" smtClean="0">
                <a:cs typeface="Arial" pitchFamily="34" charset="0"/>
              </a:rPr>
              <a:t>Click to add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504950"/>
            <a:ext cx="8610600" cy="220980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 baseline="0">
                <a:solidFill>
                  <a:srgbClr val="777777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57751"/>
            <a:ext cx="9144000" cy="3062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:\Documents and Settings\sort\Desktop\New Folder (5)\08.08.14\ramco_png_white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29600" y="4907526"/>
            <a:ext cx="838200" cy="17882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3" r:id="rId2"/>
    <p:sldLayoutId id="2147483664" r:id="rId3"/>
    <p:sldLayoutId id="2147483665" r:id="rId4"/>
    <p:sldLayoutId id="2147483660" r:id="rId5"/>
    <p:sldLayoutId id="2147483661" r:id="rId6"/>
    <p:sldLayoutId id="2147483662" r:id="rId7"/>
    <p:sldLayoutId id="2147483651" r:id="rId8"/>
    <p:sldLayoutId id="2147483652" r:id="rId9"/>
    <p:sldLayoutId id="2147483653" r:id="rId10"/>
    <p:sldLayoutId id="2147483656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eg"/><Relationship Id="rId3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764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_A_Stov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41285"/>
            <a:ext cx="3873500" cy="2095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48311"/>
            <a:ext cx="8610600" cy="380006"/>
          </a:xfrm>
        </p:spPr>
        <p:txBody>
          <a:bodyPr/>
          <a:lstStyle/>
          <a:p>
            <a:r>
              <a:rPr lang="en-US" sz="1600" dirty="0" smtClean="0">
                <a:solidFill>
                  <a:srgbClr val="00B0F0"/>
                </a:solidFill>
              </a:rPr>
              <a:t>Relationship between Psychology and Usability</a:t>
            </a:r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6" name="Picture 5" descr="yagnarav_2017-03-09T14-01_b089bf_440x300_4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03"/>
          <a:stretch/>
        </p:blipFill>
        <p:spPr>
          <a:xfrm>
            <a:off x="4458653" y="1436194"/>
            <a:ext cx="4198347" cy="232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11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04800" y="248311"/>
            <a:ext cx="8610600" cy="380006"/>
          </a:xfrm>
        </p:spPr>
        <p:txBody>
          <a:bodyPr/>
          <a:lstStyle/>
          <a:p>
            <a:r>
              <a:rPr lang="en-US" sz="1600" dirty="0" smtClean="0">
                <a:solidFill>
                  <a:srgbClr val="00B0F0"/>
                </a:solidFill>
              </a:rPr>
              <a:t>Principles in psychology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863265"/>
            <a:ext cx="5737726" cy="33842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777777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1800" dirty="0" smtClean="0">
                <a:solidFill>
                  <a:schemeClr val="tx1"/>
                </a:solidFill>
              </a:rPr>
              <a:t>Hicks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dirty="0" smtClean="0">
                <a:solidFill>
                  <a:schemeClr val="tx1"/>
                </a:solidFill>
              </a:rPr>
              <a:t>law </a:t>
            </a:r>
            <a:r>
              <a:rPr lang="en-US" sz="1800" b="0" dirty="0" smtClean="0">
                <a:solidFill>
                  <a:schemeClr val="tx1"/>
                </a:solidFill>
              </a:rPr>
              <a:t>– Time and effort</a:t>
            </a:r>
          </a:p>
          <a:p>
            <a:pPr>
              <a:spcBef>
                <a:spcPts val="1200"/>
              </a:spcBef>
            </a:pPr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Increasing the number of choices will increase decision time</a:t>
            </a:r>
            <a:r>
              <a:rPr lang="en-US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spcBef>
                <a:spcPts val="1200"/>
              </a:spcBef>
            </a:pPr>
            <a:endParaRPr lang="en-US" sz="1800" i="1" dirty="0" smtClean="0"/>
          </a:p>
          <a:p>
            <a:pPr>
              <a:spcBef>
                <a:spcPts val="1200"/>
              </a:spcBef>
            </a:pPr>
            <a:r>
              <a:rPr lang="en-US" sz="1800" dirty="0" err="1" smtClean="0">
                <a:solidFill>
                  <a:schemeClr val="tx1"/>
                </a:solidFill>
              </a:rPr>
              <a:t>Fitts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law</a:t>
            </a:r>
            <a:r>
              <a:rPr lang="en-US" sz="1800" b="0" dirty="0">
                <a:solidFill>
                  <a:schemeClr val="tx1"/>
                </a:solidFill>
              </a:rPr>
              <a:t> - </a:t>
            </a:r>
            <a:r>
              <a:rPr lang="en-US" sz="1800" b="0" dirty="0" smtClean="0">
                <a:solidFill>
                  <a:schemeClr val="tx1"/>
                </a:solidFill>
              </a:rPr>
              <a:t>Hit </a:t>
            </a:r>
            <a:r>
              <a:rPr lang="en-US" sz="1800" b="0" dirty="0">
                <a:solidFill>
                  <a:schemeClr val="tx1"/>
                </a:solidFill>
              </a:rPr>
              <a:t>area of target </a:t>
            </a:r>
            <a:endParaRPr lang="en-US" sz="1800" b="0" dirty="0" smtClean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time required to rapidly move to a target area is a function of the distance to the target and the size of the target.</a:t>
            </a:r>
            <a:endParaRPr lang="en-US" sz="1800" b="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32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04800" y="248311"/>
            <a:ext cx="8610600" cy="380006"/>
          </a:xfrm>
        </p:spPr>
        <p:txBody>
          <a:bodyPr/>
          <a:lstStyle/>
          <a:p>
            <a:r>
              <a:rPr lang="en-US" sz="1600" dirty="0" smtClean="0">
                <a:solidFill>
                  <a:srgbClr val="00B0F0"/>
                </a:solidFill>
              </a:rPr>
              <a:t>Few principles in psychology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863265"/>
            <a:ext cx="5737726" cy="3576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777777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Millers law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- memory and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focus</a:t>
            </a:r>
          </a:p>
          <a:p>
            <a:pPr>
              <a:spcBef>
                <a:spcPts val="1200"/>
              </a:spcBef>
            </a:pPr>
            <a:r>
              <a:rPr 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that </a:t>
            </a: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number of objects an average person can hold in working memory is about seven </a:t>
            </a:r>
            <a:endParaRPr lang="en-US" sz="2000" b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1200"/>
              </a:spcBef>
            </a:pPr>
            <a:endParaRPr lang="en-US" sz="2000" b="0" dirty="0"/>
          </a:p>
          <a:p>
            <a:pPr>
              <a:spcBef>
                <a:spcPts val="0"/>
              </a:spcBef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Gesalt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law 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principle of grouping 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b="0" dirty="0" smtClean="0"/>
              <a:t>it </a:t>
            </a:r>
            <a:r>
              <a:rPr lang="en-US" sz="2000" b="0" dirty="0"/>
              <a:t>states that objects that are near, or proximate to each other, tend to be grouped together. </a:t>
            </a:r>
            <a:endParaRPr lang="en-US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1600582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04800" y="248311"/>
            <a:ext cx="8610600" cy="380006"/>
          </a:xfrm>
        </p:spPr>
        <p:txBody>
          <a:bodyPr/>
          <a:lstStyle/>
          <a:p>
            <a:r>
              <a:rPr lang="en-US" sz="1600" dirty="0" smtClean="0">
                <a:solidFill>
                  <a:srgbClr val="00B0F0"/>
                </a:solidFill>
              </a:rPr>
              <a:t>Usability Heuristics</a:t>
            </a:r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18319" r="7111" b="8824"/>
          <a:stretch/>
        </p:blipFill>
        <p:spPr>
          <a:xfrm>
            <a:off x="788417" y="895965"/>
            <a:ext cx="7540074" cy="323680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752269" y="953690"/>
            <a:ext cx="0" cy="323680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292269" y="953690"/>
            <a:ext cx="0" cy="323680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350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48311"/>
            <a:ext cx="8610600" cy="380006"/>
          </a:xfrm>
        </p:spPr>
        <p:txBody>
          <a:bodyPr/>
          <a:lstStyle/>
          <a:p>
            <a:r>
              <a:rPr lang="en-US" sz="1600" dirty="0" smtClean="0">
                <a:solidFill>
                  <a:srgbClr val="00B0F0"/>
                </a:solidFill>
              </a:rPr>
              <a:t>Finally…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67384" y="2364294"/>
            <a:ext cx="2475832" cy="23917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spcBef>
                <a:spcPts val="1200"/>
              </a:spcBef>
              <a:buNone/>
              <a:defRPr sz="2000" b="1">
                <a:solidFill>
                  <a:srgbClr val="777777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Effective</a:t>
            </a:r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Efficient</a:t>
            </a:r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Engaging</a:t>
            </a:r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Error </a:t>
            </a:r>
            <a:r>
              <a:rPr lang="en-US" sz="1800" dirty="0" smtClean="0">
                <a:solidFill>
                  <a:schemeClr val="tx1"/>
                </a:solidFill>
              </a:rPr>
              <a:t>Tolerant</a:t>
            </a: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Easy </a:t>
            </a:r>
            <a:r>
              <a:rPr lang="en-US" sz="1800" dirty="0">
                <a:solidFill>
                  <a:schemeClr val="tx1"/>
                </a:solidFill>
              </a:rPr>
              <a:t>to Learn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067384" y="2023379"/>
            <a:ext cx="2475832" cy="3664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spcBef>
                <a:spcPts val="1200"/>
              </a:spcBef>
              <a:buNone/>
              <a:defRPr sz="2000" b="1">
                <a:solidFill>
                  <a:srgbClr val="777777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 E’s of Usability</a:t>
            </a:r>
            <a:endParaRPr lang="en-US" sz="14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814020"/>
            <a:ext cx="8610600" cy="77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777777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Usability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>
                <a:solidFill>
                  <a:srgbClr val="00B0F0"/>
                </a:solidFill>
              </a:rPr>
              <a:t>It is the ease of use and learnability of a tool or device.</a:t>
            </a:r>
            <a:r>
              <a:rPr lang="en-US" sz="1600" b="0" dirty="0" smtClean="0">
                <a:solidFill>
                  <a:srgbClr val="00B0F0"/>
                </a:solidFill>
              </a:rPr>
              <a:t/>
            </a:r>
            <a:br>
              <a:rPr lang="en-US" sz="1600" b="0" dirty="0" smtClean="0">
                <a:solidFill>
                  <a:srgbClr val="00B0F0"/>
                </a:solidFill>
              </a:rPr>
            </a:b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64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035343"/>
            <a:ext cx="8610600" cy="107281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Usability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solidFill>
                  <a:srgbClr val="00B0F0"/>
                </a:solidFill>
              </a:rPr>
              <a:t>It is </a:t>
            </a:r>
            <a:r>
              <a:rPr lang="en-US" sz="2000" dirty="0">
                <a:solidFill>
                  <a:srgbClr val="00B0F0"/>
                </a:solidFill>
              </a:rPr>
              <a:t>the ease of use and learnability of a tool or device.</a:t>
            </a:r>
            <a:r>
              <a:rPr lang="en-US" b="0" dirty="0">
                <a:solidFill>
                  <a:srgbClr val="00B0F0"/>
                </a:solidFill>
              </a:rPr>
              <a:t/>
            </a:r>
            <a:br>
              <a:rPr lang="en-US" b="0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67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n cabl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58" y="1487650"/>
            <a:ext cx="2896859" cy="1920744"/>
          </a:xfrm>
          <a:prstGeom prst="rect">
            <a:avLst/>
          </a:prstGeom>
        </p:spPr>
      </p:pic>
      <p:pic>
        <p:nvPicPr>
          <p:cNvPr id="5" name="Picture 4" descr="lancable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773" y="1446914"/>
            <a:ext cx="1951711" cy="195171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04800" y="248311"/>
            <a:ext cx="8610600" cy="380006"/>
          </a:xfrm>
        </p:spPr>
        <p:txBody>
          <a:bodyPr/>
          <a:lstStyle/>
          <a:p>
            <a:r>
              <a:rPr lang="en-US" sz="1600" dirty="0" smtClean="0">
                <a:solidFill>
                  <a:srgbClr val="00B0F0"/>
                </a:solidFill>
              </a:rPr>
              <a:t>Usability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824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04800" y="248311"/>
            <a:ext cx="8610600" cy="380006"/>
          </a:xfrm>
        </p:spPr>
        <p:txBody>
          <a:bodyPr/>
          <a:lstStyle/>
          <a:p>
            <a:r>
              <a:rPr lang="en-US" sz="1600" dirty="0" smtClean="0">
                <a:solidFill>
                  <a:srgbClr val="00B0F0"/>
                </a:solidFill>
              </a:rPr>
              <a:t>Usability</a:t>
            </a:r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2" name="Picture 1" descr="li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596" y="778979"/>
            <a:ext cx="3903423" cy="33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15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8311"/>
            <a:ext cx="8610600" cy="380006"/>
          </a:xfrm>
        </p:spPr>
        <p:txBody>
          <a:bodyPr/>
          <a:lstStyle/>
          <a:p>
            <a:r>
              <a:rPr lang="en-US" sz="1600" dirty="0" smtClean="0">
                <a:solidFill>
                  <a:srgbClr val="00B0F0"/>
                </a:solidFill>
              </a:rPr>
              <a:t>Difference between Usability and User Experience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863265"/>
            <a:ext cx="5376779" cy="8844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777777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</a:pPr>
            <a:r>
              <a:rPr lang="en-US" sz="1600" b="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“ Can the user accomplish their goal?”</a:t>
            </a:r>
          </a:p>
          <a:p>
            <a:pPr>
              <a:spcBef>
                <a:spcPts val="600"/>
              </a:spcBef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ability to use.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935953"/>
            <a:ext cx="6567948" cy="99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777777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</a:pPr>
            <a:r>
              <a:rPr lang="en-US" sz="1600" b="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“Did the user have a delightful experience while accomplishing the goal?” </a:t>
            </a:r>
          </a:p>
          <a:p>
            <a:pPr>
              <a:spcBef>
                <a:spcPts val="600"/>
              </a:spcBef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Its about feelings.</a:t>
            </a:r>
            <a:endParaRPr lang="en-US" sz="18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600"/>
              </a:spcBef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581641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oki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14" y="1143699"/>
            <a:ext cx="3618230" cy="2710180"/>
          </a:xfrm>
          <a:prstGeom prst="rect">
            <a:avLst/>
          </a:prstGeom>
        </p:spPr>
      </p:pic>
      <p:pic>
        <p:nvPicPr>
          <p:cNvPr id="4" name="Picture 3" descr="Iphone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748" y="765011"/>
            <a:ext cx="3457575" cy="345757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48311"/>
            <a:ext cx="8610600" cy="380006"/>
          </a:xfrm>
        </p:spPr>
        <p:txBody>
          <a:bodyPr/>
          <a:lstStyle/>
          <a:p>
            <a:r>
              <a:rPr lang="en-US" sz="1600" dirty="0" smtClean="0">
                <a:solidFill>
                  <a:srgbClr val="00B0F0"/>
                </a:solidFill>
              </a:rPr>
              <a:t>Difference between Usability and User Experience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793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48311"/>
            <a:ext cx="8610600" cy="380006"/>
          </a:xfrm>
        </p:spPr>
        <p:txBody>
          <a:bodyPr/>
          <a:lstStyle/>
          <a:p>
            <a:r>
              <a:rPr lang="en-US" sz="1600" dirty="0" smtClean="0">
                <a:solidFill>
                  <a:srgbClr val="00B0F0"/>
                </a:solidFill>
              </a:rPr>
              <a:t>Difference between Usability and User Experience</a:t>
            </a:r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6" name="Picture 5" descr="uiuxusabil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349" y="961749"/>
            <a:ext cx="3974072" cy="351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44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04800" y="248311"/>
            <a:ext cx="8610600" cy="380006"/>
          </a:xfrm>
        </p:spPr>
        <p:txBody>
          <a:bodyPr/>
          <a:lstStyle/>
          <a:p>
            <a:r>
              <a:rPr lang="en-US" sz="1600" dirty="0" smtClean="0">
                <a:solidFill>
                  <a:srgbClr val="00B0F0"/>
                </a:solidFill>
              </a:rPr>
              <a:t>Relationship between Usability and User Experience</a:t>
            </a:r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64" y="321436"/>
            <a:ext cx="4432387" cy="443238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003511" y="868176"/>
            <a:ext cx="7384930" cy="3672049"/>
            <a:chOff x="1090158" y="868176"/>
            <a:chExt cx="7384930" cy="3672049"/>
          </a:xfrm>
        </p:grpSpPr>
        <p:sp>
          <p:nvSpPr>
            <p:cNvPr id="8" name="TextBox 7"/>
            <p:cNvSpPr txBox="1"/>
            <p:nvPr/>
          </p:nvSpPr>
          <p:spPr>
            <a:xfrm>
              <a:off x="1336435" y="4263226"/>
              <a:ext cx="17550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UX starts by being </a:t>
              </a:r>
              <a:r>
                <a:rPr lang="en-US" sz="1200" b="1" dirty="0" smtClean="0"/>
                <a:t>useful</a:t>
              </a:r>
              <a:endParaRPr lang="en-US" sz="1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90158" y="868176"/>
              <a:ext cx="15743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Functionality people </a:t>
              </a:r>
            </a:p>
            <a:p>
              <a:r>
                <a:rPr lang="en-US" sz="1200" b="1" dirty="0" smtClean="0"/>
                <a:t>must be able to use</a:t>
              </a:r>
              <a:endParaRPr lang="en-US" sz="12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31539" y="1147853"/>
              <a:ext cx="18435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The way it </a:t>
              </a:r>
              <a:r>
                <a:rPr lang="en-US" sz="1200" b="1" dirty="0" smtClean="0"/>
                <a:t>looks and feels </a:t>
              </a:r>
            </a:p>
            <a:p>
              <a:r>
                <a:rPr lang="en-US" sz="1200" dirty="0" smtClean="0"/>
                <a:t>must be </a:t>
              </a:r>
              <a:r>
                <a:rPr lang="en-US" sz="1200" b="1" dirty="0" smtClean="0"/>
                <a:t>pleasing</a:t>
              </a:r>
              <a:endParaRPr lang="en-US" sz="1200" b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329388" y="3439802"/>
            <a:ext cx="2735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This helps create the overall </a:t>
            </a:r>
          </a:p>
          <a:p>
            <a:r>
              <a:rPr lang="en-US" sz="1200" b="1" dirty="0" smtClean="0"/>
              <a:t>brand Experience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48870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04800" y="248311"/>
            <a:ext cx="8610600" cy="380006"/>
          </a:xfrm>
        </p:spPr>
        <p:txBody>
          <a:bodyPr/>
          <a:lstStyle/>
          <a:p>
            <a:r>
              <a:rPr lang="en-US" sz="1600" dirty="0" smtClean="0">
                <a:solidFill>
                  <a:srgbClr val="00B0F0"/>
                </a:solidFill>
              </a:rPr>
              <a:t>Relationship between Psychology and Usability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862739"/>
            <a:ext cx="5737726" cy="11687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777777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1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Knowing how people react to visual stimuli allows the crafting of an effective design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1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with out psychology you are </a:t>
            </a:r>
            <a:r>
              <a:rPr lang="en-US" sz="18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guessing.</a:t>
            </a:r>
            <a:endParaRPr lang="en-US" sz="18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43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882</TotalTime>
  <Words>146</Words>
  <Application>Microsoft Macintosh PowerPoint</Application>
  <PresentationFormat>On-screen Show (16:9)</PresentationFormat>
  <Paragraphs>42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Theme</vt:lpstr>
      <vt:lpstr>PowerPoint Presentation</vt:lpstr>
      <vt:lpstr>Usability It is the ease of use and learnability of a tool or device. </vt:lpstr>
      <vt:lpstr>Usability</vt:lpstr>
      <vt:lpstr>Usability</vt:lpstr>
      <vt:lpstr>Difference between Usability and User Experience</vt:lpstr>
      <vt:lpstr>Difference between Usability and User Experience</vt:lpstr>
      <vt:lpstr>Difference between Usability and User Experience</vt:lpstr>
      <vt:lpstr>Relationship between Usability and User Experience</vt:lpstr>
      <vt:lpstr>Relationship between Psychology and Usability</vt:lpstr>
      <vt:lpstr>Relationship between Psychology and Usability</vt:lpstr>
      <vt:lpstr>Principles in psychology</vt:lpstr>
      <vt:lpstr>Few principles in psychology</vt:lpstr>
      <vt:lpstr>Usability Heuristics</vt:lpstr>
      <vt:lpstr>Finally…</vt:lpstr>
    </vt:vector>
  </TitlesOfParts>
  <Company>Ramco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Ramco Systems</dc:creator>
  <cp:lastModifiedBy>Ramco Systems</cp:lastModifiedBy>
  <cp:revision>39</cp:revision>
  <dcterms:created xsi:type="dcterms:W3CDTF">2017-11-28T19:27:34Z</dcterms:created>
  <dcterms:modified xsi:type="dcterms:W3CDTF">2017-11-29T12:37:25Z</dcterms:modified>
</cp:coreProperties>
</file>