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jpeg" ContentType="image/jpeg"/>
  <Override PartName="/ppt/media/image4.jpeg" ContentType="image/jpe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FF00A69-C358-459C-9080-1CE36F8D8982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87D80DD-A729-47F2-9405-4AF82B5818D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52EE510-BF9F-47FB-9904-A2BBEFA4BE6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D726AAB-4DB2-4166-B456-03F253997C3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EB201E-30D3-4658-BD1F-1C014BAADA7D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5294CB5-3EA2-4EB6-810C-899C10B46F79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DB4D416-7DFC-4378-967D-0A84229FBD09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D9EED8A-9338-4065-BF1B-507C1DF33C9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D647D8F-19F5-482C-9B71-4FE3F3C48BB6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2B6ED45-80ED-4FFC-B144-5ECA7E1CB91A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C1FCE08-58A6-4358-B137-ADE9AEA7F66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093BCED-E2BD-4CFF-9B9C-5A39F6D1CE09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2FDAAE4-417B-47A6-8168-2501F78F87B4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AA80ED6-54B7-42A8-9343-0532C03B09BD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ADE4EE-96B2-4747-8222-9305E49E8E1F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37041C9-EC83-47F7-BD5B-DF445B510E51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B2E5F8-4539-4B12-A9C2-7A1AE5F09735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FC1D7FB-B271-4809-BF03-854410DAE6A9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490320" y="64800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800" spc="-1" strike="noStrike">
                <a:latin typeface="Arial"/>
              </a:rPr>
              <a:t>Valuable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deliver measurable value for site owners or interested group. It can be conversions, leads, subscriptions,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Findable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Make it easy to find what your target audience is looking for, not only by optimizing search engines but focusing on internal navigation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Usable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Ease of use is extremely important; it must be intuitive and fluid. You need to create a funnel that leads your audience to your goal effectively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Desirable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target audience must have a strong desire to use your solution whether it’s for content, experience or emotions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Accessible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solution must be easily accessible for your target audience – whether it’s technological requirements or people with disabilities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Credible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Your solution must be credible by all means. It has to build trust in your particular target audience by including important credibility factors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B36E08C-54A3-4459-8CB6-08E985F8401C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58626AA-0603-4C72-B186-D6E232BF39A2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2ABAAC0-26BF-412B-ADF3-558398203C30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D02A1B1-BA0C-4E50-95A8-56E7C15CF4EE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B6FE1EA-87C2-4B32-9102-D3559C36BB85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A9F1584-72C1-45FD-A8F5-FCD09E4BCEB5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BBFE3A3-0C10-4246-B36C-0B8DC6AC50EE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1040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10889280" y="781560"/>
            <a:ext cx="623520" cy="33912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10969200" y="781560"/>
            <a:ext cx="464040" cy="25200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10889280" y="668160"/>
            <a:ext cx="623520" cy="339120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10969200" y="668160"/>
            <a:ext cx="464040" cy="25200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10889280" y="554760"/>
            <a:ext cx="623520" cy="339120"/>
          </a:xfrm>
          <a:prstGeom prst="diamond">
            <a:avLst/>
          </a:prstGeom>
          <a:solidFill>
            <a:schemeClr val="accent6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www.material-ui.com/" TargetMode="External"/><Relationship Id="rId2" Type="http://schemas.openxmlformats.org/officeDocument/2006/relationships/hyperlink" Target="https://material.angularjs.org/" TargetMode="External"/><Relationship Id="rId3" Type="http://schemas.openxmlformats.org/officeDocument/2006/relationships/hyperlink" Target="https://material.io/components/" TargetMode="External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vimeo.com/132580829" TargetMode="External"/><Relationship Id="rId3" Type="http://schemas.openxmlformats.org/officeDocument/2006/relationships/hyperlink" Target="https://www.slideshare.net/davcron/the-ge-design-system-and-thoughts-about-craft-at-scale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 rot="18900000">
            <a:off x="9512280" y="270000"/>
            <a:ext cx="4763520" cy="5603400"/>
          </a:xfrm>
          <a:custGeom>
            <a:avLst/>
            <a:gdLst/>
            <a:ahLst/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 rot="18900000">
            <a:off x="6303960" y="-2052000"/>
            <a:ext cx="4105440" cy="4105440"/>
          </a:xfrm>
          <a:custGeom>
            <a:avLst/>
            <a:gdLst/>
            <a:ahLst/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3"/>
          <p:cNvSpPr/>
          <p:nvPr/>
        </p:nvSpPr>
        <p:spPr>
          <a:xfrm rot="18900000">
            <a:off x="535680" y="5581440"/>
            <a:ext cx="2552760" cy="2552760"/>
          </a:xfrm>
          <a:custGeom>
            <a:avLst/>
            <a:gdLst/>
            <a:ahLst/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4"/>
          <p:cNvSpPr/>
          <p:nvPr/>
        </p:nvSpPr>
        <p:spPr>
          <a:xfrm rot="18900000">
            <a:off x="-1134720" y="3708720"/>
            <a:ext cx="2558160" cy="2966760"/>
          </a:xfrm>
          <a:custGeom>
            <a:avLst/>
            <a:gdLst/>
            <a:ahLst/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5"/>
          <p:cNvSpPr/>
          <p:nvPr/>
        </p:nvSpPr>
        <p:spPr>
          <a:xfrm rot="18900000">
            <a:off x="7782120" y="4989600"/>
            <a:ext cx="3777480" cy="3634560"/>
          </a:xfrm>
          <a:custGeom>
            <a:avLst/>
            <a:gdLst/>
            <a:ahLst/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6"/>
          <p:cNvSpPr/>
          <p:nvPr/>
        </p:nvSpPr>
        <p:spPr>
          <a:xfrm rot="18900000">
            <a:off x="807480" y="-1955160"/>
            <a:ext cx="6375600" cy="9850680"/>
          </a:xfrm>
          <a:custGeom>
            <a:avLst/>
            <a:gdLst/>
            <a:ahLst/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algn="t" blurRad="292100" dir="5400000" rotWithShape="0">
              <a:srgbClr val="000000">
                <a:alpha val="45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7"/>
          <p:cNvSpPr/>
          <p:nvPr/>
        </p:nvSpPr>
        <p:spPr>
          <a:xfrm>
            <a:off x="1860120" y="3485880"/>
            <a:ext cx="67791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4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Roboto Light"/>
                <a:ea typeface="Roboto Light"/>
              </a:rPr>
              <a:t>The fun is about to start..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834840" y="906840"/>
            <a:ext cx="676080" cy="36756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9"/>
          <p:cNvSpPr/>
          <p:nvPr/>
        </p:nvSpPr>
        <p:spPr>
          <a:xfrm>
            <a:off x="921600" y="906840"/>
            <a:ext cx="502920" cy="27324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0"/>
          <p:cNvSpPr/>
          <p:nvPr/>
        </p:nvSpPr>
        <p:spPr>
          <a:xfrm>
            <a:off x="834840" y="783720"/>
            <a:ext cx="676080" cy="367560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1"/>
          <p:cNvSpPr/>
          <p:nvPr/>
        </p:nvSpPr>
        <p:spPr>
          <a:xfrm>
            <a:off x="921600" y="783720"/>
            <a:ext cx="502920" cy="27324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2"/>
          <p:cNvSpPr/>
          <p:nvPr/>
        </p:nvSpPr>
        <p:spPr>
          <a:xfrm>
            <a:off x="834840" y="660960"/>
            <a:ext cx="676080" cy="367560"/>
          </a:xfrm>
          <a:prstGeom prst="diamond">
            <a:avLst/>
          </a:prstGeom>
          <a:solidFill>
            <a:schemeClr val="accent6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3"/>
          <p:cNvSpPr/>
          <p:nvPr/>
        </p:nvSpPr>
        <p:spPr>
          <a:xfrm>
            <a:off x="1681560" y="767520"/>
            <a:ext cx="2547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a7b5be"/>
                </a:solidFill>
                <a:latin typeface="Roboto Light"/>
                <a:ea typeface="Roboto Light"/>
              </a:rPr>
              <a:t>Ramco Nuthouse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232000" y="1800000"/>
            <a:ext cx="7505280" cy="31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7020" spc="-1" strike="noStrike">
                <a:solidFill>
                  <a:srgbClr val="000000"/>
                </a:solidFill>
                <a:latin typeface="Roboto Light"/>
                <a:ea typeface="Roboto Light"/>
              </a:rPr>
              <a:t>WHY?</a:t>
            </a:r>
            <a:endParaRPr b="0" lang="en-IN" sz="1702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1157120" y="6225840"/>
            <a:ext cx="553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977A4E7-8864-4C38-8E6F-93926D84C61E}" type="slidenum">
              <a:rPr b="0" lang="en-IN" sz="1200" spc="-1" strike="noStrike">
                <a:solidFill>
                  <a:srgbClr val="000000"/>
                </a:solidFill>
                <a:latin typeface="Roboto Light"/>
                <a:ea typeface="Robo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532280" y="0"/>
            <a:ext cx="4658760" cy="6856920"/>
          </a:xfrm>
          <a:custGeom>
            <a:avLst/>
            <a:gdLst/>
            <a:ahLst/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6064200" y="0"/>
            <a:ext cx="6126480" cy="6856920"/>
          </a:xfrm>
          <a:custGeom>
            <a:avLst/>
            <a:gdLst/>
            <a:ahLst/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3696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193032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5"/>
          <p:cNvSpPr/>
          <p:nvPr/>
        </p:nvSpPr>
        <p:spPr>
          <a:xfrm>
            <a:off x="6314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6"/>
          <p:cNvSpPr/>
          <p:nvPr/>
        </p:nvSpPr>
        <p:spPr>
          <a:xfrm>
            <a:off x="303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7"/>
          <p:cNvSpPr/>
          <p:nvPr/>
        </p:nvSpPr>
        <p:spPr>
          <a:xfrm>
            <a:off x="-52416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8"/>
          <p:cNvSpPr/>
          <p:nvPr/>
        </p:nvSpPr>
        <p:spPr>
          <a:xfrm>
            <a:off x="839160" y="2689560"/>
            <a:ext cx="60260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Roboto Light"/>
                <a:ea typeface="Roboto Light"/>
              </a:rPr>
              <a:t>Material Design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839160" y="3681720"/>
            <a:ext cx="60260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Roboto Thin"/>
                <a:ea typeface="Roboto Thin"/>
              </a:rPr>
              <a:t>By Google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4" name="CustomShape 10"/>
          <p:cNvSpPr/>
          <p:nvPr/>
        </p:nvSpPr>
        <p:spPr>
          <a:xfrm>
            <a:off x="950760" y="4248000"/>
            <a:ext cx="254088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eeeeee"/>
                </a:solidFill>
                <a:latin typeface="Arial"/>
              </a:rPr>
              <a:t>https://material.io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1157120" y="6225840"/>
            <a:ext cx="553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A9D04F1-1104-4764-83EA-DA4307398077}" type="slidenum">
              <a:rPr b="0" lang="en-IN" sz="1200" spc="-1" strike="noStrike">
                <a:solidFill>
                  <a:srgbClr val="000000"/>
                </a:solidFill>
                <a:latin typeface="Roboto Light"/>
                <a:ea typeface="Robo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21914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532280" y="0"/>
            <a:ext cx="4658760" cy="6856920"/>
          </a:xfrm>
          <a:custGeom>
            <a:avLst/>
            <a:gdLst/>
            <a:ahLst/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6064200" y="0"/>
            <a:ext cx="6126480" cy="6856920"/>
          </a:xfrm>
          <a:custGeom>
            <a:avLst/>
            <a:gdLst/>
            <a:ahLst/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"/>
          <p:cNvSpPr/>
          <p:nvPr/>
        </p:nvSpPr>
        <p:spPr>
          <a:xfrm>
            <a:off x="3696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>
            <a:off x="193032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>
            <a:off x="6314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303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-635760" y="-17280"/>
            <a:ext cx="7331400" cy="6874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8"/>
          <p:cNvSpPr/>
          <p:nvPr/>
        </p:nvSpPr>
        <p:spPr>
          <a:xfrm>
            <a:off x="839160" y="2689560"/>
            <a:ext cx="60260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Roboto Light"/>
                <a:ea typeface="Roboto Light"/>
              </a:rPr>
              <a:t>Principles of Material Design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>
            <a:off x="839160" y="3681720"/>
            <a:ext cx="60260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532280" y="0"/>
            <a:ext cx="4658760" cy="6856920"/>
          </a:xfrm>
          <a:custGeom>
            <a:avLst/>
            <a:gdLst/>
            <a:ahLst/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6064200" y="0"/>
            <a:ext cx="6126480" cy="6856920"/>
          </a:xfrm>
          <a:custGeom>
            <a:avLst/>
            <a:gdLst/>
            <a:ahLst/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3696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193032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6314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6"/>
          <p:cNvSpPr/>
          <p:nvPr/>
        </p:nvSpPr>
        <p:spPr>
          <a:xfrm>
            <a:off x="303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7"/>
          <p:cNvSpPr/>
          <p:nvPr/>
        </p:nvSpPr>
        <p:spPr>
          <a:xfrm>
            <a:off x="-52416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8"/>
          <p:cNvSpPr/>
          <p:nvPr/>
        </p:nvSpPr>
        <p:spPr>
          <a:xfrm>
            <a:off x="839160" y="2689560"/>
            <a:ext cx="60260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Roboto Light"/>
                <a:ea typeface="Roboto Light"/>
              </a:rPr>
              <a:t>Guidelines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4" name="CustomShape 9"/>
          <p:cNvSpPr/>
          <p:nvPr/>
        </p:nvSpPr>
        <p:spPr>
          <a:xfrm>
            <a:off x="839160" y="3681720"/>
            <a:ext cx="60260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Roboto Thin"/>
                <a:ea typeface="Roboto Thin"/>
              </a:rPr>
              <a:t>https://material.io/guidelines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532280" y="0"/>
            <a:ext cx="4658760" cy="6856920"/>
          </a:xfrm>
          <a:custGeom>
            <a:avLst/>
            <a:gdLst/>
            <a:ahLst/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6064200" y="0"/>
            <a:ext cx="6126480" cy="6856920"/>
          </a:xfrm>
          <a:custGeom>
            <a:avLst/>
            <a:gdLst/>
            <a:ahLst/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3696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4"/>
          <p:cNvSpPr/>
          <p:nvPr/>
        </p:nvSpPr>
        <p:spPr>
          <a:xfrm>
            <a:off x="193032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5"/>
          <p:cNvSpPr/>
          <p:nvPr/>
        </p:nvSpPr>
        <p:spPr>
          <a:xfrm>
            <a:off x="6314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6"/>
          <p:cNvSpPr/>
          <p:nvPr/>
        </p:nvSpPr>
        <p:spPr>
          <a:xfrm>
            <a:off x="303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7"/>
          <p:cNvSpPr/>
          <p:nvPr/>
        </p:nvSpPr>
        <p:spPr>
          <a:xfrm>
            <a:off x="-50400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8"/>
          <p:cNvSpPr/>
          <p:nvPr/>
        </p:nvSpPr>
        <p:spPr>
          <a:xfrm>
            <a:off x="587160" y="2977560"/>
            <a:ext cx="60260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Roboto Light"/>
                <a:ea typeface="Roboto Light"/>
              </a:rPr>
              <a:t>Video &amp; Snacks Time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83" name="CustomShape 9"/>
          <p:cNvSpPr/>
          <p:nvPr/>
        </p:nvSpPr>
        <p:spPr>
          <a:xfrm>
            <a:off x="839160" y="3681720"/>
            <a:ext cx="60260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532280" y="0"/>
            <a:ext cx="4658760" cy="6856920"/>
          </a:xfrm>
          <a:custGeom>
            <a:avLst/>
            <a:gdLst/>
            <a:ahLst/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"/>
          <p:cNvSpPr/>
          <p:nvPr/>
        </p:nvSpPr>
        <p:spPr>
          <a:xfrm>
            <a:off x="6064200" y="0"/>
            <a:ext cx="6126480" cy="6856920"/>
          </a:xfrm>
          <a:custGeom>
            <a:avLst/>
            <a:gdLst/>
            <a:ahLst/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3696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193032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6314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6"/>
          <p:cNvSpPr/>
          <p:nvPr/>
        </p:nvSpPr>
        <p:spPr>
          <a:xfrm>
            <a:off x="303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-52416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8"/>
          <p:cNvSpPr/>
          <p:nvPr/>
        </p:nvSpPr>
        <p:spPr>
          <a:xfrm>
            <a:off x="839160" y="2689560"/>
            <a:ext cx="60260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Roboto Light"/>
                <a:ea typeface="Roboto Light"/>
              </a:rPr>
              <a:t>Implementations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839160" y="3681720"/>
            <a:ext cx="60260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075920" y="956520"/>
            <a:ext cx="7505280" cy="73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Material Design Implementations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1157120" y="6225840"/>
            <a:ext cx="553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8374061-5D99-4DC4-A22F-DFCD9884294A}" type="slidenum">
              <a:rPr b="0" lang="en-IN" sz="1200" spc="-1" strike="noStrike">
                <a:solidFill>
                  <a:srgbClr val="000000"/>
                </a:solidFill>
                <a:latin typeface="Roboto Light"/>
                <a:ea typeface="Robo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4248000" y="1548000"/>
            <a:ext cx="7775280" cy="50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Material-UI:</a:t>
            </a:r>
            <a:br/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http://www.material-ui.com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Materialize</a:t>
            </a:r>
            <a:br/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http://materializecss.com/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Material for AngularJS &amp; Angular</a:t>
            </a:r>
            <a:br/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  <a:hlinkClick r:id="rId2"/>
              </a:rPr>
              <a:t>https://material.angularjs.org</a:t>
            </a:r>
            <a:br/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https://material.angular.io/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Material Components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solidFill>
                  <a:srgbClr val="0066b3"/>
                </a:solidFill>
                <a:latin typeface="Arial"/>
                <a:ea typeface="DejaVu Sans"/>
                <a:hlinkClick r:id="rId3"/>
              </a:rPr>
              <a:t>https://material.io/components/</a:t>
            </a:r>
            <a:br/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Material Design Lite</a:t>
            </a:r>
            <a:br/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https://getmdl.io/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Polymer</a:t>
            </a:r>
            <a:br/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https://www.polymer-project.org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4"/>
          <a:stretch/>
        </p:blipFill>
        <p:spPr>
          <a:xfrm>
            <a:off x="1080000" y="1476000"/>
            <a:ext cx="2159640" cy="21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7532280" y="0"/>
            <a:ext cx="4658760" cy="6856920"/>
          </a:xfrm>
          <a:custGeom>
            <a:avLst/>
            <a:gdLst/>
            <a:ahLst/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6064200" y="0"/>
            <a:ext cx="6126480" cy="6856920"/>
          </a:xfrm>
          <a:custGeom>
            <a:avLst/>
            <a:gdLst/>
            <a:ahLst/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"/>
          <p:cNvSpPr/>
          <p:nvPr/>
        </p:nvSpPr>
        <p:spPr>
          <a:xfrm>
            <a:off x="3696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4"/>
          <p:cNvSpPr/>
          <p:nvPr/>
        </p:nvSpPr>
        <p:spPr>
          <a:xfrm>
            <a:off x="193032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5"/>
          <p:cNvSpPr/>
          <p:nvPr/>
        </p:nvSpPr>
        <p:spPr>
          <a:xfrm>
            <a:off x="6314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6"/>
          <p:cNvSpPr/>
          <p:nvPr/>
        </p:nvSpPr>
        <p:spPr>
          <a:xfrm>
            <a:off x="303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7"/>
          <p:cNvSpPr/>
          <p:nvPr/>
        </p:nvSpPr>
        <p:spPr>
          <a:xfrm>
            <a:off x="-52416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8"/>
          <p:cNvSpPr/>
          <p:nvPr/>
        </p:nvSpPr>
        <p:spPr>
          <a:xfrm>
            <a:off x="839160" y="2689560"/>
            <a:ext cx="60260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Roboto Light"/>
                <a:ea typeface="Roboto Light"/>
              </a:rPr>
              <a:t>Tools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05" name="CustomShape 9"/>
          <p:cNvSpPr/>
          <p:nvPr/>
        </p:nvSpPr>
        <p:spPr>
          <a:xfrm>
            <a:off x="839160" y="3681720"/>
            <a:ext cx="60260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075920" y="956520"/>
            <a:ext cx="7505280" cy="73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Material Design Tools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1157120" y="6225840"/>
            <a:ext cx="553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06B5475-A857-4D6A-9618-3967AE58E61E}" type="slidenum">
              <a:rPr b="0" lang="en-IN" sz="1200" spc="-1" strike="noStrike">
                <a:solidFill>
                  <a:srgbClr val="000000"/>
                </a:solidFill>
                <a:latin typeface="Roboto Light"/>
                <a:ea typeface="Robo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248000" y="1548000"/>
            <a:ext cx="7775280" cy="33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Color Tool:</a:t>
            </a:r>
            <a:br/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https://material.io/color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Remixer</a:t>
            </a:r>
            <a:br/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https://material.io/remixer/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Resizer</a:t>
            </a:r>
            <a:br/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https://material.io/resizer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Device Metrics</a:t>
            </a:r>
            <a:br/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https://material.io/devices/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Material Icons</a:t>
            </a:r>
            <a:br/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https://material.io/icons/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Stage &amp; Gallery</a:t>
            </a:r>
            <a:br/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Work in progress...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1080000" y="1476000"/>
            <a:ext cx="2159640" cy="2159640"/>
          </a:xfrm>
          <a:prstGeom prst="rect">
            <a:avLst/>
          </a:prstGeom>
          <a:ln>
            <a:noFill/>
          </a:ln>
        </p:spPr>
      </p:pic>
      <p:sp>
        <p:nvSpPr>
          <p:cNvPr id="210" name="TextShape 4"/>
          <p:cNvSpPr txBox="1"/>
          <p:nvPr/>
        </p:nvSpPr>
        <p:spPr>
          <a:xfrm>
            <a:off x="72000" y="3904200"/>
            <a:ext cx="3998520" cy="3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</a:rPr>
              <a:t>https://github.com/material-foundation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469840" y="1999440"/>
            <a:ext cx="1251000" cy="68076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5630040" y="1999440"/>
            <a:ext cx="930960" cy="50652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5469840" y="1771920"/>
            <a:ext cx="1251000" cy="680760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5630040" y="1771920"/>
            <a:ext cx="930960" cy="50652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5469840" y="1544760"/>
            <a:ext cx="1251000" cy="680760"/>
          </a:xfrm>
          <a:prstGeom prst="diamond">
            <a:avLst/>
          </a:prstGeom>
          <a:solidFill>
            <a:schemeClr val="accent6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1443240" y="3114720"/>
            <a:ext cx="93045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Roboto Light"/>
                <a:ea typeface="Roboto Light"/>
              </a:rPr>
              <a:t>Ramco Nuthouse 3.0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1754280" y="3956400"/>
            <a:ext cx="8682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Roboto Thin"/>
                <a:ea typeface="Roboto Thin"/>
              </a:rPr>
              <a:t>User Experience, Material Design &amp; Polymer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4439880" y="4851720"/>
            <a:ext cx="3311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Roboto Thin"/>
                <a:ea typeface="Roboto Thin"/>
              </a:rPr>
              <a:t>Nov 29</a:t>
            </a:r>
            <a:r>
              <a:rPr b="0" lang="en-IN" sz="2400" spc="-1" strike="noStrike" baseline="30000">
                <a:solidFill>
                  <a:srgbClr val="000000"/>
                </a:solidFill>
                <a:latin typeface="Roboto Thin"/>
                <a:ea typeface="Roboto Thin"/>
              </a:rPr>
              <a:t>st</a:t>
            </a:r>
            <a:r>
              <a:rPr b="0" lang="en-IN" sz="2400" spc="-1" strike="noStrike">
                <a:solidFill>
                  <a:srgbClr val="000000"/>
                </a:solidFill>
                <a:latin typeface="Roboto Thin"/>
                <a:ea typeface="Roboto Thin"/>
              </a:rPr>
              <a:t>, 2017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532280" y="0"/>
            <a:ext cx="4658760" cy="6856920"/>
          </a:xfrm>
          <a:custGeom>
            <a:avLst/>
            <a:gdLst/>
            <a:ahLst/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"/>
          <p:cNvSpPr/>
          <p:nvPr/>
        </p:nvSpPr>
        <p:spPr>
          <a:xfrm>
            <a:off x="6064200" y="0"/>
            <a:ext cx="6126480" cy="6856920"/>
          </a:xfrm>
          <a:custGeom>
            <a:avLst/>
            <a:gdLst/>
            <a:ahLst/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3"/>
          <p:cNvSpPr/>
          <p:nvPr/>
        </p:nvSpPr>
        <p:spPr>
          <a:xfrm>
            <a:off x="3696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4"/>
          <p:cNvSpPr/>
          <p:nvPr/>
        </p:nvSpPr>
        <p:spPr>
          <a:xfrm>
            <a:off x="193032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6314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6"/>
          <p:cNvSpPr/>
          <p:nvPr/>
        </p:nvSpPr>
        <p:spPr>
          <a:xfrm>
            <a:off x="303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7"/>
          <p:cNvSpPr/>
          <p:nvPr/>
        </p:nvSpPr>
        <p:spPr>
          <a:xfrm>
            <a:off x="-52416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8"/>
          <p:cNvSpPr/>
          <p:nvPr/>
        </p:nvSpPr>
        <p:spPr>
          <a:xfrm>
            <a:off x="839160" y="2689560"/>
            <a:ext cx="60260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Roboto Light"/>
                <a:ea typeface="Roboto Light"/>
              </a:rPr>
              <a:t>Examples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839160" y="3681720"/>
            <a:ext cx="60260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075920" y="956520"/>
            <a:ext cx="7505280" cy="73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Some Material Design Examples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1157120" y="6225840"/>
            <a:ext cx="553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3ABDA74-433F-4A58-AE64-48383C41105E}" type="slidenum">
              <a:rPr b="0" lang="en-IN" sz="1200" spc="-1" strike="noStrike">
                <a:solidFill>
                  <a:srgbClr val="000000"/>
                </a:solidFill>
                <a:latin typeface="Roboto Light"/>
                <a:ea typeface="Robo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4248000" y="1548000"/>
            <a:ext cx="7775280" cy="33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Youtube:</a:t>
            </a:r>
            <a:br/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https://www.youtube.com/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Empsense</a:t>
            </a:r>
            <a:br/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https://empsense.ramco.com/app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Google Inbox</a:t>
            </a:r>
            <a:br/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https://inbox.google.com/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Your Android Phone (&gt;=Lollipop)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Google Plus</a:t>
            </a:r>
            <a:br/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https://plus.google.com/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Nuthouse Website</a:t>
            </a:r>
            <a:br/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https://thenuthouse.github.io/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1080000" y="1476000"/>
            <a:ext cx="2159640" cy="21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7532280" y="0"/>
            <a:ext cx="4658760" cy="6856920"/>
          </a:xfrm>
          <a:custGeom>
            <a:avLst/>
            <a:gdLst/>
            <a:ahLst/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"/>
          <p:cNvSpPr/>
          <p:nvPr/>
        </p:nvSpPr>
        <p:spPr>
          <a:xfrm>
            <a:off x="6064200" y="0"/>
            <a:ext cx="6126480" cy="6856920"/>
          </a:xfrm>
          <a:custGeom>
            <a:avLst/>
            <a:gdLst/>
            <a:ahLst/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3"/>
          <p:cNvSpPr/>
          <p:nvPr/>
        </p:nvSpPr>
        <p:spPr>
          <a:xfrm>
            <a:off x="3696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4"/>
          <p:cNvSpPr/>
          <p:nvPr/>
        </p:nvSpPr>
        <p:spPr>
          <a:xfrm>
            <a:off x="193032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5"/>
          <p:cNvSpPr/>
          <p:nvPr/>
        </p:nvSpPr>
        <p:spPr>
          <a:xfrm>
            <a:off x="6314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6"/>
          <p:cNvSpPr/>
          <p:nvPr/>
        </p:nvSpPr>
        <p:spPr>
          <a:xfrm>
            <a:off x="303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7"/>
          <p:cNvSpPr/>
          <p:nvPr/>
        </p:nvSpPr>
        <p:spPr>
          <a:xfrm>
            <a:off x="-52416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8"/>
          <p:cNvSpPr/>
          <p:nvPr/>
        </p:nvSpPr>
        <p:spPr>
          <a:xfrm>
            <a:off x="839160" y="2689560"/>
            <a:ext cx="60260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Roboto Light"/>
                <a:ea typeface="Roboto Light"/>
              </a:rPr>
              <a:t>Polymer...</a:t>
            </a:r>
            <a:br/>
            <a:r>
              <a:rPr b="0" lang="en-IN" sz="2600" spc="-1" strike="noStrike">
                <a:solidFill>
                  <a:srgbClr val="ffffff"/>
                </a:solidFill>
                <a:latin typeface="Roboto Light"/>
                <a:ea typeface="Roboto Light"/>
              </a:rPr>
              <a:t>A quick walkthrough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839160" y="3681720"/>
            <a:ext cx="60260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TextShape 10"/>
          <p:cNvSpPr txBox="1"/>
          <p:nvPr/>
        </p:nvSpPr>
        <p:spPr>
          <a:xfrm>
            <a:off x="878040" y="4104000"/>
            <a:ext cx="3441960" cy="3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https://www.polymer-project.org/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TextShape 11"/>
          <p:cNvSpPr txBox="1"/>
          <p:nvPr/>
        </p:nvSpPr>
        <p:spPr>
          <a:xfrm>
            <a:off x="864000" y="4552200"/>
            <a:ext cx="3530520" cy="3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https://www.webcomponents.org/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7532280" y="0"/>
            <a:ext cx="4658760" cy="6856920"/>
          </a:xfrm>
          <a:custGeom>
            <a:avLst/>
            <a:gdLst/>
            <a:ahLst/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"/>
          <p:cNvSpPr/>
          <p:nvPr/>
        </p:nvSpPr>
        <p:spPr>
          <a:xfrm>
            <a:off x="6064200" y="0"/>
            <a:ext cx="6126480" cy="6856920"/>
          </a:xfrm>
          <a:custGeom>
            <a:avLst/>
            <a:gdLst/>
            <a:ahLst/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3"/>
          <p:cNvSpPr/>
          <p:nvPr/>
        </p:nvSpPr>
        <p:spPr>
          <a:xfrm>
            <a:off x="3696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4"/>
          <p:cNvSpPr/>
          <p:nvPr/>
        </p:nvSpPr>
        <p:spPr>
          <a:xfrm>
            <a:off x="193032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5"/>
          <p:cNvSpPr/>
          <p:nvPr/>
        </p:nvSpPr>
        <p:spPr>
          <a:xfrm>
            <a:off x="6314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6"/>
          <p:cNvSpPr/>
          <p:nvPr/>
        </p:nvSpPr>
        <p:spPr>
          <a:xfrm>
            <a:off x="303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7"/>
          <p:cNvSpPr/>
          <p:nvPr/>
        </p:nvSpPr>
        <p:spPr>
          <a:xfrm>
            <a:off x="-52416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8"/>
          <p:cNvSpPr/>
          <p:nvPr/>
        </p:nvSpPr>
        <p:spPr>
          <a:xfrm>
            <a:off x="839160" y="2689560"/>
            <a:ext cx="60260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Roboto Light"/>
                <a:ea typeface="Roboto Light"/>
              </a:rPr>
              <a:t>Qu</a:t>
            </a:r>
            <a:r>
              <a:rPr b="0" lang="en-IN" sz="4000" spc="-1" strike="noStrike">
                <a:solidFill>
                  <a:srgbClr val="ffffff"/>
                </a:solidFill>
                <a:latin typeface="Roboto Light"/>
                <a:ea typeface="Roboto Light"/>
              </a:rPr>
              <a:t>ick </a:t>
            </a:r>
            <a:r>
              <a:rPr b="0" lang="en-IN" sz="4000" spc="-1" strike="noStrike">
                <a:solidFill>
                  <a:srgbClr val="ffffff"/>
                </a:solidFill>
                <a:latin typeface="Roboto Light"/>
                <a:ea typeface="Roboto Light"/>
              </a:rPr>
              <a:t>Co</a:t>
            </a:r>
            <a:r>
              <a:rPr b="0" lang="en-IN" sz="4000" spc="-1" strike="noStrike">
                <a:solidFill>
                  <a:srgbClr val="ffffff"/>
                </a:solidFill>
                <a:latin typeface="Roboto Light"/>
                <a:ea typeface="Roboto Light"/>
              </a:rPr>
              <a:t>m</a:t>
            </a:r>
            <a:r>
              <a:rPr b="0" lang="en-IN" sz="4000" spc="-1" strike="noStrike">
                <a:solidFill>
                  <a:srgbClr val="ffffff"/>
                </a:solidFill>
                <a:latin typeface="Roboto Light"/>
                <a:ea typeface="Roboto Light"/>
              </a:rPr>
              <a:t>pa</a:t>
            </a:r>
            <a:r>
              <a:rPr b="0" lang="en-IN" sz="4000" spc="-1" strike="noStrike">
                <a:solidFill>
                  <a:srgbClr val="ffffff"/>
                </a:solidFill>
                <a:latin typeface="Roboto Light"/>
                <a:ea typeface="Roboto Light"/>
              </a:rPr>
              <a:t>ris</a:t>
            </a:r>
            <a:r>
              <a:rPr b="0" lang="en-IN" sz="4000" spc="-1" strike="noStrike">
                <a:solidFill>
                  <a:srgbClr val="ffffff"/>
                </a:solidFill>
                <a:latin typeface="Roboto Light"/>
                <a:ea typeface="Roboto Light"/>
              </a:rPr>
              <a:t>on</a:t>
            </a:r>
            <a:br/>
            <a:r>
              <a:rPr b="0" lang="en-IN" sz="2600" spc="-1" strike="noStrike">
                <a:solidFill>
                  <a:srgbClr val="ffffff"/>
                </a:solidFill>
                <a:latin typeface="Roboto Light"/>
                <a:ea typeface="Roboto Light"/>
              </a:rPr>
              <a:t>Boo</a:t>
            </a:r>
            <a:r>
              <a:rPr b="0" lang="en-IN" sz="2600" spc="-1" strike="noStrike">
                <a:solidFill>
                  <a:srgbClr val="ffffff"/>
                </a:solidFill>
                <a:latin typeface="Roboto Light"/>
                <a:ea typeface="Roboto Light"/>
              </a:rPr>
              <a:t>tstr</a:t>
            </a:r>
            <a:r>
              <a:rPr b="0" lang="en-IN" sz="2600" spc="-1" strike="noStrike">
                <a:solidFill>
                  <a:srgbClr val="ffffff"/>
                </a:solidFill>
                <a:latin typeface="Roboto Light"/>
                <a:ea typeface="Roboto Light"/>
              </a:rPr>
              <a:t>ap </a:t>
            </a:r>
            <a:r>
              <a:rPr b="0" lang="en-IN" sz="2600" spc="-1" strike="noStrike">
                <a:solidFill>
                  <a:srgbClr val="ffffff"/>
                </a:solidFill>
                <a:latin typeface="Roboto Light"/>
                <a:ea typeface="Roboto Light"/>
              </a:rPr>
              <a:t>vs </a:t>
            </a:r>
            <a:r>
              <a:rPr b="0" lang="en-IN" sz="2600" spc="-1" strike="noStrike">
                <a:solidFill>
                  <a:srgbClr val="ffffff"/>
                </a:solidFill>
                <a:latin typeface="Roboto Light"/>
                <a:ea typeface="Roboto Light"/>
              </a:rPr>
              <a:t>MDL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43" name="TextShape 9"/>
          <p:cNvSpPr txBox="1"/>
          <p:nvPr/>
        </p:nvSpPr>
        <p:spPr>
          <a:xfrm>
            <a:off x="540000" y="4104000"/>
            <a:ext cx="712800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http://demo.tutorialzine.com/2015/07/comparing-bootstrap-with-mdl/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469840" y="1999440"/>
            <a:ext cx="1251000" cy="68076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2"/>
          <p:cNvSpPr/>
          <p:nvPr/>
        </p:nvSpPr>
        <p:spPr>
          <a:xfrm>
            <a:off x="5630040" y="1999440"/>
            <a:ext cx="930960" cy="50652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3"/>
          <p:cNvSpPr/>
          <p:nvPr/>
        </p:nvSpPr>
        <p:spPr>
          <a:xfrm>
            <a:off x="5469840" y="1771920"/>
            <a:ext cx="1251000" cy="680760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4"/>
          <p:cNvSpPr/>
          <p:nvPr/>
        </p:nvSpPr>
        <p:spPr>
          <a:xfrm>
            <a:off x="5630040" y="1771920"/>
            <a:ext cx="930960" cy="506520"/>
          </a:xfrm>
          <a:custGeom>
            <a:avLst/>
            <a:gdLst/>
            <a:ahLst/>
            <a:rect l="l" t="t" r="r" b="b"/>
            <a:pathLst>
              <a:path w="3769219" h="2052130">
                <a:moveTo>
                  <a:pt x="1884609" y="0"/>
                </a:moveTo>
                <a:lnTo>
                  <a:pt x="3769219" y="1026065"/>
                </a:lnTo>
                <a:lnTo>
                  <a:pt x="1884609" y="2052130"/>
                </a:lnTo>
                <a:lnTo>
                  <a:pt x="0" y="10260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5"/>
          <p:cNvSpPr/>
          <p:nvPr/>
        </p:nvSpPr>
        <p:spPr>
          <a:xfrm>
            <a:off x="5469840" y="1544760"/>
            <a:ext cx="1251000" cy="680760"/>
          </a:xfrm>
          <a:prstGeom prst="diamond">
            <a:avLst/>
          </a:prstGeom>
          <a:solidFill>
            <a:schemeClr val="accent6"/>
          </a:solidFill>
          <a:ln>
            <a:noFill/>
          </a:ln>
          <a:effectLst>
            <a:outerShdw algn="t" blurRad="50800" dir="54000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6"/>
          <p:cNvSpPr/>
          <p:nvPr/>
        </p:nvSpPr>
        <p:spPr>
          <a:xfrm>
            <a:off x="1443240" y="3114720"/>
            <a:ext cx="93045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Roboto Light"/>
                <a:ea typeface="Roboto Light"/>
              </a:rPr>
              <a:t>THANK YOU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50" name="CustomShape 7"/>
          <p:cNvSpPr/>
          <p:nvPr/>
        </p:nvSpPr>
        <p:spPr>
          <a:xfrm>
            <a:off x="2860200" y="4248000"/>
            <a:ext cx="65714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https://thenuthouse.github.io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51" name="TextShape 8"/>
          <p:cNvSpPr txBox="1"/>
          <p:nvPr/>
        </p:nvSpPr>
        <p:spPr>
          <a:xfrm>
            <a:off x="2160000" y="5544000"/>
            <a:ext cx="82080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IN" sz="2400" spc="-1" strike="noStrike">
                <a:latin typeface="Arial"/>
              </a:rPr>
              <a:t>Inviting Speakers for our next and future sessions...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075920" y="956520"/>
            <a:ext cx="7505280" cy="9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User Experience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081680" y="2577960"/>
            <a:ext cx="7316640" cy="11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Roboto Light"/>
                <a:ea typeface="Roboto Light"/>
              </a:rPr>
              <a:t>User Experience (UX) refers to a person's emotions and attitudes about using a particular product, system or service. It includes the practical, experiential, affective, meaningful and valuable aspects of human–computer interaction and product ownership. Additionally, it includes a person’s perceptions of system aspects such as utility, ease of use and efficiency.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053960" y="2273760"/>
            <a:ext cx="11678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546e7a"/>
                </a:solidFill>
                <a:latin typeface="Roboto Light"/>
                <a:ea typeface="Roboto Light"/>
              </a:rPr>
              <a:t>Wikipedia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11157120" y="6225840"/>
            <a:ext cx="553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31B8CF8-4F8D-455F-87F7-38262C56A6B4}" type="slidenum">
              <a:rPr b="0" lang="en-IN" sz="1200" spc="-1" strike="noStrike">
                <a:solidFill>
                  <a:srgbClr val="000000"/>
                </a:solidFill>
                <a:latin typeface="Roboto Light"/>
                <a:ea typeface="Robo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1814760" y="2253600"/>
            <a:ext cx="180360" cy="2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075680" y="1404000"/>
            <a:ext cx="2160720" cy="230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081680" y="2577960"/>
            <a:ext cx="7316640" cy="11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11157120" y="6225840"/>
            <a:ext cx="553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4B5F87A-40B0-4E0A-B0DB-0635DE8B5F87}" type="slidenum">
              <a:rPr b="0" lang="en-IN" sz="1200" spc="-1" strike="noStrike">
                <a:solidFill>
                  <a:srgbClr val="000000"/>
                </a:solidFill>
                <a:latin typeface="Roboto Light"/>
                <a:ea typeface="Robo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814760" y="2253600"/>
            <a:ext cx="180360" cy="2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656000" y="719280"/>
            <a:ext cx="8469000" cy="504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532280" y="0"/>
            <a:ext cx="4658760" cy="6856920"/>
          </a:xfrm>
          <a:custGeom>
            <a:avLst/>
            <a:gdLst/>
            <a:ahLst/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6064200" y="0"/>
            <a:ext cx="6126480" cy="6856920"/>
          </a:xfrm>
          <a:custGeom>
            <a:avLst/>
            <a:gdLst/>
            <a:ahLst/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3696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193032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6314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30384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7"/>
          <p:cNvSpPr/>
          <p:nvPr/>
        </p:nvSpPr>
        <p:spPr>
          <a:xfrm>
            <a:off x="-524160" y="0"/>
            <a:ext cx="7331400" cy="685692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algn="t" blurRad="50800" dist="25400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8"/>
          <p:cNvSpPr/>
          <p:nvPr/>
        </p:nvSpPr>
        <p:spPr>
          <a:xfrm>
            <a:off x="839160" y="2689560"/>
            <a:ext cx="60260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Roboto Light"/>
                <a:ea typeface="Roboto Light"/>
              </a:rPr>
              <a:t>History...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839160" y="3681720"/>
            <a:ext cx="60260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Roboto Thin"/>
                <a:ea typeface="Roboto Thin"/>
              </a:rPr>
              <a:t>Evolution of design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950760" y="4248000"/>
            <a:ext cx="254088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eeeeee"/>
                </a:solidFill>
                <a:latin typeface="Arial"/>
              </a:rPr>
              <a:t>https://web.archive.org/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075920" y="956520"/>
            <a:ext cx="7505280" cy="73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Roboto Light"/>
                <a:ea typeface="Roboto Light"/>
              </a:rPr>
              <a:t>LEONARDO DA VINCI’S KITCHEN NIGHTMARE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1157120" y="6225840"/>
            <a:ext cx="553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9E51338-D844-4979-BE28-280D721C0D36}" type="slidenum">
              <a:rPr b="0" lang="en-IN" sz="1200" spc="-1" strike="noStrike">
                <a:solidFill>
                  <a:srgbClr val="000000"/>
                </a:solidFill>
                <a:latin typeface="Roboto Light"/>
                <a:ea typeface="Robo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032000" y="1698480"/>
            <a:ext cx="7631640" cy="21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500" spc="-1" strike="noStrike">
                <a:latin typeface="Arial"/>
              </a:rPr>
              <a:t>– </a:t>
            </a:r>
            <a:r>
              <a:rPr b="0" lang="en-IN" sz="1500" spc="-1" strike="noStrike">
                <a:latin typeface="Arial"/>
              </a:rPr>
              <a:t>Developed a series of conveyor belts in the kitchen to bring food to cooks faster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– </a:t>
            </a:r>
            <a:r>
              <a:rPr b="0" lang="en-IN" sz="1500" spc="-1" strike="noStrike">
                <a:latin typeface="Arial"/>
              </a:rPr>
              <a:t>Created a large oven to cook food at higher temperatures than normal (at the time)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– </a:t>
            </a:r>
            <a:r>
              <a:rPr b="0" lang="en-IN" sz="1500" spc="-1" strike="noStrike">
                <a:latin typeface="Arial"/>
              </a:rPr>
              <a:t>Designed a sprinkler system for safety, in case a fire broke out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</a:rPr>
              <a:t>– </a:t>
            </a:r>
            <a:r>
              <a:rPr b="0" lang="en-IN" sz="1500" spc="-1" strike="noStrike">
                <a:latin typeface="Arial"/>
              </a:rPr>
              <a:t>Invited local artists to carve individual entrees into works of art for guests to eat</a:t>
            </a:r>
            <a:endParaRPr b="0" lang="en-IN" sz="1500" spc="-1" strike="noStrike">
              <a:latin typeface="Arial"/>
            </a:endParaRPr>
          </a:p>
          <a:p>
            <a:endParaRPr b="0" lang="en-IN" sz="15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60000" y="758160"/>
            <a:ext cx="3057480" cy="3057480"/>
          </a:xfrm>
          <a:prstGeom prst="rect">
            <a:avLst/>
          </a:prstGeom>
          <a:ln>
            <a:noFill/>
          </a:ln>
        </p:spPr>
      </p:pic>
      <p:sp>
        <p:nvSpPr>
          <p:cNvPr id="132" name="CustomShape 4"/>
          <p:cNvSpPr/>
          <p:nvPr/>
        </p:nvSpPr>
        <p:spPr>
          <a:xfrm>
            <a:off x="4104000" y="3873960"/>
            <a:ext cx="5685120" cy="10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1600" spc="-1" strike="noStrike">
                <a:latin typeface="Arial"/>
              </a:rPr>
              <a:t>1995: Don Norman, the first user experience professional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4104000" y="4320000"/>
            <a:ext cx="1789560" cy="73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1600" spc="-1" strike="noStrike">
                <a:latin typeface="Arial"/>
              </a:rPr>
              <a:t>2007: the iPhone</a:t>
            </a:r>
            <a:endParaRPr b="0" lang="en-IN" sz="1600" spc="-1" strike="noStrike">
              <a:latin typeface="Arial"/>
            </a:endParaRPr>
          </a:p>
          <a:p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1157120" y="6225840"/>
            <a:ext cx="553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513306B-EC2E-45B4-890E-068A2FE2117E}" type="slidenum">
              <a:rPr b="0" lang="en-IN" sz="1200" spc="-1" strike="noStrike">
                <a:solidFill>
                  <a:srgbClr val="000000"/>
                </a:solidFill>
                <a:latin typeface="Roboto Light"/>
                <a:ea typeface="Robo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844000" y="36000"/>
            <a:ext cx="6119640" cy="681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1157120" y="6225840"/>
            <a:ext cx="553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990C974-3968-41C2-A58F-A1E096417DD5}" type="slidenum">
              <a:rPr b="0" lang="en-IN" sz="1200" spc="-1" strike="noStrike">
                <a:solidFill>
                  <a:srgbClr val="000000"/>
                </a:solidFill>
                <a:latin typeface="Roboto Light"/>
                <a:ea typeface="Robo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504000" y="2353320"/>
            <a:ext cx="11168280" cy="211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075920" y="956520"/>
            <a:ext cx="7505280" cy="73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270" spc="-1" strike="noStrike">
                <a:solidFill>
                  <a:srgbClr val="000000"/>
                </a:solidFill>
                <a:latin typeface="Roboto Light"/>
                <a:ea typeface="Roboto Light"/>
              </a:rPr>
              <a:t>Design Systems</a:t>
            </a:r>
            <a:endParaRPr b="0" lang="en-IN" sz="427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157120" y="6225840"/>
            <a:ext cx="553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4811161-A239-433F-9E71-FCCBC079CA83}" type="slidenum">
              <a:rPr b="0" lang="en-IN" sz="1200" spc="-1" strike="noStrike">
                <a:solidFill>
                  <a:srgbClr val="000000"/>
                </a:solidFill>
                <a:latin typeface="Roboto Light"/>
                <a:ea typeface="Roboto Light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248000" y="2016000"/>
            <a:ext cx="7775280" cy="33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 Predix Design System:</a:t>
            </a:r>
            <a:br/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https://medium.com/ge-design/ges-predix-design-system-8236d47b0891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Microsoft Design System: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https://developer.microsoft.com/en-us/windows/apps/design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Apple Design System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https://developer.apple.com/design/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Google Material Design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https://material.io/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080000" y="1476000"/>
            <a:ext cx="2159640" cy="2159640"/>
          </a:xfrm>
          <a:prstGeom prst="rect">
            <a:avLst/>
          </a:prstGeom>
          <a:ln>
            <a:noFill/>
          </a:ln>
        </p:spPr>
      </p:pic>
      <p:sp>
        <p:nvSpPr>
          <p:cNvPr id="142" name="TextShape 4"/>
          <p:cNvSpPr txBox="1"/>
          <p:nvPr/>
        </p:nvSpPr>
        <p:spPr>
          <a:xfrm>
            <a:off x="642240" y="4048200"/>
            <a:ext cx="3173760" cy="110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  <a:hlinkClick r:id="rId2"/>
              </a:rPr>
              <a:t>https://vimeo.com/132580829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  <a:hlinkClick r:id="rId3"/>
              </a:rPr>
              <a:t>https://www.slideshare.net/davcron/the-ge-design-system-and-thoughts-about-craft-at-scale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44577</TotalTime>
  <Application>LibreOffice/5.4.1.2$Linux_X86_64 LibreOffice_project/40m0$Build-2</Application>
  <Words>481</Words>
  <Paragraphs>146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2015-05-30T00:46:15Z</dcterms:created>
  <dc:creator>Ergün Kayis</dc:creator>
  <dc:description/>
  <dc:language>en-IN</dc:language>
  <cp:lastModifiedBy/>
  <dcterms:modified xsi:type="dcterms:W3CDTF">2017-11-29T03:00:58Z</dcterms:modified>
  <cp:revision>612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