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4.jpeg" ContentType="image/jpe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0" name="PlaceHolder 2"/>
          <p:cNvSpPr>
            <a:spLocks noGrp="1"/>
          </p:cNvSpPr>
          <p:nvPr>
            <p:ph type="hdr"/>
          </p:nvPr>
        </p:nvSpPr>
        <p:spPr>
          <a:xfrm>
            <a:off x="1512000" y="5880600"/>
            <a:ext cx="6047640" cy="48110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81" name="PlaceHolder 3"/>
          <p:cNvSpPr>
            <a:spLocks noGrp="1"/>
          </p:cNvSpPr>
          <p:nvPr>
            <p:ph type="dt"/>
          </p:nvPr>
        </p:nvSpPr>
        <p:spPr>
          <a:xfrm>
            <a:off x="0" y="1015740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2" name="PlaceHolder 4"/>
          <p:cNvSpPr>
            <a:spLocks noGrp="1"/>
          </p:cNvSpPr>
          <p:nvPr>
            <p:ph type="ftr"/>
          </p:nvPr>
        </p:nvSpPr>
        <p:spPr>
          <a:xfrm>
            <a:off x="0" y="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3" name="PlaceHolder 5"/>
          <p:cNvSpPr>
            <a:spLocks noGrp="1"/>
          </p:cNvSpPr>
          <p:nvPr>
            <p:ph type="sldNum"/>
          </p:nvPr>
        </p:nvSpPr>
        <p:spPr>
          <a:xfrm>
            <a:off x="4278960" y="0"/>
            <a:ext cx="3280680" cy="534240"/>
          </a:xfrm>
          <a:prstGeom prst="rect">
            <a:avLst/>
          </a:prstGeom>
        </p:spPr>
        <p:txBody>
          <a:bodyPr lIns="0" rIns="0" tIns="0" bIns="0" anchor="b"/>
          <a:p>
            <a:pPr algn="r"/>
            <a:fld id="{A0F551BE-ECD9-4D2F-8E2F-455D91562E47}"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198"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9EC672A-3A73-424B-BE21-FB9C6B2BA169}"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16"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F674205-B9EF-4E26-B153-9BC5603422F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18"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C841CB5-2963-4577-B38E-6C2491FA74C1}"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20"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92FF9E4-9C55-4172-9467-E73841D079A9}"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22"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2AFD997-5192-4B12-BCFD-DCE58DE34647}"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24"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C777662-CE81-4473-A9A7-AC2BC6A6FFDC}"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26"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1D4C068-27AB-4F44-B573-FC9CE12C19D6}"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28"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BF2FE11-1BBB-48AB-9D83-38A47A7AE1A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30"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D46A37C-98A2-4624-98F1-4B1201B09ECD}"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32"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76A17A5-24D6-4639-9009-4845A844A868}"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34"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DEEB39D-5409-4547-AABC-D1CBA2CF8956}"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00"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6310C99-1550-4926-97C1-A3613591A9A9}"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36"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F19840B-C22D-4B75-AE59-1FBE5ACBF62E}"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38"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3310E71-5871-433B-A529-D034F1F33E99}"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3520" cy="3597480"/>
          </a:xfrm>
          <a:prstGeom prst="rect">
            <a:avLst/>
          </a:prstGeom>
        </p:spPr>
        <p:txBody>
          <a:bodyPr lIns="0" rIns="0" tIns="0" bIns="0"/>
          <a:p>
            <a:endParaRPr b="0" lang="en-IN" sz="2000" spc="-1" strike="noStrike">
              <a:latin typeface="Arial"/>
            </a:endParaRPr>
          </a:p>
        </p:txBody>
      </p:sp>
      <p:sp>
        <p:nvSpPr>
          <p:cNvPr id="240"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D0077D2-CC2A-45CB-8F26-58817DF2CF68}"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02"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E4FA0C3-5E16-41A6-9593-681AA7284ED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04"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2FE1A6E-F995-42A1-953A-AA5829463C7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06"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E9EAFBA-9D8C-4FEA-9862-C0B036A6C6F4}"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08"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6945864-2CA8-4990-B6BC-4F7580A7030E}"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10"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A2F4314-935A-4B4B-AEF2-B4F5F0FE376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12"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747FBC3-A43C-4A84-A622-18544114BE31}"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490320" y="648000"/>
            <a:ext cx="5483520" cy="359748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14" name="CustomShape 2"/>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9B4D41F-72C0-41B8-9144-A50FEABD852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hyperlink" Target="https://thenuthouse.github.io/" TargetMode="Externa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0"/>
            <a:ext cx="12189240" cy="5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39" name="" descr=""/>
          <p:cNvPicPr/>
          <p:nvPr/>
        </p:nvPicPr>
        <p:blipFill>
          <a:blip r:embed="rId2"/>
          <a:stretch/>
        </p:blipFill>
        <p:spPr>
          <a:xfrm>
            <a:off x="11248560" y="72000"/>
            <a:ext cx="940680" cy="1294920"/>
          </a:xfrm>
          <a:prstGeom prst="rect">
            <a:avLst/>
          </a:prstGeom>
          <a:ln>
            <a:noFill/>
          </a:ln>
        </p:spPr>
      </p:pic>
      <p:sp>
        <p:nvSpPr>
          <p:cNvPr id="40" name="CustomShape 2"/>
          <p:cNvSpPr/>
          <p:nvPr/>
        </p:nvSpPr>
        <p:spPr>
          <a:xfrm>
            <a:off x="0" y="6588000"/>
            <a:ext cx="2734920" cy="385200"/>
          </a:xfrm>
          <a:prstGeom prst="rect">
            <a:avLst/>
          </a:prstGeom>
          <a:noFill/>
          <a:ln>
            <a:noFill/>
          </a:ln>
        </p:spPr>
        <p:style>
          <a:lnRef idx="0"/>
          <a:fillRef idx="0"/>
          <a:effectRef idx="0"/>
          <a:fontRef idx="minor"/>
        </p:style>
        <p:txBody>
          <a:bodyPr lIns="90000" rIns="90000" tIns="45000" bIns="45000"/>
          <a:p>
            <a:r>
              <a:rPr b="0" lang="en-IN" sz="1200" spc="103" strike="noStrike" u="sng">
                <a:solidFill>
                  <a:srgbClr val="0000ff"/>
                </a:solidFill>
                <a:uFillTx/>
                <a:latin typeface="Arial"/>
                <a:ea typeface="DejaVu Sans"/>
                <a:hlinkClick r:id="rId3"/>
              </a:rPr>
              <a:t>https://thenuthouse.github.io</a:t>
            </a:r>
            <a:endParaRPr b="0" lang="en-IN" sz="1200" spc="-1" strike="noStrike">
              <a:latin typeface="Arial"/>
            </a:endParaRPr>
          </a:p>
        </p:txBody>
      </p:sp>
      <p:sp>
        <p:nvSpPr>
          <p:cNvPr id="41"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a:t>
            </a:r>
            <a:r>
              <a:rPr b="0" lang="en-IN" sz="4400" spc="-1" strike="noStrike">
                <a:latin typeface="Arial"/>
              </a:rPr>
              <a:t>o </a:t>
            </a:r>
            <a:r>
              <a:rPr b="0" lang="en-IN" sz="4400" spc="-1" strike="noStrike">
                <a:latin typeface="Arial"/>
              </a:rPr>
              <a:t>e</a:t>
            </a:r>
            <a:r>
              <a:rPr b="0" lang="en-IN" sz="4400" spc="-1" strike="noStrike">
                <a:latin typeface="Arial"/>
              </a:rPr>
              <a:t>d</a:t>
            </a:r>
            <a:r>
              <a:rPr b="0" lang="en-IN" sz="4400" spc="-1" strike="noStrike">
                <a:latin typeface="Arial"/>
              </a:rPr>
              <a:t>it </a:t>
            </a:r>
            <a:r>
              <a:rPr b="0" lang="en-IN" sz="4400" spc="-1" strike="noStrike">
                <a:latin typeface="Arial"/>
              </a:rPr>
              <a:t>t</a:t>
            </a:r>
            <a:r>
              <a:rPr b="0" lang="en-IN" sz="4400" spc="-1" strike="noStrike">
                <a:latin typeface="Arial"/>
              </a:rPr>
              <a:t>h</a:t>
            </a:r>
            <a:r>
              <a:rPr b="0" lang="en-IN" sz="4400" spc="-1" strike="noStrike">
                <a:latin typeface="Arial"/>
              </a:rPr>
              <a:t>e </a:t>
            </a:r>
            <a:r>
              <a:rPr b="0" lang="en-IN" sz="4400" spc="-1" strike="noStrike">
                <a:latin typeface="Arial"/>
              </a:rPr>
              <a:t>ti</a:t>
            </a:r>
            <a:r>
              <a:rPr b="0" lang="en-IN" sz="4400" spc="-1" strike="noStrike">
                <a:latin typeface="Arial"/>
              </a:rPr>
              <a:t>tl</a:t>
            </a:r>
            <a:r>
              <a:rPr b="0" lang="en-IN" sz="4400" spc="-1" strike="noStrike">
                <a:latin typeface="Arial"/>
              </a:rPr>
              <a:t>e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4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3.xml"/><Relationship Id="rId8"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www.torproject.org/" TargetMode="External"/><Relationship Id="rId2" Type="http://schemas.openxmlformats.org/officeDocument/2006/relationships/hyperlink" Target="https://www.expressvpn.com/blog/best-onion-sites-on-dark-web/" TargetMode="External"/><Relationship Id="rId3" Type="http://schemas.openxmlformats.org/officeDocument/2006/relationships/hyperlink" Target="https://freenetproject.org/" TargetMode="External"/><Relationship Id="rId4" Type="http://schemas.openxmlformats.org/officeDocument/2006/relationships/hyperlink" Target="https://geti2p.net/en/" TargetMode="External"/><Relationship Id="rId5" Type="http://schemas.openxmlformats.org/officeDocument/2006/relationships/slideLayout" Target="../slideLayouts/slideLayout13.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www.offensive-security.com/metasploit-unleashed/" TargetMode="External"/><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s://www.youtube.com/watch?v=KwJyKmCbOws" TargetMode="External"/><Relationship Id="rId2" Type="http://schemas.openxmlformats.org/officeDocument/2006/relationships/hyperlink" Target="http://www.gameofhacks.com/" TargetMode="External"/><Relationship Id="rId3" Type="http://schemas.openxmlformats.org/officeDocument/2006/relationships/hyperlink" Target="https://bkimminich.gitbooks.io/pwning-owasp-juice-shop/content/" TargetMode="External"/><Relationship Id="rId4" Type="http://schemas.openxmlformats.org/officeDocument/2006/relationships/hyperlink" Target="https://securitythoughts.wordpress.com/2010/03/22/vulnerable-web-applications-for-learning/" TargetMode="External"/><Relationship Id="rId5" Type="http://schemas.openxmlformats.org/officeDocument/2006/relationships/slideLayout" Target="../slideLayouts/slideLayout13.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www.tvvignesh.com/" TargetMode="External"/><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fireeye.com/cyber-map/threat-map.html" TargetMode="External"/><Relationship Id="rId2" Type="http://schemas.openxmlformats.org/officeDocument/2006/relationships/hyperlink" Target="http://www.digitalattackmap.com/" TargetMode="External"/><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rot="18900000">
            <a:off x="9511200" y="270000"/>
            <a:ext cx="4761720" cy="5601600"/>
          </a:xfrm>
          <a:custGeom>
            <a:avLst/>
            <a:gdLst/>
            <a:ahLst/>
            <a:rect l="l" t="t" r="r" b="b"/>
            <a:pathLst>
              <a:path w="4764506" h="5604356">
                <a:moveTo>
                  <a:pt x="3924657" y="0"/>
                </a:moveTo>
                <a:lnTo>
                  <a:pt x="4764506" y="839849"/>
                </a:lnTo>
                <a:lnTo>
                  <a:pt x="0" y="5604356"/>
                </a:lnTo>
                <a:lnTo>
                  <a:pt x="0" y="0"/>
                </a:lnTo>
                <a:close/>
              </a:path>
            </a:pathLst>
          </a:custGeom>
          <a:solidFill>
            <a:schemeClr val="tx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rot="18900000">
            <a:off x="6302880" y="-2049840"/>
            <a:ext cx="4103640" cy="4103640"/>
          </a:xfrm>
          <a:custGeom>
            <a:avLst/>
            <a:gdLst/>
            <a:ahLst/>
            <a:rect l="l" t="t" r="r" b="b"/>
            <a:pathLst>
              <a:path w="4106584" h="4106584">
                <a:moveTo>
                  <a:pt x="0" y="0"/>
                </a:moveTo>
                <a:lnTo>
                  <a:pt x="4106584" y="4106584"/>
                </a:lnTo>
                <a:lnTo>
                  <a:pt x="0" y="4106584"/>
                </a:lnTo>
                <a:close/>
              </a:path>
            </a:pathLst>
          </a:cu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rot="18900000">
            <a:off x="534240" y="5582520"/>
            <a:ext cx="2550960" cy="2550960"/>
          </a:xfrm>
          <a:custGeom>
            <a:avLst/>
            <a:gdLst/>
            <a:ahLst/>
            <a:rect l="l" t="t" r="r" b="b"/>
            <a:pathLst>
              <a:path w="2553990" h="2553991">
                <a:moveTo>
                  <a:pt x="2553990" y="0"/>
                </a:moveTo>
                <a:lnTo>
                  <a:pt x="2553990" y="2553991"/>
                </a:lnTo>
                <a:lnTo>
                  <a:pt x="0" y="0"/>
                </a:lnTo>
                <a:close/>
              </a:path>
            </a:pathLst>
          </a:cu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7" name="CustomShape 4"/>
          <p:cNvSpPr/>
          <p:nvPr/>
        </p:nvSpPr>
        <p:spPr>
          <a:xfrm rot="18900000">
            <a:off x="-1134360" y="3708720"/>
            <a:ext cx="2556360" cy="2964960"/>
          </a:xfrm>
          <a:custGeom>
            <a:avLst/>
            <a:gdLst/>
            <a:ah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rot="18900000">
            <a:off x="7780680" y="4989600"/>
            <a:ext cx="3775680" cy="3632760"/>
          </a:xfrm>
          <a:custGeom>
            <a:avLst/>
            <a:gdLst/>
            <a:ahLst/>
            <a:rect l="l" t="t" r="r" b="b"/>
            <a:pathLst>
              <a:path w="3778408" h="3635585">
                <a:moveTo>
                  <a:pt x="3778408" y="0"/>
                </a:moveTo>
                <a:lnTo>
                  <a:pt x="3778408" y="3492762"/>
                </a:lnTo>
                <a:lnTo>
                  <a:pt x="3635585" y="3635585"/>
                </a:lnTo>
                <a:lnTo>
                  <a:pt x="0" y="0"/>
                </a:lnTo>
                <a:close/>
              </a:path>
            </a:pathLst>
          </a:custGeom>
          <a:solidFill>
            <a:schemeClr val="accent4"/>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9" name="CustomShape 6"/>
          <p:cNvSpPr/>
          <p:nvPr/>
        </p:nvSpPr>
        <p:spPr>
          <a:xfrm rot="18900000">
            <a:off x="806040" y="-1953360"/>
            <a:ext cx="6373800" cy="9848880"/>
          </a:xfrm>
          <a:custGeom>
            <a:avLst/>
            <a:gdLst/>
            <a:ah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algn="t" blurRad="292100" dir="5400000" rotWithShape="0">
              <a:srgbClr val="000000">
                <a:alpha val="45000"/>
              </a:srgbClr>
            </a:outerShdw>
            <a:softEdge rad="0"/>
          </a:effectLst>
        </p:spPr>
        <p:style>
          <a:lnRef idx="2">
            <a:schemeClr val="accent1">
              <a:shade val="50000"/>
            </a:schemeClr>
          </a:lnRef>
          <a:fillRef idx="1">
            <a:schemeClr val="accent1"/>
          </a:fillRef>
          <a:effectRef idx="0">
            <a:schemeClr val="accent1"/>
          </a:effectRef>
          <a:fontRef idx="minor"/>
        </p:style>
      </p:sp>
      <p:sp>
        <p:nvSpPr>
          <p:cNvPr id="90" name="CustomShape 7"/>
          <p:cNvSpPr/>
          <p:nvPr/>
        </p:nvSpPr>
        <p:spPr>
          <a:xfrm>
            <a:off x="1860120" y="3485880"/>
            <a:ext cx="6777360" cy="697320"/>
          </a:xfrm>
          <a:prstGeom prst="rect">
            <a:avLst/>
          </a:prstGeom>
          <a:noFill/>
          <a:ln>
            <a:noFill/>
          </a:ln>
        </p:spPr>
        <p:style>
          <a:lnRef idx="0"/>
          <a:fillRef idx="0"/>
          <a:effectRef idx="0"/>
          <a:fontRef idx="minor"/>
        </p:style>
        <p:txBody>
          <a:bodyPr lIns="90000" rIns="90000" tIns="45000" bIns="45000"/>
          <a:p>
            <a:pPr algn="ctr">
              <a:lnSpc>
                <a:spcPct val="140000"/>
              </a:lnSpc>
            </a:pPr>
            <a:r>
              <a:rPr b="0" lang="en-IN" sz="4000" spc="-1" strike="noStrike">
                <a:solidFill>
                  <a:srgbClr val="000000"/>
                </a:solidFill>
                <a:latin typeface="Roboto Light"/>
                <a:ea typeface="Roboto Light"/>
              </a:rPr>
              <a:t>The fun is about to start..</a:t>
            </a:r>
            <a:endParaRPr b="0" lang="en-IN" sz="4000" spc="-1" strike="noStrike">
              <a:latin typeface="Arial"/>
            </a:endParaRPr>
          </a:p>
        </p:txBody>
      </p:sp>
      <p:sp>
        <p:nvSpPr>
          <p:cNvPr id="91" name="CustomShape 8"/>
          <p:cNvSpPr/>
          <p:nvPr/>
        </p:nvSpPr>
        <p:spPr>
          <a:xfrm>
            <a:off x="834840" y="906840"/>
            <a:ext cx="674280" cy="36576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2" name="CustomShape 9"/>
          <p:cNvSpPr/>
          <p:nvPr/>
        </p:nvSpPr>
        <p:spPr>
          <a:xfrm>
            <a:off x="921600" y="906840"/>
            <a:ext cx="501120" cy="27144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93" name="CustomShape 10"/>
          <p:cNvSpPr/>
          <p:nvPr/>
        </p:nvSpPr>
        <p:spPr>
          <a:xfrm>
            <a:off x="834840" y="783720"/>
            <a:ext cx="674280" cy="36576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4" name="CustomShape 11"/>
          <p:cNvSpPr/>
          <p:nvPr/>
        </p:nvSpPr>
        <p:spPr>
          <a:xfrm>
            <a:off x="921600" y="783720"/>
            <a:ext cx="501120" cy="27144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95" name="CustomShape 12"/>
          <p:cNvSpPr/>
          <p:nvPr/>
        </p:nvSpPr>
        <p:spPr>
          <a:xfrm>
            <a:off x="834840" y="660960"/>
            <a:ext cx="674280" cy="36576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6" name="CustomShape 13"/>
          <p:cNvSpPr/>
          <p:nvPr/>
        </p:nvSpPr>
        <p:spPr>
          <a:xfrm>
            <a:off x="1681560" y="767520"/>
            <a:ext cx="2545920" cy="3621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a7b5be"/>
                </a:solidFill>
                <a:latin typeface="Roboto Light"/>
                <a:ea typeface="Roboto Light"/>
              </a:rPr>
              <a:t>Ramco Nuthouse</a:t>
            </a:r>
            <a:endParaRPr b="0" lang="en-IN"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9EDFCF30-6E64-4440-B463-E2A78EDC2190}"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35" name="CustomShape 2"/>
          <p:cNvSpPr/>
          <p:nvPr/>
        </p:nvSpPr>
        <p:spPr>
          <a:xfrm>
            <a:off x="1814760" y="4053600"/>
            <a:ext cx="178560" cy="228960"/>
          </a:xfrm>
          <a:prstGeom prst="rect">
            <a:avLst/>
          </a:prstGeom>
          <a:noFill/>
          <a:ln>
            <a:noFill/>
          </a:ln>
        </p:spPr>
        <p:style>
          <a:lnRef idx="0"/>
          <a:fillRef idx="0"/>
          <a:effectRef idx="0"/>
          <a:fontRef idx="minor"/>
        </p:style>
      </p:sp>
      <p:sp>
        <p:nvSpPr>
          <p:cNvPr id="136"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How hackers operate?</a:t>
            </a:r>
            <a:endParaRPr b="0" lang="en-IN" sz="3000" spc="-1" strike="noStrike">
              <a:latin typeface="Arial"/>
            </a:endParaRPr>
          </a:p>
        </p:txBody>
      </p:sp>
      <p:sp>
        <p:nvSpPr>
          <p:cNvPr id="137" name="CustomShape 4"/>
          <p:cNvSpPr/>
          <p:nvPr/>
        </p:nvSpPr>
        <p:spPr>
          <a:xfrm>
            <a:off x="972000" y="1237680"/>
            <a:ext cx="9826920" cy="43110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The quieter you become, the more you are able to hear – Offensive security (my personal fav.)</a:t>
            </a:r>
            <a:endParaRPr b="0" lang="en-IN" sz="1800" spc="-1" strike="noStrike">
              <a:latin typeface="Arial"/>
            </a:endParaRPr>
          </a:p>
          <a:p>
            <a:endParaRPr b="0" lang="en-IN" sz="1800" spc="-1" strike="noStrike">
              <a:latin typeface="Arial"/>
            </a:endParaRPr>
          </a:p>
          <a:p>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Never leave any trace (do it quiet)</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Play with the mind of the user (social engineering)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Virtualize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Distribute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Hide everything (VPN, TOR, Proxy)</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Cat &amp; Mouse game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Targeted attack</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Go with the crowd</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Keep backup plans</a:t>
            </a:r>
            <a:endParaRPr b="0" lang="en-IN"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BD934FBF-A0CB-4E9F-BC9E-4637AB8CAAE4}"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39" name="CustomShape 2"/>
          <p:cNvSpPr/>
          <p:nvPr/>
        </p:nvSpPr>
        <p:spPr>
          <a:xfrm>
            <a:off x="1814760" y="4053600"/>
            <a:ext cx="178560" cy="228960"/>
          </a:xfrm>
          <a:prstGeom prst="rect">
            <a:avLst/>
          </a:prstGeom>
          <a:noFill/>
          <a:ln>
            <a:noFill/>
          </a:ln>
        </p:spPr>
        <p:style>
          <a:lnRef idx="0"/>
          <a:fillRef idx="0"/>
          <a:effectRef idx="0"/>
          <a:fontRef idx="minor"/>
        </p:style>
      </p:sp>
      <p:sp>
        <p:nvSpPr>
          <p:cNvPr id="140" name="CustomShape 3"/>
          <p:cNvSpPr/>
          <p:nvPr/>
        </p:nvSpPr>
        <p:spPr>
          <a:xfrm>
            <a:off x="972000" y="1165680"/>
            <a:ext cx="9142920" cy="303156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Virus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Worms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Trojans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Bots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Spyware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Adware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Scareware (rogue security, ransomware, scam)</a:t>
            </a:r>
            <a:br/>
            <a:r>
              <a:rPr b="0" lang="en-IN" sz="1800" spc="-1" strike="noStrike">
                <a:solidFill>
                  <a:srgbClr val="000000"/>
                </a:solidFill>
                <a:latin typeface="Arial"/>
                <a:ea typeface="DejaVu Sans"/>
              </a:rPr>
              <a:t>All together called malware</a:t>
            </a:r>
            <a:endParaRPr b="0" lang="en-IN" sz="1800" spc="-1" strike="noStrike">
              <a:latin typeface="Arial"/>
            </a:endParaRPr>
          </a:p>
        </p:txBody>
      </p:sp>
      <p:sp>
        <p:nvSpPr>
          <p:cNvPr id="141" name="CustomShape 4"/>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Some terms</a:t>
            </a:r>
            <a:endParaRPr b="0" lang="en-IN" sz="3000" spc="-1" strike="noStrike">
              <a:latin typeface="Arial"/>
            </a:endParaRPr>
          </a:p>
        </p:txBody>
      </p:sp>
      <p:sp>
        <p:nvSpPr>
          <p:cNvPr id="142" name="CustomShape 5"/>
          <p:cNvSpPr/>
          <p:nvPr/>
        </p:nvSpPr>
        <p:spPr>
          <a:xfrm>
            <a:off x="1008000" y="4718160"/>
            <a:ext cx="5470920" cy="149652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Firewall</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Anti-virus (obvious but still..)</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Exploit</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Backdoor</a:t>
            </a:r>
            <a:endParaRPr b="0" lang="en-IN"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299C2E2F-2C12-47AA-999B-FD46B763441C}"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44" name="CustomShape 2"/>
          <p:cNvSpPr/>
          <p:nvPr/>
        </p:nvSpPr>
        <p:spPr>
          <a:xfrm>
            <a:off x="1814760" y="4053600"/>
            <a:ext cx="178560" cy="228960"/>
          </a:xfrm>
          <a:prstGeom prst="rect">
            <a:avLst/>
          </a:prstGeom>
          <a:noFill/>
          <a:ln>
            <a:noFill/>
          </a:ln>
        </p:spPr>
        <p:style>
          <a:lnRef idx="0"/>
          <a:fillRef idx="0"/>
          <a:effectRef idx="0"/>
          <a:fontRef idx="minor"/>
        </p:style>
      </p:sp>
      <p:sp>
        <p:nvSpPr>
          <p:cNvPr id="145"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Types of attacks</a:t>
            </a:r>
            <a:endParaRPr b="0" lang="en-IN" sz="3000" spc="-1" strike="noStrike">
              <a:latin typeface="Arial"/>
            </a:endParaRPr>
          </a:p>
        </p:txBody>
      </p:sp>
      <p:sp>
        <p:nvSpPr>
          <p:cNvPr id="146" name="CustomShape 4"/>
          <p:cNvSpPr/>
          <p:nvPr/>
        </p:nvSpPr>
        <p:spPr>
          <a:xfrm>
            <a:off x="972000" y="1237680"/>
            <a:ext cx="9826920" cy="495036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DOS/DDOS (ping flood, ping of death, smurf attack, etc.)</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SQL Injection</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Cross-site scripting (XSS)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Phising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Malware (Virus, Worms, Trojans, Bots, etc.)</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Session hijacking or Man in the middle attack, Packet sniffing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Credential Reuse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Brute force</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Social Engineering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Port Scanning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Spoofing (referrer, caller id, email, GPS, etc.)</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Cross-site request forgery (CSRF)</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And more..</a:t>
            </a:r>
            <a:endParaRPr b="0" lang="en-IN"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02374C9B-E7A3-4D4B-BC9D-E46754895D4B}"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48" name="CustomShape 2"/>
          <p:cNvSpPr/>
          <p:nvPr/>
        </p:nvSpPr>
        <p:spPr>
          <a:xfrm>
            <a:off x="1814760" y="4053600"/>
            <a:ext cx="178560" cy="228960"/>
          </a:xfrm>
          <a:prstGeom prst="rect">
            <a:avLst/>
          </a:prstGeom>
          <a:noFill/>
          <a:ln>
            <a:noFill/>
          </a:ln>
        </p:spPr>
        <p:style>
          <a:lnRef idx="0"/>
          <a:fillRef idx="0"/>
          <a:effectRef idx="0"/>
          <a:fontRef idx="minor"/>
        </p:style>
      </p:sp>
      <p:sp>
        <p:nvSpPr>
          <p:cNvPr id="149"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How do we prevent attacks? (as a user)</a:t>
            </a:r>
            <a:endParaRPr b="0" lang="en-IN" sz="3000" spc="-1" strike="noStrike">
              <a:latin typeface="Arial"/>
            </a:endParaRPr>
          </a:p>
        </p:txBody>
      </p:sp>
      <p:sp>
        <p:nvSpPr>
          <p:cNvPr id="150" name="CustomShape 4"/>
          <p:cNvSpPr/>
          <p:nvPr/>
        </p:nvSpPr>
        <p:spPr>
          <a:xfrm>
            <a:off x="972000" y="1237680"/>
            <a:ext cx="9826920" cy="456660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3 T’s of security</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Common Sense &amp; Validation</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Switch ON Autoupdates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Password principles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Anti-virus &amp; Firewalls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Https (SSL) communications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Backups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Download sensibly</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Use AD Blockers, check status bar before clicking</a:t>
            </a:r>
            <a:endParaRPr b="0" lang="en-IN" sz="1800" spc="-1" strike="noStrike">
              <a:latin typeface="Arial"/>
            </a:endParaRPr>
          </a:p>
          <a:p>
            <a:pPr marL="216000" indent="-214920">
              <a:lnSpc>
                <a:spcPct val="150000"/>
              </a:lnSpc>
              <a:buClr>
                <a:srgbClr val="000000"/>
              </a:buClr>
              <a:buSzPct val="45000"/>
              <a:buFont typeface="Wingdings" charset="2"/>
              <a:buChar char=""/>
            </a:pPr>
            <a:r>
              <a:rPr b="1" lang="en-IN" sz="1800" spc="-1" strike="noStrike">
                <a:solidFill>
                  <a:srgbClr val="000000"/>
                </a:solidFill>
                <a:latin typeface="Arial"/>
                <a:ea typeface="DejaVu Sans"/>
              </a:rPr>
              <a:t>Validate the trust with service provider (Check for CIA)</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Two factor Authentication</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Biometrics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Report Abuse</a:t>
            </a:r>
            <a:endParaRPr b="0" lang="en-IN"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045AF353-0595-4E03-AC91-2B9E2E5617D7}"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52" name="CustomShape 2"/>
          <p:cNvSpPr/>
          <p:nvPr/>
        </p:nvSpPr>
        <p:spPr>
          <a:xfrm>
            <a:off x="1814760" y="4053600"/>
            <a:ext cx="178560" cy="228960"/>
          </a:xfrm>
          <a:prstGeom prst="rect">
            <a:avLst/>
          </a:prstGeom>
          <a:noFill/>
          <a:ln>
            <a:noFill/>
          </a:ln>
        </p:spPr>
        <p:style>
          <a:lnRef idx="0"/>
          <a:fillRef idx="0"/>
          <a:effectRef idx="0"/>
          <a:fontRef idx="minor"/>
        </p:style>
      </p:sp>
      <p:sp>
        <p:nvSpPr>
          <p:cNvPr id="153" name="CustomShape 3"/>
          <p:cNvSpPr/>
          <p:nvPr/>
        </p:nvSpPr>
        <p:spPr>
          <a:xfrm>
            <a:off x="1584000" y="252000"/>
            <a:ext cx="8422920" cy="939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How do we prevent attacks? (as a developer)</a:t>
            </a:r>
            <a:endParaRPr b="0" lang="en-IN" sz="3000" spc="-1" strike="noStrike">
              <a:latin typeface="Arial"/>
            </a:endParaRPr>
          </a:p>
        </p:txBody>
      </p:sp>
      <p:sp>
        <p:nvSpPr>
          <p:cNvPr id="154" name="CustomShape 4"/>
          <p:cNvSpPr/>
          <p:nvPr/>
        </p:nvSpPr>
        <p:spPr>
          <a:xfrm>
            <a:off x="972000" y="985680"/>
            <a:ext cx="9826920" cy="571788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Keep your tech stack updated with bug/vulnerability fixes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Close unused/important ports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Add middlewares for validations, escape/strip characters and unwanted elements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Always use SSL for transmitting secure packets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Cryptography (Encryption &amp; Encoding)</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Https (SSL) communications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Scheduled backups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Blacklist suspicious IPs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Do Load Testing &amp; provide fallbacks on overload</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Provide tools like Onscreenkeyboard or biometric where possible to avoid keyloggers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Check, filter and validate all entrypoints with proper authorization including APIs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Validate sessions and cookies since they can be hijacked</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Provide a system of isolation to isolate the fault area from rest of the system.</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Follow OWASP or similar guidelines for credentials and other data.</a:t>
            </a:r>
            <a:br/>
            <a:r>
              <a:rPr b="0" lang="en-IN" sz="1800" spc="-1" strike="noStrike">
                <a:solidFill>
                  <a:srgbClr val="000000"/>
                </a:solidFill>
                <a:latin typeface="Arial"/>
                <a:ea typeface="DejaVu Sans"/>
              </a:rPr>
              <a:t>And more...</a:t>
            </a:r>
            <a:endParaRPr b="0" lang="en-IN"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56E69508-074F-41F2-9855-6C14A0E47CA0}"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56" name="CustomShape 2"/>
          <p:cNvSpPr/>
          <p:nvPr/>
        </p:nvSpPr>
        <p:spPr>
          <a:xfrm>
            <a:off x="1814760" y="4053600"/>
            <a:ext cx="178560" cy="228960"/>
          </a:xfrm>
          <a:prstGeom prst="rect">
            <a:avLst/>
          </a:prstGeom>
          <a:noFill/>
          <a:ln>
            <a:noFill/>
          </a:ln>
        </p:spPr>
        <p:style>
          <a:lnRef idx="0"/>
          <a:fillRef idx="0"/>
          <a:effectRef idx="0"/>
          <a:fontRef idx="minor"/>
        </p:style>
      </p:sp>
      <p:sp>
        <p:nvSpPr>
          <p:cNvPr id="157" name="CustomShape 3"/>
          <p:cNvSpPr/>
          <p:nvPr/>
        </p:nvSpPr>
        <p:spPr>
          <a:xfrm>
            <a:off x="1584000" y="2520000"/>
            <a:ext cx="8422920" cy="939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Bullet proof hosting?</a:t>
            </a:r>
            <a:endParaRPr b="0" lang="en-IN" sz="3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61501BFF-5BA2-4188-ADA1-4540AE783A60}"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59" name="CustomShape 2"/>
          <p:cNvSpPr/>
          <p:nvPr/>
        </p:nvSpPr>
        <p:spPr>
          <a:xfrm>
            <a:off x="1814760" y="4053600"/>
            <a:ext cx="178560" cy="228960"/>
          </a:xfrm>
          <a:prstGeom prst="rect">
            <a:avLst/>
          </a:prstGeom>
          <a:noFill/>
          <a:ln>
            <a:noFill/>
          </a:ln>
        </p:spPr>
        <p:style>
          <a:lnRef idx="0"/>
          <a:fillRef idx="0"/>
          <a:effectRef idx="0"/>
          <a:fontRef idx="minor"/>
        </p:style>
      </p:sp>
      <p:sp>
        <p:nvSpPr>
          <p:cNvPr id="160" name="CustomShape 3"/>
          <p:cNvSpPr/>
          <p:nvPr/>
        </p:nvSpPr>
        <p:spPr>
          <a:xfrm>
            <a:off x="1584000" y="252000"/>
            <a:ext cx="8422920" cy="939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Tor</a:t>
            </a:r>
            <a:endParaRPr b="0" lang="en-IN" sz="3000" spc="-1" strike="noStrike">
              <a:latin typeface="Arial"/>
            </a:endParaRPr>
          </a:p>
        </p:txBody>
      </p:sp>
      <p:pic>
        <p:nvPicPr>
          <p:cNvPr id="161" name="" descr=""/>
          <p:cNvPicPr/>
          <p:nvPr/>
        </p:nvPicPr>
        <p:blipFill>
          <a:blip r:embed="rId1"/>
          <a:stretch/>
        </p:blipFill>
        <p:spPr>
          <a:xfrm>
            <a:off x="8254080" y="3708000"/>
            <a:ext cx="3497400" cy="2448000"/>
          </a:xfrm>
          <a:prstGeom prst="rect">
            <a:avLst/>
          </a:prstGeom>
          <a:ln>
            <a:noFill/>
          </a:ln>
        </p:spPr>
      </p:pic>
      <p:pic>
        <p:nvPicPr>
          <p:cNvPr id="162" name="" descr=""/>
          <p:cNvPicPr/>
          <p:nvPr/>
        </p:nvPicPr>
        <p:blipFill>
          <a:blip r:embed="rId2"/>
          <a:stretch/>
        </p:blipFill>
        <p:spPr>
          <a:xfrm>
            <a:off x="648000" y="1022760"/>
            <a:ext cx="3784680" cy="2649240"/>
          </a:xfrm>
          <a:prstGeom prst="rect">
            <a:avLst/>
          </a:prstGeom>
          <a:ln>
            <a:noFill/>
          </a:ln>
        </p:spPr>
      </p:pic>
      <p:pic>
        <p:nvPicPr>
          <p:cNvPr id="163" name="" descr=""/>
          <p:cNvPicPr/>
          <p:nvPr/>
        </p:nvPicPr>
        <p:blipFill>
          <a:blip r:embed="rId3"/>
          <a:stretch/>
        </p:blipFill>
        <p:spPr>
          <a:xfrm>
            <a:off x="4464000" y="1150920"/>
            <a:ext cx="3704040" cy="2593080"/>
          </a:xfrm>
          <a:prstGeom prst="rect">
            <a:avLst/>
          </a:prstGeom>
          <a:ln>
            <a:noFill/>
          </a:ln>
        </p:spPr>
      </p:pic>
      <p:pic>
        <p:nvPicPr>
          <p:cNvPr id="164" name="" descr=""/>
          <p:cNvPicPr/>
          <p:nvPr/>
        </p:nvPicPr>
        <p:blipFill>
          <a:blip r:embed="rId4"/>
          <a:stretch/>
        </p:blipFill>
        <p:spPr>
          <a:xfrm>
            <a:off x="8168040" y="1238400"/>
            <a:ext cx="3682080" cy="2577600"/>
          </a:xfrm>
          <a:prstGeom prst="rect">
            <a:avLst/>
          </a:prstGeom>
          <a:ln>
            <a:noFill/>
          </a:ln>
        </p:spPr>
      </p:pic>
      <p:pic>
        <p:nvPicPr>
          <p:cNvPr id="165" name="" descr=""/>
          <p:cNvPicPr/>
          <p:nvPr/>
        </p:nvPicPr>
        <p:blipFill>
          <a:blip r:embed="rId5"/>
          <a:stretch/>
        </p:blipFill>
        <p:spPr>
          <a:xfrm>
            <a:off x="576000" y="3544560"/>
            <a:ext cx="3884760" cy="2719440"/>
          </a:xfrm>
          <a:prstGeom prst="rect">
            <a:avLst/>
          </a:prstGeom>
          <a:ln>
            <a:noFill/>
          </a:ln>
        </p:spPr>
      </p:pic>
      <p:pic>
        <p:nvPicPr>
          <p:cNvPr id="166" name="" descr=""/>
          <p:cNvPicPr/>
          <p:nvPr/>
        </p:nvPicPr>
        <p:blipFill>
          <a:blip r:embed="rId6"/>
          <a:stretch/>
        </p:blipFill>
        <p:spPr>
          <a:xfrm>
            <a:off x="4464000" y="3666240"/>
            <a:ext cx="3608280" cy="25257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93921AD5-33ED-41AB-B7CC-E5092A564E9F}"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68" name="CustomShape 2"/>
          <p:cNvSpPr/>
          <p:nvPr/>
        </p:nvSpPr>
        <p:spPr>
          <a:xfrm>
            <a:off x="1814760" y="4053600"/>
            <a:ext cx="178560" cy="228960"/>
          </a:xfrm>
          <a:prstGeom prst="rect">
            <a:avLst/>
          </a:prstGeom>
          <a:noFill/>
          <a:ln>
            <a:noFill/>
          </a:ln>
        </p:spPr>
        <p:style>
          <a:lnRef idx="0"/>
          <a:fillRef idx="0"/>
          <a:effectRef idx="0"/>
          <a:fontRef idx="minor"/>
        </p:style>
      </p:sp>
      <p:sp>
        <p:nvSpPr>
          <p:cNvPr id="169" name="CustomShape 3"/>
          <p:cNvSpPr/>
          <p:nvPr/>
        </p:nvSpPr>
        <p:spPr>
          <a:xfrm>
            <a:off x="1584000" y="252000"/>
            <a:ext cx="8422920" cy="939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Some references </a:t>
            </a:r>
            <a:r>
              <a:rPr b="1" lang="en-IN" sz="3000" spc="-1" strike="noStrike">
                <a:solidFill>
                  <a:srgbClr val="000000"/>
                </a:solidFill>
                <a:latin typeface="Arial"/>
                <a:ea typeface="DejaVu Sans"/>
              </a:rPr>
              <a:t>on Tor</a:t>
            </a:r>
            <a:endParaRPr b="0" lang="en-IN" sz="3000" spc="-1" strike="noStrike">
              <a:latin typeface="Arial"/>
            </a:endParaRPr>
          </a:p>
        </p:txBody>
      </p:sp>
      <p:sp>
        <p:nvSpPr>
          <p:cNvPr id="170" name="CustomShape 4"/>
          <p:cNvSpPr/>
          <p:nvPr/>
        </p:nvSpPr>
        <p:spPr>
          <a:xfrm>
            <a:off x="1008000" y="2065680"/>
            <a:ext cx="8460000" cy="2614320"/>
          </a:xfrm>
          <a:prstGeom prst="rect">
            <a:avLst/>
          </a:prstGeom>
          <a:noFill/>
          <a:ln>
            <a:noFill/>
          </a:ln>
        </p:spPr>
        <p:style>
          <a:lnRef idx="0"/>
          <a:fillRef idx="0"/>
          <a:effectRef idx="0"/>
          <a:fontRef idx="minor"/>
        </p:style>
        <p:txBody>
          <a:bodyPr lIns="90000" rIns="90000" tIns="45000" bIns="45000"/>
          <a:p>
            <a:pPr>
              <a:lnSpc>
                <a:spcPct val="150000"/>
              </a:lnSpc>
            </a:pPr>
            <a:r>
              <a:rPr b="0" lang="en-IN" sz="1800" spc="-1" strike="noStrike">
                <a:solidFill>
                  <a:srgbClr val="000000"/>
                </a:solidFill>
                <a:latin typeface="Arial"/>
                <a:ea typeface="DejaVu Sans"/>
                <a:hlinkClick r:id="rId1"/>
              </a:rPr>
              <a:t>https://www.torproject.org</a:t>
            </a:r>
            <a:endParaRPr b="0" lang="en-IN" sz="1800" spc="-1" strike="noStrike">
              <a:latin typeface="Arial"/>
            </a:endParaRPr>
          </a:p>
          <a:p>
            <a:pPr>
              <a:lnSpc>
                <a:spcPct val="150000"/>
              </a:lnSpc>
            </a:pPr>
            <a:r>
              <a:rPr b="0" lang="en-IN" sz="1800" spc="-1" strike="noStrike">
                <a:solidFill>
                  <a:srgbClr val="000000"/>
                </a:solidFill>
                <a:latin typeface="Arial"/>
                <a:ea typeface="DejaVu Sans"/>
                <a:hlinkClick r:id="rId2"/>
              </a:rPr>
              <a:t>https://www.expressvpn.com/blog/best-onion-sites-on-dark-web/</a:t>
            </a:r>
            <a:endParaRPr b="0" lang="en-IN" sz="1800" spc="-1" strike="noStrike">
              <a:latin typeface="Arial"/>
            </a:endParaRPr>
          </a:p>
          <a:p>
            <a:pPr>
              <a:lnSpc>
                <a:spcPct val="150000"/>
              </a:lnSpc>
            </a:pPr>
            <a:endParaRPr b="0" lang="en-IN" sz="1800" spc="-1" strike="noStrike">
              <a:latin typeface="Arial"/>
            </a:endParaRPr>
          </a:p>
          <a:p>
            <a:pPr>
              <a:lnSpc>
                <a:spcPct val="150000"/>
              </a:lnSpc>
            </a:pPr>
            <a:r>
              <a:rPr b="1" lang="en-IN" sz="2000" spc="-1" strike="noStrike">
                <a:solidFill>
                  <a:srgbClr val="000000"/>
                </a:solidFill>
                <a:latin typeface="Arial"/>
                <a:ea typeface="DejaVu Sans"/>
              </a:rPr>
              <a:t>Alternatives?</a:t>
            </a:r>
            <a:endParaRPr b="0" lang="en-IN" sz="2000" spc="-1" strike="noStrike">
              <a:latin typeface="Arial"/>
            </a:endParaRPr>
          </a:p>
          <a:p>
            <a:pPr>
              <a:lnSpc>
                <a:spcPct val="150000"/>
              </a:lnSpc>
            </a:pPr>
            <a:endParaRPr b="0" lang="en-IN" sz="2000" spc="-1" strike="noStrike">
              <a:latin typeface="Arial"/>
            </a:endParaRPr>
          </a:p>
          <a:p>
            <a:pPr>
              <a:lnSpc>
                <a:spcPct val="150000"/>
              </a:lnSpc>
            </a:pPr>
            <a:r>
              <a:rPr b="0" lang="en-IN" sz="1800" spc="-1" strike="noStrike">
                <a:solidFill>
                  <a:srgbClr val="000000"/>
                </a:solidFill>
                <a:latin typeface="Arial"/>
                <a:ea typeface="DejaVu Sans"/>
                <a:hlinkClick r:id="rId3"/>
              </a:rPr>
              <a:t>https://freenetproject.org/</a:t>
            </a:r>
            <a:endParaRPr b="0" lang="en-IN" sz="1800" spc="-1" strike="noStrike">
              <a:latin typeface="Arial"/>
            </a:endParaRPr>
          </a:p>
          <a:p>
            <a:pPr>
              <a:lnSpc>
                <a:spcPct val="150000"/>
              </a:lnSpc>
            </a:pPr>
            <a:r>
              <a:rPr b="0" lang="en-IN" sz="1800" spc="-1" strike="noStrike">
                <a:solidFill>
                  <a:srgbClr val="000000"/>
                </a:solidFill>
                <a:latin typeface="Arial"/>
                <a:ea typeface="DejaVu Sans"/>
                <a:hlinkClick r:id="rId4"/>
              </a:rPr>
              <a:t>https://geti2p.net/en/</a:t>
            </a:r>
            <a:endParaRPr b="0" lang="en-IN" sz="1800" spc="-1" strike="noStrike">
              <a:latin typeface="Arial"/>
            </a:endParaRPr>
          </a:p>
          <a:p>
            <a:pPr>
              <a:lnSpc>
                <a:spcPct val="150000"/>
              </a:lnSpc>
            </a:pPr>
            <a:endParaRPr b="0" lang="en-IN" sz="1800" spc="-1" strike="noStrike">
              <a:latin typeface="Arial"/>
            </a:endParaRPr>
          </a:p>
        </p:txBody>
      </p:sp>
      <p:sp>
        <p:nvSpPr>
          <p:cNvPr id="171" name="TextShape 5"/>
          <p:cNvSpPr txBox="1"/>
          <p:nvPr/>
        </p:nvSpPr>
        <p:spPr>
          <a:xfrm>
            <a:off x="3672000" y="1728000"/>
            <a:ext cx="180720" cy="346320"/>
          </a:xfrm>
          <a:prstGeom prst="rect">
            <a:avLst/>
          </a:prstGeom>
          <a:noFill/>
          <a:ln>
            <a:noFill/>
          </a:ln>
        </p:spPr>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383920" y="380520"/>
            <a:ext cx="7503480" cy="73800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latin typeface="Roboto Light"/>
                <a:ea typeface="Roboto Light"/>
              </a:rPr>
              <a:t>Some important tools &amp; resources</a:t>
            </a:r>
            <a:endParaRPr b="0" lang="en-IN" sz="2800" spc="-1" strike="noStrike">
              <a:latin typeface="Arial"/>
            </a:endParaRPr>
          </a:p>
        </p:txBody>
      </p:sp>
      <p:sp>
        <p:nvSpPr>
          <p:cNvPr id="173" name="CustomShape 2"/>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1D39ACF1-CF34-4816-8379-105B28AFDB14}"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74" name="CustomShape 3"/>
          <p:cNvSpPr/>
          <p:nvPr/>
        </p:nvSpPr>
        <p:spPr>
          <a:xfrm>
            <a:off x="2448000" y="1548000"/>
            <a:ext cx="7773480" cy="5074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Kali Linux</a:t>
            </a:r>
            <a:br/>
            <a:r>
              <a:rPr b="0" lang="en-IN" sz="1800" spc="-1" strike="noStrike" u="sng">
                <a:solidFill>
                  <a:srgbClr val="0000ff"/>
                </a:solidFill>
                <a:uFillTx/>
                <a:latin typeface="Arial"/>
                <a:ea typeface="DejaVu Sans"/>
              </a:rPr>
              <a:t>https://www.kali.org/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Wireshark</a:t>
            </a:r>
            <a:br/>
            <a:r>
              <a:rPr b="0" lang="en-IN" sz="1800" spc="-1" strike="noStrike">
                <a:solidFill>
                  <a:srgbClr val="0000ff"/>
                </a:solidFill>
                <a:latin typeface="Arial"/>
                <a:ea typeface="DejaVu Sans"/>
              </a:rPr>
              <a:t>https://www.wireshark.org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Exploit DB</a:t>
            </a:r>
            <a:br/>
            <a:r>
              <a:rPr b="0" lang="en-IN" sz="1800" spc="-1" strike="noStrike" u="sng">
                <a:solidFill>
                  <a:srgbClr val="0000ff"/>
                </a:solidFill>
                <a:uFillTx/>
                <a:latin typeface="Arial"/>
                <a:ea typeface="DejaVu Sans"/>
              </a:rPr>
              <a:t>https://www.exploit-db.com/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Metasploit Unleashed</a:t>
            </a:r>
            <a:endParaRPr b="0" lang="en-IN" sz="1800" spc="-1" strike="noStrike">
              <a:latin typeface="Arial"/>
            </a:endParaRPr>
          </a:p>
          <a:p>
            <a:pPr>
              <a:lnSpc>
                <a:spcPct val="100000"/>
              </a:lnSpc>
            </a:pPr>
            <a:r>
              <a:rPr b="0" lang="en-IN" sz="1800" spc="-1" strike="noStrike" u="sng">
                <a:solidFill>
                  <a:srgbClr val="0000ff"/>
                </a:solidFill>
                <a:uFillTx/>
                <a:latin typeface="Arial"/>
                <a:ea typeface="DejaVu Sans"/>
                <a:hlinkClick r:id="rId1"/>
              </a:rPr>
              <a:t>https://www.offensive-security.com/metasploit-unleashed/</a:t>
            </a:r>
            <a:r>
              <a:rPr b="0" lang="en-IN" sz="1800" spc="-1" strike="noStrike" u="sng">
                <a:solidFill>
                  <a:srgbClr val="000000"/>
                </a:solidFill>
                <a:uFillTx/>
                <a:latin typeface="Arial"/>
                <a:ea typeface="DejaVu Sans"/>
              </a:rPr>
              <a:t> </a:t>
            </a:r>
            <a:br/>
            <a:endParaRPr b="0" lang="en-IN" sz="1800" spc="-1" strike="noStrike">
              <a:latin typeface="Arial"/>
            </a:endParaRPr>
          </a:p>
          <a:p>
            <a:pPr>
              <a:lnSpc>
                <a:spcPct val="100000"/>
              </a:lnSpc>
            </a:pPr>
            <a:r>
              <a:rPr b="0" lang="en-IN" sz="1800" spc="-1" strike="noStrike">
                <a:solidFill>
                  <a:srgbClr val="000000"/>
                </a:solidFill>
                <a:latin typeface="Arial"/>
                <a:ea typeface="DejaVu Sans"/>
              </a:rPr>
              <a:t>Metasploitable</a:t>
            </a:r>
            <a:br/>
            <a:r>
              <a:rPr b="0" lang="en-IN" sz="1800" spc="-1" strike="noStrike">
                <a:solidFill>
                  <a:srgbClr val="0000ff"/>
                </a:solidFill>
                <a:latin typeface="Arial"/>
                <a:ea typeface="DejaVu Sans"/>
              </a:rPr>
              <a:t>http://sourceforge.net/projects/metasploitable/files/Metasploitable2/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VirtualBox</a:t>
            </a:r>
            <a:br/>
            <a:r>
              <a:rPr b="0" lang="en-IN" sz="1800" spc="-1" strike="noStrike">
                <a:solidFill>
                  <a:srgbClr val="0000ff"/>
                </a:solidFill>
                <a:latin typeface="Arial"/>
                <a:ea typeface="DejaVu Sans"/>
              </a:rPr>
              <a:t>https://www.virtualbox.org/</a:t>
            </a:r>
            <a:endParaRPr b="0" lang="en-IN" sz="1800" spc="-1" strike="noStrike">
              <a:latin typeface="Arial"/>
            </a:endParaRPr>
          </a:p>
          <a:p>
            <a:pPr>
              <a:lnSpc>
                <a:spcPct val="100000"/>
              </a:lnSpc>
            </a:pPr>
            <a:endParaRPr b="0" lang="en-IN"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383920" y="380520"/>
            <a:ext cx="7503480" cy="73800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latin typeface="Roboto Light"/>
                <a:ea typeface="Roboto Light"/>
              </a:rPr>
              <a:t>Some more links..</a:t>
            </a:r>
            <a:endParaRPr b="0" lang="en-IN" sz="2800" spc="-1" strike="noStrike">
              <a:latin typeface="Arial"/>
            </a:endParaRPr>
          </a:p>
        </p:txBody>
      </p:sp>
      <p:sp>
        <p:nvSpPr>
          <p:cNvPr id="176" name="CustomShape 2"/>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72718C4F-58E2-4C11-8240-CB8DC59F38A2}"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77" name="CustomShape 3"/>
          <p:cNvSpPr/>
          <p:nvPr/>
        </p:nvSpPr>
        <p:spPr>
          <a:xfrm>
            <a:off x="2448000" y="1548000"/>
            <a:ext cx="7773480" cy="5074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u="sng">
                <a:solidFill>
                  <a:srgbClr val="0000ff"/>
                </a:solidFill>
                <a:uFillTx/>
                <a:latin typeface="Arial"/>
                <a:ea typeface="DejaVu Sans"/>
                <a:hlinkClick r:id="rId1"/>
              </a:rPr>
              <a:t>https://www.youtube.com/watch?v=KwJyKmCbOws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u="sng">
                <a:solidFill>
                  <a:srgbClr val="0000ff"/>
                </a:solidFill>
                <a:uFillTx/>
                <a:latin typeface="Arial"/>
                <a:ea typeface="DejaVu Sans"/>
                <a:hlinkClick r:id="rId2"/>
              </a:rPr>
              <a:t>http://www.gameofhacks.com/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hlinkClick r:id="rId3"/>
              </a:rPr>
              <a:t>https://bkimminich.gitbooks.io/pwning-owasp-juice-shop/content/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hlinkClick r:id="rId4"/>
              </a:rPr>
              <a:t>https://securitythoughts.wordpress.com/2010/03/22/vulnerable-web-applications-for-learning/</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443240" y="3114720"/>
            <a:ext cx="930276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latin typeface="Roboto Light"/>
                <a:ea typeface="Roboto Light"/>
              </a:rPr>
              <a:t>Ramco Nuthouse 4.0</a:t>
            </a:r>
            <a:endParaRPr b="0" lang="en-IN" sz="4000" spc="-1" strike="noStrike">
              <a:latin typeface="Arial"/>
            </a:endParaRPr>
          </a:p>
        </p:txBody>
      </p:sp>
      <p:sp>
        <p:nvSpPr>
          <p:cNvPr id="98" name="CustomShape 2"/>
          <p:cNvSpPr/>
          <p:nvPr/>
        </p:nvSpPr>
        <p:spPr>
          <a:xfrm>
            <a:off x="1754280" y="3956400"/>
            <a:ext cx="8680680" cy="4536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Roboto Thin"/>
                <a:ea typeface="Roboto Thin"/>
              </a:rPr>
              <a:t>Cyber Security &amp; Networking</a:t>
            </a:r>
            <a:endParaRPr b="0" lang="en-IN" sz="2400" spc="-1" strike="noStrike">
              <a:latin typeface="Arial"/>
            </a:endParaRPr>
          </a:p>
        </p:txBody>
      </p:sp>
      <p:sp>
        <p:nvSpPr>
          <p:cNvPr id="99" name="CustomShape 3"/>
          <p:cNvSpPr/>
          <p:nvPr/>
        </p:nvSpPr>
        <p:spPr>
          <a:xfrm>
            <a:off x="4439880" y="4851720"/>
            <a:ext cx="3309480" cy="4536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Roboto Thin"/>
                <a:ea typeface="Roboto Thin"/>
              </a:rPr>
              <a:t>Dec 20</a:t>
            </a:r>
            <a:r>
              <a:rPr b="0" lang="en-IN" sz="2400" spc="-1" strike="noStrike" baseline="101000">
                <a:solidFill>
                  <a:srgbClr val="000000"/>
                </a:solidFill>
                <a:latin typeface="Roboto Thin"/>
                <a:ea typeface="Roboto Thin"/>
              </a:rPr>
              <a:t>th</a:t>
            </a:r>
            <a:r>
              <a:rPr b="0" lang="en-IN" sz="2400" spc="-1" strike="noStrike">
                <a:solidFill>
                  <a:srgbClr val="000000"/>
                </a:solidFill>
                <a:latin typeface="Roboto Thin"/>
                <a:ea typeface="Roboto Thin"/>
              </a:rPr>
              <a:t>, 2017</a:t>
            </a:r>
            <a:endParaRPr b="0" lang="en-IN" sz="2400" spc="-1" strike="noStrike">
              <a:latin typeface="Arial"/>
            </a:endParaRPr>
          </a:p>
        </p:txBody>
      </p:sp>
      <p:pic>
        <p:nvPicPr>
          <p:cNvPr id="100" name="" descr=""/>
          <p:cNvPicPr/>
          <p:nvPr/>
        </p:nvPicPr>
        <p:blipFill>
          <a:blip r:embed="rId1"/>
          <a:stretch/>
        </p:blipFill>
        <p:spPr>
          <a:xfrm>
            <a:off x="4969080" y="144000"/>
            <a:ext cx="2193840" cy="3019320"/>
          </a:xfrm>
          <a:prstGeom prst="rect">
            <a:avLst/>
          </a:prstGeom>
          <a:ln>
            <a:noFill/>
          </a:ln>
        </p:spPr>
      </p:pic>
      <p:sp>
        <p:nvSpPr>
          <p:cNvPr id="101" name="CustomShape 4"/>
          <p:cNvSpPr/>
          <p:nvPr/>
        </p:nvSpPr>
        <p:spPr>
          <a:xfrm>
            <a:off x="4896000" y="5472000"/>
            <a:ext cx="2446920" cy="345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By Vignesh T.V.</a:t>
            </a:r>
            <a:endParaRPr b="0" lang="en-IN" sz="1800" spc="-1" strike="noStrike">
              <a:latin typeface="Arial"/>
            </a:endParaRPr>
          </a:p>
        </p:txBody>
      </p:sp>
      <p:sp>
        <p:nvSpPr>
          <p:cNvPr id="102" name="CustomShape 5"/>
          <p:cNvSpPr/>
          <p:nvPr/>
        </p:nvSpPr>
        <p:spPr>
          <a:xfrm>
            <a:off x="5076000" y="5904000"/>
            <a:ext cx="2518920" cy="345240"/>
          </a:xfrm>
          <a:prstGeom prst="rect">
            <a:avLst/>
          </a:prstGeom>
          <a:noFill/>
          <a:ln>
            <a:noFill/>
          </a:ln>
        </p:spPr>
        <p:style>
          <a:lnRef idx="0"/>
          <a:fillRef idx="0"/>
          <a:effectRef idx="0"/>
          <a:fontRef idx="minor"/>
        </p:style>
        <p:txBody>
          <a:bodyPr lIns="90000" rIns="90000" tIns="45000" bIns="45000"/>
          <a:p>
            <a:r>
              <a:rPr b="0" lang="en-IN" sz="1800" spc="-1" strike="noStrike" u="sng">
                <a:solidFill>
                  <a:srgbClr val="0000ff"/>
                </a:solidFill>
                <a:uFillTx/>
                <a:latin typeface="Arial"/>
                <a:ea typeface="DejaVu Sans"/>
                <a:hlinkClick r:id="rId2"/>
              </a:rPr>
              <a:t>www.tvvignesh.com</a:t>
            </a:r>
            <a:r>
              <a:rPr b="0" lang="en-IN" sz="1800" spc="-1" strike="noStrike">
                <a:solidFill>
                  <a:srgbClr val="0000ff"/>
                </a:solidFill>
                <a:latin typeface="Arial"/>
                <a:ea typeface="DejaVu Sans"/>
              </a:rPr>
              <a:t> </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383920" y="380520"/>
            <a:ext cx="7503480" cy="73800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latin typeface="Roboto Light"/>
                <a:ea typeface="Roboto Light"/>
              </a:rPr>
              <a:t>Security Certifications</a:t>
            </a:r>
            <a:endParaRPr b="0" lang="en-IN" sz="2800" spc="-1" strike="noStrike">
              <a:latin typeface="Arial"/>
            </a:endParaRPr>
          </a:p>
        </p:txBody>
      </p:sp>
      <p:sp>
        <p:nvSpPr>
          <p:cNvPr id="179" name="CustomShape 2"/>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8E23D68A-FCDD-40E0-A52A-6F1A58DD8822}"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80" name="CustomShape 3"/>
          <p:cNvSpPr/>
          <p:nvPr/>
        </p:nvSpPr>
        <p:spPr>
          <a:xfrm>
            <a:off x="2448000" y="1548000"/>
            <a:ext cx="7773480" cy="507420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Systems Security Certified Practitioner (SSCP)</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CompTIA Security+</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CCNA Security</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EC-Council Certified Ethical Hacker</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CompTIA Advanced Security Practitioner (CASP)</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GIAC GSEC</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Certified Information Systems Security Professional (CISSP)</a:t>
            </a:r>
            <a:endParaRPr b="0" lang="en-IN" sz="1800" spc="-1" strike="noStrike">
              <a:latin typeface="Arial"/>
            </a:endParaRPr>
          </a:p>
          <a:p>
            <a:pPr marL="216000" indent="-214920">
              <a:lnSpc>
                <a:spcPct val="150000"/>
              </a:lnSpc>
              <a:buClr>
                <a:srgbClr val="000000"/>
              </a:buClr>
              <a:buFont typeface="Wingdings" charset="2"/>
              <a:buChar char=""/>
            </a:pPr>
            <a:r>
              <a:rPr b="0" lang="en-IN" sz="1800" spc="-1" strike="noStrike">
                <a:solidFill>
                  <a:srgbClr val="000000"/>
                </a:solidFill>
                <a:latin typeface="Arial"/>
                <a:ea typeface="DejaVu Sans"/>
              </a:rPr>
              <a:t>Offensive Security Certified Professional (OSCP)</a:t>
            </a:r>
            <a:endParaRPr b="0" lang="en-IN"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532280" y="0"/>
            <a:ext cx="4656960" cy="6855120"/>
          </a:xfrm>
          <a:custGeom>
            <a:avLst/>
            <a:gdLst/>
            <a:ahLst/>
            <a:rect l="l" t="t" r="r" b="b"/>
            <a:pathLst>
              <a:path w="4659793" h="6858000">
                <a:moveTo>
                  <a:pt x="0" y="0"/>
                </a:moveTo>
                <a:lnTo>
                  <a:pt x="4659793" y="0"/>
                </a:lnTo>
                <a:lnTo>
                  <a:pt x="4659793" y="6858000"/>
                </a:lnTo>
                <a:lnTo>
                  <a:pt x="0" y="6858000"/>
                </a:lnTo>
                <a:close/>
              </a:path>
            </a:pathLst>
          </a:custGeom>
          <a:solidFill>
            <a:schemeClr val="accent5">
              <a:lumMod val="60000"/>
              <a:lumOff val="40000"/>
            </a:schemeClr>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2" name="CustomShape 2"/>
          <p:cNvSpPr/>
          <p:nvPr/>
        </p:nvSpPr>
        <p:spPr>
          <a:xfrm>
            <a:off x="6064200" y="0"/>
            <a:ext cx="6124680" cy="6855120"/>
          </a:xfrm>
          <a:custGeom>
            <a:avLst/>
            <a:gdLst/>
            <a:ah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3" name="CustomShape 3"/>
          <p:cNvSpPr/>
          <p:nvPr/>
        </p:nvSpPr>
        <p:spPr>
          <a:xfrm>
            <a:off x="3696840" y="0"/>
            <a:ext cx="7329600" cy="6855120"/>
          </a:xfrm>
          <a:prstGeom prst="homePlate">
            <a:avLst>
              <a:gd name="adj" fmla="val 33396"/>
            </a:avLst>
          </a:prstGeom>
          <a:solidFill>
            <a:schemeClr val="accent4"/>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4" name="CustomShape 4"/>
          <p:cNvSpPr/>
          <p:nvPr/>
        </p:nvSpPr>
        <p:spPr>
          <a:xfrm>
            <a:off x="1930320" y="0"/>
            <a:ext cx="7329600" cy="6855120"/>
          </a:xfrm>
          <a:prstGeom prst="homePlate">
            <a:avLst>
              <a:gd name="adj" fmla="val 33396"/>
            </a:avLst>
          </a:prstGeom>
          <a:solidFill>
            <a:schemeClr val="accent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5" name="CustomShape 5"/>
          <p:cNvSpPr/>
          <p:nvPr/>
        </p:nvSpPr>
        <p:spPr>
          <a:xfrm>
            <a:off x="631440" y="0"/>
            <a:ext cx="7329600" cy="6855120"/>
          </a:xfrm>
          <a:prstGeom prst="homePlate">
            <a:avLst>
              <a:gd name="adj" fmla="val 33396"/>
            </a:avLst>
          </a:prstGeom>
          <a:solidFill>
            <a:schemeClr val="accent6"/>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6" name="CustomShape 6"/>
          <p:cNvSpPr/>
          <p:nvPr/>
        </p:nvSpPr>
        <p:spPr>
          <a:xfrm>
            <a:off x="303840" y="0"/>
            <a:ext cx="7329600" cy="6855120"/>
          </a:xfrm>
          <a:prstGeom prst="homePlate">
            <a:avLst>
              <a:gd name="adj" fmla="val 33396"/>
            </a:avLst>
          </a:prstGeom>
          <a:solidFill>
            <a:schemeClr val="tx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7" name="CustomShape 7"/>
          <p:cNvSpPr/>
          <p:nvPr/>
        </p:nvSpPr>
        <p:spPr>
          <a:xfrm>
            <a:off x="-524160" y="0"/>
            <a:ext cx="7329600" cy="6855120"/>
          </a:xfrm>
          <a:prstGeom prst="homePlate">
            <a:avLst>
              <a:gd name="adj" fmla="val 33396"/>
            </a:avLst>
          </a:prstGeom>
          <a:solidFill>
            <a:schemeClr val="accent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88" name="CustomShape 8"/>
          <p:cNvSpPr/>
          <p:nvPr/>
        </p:nvSpPr>
        <p:spPr>
          <a:xfrm>
            <a:off x="839160" y="2689560"/>
            <a:ext cx="6024240" cy="697320"/>
          </a:xfrm>
          <a:prstGeom prst="rect">
            <a:avLst/>
          </a:prstGeom>
          <a:noFill/>
          <a:ln>
            <a:noFill/>
          </a:ln>
        </p:spPr>
        <p:style>
          <a:lnRef idx="0"/>
          <a:fillRef idx="0"/>
          <a:effectRef idx="0"/>
          <a:fontRef idx="minor"/>
        </p:style>
        <p:txBody>
          <a:bodyPr lIns="90000" rIns="90000" tIns="45000" bIns="45000"/>
          <a:p>
            <a:pPr>
              <a:lnSpc>
                <a:spcPct val="140000"/>
              </a:lnSpc>
            </a:pPr>
            <a:r>
              <a:rPr b="0" lang="en-IN" sz="4000" spc="-1" strike="noStrike">
                <a:solidFill>
                  <a:srgbClr val="ffffff"/>
                </a:solidFill>
                <a:latin typeface="Roboto Light"/>
                <a:ea typeface="Roboto Light"/>
              </a:rPr>
              <a:t>Summary</a:t>
            </a:r>
            <a:endParaRPr b="0" lang="en-IN" sz="40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469840" y="1999440"/>
            <a:ext cx="1249200" cy="67896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5630040" y="1999440"/>
            <a:ext cx="929160" cy="50472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191" name="CustomShape 3"/>
          <p:cNvSpPr/>
          <p:nvPr/>
        </p:nvSpPr>
        <p:spPr>
          <a:xfrm>
            <a:off x="5469840" y="1771920"/>
            <a:ext cx="1249200" cy="67896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92" name="CustomShape 4"/>
          <p:cNvSpPr/>
          <p:nvPr/>
        </p:nvSpPr>
        <p:spPr>
          <a:xfrm>
            <a:off x="5630040" y="1771920"/>
            <a:ext cx="929160" cy="50472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193" name="CustomShape 5"/>
          <p:cNvSpPr/>
          <p:nvPr/>
        </p:nvSpPr>
        <p:spPr>
          <a:xfrm>
            <a:off x="5469840" y="1544760"/>
            <a:ext cx="1249200" cy="67896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94" name="CustomShape 6"/>
          <p:cNvSpPr/>
          <p:nvPr/>
        </p:nvSpPr>
        <p:spPr>
          <a:xfrm>
            <a:off x="1443240" y="3114720"/>
            <a:ext cx="930276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latin typeface="Roboto Light"/>
                <a:ea typeface="Roboto Light"/>
              </a:rPr>
              <a:t>THANK YOU</a:t>
            </a:r>
            <a:endParaRPr b="0" lang="en-IN" sz="4000" spc="-1" strike="noStrike">
              <a:latin typeface="Arial"/>
            </a:endParaRPr>
          </a:p>
        </p:txBody>
      </p:sp>
      <p:sp>
        <p:nvSpPr>
          <p:cNvPr id="195" name="CustomShape 7"/>
          <p:cNvSpPr/>
          <p:nvPr/>
        </p:nvSpPr>
        <p:spPr>
          <a:xfrm>
            <a:off x="2860200" y="4248000"/>
            <a:ext cx="6569640" cy="514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latin typeface="Roboto Medium"/>
                <a:ea typeface="Roboto Medium"/>
              </a:rPr>
              <a:t>https://thenuthouse.github.io</a:t>
            </a:r>
            <a:endParaRPr b="0" lang="en-IN" sz="2800" spc="-1" strike="noStrike">
              <a:latin typeface="Arial"/>
            </a:endParaRPr>
          </a:p>
        </p:txBody>
      </p:sp>
      <p:sp>
        <p:nvSpPr>
          <p:cNvPr id="196" name="CustomShape 8"/>
          <p:cNvSpPr/>
          <p:nvPr/>
        </p:nvSpPr>
        <p:spPr>
          <a:xfrm>
            <a:off x="2160000" y="5544000"/>
            <a:ext cx="8206200" cy="4284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Arial"/>
                <a:ea typeface="DejaVu Sans"/>
              </a:rPr>
              <a:t>Inviting Speakers for our next and future sessions...</a:t>
            </a:r>
            <a:endParaRPr b="0" lang="en-IN" sz="2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01DD9236-2C40-4EC9-962E-39F15544AA0C}"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04" name="CustomShape 2"/>
          <p:cNvSpPr/>
          <p:nvPr/>
        </p:nvSpPr>
        <p:spPr>
          <a:xfrm>
            <a:off x="1814760" y="2253600"/>
            <a:ext cx="178560" cy="228960"/>
          </a:xfrm>
          <a:prstGeom prst="rect">
            <a:avLst/>
          </a:prstGeom>
          <a:noFill/>
          <a:ln>
            <a:noFill/>
          </a:ln>
        </p:spPr>
        <p:style>
          <a:lnRef idx="0"/>
          <a:fillRef idx="0"/>
          <a:effectRef idx="0"/>
          <a:fontRef idx="minor"/>
        </p:style>
      </p:sp>
      <p:sp>
        <p:nvSpPr>
          <p:cNvPr id="105"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What is Cybersecurity?</a:t>
            </a:r>
            <a:endParaRPr b="0" lang="en-IN" sz="3000" spc="-1" strike="noStrike">
              <a:latin typeface="Arial"/>
            </a:endParaRPr>
          </a:p>
        </p:txBody>
      </p:sp>
      <p:sp>
        <p:nvSpPr>
          <p:cNvPr id="106" name="CustomShape 4"/>
          <p:cNvSpPr/>
          <p:nvPr/>
        </p:nvSpPr>
        <p:spPr>
          <a:xfrm>
            <a:off x="936000" y="1872000"/>
            <a:ext cx="2662920" cy="345240"/>
          </a:xfrm>
          <a:prstGeom prst="rect">
            <a:avLst/>
          </a:prstGeom>
          <a:noFill/>
          <a:ln>
            <a:noFill/>
          </a:ln>
        </p:spPr>
        <p:style>
          <a:lnRef idx="0"/>
          <a:fillRef idx="0"/>
          <a:effectRef idx="0"/>
          <a:fontRef idx="minor"/>
        </p:style>
        <p:txBody>
          <a:bodyPr lIns="90000" rIns="90000" tIns="45000" bIns="45000"/>
          <a:p>
            <a:r>
              <a:rPr b="1" lang="en-IN" sz="1800" spc="-1" strike="noStrike">
                <a:solidFill>
                  <a:srgbClr val="808080"/>
                </a:solidFill>
                <a:latin typeface="Arial"/>
                <a:ea typeface="DejaVu Sans"/>
              </a:rPr>
              <a:t>Wikipedia</a:t>
            </a:r>
            <a:endParaRPr b="0" lang="en-IN" sz="1800" spc="-1" strike="noStrike">
              <a:latin typeface="Arial"/>
            </a:endParaRPr>
          </a:p>
        </p:txBody>
      </p:sp>
      <p:sp>
        <p:nvSpPr>
          <p:cNvPr id="107" name="CustomShape 5"/>
          <p:cNvSpPr/>
          <p:nvPr/>
        </p:nvSpPr>
        <p:spPr>
          <a:xfrm>
            <a:off x="936000" y="2304000"/>
            <a:ext cx="9142920" cy="857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Cyber security, computer security or IT security is the protection of computer systems from the theft and damage to their hardware, software or information, as well as from disruption or misdirection of the services they provide.</a:t>
            </a:r>
            <a:endParaRPr b="0" lang="en-IN"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514F6A99-E430-4223-AA78-2A1826F94973}" type="slidenum">
              <a:rPr b="0" lang="en-IN" sz="1200" spc="-1" strike="noStrike">
                <a:solidFill>
                  <a:srgbClr val="000000"/>
                </a:solidFill>
                <a:latin typeface="Roboto Light"/>
                <a:ea typeface="Roboto Light"/>
              </a:rPr>
              <a:t>1</a:t>
            </a:fld>
            <a:endParaRPr b="0" lang="en-IN" sz="1200" spc="-1" strike="noStrike">
              <a:latin typeface="Arial"/>
            </a:endParaRPr>
          </a:p>
        </p:txBody>
      </p:sp>
      <p:pic>
        <p:nvPicPr>
          <p:cNvPr id="109" name="" descr=""/>
          <p:cNvPicPr/>
          <p:nvPr/>
        </p:nvPicPr>
        <p:blipFill>
          <a:blip r:embed="rId1"/>
          <a:stretch/>
        </p:blipFill>
        <p:spPr>
          <a:xfrm>
            <a:off x="648000" y="216000"/>
            <a:ext cx="11543040" cy="6372000"/>
          </a:xfrm>
          <a:prstGeom prst="rect">
            <a:avLst/>
          </a:prstGeom>
          <a:ln>
            <a:noFill/>
          </a:ln>
        </p:spPr>
      </p:pic>
      <p:sp>
        <p:nvSpPr>
          <p:cNvPr id="110" name="CustomShape 2"/>
          <p:cNvSpPr/>
          <p:nvPr/>
        </p:nvSpPr>
        <p:spPr>
          <a:xfrm>
            <a:off x="10476000" y="6249240"/>
            <a:ext cx="1580040" cy="338760"/>
          </a:xfrm>
          <a:prstGeom prst="rect">
            <a:avLst/>
          </a:prstGeom>
          <a:noFill/>
          <a:ln>
            <a:noFill/>
          </a:ln>
        </p:spPr>
        <p:style>
          <a:lnRef idx="0"/>
          <a:fillRef idx="0"/>
          <a:effectRef idx="0"/>
          <a:fontRef idx="minor"/>
        </p:style>
        <p:txBody>
          <a:bodyPr lIns="90000" rIns="90000" tIns="45000" bIns="45000"/>
          <a:p>
            <a:r>
              <a:rPr b="0" lang="en-IN" sz="1400" spc="-1" strike="noStrike">
                <a:solidFill>
                  <a:srgbClr val="000000"/>
                </a:solidFill>
                <a:latin typeface="Arial"/>
                <a:ea typeface="DejaVu Sans"/>
              </a:rPr>
              <a:t>Source: LinkedIn</a:t>
            </a:r>
            <a:endParaRPr b="0" lang="en-IN" sz="1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5BBF9B26-0537-47FA-8EA3-ADA726784ABB}"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12" name="CustomShape 2"/>
          <p:cNvSpPr/>
          <p:nvPr/>
        </p:nvSpPr>
        <p:spPr>
          <a:xfrm>
            <a:off x="1814760" y="2253600"/>
            <a:ext cx="178560" cy="228960"/>
          </a:xfrm>
          <a:prstGeom prst="rect">
            <a:avLst/>
          </a:prstGeom>
          <a:noFill/>
          <a:ln>
            <a:noFill/>
          </a:ln>
        </p:spPr>
        <p:style>
          <a:lnRef idx="0"/>
          <a:fillRef idx="0"/>
          <a:effectRef idx="0"/>
          <a:fontRef idx="minor"/>
        </p:style>
      </p:sp>
      <p:sp>
        <p:nvSpPr>
          <p:cNvPr id="113"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Why Cybersecurity?</a:t>
            </a:r>
            <a:endParaRPr b="0" lang="en-IN" sz="3000" spc="-1" strike="noStrike">
              <a:latin typeface="Arial"/>
            </a:endParaRPr>
          </a:p>
        </p:txBody>
      </p:sp>
      <p:pic>
        <p:nvPicPr>
          <p:cNvPr id="114" name="" descr=""/>
          <p:cNvPicPr/>
          <p:nvPr/>
        </p:nvPicPr>
        <p:blipFill>
          <a:blip r:embed="rId1"/>
          <a:stretch/>
        </p:blipFill>
        <p:spPr>
          <a:xfrm>
            <a:off x="2376000" y="1440000"/>
            <a:ext cx="7180920" cy="5146200"/>
          </a:xfrm>
          <a:prstGeom prst="rect">
            <a:avLst/>
          </a:prstGeom>
          <a:ln>
            <a:noFill/>
          </a:ln>
        </p:spPr>
      </p:pic>
      <p:sp>
        <p:nvSpPr>
          <p:cNvPr id="115" name="CustomShape 4"/>
          <p:cNvSpPr/>
          <p:nvPr/>
        </p:nvSpPr>
        <p:spPr>
          <a:xfrm>
            <a:off x="9540000" y="5485680"/>
            <a:ext cx="2482920" cy="338760"/>
          </a:xfrm>
          <a:prstGeom prst="rect">
            <a:avLst/>
          </a:prstGeom>
          <a:noFill/>
          <a:ln>
            <a:noFill/>
          </a:ln>
        </p:spPr>
        <p:style>
          <a:lnRef idx="0"/>
          <a:fillRef idx="0"/>
          <a:effectRef idx="0"/>
          <a:fontRef idx="minor"/>
        </p:style>
        <p:txBody>
          <a:bodyPr lIns="90000" rIns="90000" tIns="45000" bIns="45000"/>
          <a:p>
            <a:r>
              <a:rPr b="0" lang="en-IN" sz="1400" spc="-1" strike="noStrike">
                <a:solidFill>
                  <a:srgbClr val="000000"/>
                </a:solidFill>
                <a:latin typeface="Arial"/>
                <a:ea typeface="DejaVu Sans"/>
              </a:rPr>
              <a:t>Source: https://www.risk.net</a:t>
            </a:r>
            <a:endParaRPr b="0" lang="en-IN" sz="1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7B53BBDE-C119-461E-89A8-F7C54F40F509}"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17" name="CustomShape 2"/>
          <p:cNvSpPr/>
          <p:nvPr/>
        </p:nvSpPr>
        <p:spPr>
          <a:xfrm>
            <a:off x="1814760" y="2253600"/>
            <a:ext cx="178560" cy="228960"/>
          </a:xfrm>
          <a:prstGeom prst="rect">
            <a:avLst/>
          </a:prstGeom>
          <a:noFill/>
          <a:ln>
            <a:noFill/>
          </a:ln>
        </p:spPr>
        <p:style>
          <a:lnRef idx="0"/>
          <a:fillRef idx="0"/>
          <a:effectRef idx="0"/>
          <a:fontRef idx="minor"/>
        </p:style>
      </p:sp>
      <p:sp>
        <p:nvSpPr>
          <p:cNvPr id="118"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Live stats</a:t>
            </a:r>
            <a:endParaRPr b="0" lang="en-IN" sz="3000" spc="-1" strike="noStrike">
              <a:latin typeface="Arial"/>
            </a:endParaRPr>
          </a:p>
        </p:txBody>
      </p:sp>
      <p:sp>
        <p:nvSpPr>
          <p:cNvPr id="119" name="CustomShape 4"/>
          <p:cNvSpPr/>
          <p:nvPr/>
        </p:nvSpPr>
        <p:spPr>
          <a:xfrm>
            <a:off x="2304000" y="1532880"/>
            <a:ext cx="7631640" cy="2714760"/>
          </a:xfrm>
          <a:prstGeom prst="rect">
            <a:avLst/>
          </a:prstGeom>
          <a:noFill/>
          <a:ln>
            <a:noFill/>
          </a:ln>
        </p:spPr>
        <p:style>
          <a:lnRef idx="0"/>
          <a:fillRef idx="0"/>
          <a:effectRef idx="0"/>
          <a:fontRef idx="minor"/>
        </p:style>
        <p:txBody>
          <a:bodyPr lIns="90000" rIns="90000" tIns="45000" bIns="45000"/>
          <a:p>
            <a:r>
              <a:rPr b="0" lang="en-IN" sz="2200" spc="-1" strike="noStrike">
                <a:solidFill>
                  <a:srgbClr val="000000"/>
                </a:solidFill>
                <a:latin typeface="Arial"/>
                <a:ea typeface="DejaVu Sans"/>
              </a:rPr>
              <a:t>FireEye</a:t>
            </a:r>
            <a:endParaRPr b="0" lang="en-IN" sz="2200" spc="-1" strike="noStrike">
              <a:latin typeface="Arial"/>
            </a:endParaRPr>
          </a:p>
          <a:p>
            <a:r>
              <a:rPr b="0" lang="en-IN" sz="2200" spc="-1" strike="noStrike" u="sng">
                <a:solidFill>
                  <a:srgbClr val="0000ff"/>
                </a:solidFill>
                <a:uFillTx/>
                <a:latin typeface="Arial"/>
                <a:ea typeface="DejaVu Sans"/>
                <a:hlinkClick r:id="rId1"/>
              </a:rPr>
              <a:t>https://www.fireeye.com/cyber-map/threat-map.html</a:t>
            </a:r>
            <a:r>
              <a:rPr b="0" lang="en-IN" sz="2200" spc="-1" strike="noStrike">
                <a:solidFill>
                  <a:srgbClr val="000000"/>
                </a:solidFill>
                <a:latin typeface="Arial"/>
                <a:ea typeface="DejaVu Sans"/>
              </a:rPr>
              <a:t> </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Digital Attack Map</a:t>
            </a:r>
            <a:endParaRPr b="0" lang="en-IN" sz="2200" spc="-1" strike="noStrike">
              <a:latin typeface="Arial"/>
            </a:endParaRPr>
          </a:p>
          <a:p>
            <a:r>
              <a:rPr b="0" lang="en-IN" sz="2200" spc="-1" strike="noStrike" u="sng">
                <a:solidFill>
                  <a:srgbClr val="0000ff"/>
                </a:solidFill>
                <a:uFillTx/>
                <a:latin typeface="Arial"/>
                <a:ea typeface="DejaVu Sans"/>
                <a:hlinkClick r:id="rId2"/>
              </a:rPr>
              <a:t>http://www.digitalattackmap.com/</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Checkpoint Live Map</a:t>
            </a:r>
            <a:endParaRPr b="0" lang="en-IN" sz="2200" spc="-1" strike="noStrike">
              <a:latin typeface="Arial"/>
            </a:endParaRPr>
          </a:p>
          <a:p>
            <a:r>
              <a:rPr b="0" lang="en-IN" sz="2200" spc="-1" strike="noStrike">
                <a:solidFill>
                  <a:srgbClr val="000000"/>
                </a:solidFill>
                <a:latin typeface="Arial"/>
                <a:ea typeface="DejaVu Sans"/>
              </a:rPr>
              <a:t>https://threatmap.checkpoint.com/ThreatPortal/livemap.html</a:t>
            </a:r>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CB259C7D-0774-49A6-B737-111B45183E25}"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21" name="CustomShape 2"/>
          <p:cNvSpPr/>
          <p:nvPr/>
        </p:nvSpPr>
        <p:spPr>
          <a:xfrm>
            <a:off x="1814760" y="4053600"/>
            <a:ext cx="178560" cy="228960"/>
          </a:xfrm>
          <a:prstGeom prst="rect">
            <a:avLst/>
          </a:prstGeom>
          <a:noFill/>
          <a:ln>
            <a:noFill/>
          </a:ln>
        </p:spPr>
        <p:style>
          <a:lnRef idx="0"/>
          <a:fillRef idx="0"/>
          <a:effectRef idx="0"/>
          <a:fontRef idx="minor"/>
        </p:style>
      </p:sp>
      <p:sp>
        <p:nvSpPr>
          <p:cNvPr id="122"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Why Cybersecurity? Some history..</a:t>
            </a:r>
            <a:endParaRPr b="0" lang="en-IN" sz="3000" spc="-1" strike="noStrike">
              <a:latin typeface="Arial"/>
            </a:endParaRPr>
          </a:p>
        </p:txBody>
      </p:sp>
      <p:sp>
        <p:nvSpPr>
          <p:cNvPr id="123" name="CustomShape 4"/>
          <p:cNvSpPr/>
          <p:nvPr/>
        </p:nvSpPr>
        <p:spPr>
          <a:xfrm>
            <a:off x="936000" y="2160000"/>
            <a:ext cx="2662920" cy="345240"/>
          </a:xfrm>
          <a:prstGeom prst="rect">
            <a:avLst/>
          </a:prstGeom>
          <a:noFill/>
          <a:ln>
            <a:noFill/>
          </a:ln>
        </p:spPr>
        <p:style>
          <a:lnRef idx="0"/>
          <a:fillRef idx="0"/>
          <a:effectRef idx="0"/>
          <a:fontRef idx="minor"/>
        </p:style>
        <p:txBody>
          <a:bodyPr lIns="90000" rIns="90000" tIns="45000" bIns="45000"/>
          <a:p>
            <a:r>
              <a:rPr b="1" lang="en-IN" sz="1800" spc="-1" strike="noStrike">
                <a:solidFill>
                  <a:srgbClr val="808080"/>
                </a:solidFill>
                <a:latin typeface="Arial"/>
                <a:ea typeface="DejaVu Sans"/>
              </a:rPr>
              <a:t>Some popular hacks</a:t>
            </a:r>
            <a:endParaRPr b="0" lang="en-IN" sz="1800" spc="-1" strike="noStrike">
              <a:latin typeface="Arial"/>
            </a:endParaRPr>
          </a:p>
        </p:txBody>
      </p:sp>
      <p:sp>
        <p:nvSpPr>
          <p:cNvPr id="124" name="CustomShape 5"/>
          <p:cNvSpPr/>
          <p:nvPr/>
        </p:nvSpPr>
        <p:spPr>
          <a:xfrm>
            <a:off x="972000" y="2713680"/>
            <a:ext cx="9142920" cy="303156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Equifax hack – Apache Struts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Yahoo – Twice @ 2016 – Forged Cookies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WannaCry</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Petya &amp; variants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Healthcare sector – 43+ incidents in 2016, 41+ in 2017</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HBO? Game of thrones? Leak or hack??</a:t>
            </a:r>
            <a:br/>
            <a:br/>
            <a:r>
              <a:rPr b="0" lang="en-IN" sz="1800" spc="-1" strike="noStrike">
                <a:solidFill>
                  <a:srgbClr val="000000"/>
                </a:solidFill>
                <a:latin typeface="Arial"/>
                <a:ea typeface="DejaVu Sans"/>
              </a:rPr>
              <a:t>And more.....</a:t>
            </a:r>
            <a:endParaRPr b="0" lang="en-IN" sz="1800" spc="-1" strike="noStrike">
              <a:latin typeface="Arial"/>
            </a:endParaRPr>
          </a:p>
        </p:txBody>
      </p:sp>
      <p:sp>
        <p:nvSpPr>
          <p:cNvPr id="125" name="CustomShape 6"/>
          <p:cNvSpPr/>
          <p:nvPr/>
        </p:nvSpPr>
        <p:spPr>
          <a:xfrm>
            <a:off x="1188000" y="1296000"/>
            <a:ext cx="9541080" cy="11343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Deloitte finds “hidden” costs can amount to 90 percent of the total business impact on an organization, and will most likely be experienced two years or more after the event.</a:t>
            </a:r>
            <a:endParaRPr b="0" lang="en-IN" sz="1800" spc="-1" strike="noStrike">
              <a:latin typeface="Arial"/>
            </a:endParaRPr>
          </a:p>
          <a:p>
            <a:endParaRPr b="0" lang="en-IN"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A707C122-D822-4C86-98F0-E277E67D5CD9}"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27" name="CustomShape 2"/>
          <p:cNvSpPr/>
          <p:nvPr/>
        </p:nvSpPr>
        <p:spPr>
          <a:xfrm>
            <a:off x="1814760" y="4053600"/>
            <a:ext cx="178560" cy="228960"/>
          </a:xfrm>
          <a:prstGeom prst="rect">
            <a:avLst/>
          </a:prstGeom>
          <a:noFill/>
          <a:ln>
            <a:noFill/>
          </a:ln>
        </p:spPr>
        <p:style>
          <a:lnRef idx="0"/>
          <a:fillRef idx="0"/>
          <a:effectRef idx="0"/>
          <a:fontRef idx="minor"/>
        </p:style>
      </p:sp>
      <p:sp>
        <p:nvSpPr>
          <p:cNvPr id="128" name="CustomShape 3"/>
          <p:cNvSpPr/>
          <p:nvPr/>
        </p:nvSpPr>
        <p:spPr>
          <a:xfrm>
            <a:off x="2232000" y="576000"/>
            <a:ext cx="7702920" cy="514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000" spc="-1" strike="noStrike">
                <a:solidFill>
                  <a:srgbClr val="000000"/>
                </a:solidFill>
                <a:latin typeface="Arial"/>
                <a:ea typeface="DejaVu Sans"/>
              </a:rPr>
              <a:t>Wanna Cry</a:t>
            </a:r>
            <a:endParaRPr b="0" lang="en-IN" sz="3000" spc="-1" strike="noStrike">
              <a:latin typeface="Arial"/>
            </a:endParaRPr>
          </a:p>
        </p:txBody>
      </p:sp>
      <p:pic>
        <p:nvPicPr>
          <p:cNvPr id="129" name="" descr=""/>
          <p:cNvPicPr/>
          <p:nvPr/>
        </p:nvPicPr>
        <p:blipFill>
          <a:blip r:embed="rId1"/>
          <a:stretch/>
        </p:blipFill>
        <p:spPr>
          <a:xfrm>
            <a:off x="1764000" y="1116000"/>
            <a:ext cx="8702280" cy="5506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1157120" y="6225840"/>
            <a:ext cx="551880" cy="362160"/>
          </a:xfrm>
          <a:prstGeom prst="rect">
            <a:avLst/>
          </a:prstGeom>
          <a:noFill/>
          <a:ln>
            <a:noFill/>
          </a:ln>
        </p:spPr>
        <p:style>
          <a:lnRef idx="0"/>
          <a:fillRef idx="0"/>
          <a:effectRef idx="0"/>
          <a:fontRef idx="minor"/>
        </p:style>
        <p:txBody>
          <a:bodyPr lIns="90000" rIns="90000" tIns="45000" bIns="45000" anchor="ctr"/>
          <a:p>
            <a:pPr algn="r">
              <a:lnSpc>
                <a:spcPct val="100000"/>
              </a:lnSpc>
            </a:pPr>
            <a:fld id="{97BF939E-AD33-4773-B618-4EE20188ABF1}" type="slidenum">
              <a:rPr b="0" lang="en-IN" sz="1200" spc="-1" strike="noStrike">
                <a:solidFill>
                  <a:srgbClr val="000000"/>
                </a:solidFill>
                <a:latin typeface="Roboto Light"/>
                <a:ea typeface="Roboto Light"/>
              </a:rPr>
              <a:t>1</a:t>
            </a:fld>
            <a:endParaRPr b="0" lang="en-IN" sz="1200" spc="-1" strike="noStrike">
              <a:latin typeface="Arial"/>
            </a:endParaRPr>
          </a:p>
        </p:txBody>
      </p:sp>
      <p:sp>
        <p:nvSpPr>
          <p:cNvPr id="131" name="CustomShape 2"/>
          <p:cNvSpPr/>
          <p:nvPr/>
        </p:nvSpPr>
        <p:spPr>
          <a:xfrm>
            <a:off x="1814760" y="4053600"/>
            <a:ext cx="178560" cy="228960"/>
          </a:xfrm>
          <a:prstGeom prst="rect">
            <a:avLst/>
          </a:prstGeom>
          <a:noFill/>
          <a:ln>
            <a:noFill/>
          </a:ln>
        </p:spPr>
        <p:style>
          <a:lnRef idx="0"/>
          <a:fillRef idx="0"/>
          <a:effectRef idx="0"/>
          <a:fontRef idx="minor"/>
        </p:style>
      </p:sp>
      <p:sp>
        <p:nvSpPr>
          <p:cNvPr id="132" name="CustomShape 3"/>
          <p:cNvSpPr/>
          <p:nvPr/>
        </p:nvSpPr>
        <p:spPr>
          <a:xfrm>
            <a:off x="936000" y="1296000"/>
            <a:ext cx="3814920" cy="601200"/>
          </a:xfrm>
          <a:prstGeom prst="rect">
            <a:avLst/>
          </a:prstGeom>
          <a:noFill/>
          <a:ln>
            <a:noFill/>
          </a:ln>
        </p:spPr>
        <p:style>
          <a:lnRef idx="0"/>
          <a:fillRef idx="0"/>
          <a:effectRef idx="0"/>
          <a:fontRef idx="minor"/>
        </p:style>
        <p:txBody>
          <a:bodyPr lIns="90000" rIns="90000" tIns="45000" bIns="45000"/>
          <a:p>
            <a:r>
              <a:rPr b="1" lang="en-IN" sz="1800" spc="-1" strike="noStrike">
                <a:solidFill>
                  <a:srgbClr val="808080"/>
                </a:solidFill>
                <a:latin typeface="Arial"/>
                <a:ea typeface="DejaVu Sans"/>
              </a:rPr>
              <a:t>Top hacker groups</a:t>
            </a:r>
            <a:endParaRPr b="0" lang="en-IN" sz="1800" spc="-1" strike="noStrike">
              <a:latin typeface="Arial"/>
            </a:endParaRPr>
          </a:p>
        </p:txBody>
      </p:sp>
      <p:sp>
        <p:nvSpPr>
          <p:cNvPr id="133" name="CustomShape 4"/>
          <p:cNvSpPr/>
          <p:nvPr/>
        </p:nvSpPr>
        <p:spPr>
          <a:xfrm>
            <a:off x="972000" y="1813680"/>
            <a:ext cx="9142920" cy="341532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Lizard Squad</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Syrian Electronic Army</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LulzSec</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Anonymous</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The Level Seven Crew</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Network Crack Program Hacker (NCPH) Group</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DejaVu Sans"/>
              </a:rPr>
              <a:t>Chaos Computer Club (CCC)</a:t>
            </a:r>
            <a:br/>
            <a:br/>
            <a:r>
              <a:rPr b="0" lang="en-IN" sz="1800" spc="-1" strike="noStrike">
                <a:solidFill>
                  <a:srgbClr val="000000"/>
                </a:solidFill>
                <a:latin typeface="Arial"/>
                <a:ea typeface="DejaVu Sans"/>
              </a:rPr>
              <a:t>And more...</a:t>
            </a:r>
            <a:endParaRPr b="0" lang="en-IN"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45029</TotalTime>
  <Application>LibreOffice/5.4.2.2$Linux_X86_64 LibreOffice_project/40m0$Build-2</Application>
  <Words>481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2015-05-30T00:46:15Z</dcterms:created>
  <dc:creator>Ergün Kayis</dc:creator>
  <dc:description/>
  <dc:language>en-IN</dc:language>
  <cp:lastModifiedBy/>
  <dcterms:modified xsi:type="dcterms:W3CDTF">2017-12-20T18:16:08Z</dcterms:modified>
  <cp:revision>648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