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_rels/notesSlide32.xml.rels" ContentType="application/vnd.openxmlformats-package.relationships+xml"/>
  <Override PartName="/ppt/notesSlides/_rels/notesSlide12.xml.rels" ContentType="application/vnd.openxmlformats-package.relationships+xml"/>
  <Override PartName="/ppt/notesSlides/_rels/notesSlide31.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3" name="PlaceHolder 2"/>
          <p:cNvSpPr>
            <a:spLocks noGrp="1"/>
          </p:cNvSpPr>
          <p:nvPr>
            <p:ph type="hdr"/>
          </p:nvPr>
        </p:nvSpPr>
        <p:spPr>
          <a:xfrm>
            <a:off x="1512000" y="5880600"/>
            <a:ext cx="6047640" cy="48110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84" name="PlaceHolder 3"/>
          <p:cNvSpPr>
            <a:spLocks noGrp="1"/>
          </p:cNvSpPr>
          <p:nvPr>
            <p:ph type="dt"/>
          </p:nvPr>
        </p:nvSpPr>
        <p:spPr>
          <a:xfrm>
            <a:off x="0" y="1015740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85" name="PlaceHolder 4"/>
          <p:cNvSpPr>
            <a:spLocks noGrp="1"/>
          </p:cNvSpPr>
          <p:nvPr>
            <p:ph type="ftr"/>
          </p:nvPr>
        </p:nvSpPr>
        <p:spPr>
          <a:xfrm>
            <a:off x="0" y="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86" name="PlaceHolder 5"/>
          <p:cNvSpPr>
            <a:spLocks noGrp="1"/>
          </p:cNvSpPr>
          <p:nvPr>
            <p:ph type="sldNum"/>
          </p:nvPr>
        </p:nvSpPr>
        <p:spPr>
          <a:xfrm>
            <a:off x="4278960" y="0"/>
            <a:ext cx="3280680" cy="534240"/>
          </a:xfrm>
          <a:prstGeom prst="rect">
            <a:avLst/>
          </a:prstGeom>
        </p:spPr>
        <p:txBody>
          <a:bodyPr lIns="0" rIns="0" tIns="0" bIns="0" anchor="b"/>
          <a:p>
            <a:pPr algn="r"/>
            <a:fld id="{49E328FC-1B7D-4171-AE37-A1A7C9E57A3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400640"/>
            <a:ext cx="5483880" cy="3597840"/>
          </a:xfrm>
          <a:prstGeom prst="rect">
            <a:avLst/>
          </a:prstGeom>
        </p:spPr>
        <p:txBody>
          <a:bodyPr lIns="0" rIns="0" tIns="0" bIns="0"/>
          <a:p>
            <a:endParaRPr b="0" lang="en-IN" sz="2000" spc="-1" strike="noStrike">
              <a:latin typeface="Arial"/>
            </a:endParaRPr>
          </a:p>
        </p:txBody>
      </p:sp>
      <p:sp>
        <p:nvSpPr>
          <p:cNvPr id="236"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54"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56"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58"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60"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62"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3880" cy="3597840"/>
          </a:xfrm>
          <a:prstGeom prst="rect">
            <a:avLst/>
          </a:prstGeom>
        </p:spPr>
        <p:txBody>
          <a:bodyPr lIns="0" rIns="0" tIns="0" bIns="0"/>
          <a:p>
            <a:endParaRPr b="0" lang="en-IN" sz="2000" spc="-1" strike="noStrike">
              <a:latin typeface="Arial"/>
            </a:endParaRPr>
          </a:p>
        </p:txBody>
      </p:sp>
      <p:sp>
        <p:nvSpPr>
          <p:cNvPr id="238"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40"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400640"/>
            <a:ext cx="5483880" cy="3597840"/>
          </a:xfrm>
          <a:prstGeom prst="rect">
            <a:avLst/>
          </a:prstGeom>
        </p:spPr>
        <p:txBody>
          <a:bodyPr lIns="0" rIns="0" tIns="0" bIns="0"/>
          <a:p>
            <a:endParaRPr b="0" lang="en-IN" sz="2000" spc="-1" strike="noStrike">
              <a:latin typeface="Arial"/>
            </a:endParaRPr>
          </a:p>
        </p:txBody>
      </p:sp>
      <p:sp>
        <p:nvSpPr>
          <p:cNvPr id="264"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400640"/>
            <a:ext cx="5483880" cy="3597840"/>
          </a:xfrm>
          <a:prstGeom prst="rect">
            <a:avLst/>
          </a:prstGeom>
        </p:spPr>
        <p:txBody>
          <a:bodyPr lIns="0" rIns="0" tIns="0" bIns="0"/>
          <a:p>
            <a:endParaRPr b="0" lang="en-IN" sz="2000" spc="-1" strike="noStrike">
              <a:latin typeface="Arial"/>
            </a:endParaRPr>
          </a:p>
        </p:txBody>
      </p:sp>
      <p:sp>
        <p:nvSpPr>
          <p:cNvPr id="266"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42"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44"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46"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48"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50"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490320" y="648000"/>
            <a:ext cx="5483880" cy="3597840"/>
          </a:xfrm>
          <a:prstGeom prst="rect">
            <a:avLst/>
          </a:prstGeom>
        </p:spPr>
        <p:txBody>
          <a:bodyPr lIns="0" rIns="0" tIns="0" bIns="0"/>
          <a:p>
            <a:r>
              <a:rPr b="0" lang="en-IN" sz="1800" spc="-1" strike="noStrike">
                <a:latin typeface="Arial"/>
              </a:rPr>
              <a:t>Valuable</a:t>
            </a:r>
            <a:endParaRPr b="0" lang="en-IN" sz="1800" spc="-1" strike="noStrike">
              <a:latin typeface="Arial"/>
            </a:endParaRPr>
          </a:p>
          <a:p>
            <a:r>
              <a:rPr b="0" lang="en-IN" sz="1800" spc="-1" strike="noStrike">
                <a:latin typeface="Arial"/>
              </a:rPr>
              <a:t>The solution must deliver measurable value for site owners or interested group. It can be conversions, leads, subscriptions, etc.</a:t>
            </a:r>
            <a:endParaRPr b="0" lang="en-IN" sz="1800" spc="-1" strike="noStrike">
              <a:latin typeface="Arial"/>
            </a:endParaRPr>
          </a:p>
          <a:p>
            <a:r>
              <a:rPr b="0" lang="en-IN" sz="1800" spc="-1" strike="noStrike">
                <a:latin typeface="Arial"/>
              </a:rPr>
              <a:t>Findable</a:t>
            </a:r>
            <a:endParaRPr b="0" lang="en-IN" sz="1800" spc="-1" strike="noStrike">
              <a:latin typeface="Arial"/>
            </a:endParaRPr>
          </a:p>
          <a:p>
            <a:r>
              <a:rPr b="0" lang="en-IN" sz="1800" spc="-1" strike="noStrike">
                <a:latin typeface="Arial"/>
              </a:rPr>
              <a:t>Make it easy to find what your target audience is looking for, not only by optimizing search engines but focusing on internal navigation</a:t>
            </a:r>
            <a:endParaRPr b="0" lang="en-IN" sz="1800" spc="-1" strike="noStrike">
              <a:latin typeface="Arial"/>
            </a:endParaRPr>
          </a:p>
          <a:p>
            <a:r>
              <a:rPr b="0" lang="en-IN" sz="1800" spc="-1" strike="noStrike">
                <a:latin typeface="Arial"/>
              </a:rPr>
              <a:t>Usable</a:t>
            </a:r>
            <a:endParaRPr b="0" lang="en-IN" sz="1800" spc="-1" strike="noStrike">
              <a:latin typeface="Arial"/>
            </a:endParaRPr>
          </a:p>
          <a:p>
            <a:r>
              <a:rPr b="0" lang="en-IN" sz="1800" spc="-1" strike="noStrike">
                <a:latin typeface="Arial"/>
              </a:rPr>
              <a:t>Ease of use is extremely important; it must be intuitive and fluid. You need to create a funnel that leads your audience to your goal effectively</a:t>
            </a:r>
            <a:endParaRPr b="0" lang="en-IN" sz="1800" spc="-1" strike="noStrike">
              <a:latin typeface="Arial"/>
            </a:endParaRPr>
          </a:p>
          <a:p>
            <a:r>
              <a:rPr b="0" lang="en-IN" sz="1800" spc="-1" strike="noStrike">
                <a:latin typeface="Arial"/>
              </a:rPr>
              <a:t>Desirable</a:t>
            </a:r>
            <a:endParaRPr b="0" lang="en-IN" sz="1800" spc="-1" strike="noStrike">
              <a:latin typeface="Arial"/>
            </a:endParaRPr>
          </a:p>
          <a:p>
            <a:r>
              <a:rPr b="0" lang="en-IN" sz="1800" spc="-1" strike="noStrike">
                <a:latin typeface="Arial"/>
              </a:rPr>
              <a:t>Your target audience must have a strong desire to use your solution whether it’s for content, experience or emotions</a:t>
            </a:r>
            <a:endParaRPr b="0" lang="en-IN" sz="1800" spc="-1" strike="noStrike">
              <a:latin typeface="Arial"/>
            </a:endParaRPr>
          </a:p>
          <a:p>
            <a:r>
              <a:rPr b="0" lang="en-IN" sz="1800" spc="-1" strike="noStrike">
                <a:latin typeface="Arial"/>
              </a:rPr>
              <a:t>Accessible</a:t>
            </a:r>
            <a:endParaRPr b="0" lang="en-IN" sz="1800" spc="-1" strike="noStrike">
              <a:latin typeface="Arial"/>
            </a:endParaRPr>
          </a:p>
          <a:p>
            <a:r>
              <a:rPr b="0" lang="en-IN" sz="1800" spc="-1" strike="noStrike">
                <a:latin typeface="Arial"/>
              </a:rPr>
              <a:t>The solution must be easily accessible for your target audience – whether it’s technological requirements or people with disabilities</a:t>
            </a:r>
            <a:endParaRPr b="0" lang="en-IN" sz="1800" spc="-1" strike="noStrike">
              <a:latin typeface="Arial"/>
            </a:endParaRPr>
          </a:p>
          <a:p>
            <a:r>
              <a:rPr b="0" lang="en-IN" sz="1800" spc="-1" strike="noStrike">
                <a:latin typeface="Arial"/>
              </a:rPr>
              <a:t>Credible</a:t>
            </a:r>
            <a:endParaRPr b="0" lang="en-IN" sz="1800" spc="-1" strike="noStrike">
              <a:latin typeface="Arial"/>
            </a:endParaRPr>
          </a:p>
          <a:p>
            <a:r>
              <a:rPr b="0" lang="en-IN" sz="1800" spc="-1" strike="noStrike">
                <a:latin typeface="Arial"/>
              </a:rPr>
              <a:t>Your solution must be credible by all means. It has to build trust in your particular target audience by including important credibility factors</a:t>
            </a:r>
            <a:endParaRPr b="0" lang="en-IN" sz="1800" spc="-1" strike="noStrike">
              <a:latin typeface="Arial"/>
            </a:endParaRPr>
          </a:p>
          <a:p>
            <a:endParaRPr b="0" lang="en-IN" sz="1800" spc="-1" strike="noStrike">
              <a:latin typeface="Arial"/>
            </a:endParaRPr>
          </a:p>
        </p:txBody>
      </p:sp>
      <p:sp>
        <p:nvSpPr>
          <p:cNvPr id="252" name="CustomShape 2"/>
          <p:cNvSpPr/>
          <p:nvPr/>
        </p:nvSpPr>
        <p:spPr>
          <a:xfrm>
            <a:off x="3884760" y="8685360"/>
            <a:ext cx="2969280" cy="4561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0" y="0"/>
            <a:ext cx="12189600" cy="5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10889280" y="781560"/>
            <a:ext cx="622080" cy="337680"/>
          </a:xfrm>
          <a:prstGeom prst="diamond">
            <a:avLst/>
          </a:pr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40" name="CustomShape 3"/>
          <p:cNvSpPr/>
          <p:nvPr/>
        </p:nvSpPr>
        <p:spPr>
          <a:xfrm>
            <a:off x="10969200" y="781560"/>
            <a:ext cx="462600" cy="250560"/>
          </a:xfrm>
          <a:custGeom>
            <a:avLst/>
            <a:gdLst/>
            <a:ah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41" name="CustomShape 4"/>
          <p:cNvSpPr/>
          <p:nvPr/>
        </p:nvSpPr>
        <p:spPr>
          <a:xfrm>
            <a:off x="10889280" y="668160"/>
            <a:ext cx="622080" cy="337680"/>
          </a:xfrm>
          <a:prstGeom prst="diamond">
            <a:avLst/>
          </a:prstGeom>
          <a:solidFill>
            <a:schemeClr val="accent5"/>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42" name="CustomShape 5"/>
          <p:cNvSpPr/>
          <p:nvPr/>
        </p:nvSpPr>
        <p:spPr>
          <a:xfrm>
            <a:off x="10969200" y="668160"/>
            <a:ext cx="462600" cy="250560"/>
          </a:xfrm>
          <a:custGeom>
            <a:avLst/>
            <a:gdLst/>
            <a:ah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43" name="CustomShape 6"/>
          <p:cNvSpPr/>
          <p:nvPr/>
        </p:nvSpPr>
        <p:spPr>
          <a:xfrm>
            <a:off x="10889280" y="554760"/>
            <a:ext cx="622080" cy="337680"/>
          </a:xfrm>
          <a:prstGeom prst="diamond">
            <a:avLst/>
          </a:pr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44" name="PlaceHolder 7"/>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gist.github.com/OlegIlyenko/a5a9ab1b000ba0b5b1ad" TargetMode="External"/><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st.github.com/OlegIlyenko/a5a9ab1b000ba0b5b1ad" TargetMode="External"/><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st.github.com/OlegIlyenko/a5a9ab1b000ba0b5b1ad" TargetMode="External"/><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github.com/chentsulin/awesome-graphql" TargetMode="External"/><Relationship Id="rId2" Type="http://schemas.openxmlformats.org/officeDocument/2006/relationships/hyperlink" Target="https://dev-blog.apollodata.com/graphql-explained-5844742f195e" TargetMode="External"/><Relationship Id="rId3" Type="http://schemas.openxmlformats.org/officeDocument/2006/relationships/hyperlink" Target="https://blog.risingstack.com/graphql-overview-getting-started-with-graphql-and-nodejs/" TargetMode="External"/><Relationship Id="rId4" Type="http://schemas.openxmlformats.org/officeDocument/2006/relationships/hyperlink" Target="https://www.compose.com/articles/using-graphql-with-mongodb/" TargetMode="External"/><Relationship Id="rId5" Type="http://schemas.openxmlformats.org/officeDocument/2006/relationships/hyperlink" Target="https://medium.com/the-ideal-system/graphql-and-mongodb-a-quick-example-34643e637e49" TargetMode="External"/><Relationship Id="rId6" Type="http://schemas.openxmlformats.org/officeDocument/2006/relationships/hyperlink" Target="http://graphql.org/learn/best-practices/" TargetMode="External"/><Relationship Id="rId7" Type="http://schemas.openxmlformats.org/officeDocument/2006/relationships/hyperlink" Target="https://dev-blog.apollodata.com/tutorial-building-a-graphql-server-cddaa023c035" TargetMode="External"/><Relationship Id="rId8" Type="http://schemas.openxmlformats.org/officeDocument/2006/relationships/hyperlink" Target="https://github.com/graphql/graphql-js" TargetMode="External"/><Relationship Id="rId9" Type="http://schemas.openxmlformats.org/officeDocument/2006/relationships/hyperlink" Target="https://medium.freecodecamp.org/rest-apis-are-rest-in-peace-apis-long-live-graphql-d412e559d8e4" TargetMode="External"/><Relationship Id="rId10" Type="http://schemas.openxmlformats.org/officeDocument/2006/relationships/hyperlink" Target="https://medium.com/the-ideal-system/graphql-and-mongodb-a-quick-example-34643e637e49" TargetMode="External"/><Relationship Id="rId11" Type="http://schemas.openxmlformats.org/officeDocument/2006/relationships/hyperlink" Target="https://medium.com/graphql-mastery/setting-up-basic-graphql-server-in-node-js-with-express-c25eeaa819c2" TargetMode="External"/><Relationship Id="rId12" Type="http://schemas.openxmlformats.org/officeDocument/2006/relationships/hyperlink" Target="https://www.reindex.io/blog/building-a-graphql-server-with-node-js-and-sql/" TargetMode="External"/><Relationship Id="rId13" Type="http://schemas.openxmlformats.org/officeDocument/2006/relationships/hyperlink" Target="https://about.sourcegraph.com/graphql/graphql-at-massive-scale-graphql-as-the-glue-in-a-microservice-architecture/" TargetMode="External"/><Relationship Id="rId1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youtu.be/UBGzsb2UkeY" TargetMode="External"/><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hyperlink" Target="https://github.com/facebook/dataloader/issues/114" TargetMode="External"/><Relationship Id="rId2" Type="http://schemas.openxmlformats.org/officeDocument/2006/relationships/hyperlink" Target="https://gist.github.com/yoadsn/44c68bb55d1fb56cfd9baea6cb740880" TargetMode="External"/><Relationship Id="rId3" Type="http://schemas.openxmlformats.org/officeDocument/2006/relationships/hyperlink" Target="https://hackernoon.com/graphql-tips-after-a-year-in-production-419341db52e3" TargetMode="External"/><Relationship Id="rId4" Type="http://schemas.openxmlformats.org/officeDocument/2006/relationships/hyperlink" Target="https://www.apollographql.com/docs/engine/caching.html" TargetMode="External"/><Relationship Id="rId5" Type="http://schemas.openxmlformats.org/officeDocument/2006/relationships/hyperlink" Target="http://graphql.org/learn/caching/" TargetMode="External"/><Relationship Id="rId6" Type="http://schemas.openxmlformats.org/officeDocument/2006/relationships/hyperlink" Target="https://medium.com/the-graphqlhub/graphql-and-authentication-b73aed34bbeb" TargetMode="External"/><Relationship Id="rId7" Type="http://schemas.openxmlformats.org/officeDocument/2006/relationships/hyperlink" Target="https://dev-blog.apollodata.com/a-guide-to-authentication-in-graphql-e002a4039d1" TargetMode="External"/><Relationship Id="rId8" Type="http://schemas.openxmlformats.org/officeDocument/2006/relationships/hyperlink" Target="https://www.graphql.com/case-studies/" TargetMode="External"/><Relationship Id="rId9" Type="http://schemas.openxmlformats.org/officeDocument/2006/relationships/hyperlink" Target="https://medium.com/techahoy/what-i-learnt-about-graphql-dafa8b2b6f67" TargetMode="External"/><Relationship Id="rId10"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rot="18900000">
            <a:off x="9511200" y="270000"/>
            <a:ext cx="4762080" cy="5601960"/>
          </a:xfrm>
          <a:custGeom>
            <a:avLst/>
            <a:gdLst/>
            <a:ahLst/>
            <a:rect l="l" t="t" r="r" b="b"/>
            <a:pathLst>
              <a:path w="4764506" h="5604356">
                <a:moveTo>
                  <a:pt x="3924657" y="0"/>
                </a:moveTo>
                <a:lnTo>
                  <a:pt x="4764506" y="839849"/>
                </a:lnTo>
                <a:lnTo>
                  <a:pt x="0" y="5604356"/>
                </a:lnTo>
                <a:lnTo>
                  <a:pt x="0" y="0"/>
                </a:lnTo>
                <a:close/>
              </a:path>
            </a:pathLst>
          </a:custGeom>
          <a:solidFill>
            <a:schemeClr val="tx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8" name="CustomShape 2"/>
          <p:cNvSpPr/>
          <p:nvPr/>
        </p:nvSpPr>
        <p:spPr>
          <a:xfrm rot="18900000">
            <a:off x="6303240" y="-2050200"/>
            <a:ext cx="4104000" cy="4104000"/>
          </a:xfrm>
          <a:custGeom>
            <a:avLst/>
            <a:gdLst/>
            <a:ahLst/>
            <a:rect l="l" t="t" r="r" b="b"/>
            <a:pathLst>
              <a:path w="4106584" h="4106584">
                <a:moveTo>
                  <a:pt x="0" y="0"/>
                </a:moveTo>
                <a:lnTo>
                  <a:pt x="4106584" y="4106584"/>
                </a:lnTo>
                <a:lnTo>
                  <a:pt x="0" y="4106584"/>
                </a:lnTo>
                <a:close/>
              </a:path>
            </a:pathLst>
          </a:cu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89" name="CustomShape 3"/>
          <p:cNvSpPr/>
          <p:nvPr/>
        </p:nvSpPr>
        <p:spPr>
          <a:xfrm rot="18900000">
            <a:off x="534600" y="5582160"/>
            <a:ext cx="2551320" cy="2551320"/>
          </a:xfrm>
          <a:custGeom>
            <a:avLst/>
            <a:gdLst/>
            <a:ahLst/>
            <a:rect l="l" t="t" r="r" b="b"/>
            <a:pathLst>
              <a:path w="2553990" h="2553991">
                <a:moveTo>
                  <a:pt x="2553990" y="0"/>
                </a:moveTo>
                <a:lnTo>
                  <a:pt x="2553990" y="2553991"/>
                </a:lnTo>
                <a:lnTo>
                  <a:pt x="0" y="0"/>
                </a:lnTo>
                <a:close/>
              </a:path>
            </a:pathLst>
          </a:cu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0" name="CustomShape 4"/>
          <p:cNvSpPr/>
          <p:nvPr/>
        </p:nvSpPr>
        <p:spPr>
          <a:xfrm rot="18900000">
            <a:off x="-1134360" y="3708720"/>
            <a:ext cx="2556720" cy="2965320"/>
          </a:xfrm>
          <a:custGeom>
            <a:avLst/>
            <a:gdLst/>
            <a:ahLst/>
            <a:rect l="l" t="t" r="r" b="b"/>
            <a:pathLst>
              <a:path w="2559410" h="2967775">
                <a:moveTo>
                  <a:pt x="2559410" y="0"/>
                </a:moveTo>
                <a:lnTo>
                  <a:pt x="2559410" y="2967775"/>
                </a:lnTo>
                <a:lnTo>
                  <a:pt x="408364" y="2967774"/>
                </a:lnTo>
                <a:lnTo>
                  <a:pt x="0" y="2559411"/>
                </a:lnTo>
                <a:close/>
              </a:path>
            </a:pathLst>
          </a:custGeom>
          <a:solidFill>
            <a:schemeClr val="tx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1" name="CustomShape 5"/>
          <p:cNvSpPr/>
          <p:nvPr/>
        </p:nvSpPr>
        <p:spPr>
          <a:xfrm rot="18900000">
            <a:off x="7781040" y="4989600"/>
            <a:ext cx="3776040" cy="3633120"/>
          </a:xfrm>
          <a:custGeom>
            <a:avLst/>
            <a:gdLst/>
            <a:ahLst/>
            <a:rect l="l" t="t" r="r" b="b"/>
            <a:pathLst>
              <a:path w="3778408" h="3635585">
                <a:moveTo>
                  <a:pt x="3778408" y="0"/>
                </a:moveTo>
                <a:lnTo>
                  <a:pt x="3778408" y="3492762"/>
                </a:lnTo>
                <a:lnTo>
                  <a:pt x="3635585" y="3635585"/>
                </a:lnTo>
                <a:lnTo>
                  <a:pt x="0" y="0"/>
                </a:lnTo>
                <a:close/>
              </a:path>
            </a:pathLst>
          </a:custGeom>
          <a:solidFill>
            <a:schemeClr val="accent4"/>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2" name="CustomShape 6"/>
          <p:cNvSpPr/>
          <p:nvPr/>
        </p:nvSpPr>
        <p:spPr>
          <a:xfrm rot="18900000">
            <a:off x="806400" y="-1953720"/>
            <a:ext cx="6374160" cy="9849240"/>
          </a:xfrm>
          <a:custGeom>
            <a:avLst/>
            <a:gdLst/>
            <a:ah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algn="t" blurRad="292100" dir="5400000" rotWithShape="0">
              <a:srgbClr val="000000">
                <a:alpha val="45000"/>
              </a:srgbClr>
            </a:outerShdw>
            <a:softEdge rad="0"/>
          </a:effectLst>
        </p:spPr>
        <p:style>
          <a:lnRef idx="2">
            <a:schemeClr val="accent1">
              <a:shade val="50000"/>
            </a:schemeClr>
          </a:lnRef>
          <a:fillRef idx="1">
            <a:schemeClr val="accent1"/>
          </a:fillRef>
          <a:effectRef idx="0">
            <a:schemeClr val="accent1"/>
          </a:effectRef>
          <a:fontRef idx="minor"/>
        </p:style>
      </p:sp>
      <p:sp>
        <p:nvSpPr>
          <p:cNvPr id="93" name="CustomShape 7"/>
          <p:cNvSpPr/>
          <p:nvPr/>
        </p:nvSpPr>
        <p:spPr>
          <a:xfrm>
            <a:off x="1860120" y="3485880"/>
            <a:ext cx="6777720" cy="697680"/>
          </a:xfrm>
          <a:prstGeom prst="rect">
            <a:avLst/>
          </a:prstGeom>
          <a:noFill/>
          <a:ln>
            <a:noFill/>
          </a:ln>
        </p:spPr>
        <p:style>
          <a:lnRef idx="0"/>
          <a:fillRef idx="0"/>
          <a:effectRef idx="0"/>
          <a:fontRef idx="minor"/>
        </p:style>
        <p:txBody>
          <a:bodyPr lIns="90000" rIns="90000" tIns="45000" bIns="45000"/>
          <a:p>
            <a:pPr algn="ctr">
              <a:lnSpc>
                <a:spcPct val="140000"/>
              </a:lnSpc>
            </a:pPr>
            <a:r>
              <a:rPr b="0" lang="en-IN" sz="4000" spc="-1" strike="noStrike">
                <a:solidFill>
                  <a:srgbClr val="000000"/>
                </a:solidFill>
                <a:latin typeface="Roboto Light"/>
                <a:ea typeface="Roboto Light"/>
              </a:rPr>
              <a:t>The fun is about to start..</a:t>
            </a:r>
            <a:endParaRPr b="0" lang="en-IN" sz="4000" spc="-1" strike="noStrike">
              <a:latin typeface="Arial"/>
            </a:endParaRPr>
          </a:p>
        </p:txBody>
      </p:sp>
      <p:sp>
        <p:nvSpPr>
          <p:cNvPr id="94" name="CustomShape 8"/>
          <p:cNvSpPr/>
          <p:nvPr/>
        </p:nvSpPr>
        <p:spPr>
          <a:xfrm>
            <a:off x="834840" y="906840"/>
            <a:ext cx="674640" cy="366120"/>
          </a:xfrm>
          <a:prstGeom prst="diamond">
            <a:avLst/>
          </a:pr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5" name="CustomShape 9"/>
          <p:cNvSpPr/>
          <p:nvPr/>
        </p:nvSpPr>
        <p:spPr>
          <a:xfrm>
            <a:off x="921600" y="906840"/>
            <a:ext cx="501480" cy="271800"/>
          </a:xfrm>
          <a:custGeom>
            <a:avLst/>
            <a:gdLst/>
            <a:ah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96" name="CustomShape 10"/>
          <p:cNvSpPr/>
          <p:nvPr/>
        </p:nvSpPr>
        <p:spPr>
          <a:xfrm>
            <a:off x="834840" y="783720"/>
            <a:ext cx="674640" cy="366120"/>
          </a:xfrm>
          <a:prstGeom prst="diamond">
            <a:avLst/>
          </a:prstGeom>
          <a:solidFill>
            <a:schemeClr val="accent5"/>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7" name="CustomShape 11"/>
          <p:cNvSpPr/>
          <p:nvPr/>
        </p:nvSpPr>
        <p:spPr>
          <a:xfrm>
            <a:off x="921600" y="783720"/>
            <a:ext cx="501480" cy="271800"/>
          </a:xfrm>
          <a:custGeom>
            <a:avLst/>
            <a:gdLst/>
            <a:ah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98" name="CustomShape 12"/>
          <p:cNvSpPr/>
          <p:nvPr/>
        </p:nvSpPr>
        <p:spPr>
          <a:xfrm>
            <a:off x="834840" y="660960"/>
            <a:ext cx="674640" cy="366120"/>
          </a:xfrm>
          <a:prstGeom prst="diamond">
            <a:avLst/>
          </a:pr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99" name="CustomShape 13"/>
          <p:cNvSpPr/>
          <p:nvPr/>
        </p:nvSpPr>
        <p:spPr>
          <a:xfrm>
            <a:off x="1681560" y="767520"/>
            <a:ext cx="2546280" cy="362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a7b5be"/>
                </a:solidFill>
                <a:latin typeface="Roboto Light"/>
                <a:ea typeface="Roboto Light"/>
              </a:rPr>
              <a:t>Ramco Nuthouse</a:t>
            </a:r>
            <a:endParaRPr b="0" lang="en-IN"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1157120" y="6225840"/>
            <a:ext cx="552240" cy="362520"/>
          </a:xfrm>
          <a:prstGeom prst="rect">
            <a:avLst/>
          </a:prstGeom>
          <a:noFill/>
          <a:ln>
            <a:noFill/>
          </a:ln>
        </p:spPr>
        <p:style>
          <a:lnRef idx="0"/>
          <a:fillRef idx="0"/>
          <a:effectRef idx="0"/>
          <a:fontRef idx="minor"/>
        </p:style>
      </p:sp>
      <p:sp>
        <p:nvSpPr>
          <p:cNvPr id="131" name="CustomShape 2"/>
          <p:cNvSpPr/>
          <p:nvPr/>
        </p:nvSpPr>
        <p:spPr>
          <a:xfrm>
            <a:off x="1814760" y="2253600"/>
            <a:ext cx="178920" cy="229320"/>
          </a:xfrm>
          <a:prstGeom prst="rect">
            <a:avLst/>
          </a:prstGeom>
          <a:noFill/>
          <a:ln>
            <a:noFill/>
          </a:ln>
        </p:spPr>
        <p:style>
          <a:lnRef idx="0"/>
          <a:fillRef idx="0"/>
          <a:effectRef idx="0"/>
          <a:fontRef idx="minor"/>
        </p:style>
      </p:sp>
      <p:pic>
        <p:nvPicPr>
          <p:cNvPr id="132" name="" descr=""/>
          <p:cNvPicPr/>
          <p:nvPr/>
        </p:nvPicPr>
        <p:blipFill>
          <a:blip r:embed="rId1"/>
          <a:stretch/>
        </p:blipFill>
        <p:spPr>
          <a:xfrm>
            <a:off x="21960" y="257040"/>
            <a:ext cx="12191040" cy="6469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87920" y="56520"/>
            <a:ext cx="9771480" cy="95148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latin typeface="Arial"/>
            </a:endParaRPr>
          </a:p>
          <a:p>
            <a:pPr algn="ctr">
              <a:lnSpc>
                <a:spcPct val="100000"/>
              </a:lnSpc>
            </a:pPr>
            <a:r>
              <a:rPr b="0" lang="en-IN" sz="2800" spc="-1" strike="noStrike">
                <a:solidFill>
                  <a:srgbClr val="000000"/>
                </a:solidFill>
                <a:latin typeface="Roboto Light"/>
                <a:ea typeface="Roboto Light"/>
              </a:rPr>
              <a:t>CQRS – Command Query Responsibility Segregation</a:t>
            </a:r>
            <a:endParaRPr b="0" lang="en-IN" sz="2800" spc="-1" strike="noStrike">
              <a:latin typeface="Arial"/>
            </a:endParaRPr>
          </a:p>
        </p:txBody>
      </p:sp>
      <p:sp>
        <p:nvSpPr>
          <p:cNvPr id="134" name="CustomShape 2"/>
          <p:cNvSpPr/>
          <p:nvPr/>
        </p:nvSpPr>
        <p:spPr>
          <a:xfrm>
            <a:off x="11157120" y="6225840"/>
            <a:ext cx="552240" cy="362520"/>
          </a:xfrm>
          <a:prstGeom prst="rect">
            <a:avLst/>
          </a:prstGeom>
          <a:noFill/>
          <a:ln>
            <a:noFill/>
          </a:ln>
        </p:spPr>
        <p:style>
          <a:lnRef idx="0"/>
          <a:fillRef idx="0"/>
          <a:effectRef idx="0"/>
          <a:fontRef idx="minor"/>
        </p:style>
      </p:sp>
      <p:sp>
        <p:nvSpPr>
          <p:cNvPr id="135" name="CustomShape 3"/>
          <p:cNvSpPr/>
          <p:nvPr/>
        </p:nvSpPr>
        <p:spPr>
          <a:xfrm>
            <a:off x="1814760" y="2253600"/>
            <a:ext cx="178920" cy="229320"/>
          </a:xfrm>
          <a:prstGeom prst="rect">
            <a:avLst/>
          </a:prstGeom>
          <a:noFill/>
          <a:ln>
            <a:noFill/>
          </a:ln>
        </p:spPr>
        <p:style>
          <a:lnRef idx="0"/>
          <a:fillRef idx="0"/>
          <a:effectRef idx="0"/>
          <a:fontRef idx="minor"/>
        </p:style>
      </p:sp>
      <p:pic>
        <p:nvPicPr>
          <p:cNvPr id="136" name="" descr=""/>
          <p:cNvPicPr/>
          <p:nvPr/>
        </p:nvPicPr>
        <p:blipFill>
          <a:blip r:embed="rId1"/>
          <a:stretch/>
        </p:blipFill>
        <p:spPr>
          <a:xfrm>
            <a:off x="1512000" y="1368000"/>
            <a:ext cx="9430560" cy="5111280"/>
          </a:xfrm>
          <a:prstGeom prst="rect">
            <a:avLst/>
          </a:prstGeom>
          <a:ln>
            <a:noFill/>
          </a:ln>
        </p:spPr>
      </p:pic>
      <p:sp>
        <p:nvSpPr>
          <p:cNvPr id="137" name="CustomShape 4"/>
          <p:cNvSpPr/>
          <p:nvPr/>
        </p:nvSpPr>
        <p:spPr>
          <a:xfrm>
            <a:off x="2942640" y="6411600"/>
            <a:ext cx="6263640" cy="345960"/>
          </a:xfrm>
          <a:prstGeom prst="rect">
            <a:avLst/>
          </a:prstGeom>
          <a:noFill/>
          <a:ln>
            <a:noFill/>
          </a:ln>
        </p:spPr>
        <p:style>
          <a:lnRef idx="0"/>
          <a:fillRef idx="0"/>
          <a:effectRef idx="0"/>
          <a:fontRef idx="minor"/>
        </p:style>
        <p:txBody>
          <a:bodyPr lIns="90000" rIns="90000" tIns="45000" bIns="45000"/>
          <a:p>
            <a:r>
              <a:rPr b="0" lang="en-IN" sz="1800" spc="-1" strike="noStrike" u="sng">
                <a:solidFill>
                  <a:srgbClr val="0000ff"/>
                </a:solidFill>
                <a:uFillTx/>
                <a:latin typeface="Arial"/>
                <a:ea typeface="DejaVu Sans"/>
                <a:hlinkClick r:id="rId2"/>
              </a:rPr>
              <a:t>https://gist.github.com/OlegIlyenko/a5a9ab1b000ba0b5b1ad</a:t>
            </a:r>
            <a:r>
              <a:rPr b="0" lang="en-IN" sz="1800" spc="-1" strike="noStrike">
                <a:solidFill>
                  <a:srgbClr val="0000ff"/>
                </a:solidFill>
                <a:latin typeface="Arial"/>
                <a:ea typeface="DejaVu Sans"/>
              </a:rPr>
              <a:t> </a:t>
            </a:r>
            <a:endParaRPr b="0" lang="en-IN"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087920" y="56520"/>
            <a:ext cx="9771480" cy="95148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latin typeface="Arial"/>
            </a:endParaRPr>
          </a:p>
          <a:p>
            <a:pPr algn="ctr">
              <a:lnSpc>
                <a:spcPct val="100000"/>
              </a:lnSpc>
            </a:pPr>
            <a:r>
              <a:rPr b="0" lang="en-IN" sz="2800" spc="-1" strike="noStrike">
                <a:solidFill>
                  <a:srgbClr val="000000"/>
                </a:solidFill>
                <a:latin typeface="Roboto Light"/>
                <a:ea typeface="Roboto Light"/>
              </a:rPr>
              <a:t>CQRS + Event Sourcing</a:t>
            </a:r>
            <a:endParaRPr b="0" lang="en-IN" sz="2800" spc="-1" strike="noStrike">
              <a:latin typeface="Arial"/>
            </a:endParaRPr>
          </a:p>
        </p:txBody>
      </p:sp>
      <p:sp>
        <p:nvSpPr>
          <p:cNvPr id="139" name="CustomShape 2"/>
          <p:cNvSpPr/>
          <p:nvPr/>
        </p:nvSpPr>
        <p:spPr>
          <a:xfrm>
            <a:off x="11157120" y="6225840"/>
            <a:ext cx="552240" cy="362520"/>
          </a:xfrm>
          <a:prstGeom prst="rect">
            <a:avLst/>
          </a:prstGeom>
          <a:noFill/>
          <a:ln>
            <a:noFill/>
          </a:ln>
        </p:spPr>
        <p:style>
          <a:lnRef idx="0"/>
          <a:fillRef idx="0"/>
          <a:effectRef idx="0"/>
          <a:fontRef idx="minor"/>
        </p:style>
      </p:sp>
      <p:sp>
        <p:nvSpPr>
          <p:cNvPr id="140" name="CustomShape 3"/>
          <p:cNvSpPr/>
          <p:nvPr/>
        </p:nvSpPr>
        <p:spPr>
          <a:xfrm>
            <a:off x="1814760" y="2253600"/>
            <a:ext cx="178920" cy="229320"/>
          </a:xfrm>
          <a:prstGeom prst="rect">
            <a:avLst/>
          </a:prstGeom>
          <a:noFill/>
          <a:ln>
            <a:noFill/>
          </a:ln>
        </p:spPr>
        <p:style>
          <a:lnRef idx="0"/>
          <a:fillRef idx="0"/>
          <a:effectRef idx="0"/>
          <a:fontRef idx="minor"/>
        </p:style>
      </p:sp>
      <p:pic>
        <p:nvPicPr>
          <p:cNvPr id="141" name="" descr=""/>
          <p:cNvPicPr/>
          <p:nvPr/>
        </p:nvPicPr>
        <p:blipFill>
          <a:blip r:embed="rId1"/>
          <a:stretch/>
        </p:blipFill>
        <p:spPr>
          <a:xfrm>
            <a:off x="1188000" y="1080000"/>
            <a:ext cx="9907920" cy="5407560"/>
          </a:xfrm>
          <a:prstGeom prst="rect">
            <a:avLst/>
          </a:prstGeom>
          <a:ln>
            <a:noFill/>
          </a:ln>
        </p:spPr>
      </p:pic>
      <p:sp>
        <p:nvSpPr>
          <p:cNvPr id="142" name="CustomShape 4"/>
          <p:cNvSpPr/>
          <p:nvPr/>
        </p:nvSpPr>
        <p:spPr>
          <a:xfrm>
            <a:off x="2943000" y="6411960"/>
            <a:ext cx="6263640" cy="345960"/>
          </a:xfrm>
          <a:prstGeom prst="rect">
            <a:avLst/>
          </a:prstGeom>
          <a:noFill/>
          <a:ln>
            <a:noFill/>
          </a:ln>
        </p:spPr>
        <p:style>
          <a:lnRef idx="0"/>
          <a:fillRef idx="0"/>
          <a:effectRef idx="0"/>
          <a:fontRef idx="minor"/>
        </p:style>
        <p:txBody>
          <a:bodyPr lIns="90000" rIns="90000" tIns="45000" bIns="45000"/>
          <a:p>
            <a:r>
              <a:rPr b="0" lang="en-IN" sz="1800" spc="-1" strike="noStrike" u="sng">
                <a:solidFill>
                  <a:srgbClr val="0000ff"/>
                </a:solidFill>
                <a:uFillTx/>
                <a:latin typeface="Arial"/>
                <a:ea typeface="DejaVu Sans"/>
                <a:hlinkClick r:id="rId2"/>
              </a:rPr>
              <a:t>https://gist.github.com/OlegIlyenko/a5a9ab1b000ba0b5b1ad</a:t>
            </a:r>
            <a:r>
              <a:rPr b="0" lang="en-IN" sz="1800" spc="-1" strike="noStrike">
                <a:solidFill>
                  <a:srgbClr val="0000ff"/>
                </a:solidFill>
                <a:latin typeface="Arial"/>
                <a:ea typeface="DejaVu Sans"/>
              </a:rPr>
              <a:t> </a:t>
            </a:r>
            <a:endParaRPr b="0" lang="en-IN"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87920" y="56520"/>
            <a:ext cx="9771480" cy="95148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latin typeface="Arial"/>
            </a:endParaRPr>
          </a:p>
          <a:p>
            <a:pPr algn="ctr">
              <a:lnSpc>
                <a:spcPct val="100000"/>
              </a:lnSpc>
            </a:pPr>
            <a:r>
              <a:rPr b="0" lang="en-IN" sz="2800" spc="-1" strike="noStrike">
                <a:solidFill>
                  <a:srgbClr val="000000"/>
                </a:solidFill>
                <a:latin typeface="Roboto Light"/>
                <a:ea typeface="Roboto Light"/>
              </a:rPr>
              <a:t>CQRS + Event Sourcing + Event Subscriptions</a:t>
            </a:r>
            <a:endParaRPr b="0" lang="en-IN" sz="2800" spc="-1" strike="noStrike">
              <a:latin typeface="Arial"/>
            </a:endParaRPr>
          </a:p>
        </p:txBody>
      </p:sp>
      <p:sp>
        <p:nvSpPr>
          <p:cNvPr id="144" name="CustomShape 2"/>
          <p:cNvSpPr/>
          <p:nvPr/>
        </p:nvSpPr>
        <p:spPr>
          <a:xfrm>
            <a:off x="11157120" y="6225840"/>
            <a:ext cx="552240" cy="362520"/>
          </a:xfrm>
          <a:prstGeom prst="rect">
            <a:avLst/>
          </a:prstGeom>
          <a:noFill/>
          <a:ln>
            <a:noFill/>
          </a:ln>
        </p:spPr>
        <p:style>
          <a:lnRef idx="0"/>
          <a:fillRef idx="0"/>
          <a:effectRef idx="0"/>
          <a:fontRef idx="minor"/>
        </p:style>
      </p:sp>
      <p:sp>
        <p:nvSpPr>
          <p:cNvPr id="145" name="CustomShape 3"/>
          <p:cNvSpPr/>
          <p:nvPr/>
        </p:nvSpPr>
        <p:spPr>
          <a:xfrm>
            <a:off x="1814760" y="2253600"/>
            <a:ext cx="178920" cy="229320"/>
          </a:xfrm>
          <a:prstGeom prst="rect">
            <a:avLst/>
          </a:prstGeom>
          <a:noFill/>
          <a:ln>
            <a:noFill/>
          </a:ln>
        </p:spPr>
        <p:style>
          <a:lnRef idx="0"/>
          <a:fillRef idx="0"/>
          <a:effectRef idx="0"/>
          <a:fontRef idx="minor"/>
        </p:style>
      </p:sp>
      <p:pic>
        <p:nvPicPr>
          <p:cNvPr id="146" name="" descr=""/>
          <p:cNvPicPr/>
          <p:nvPr/>
        </p:nvPicPr>
        <p:blipFill>
          <a:blip r:embed="rId1"/>
          <a:stretch/>
        </p:blipFill>
        <p:spPr>
          <a:xfrm>
            <a:off x="828000" y="1183680"/>
            <a:ext cx="10417320" cy="5403600"/>
          </a:xfrm>
          <a:prstGeom prst="rect">
            <a:avLst/>
          </a:prstGeom>
          <a:ln>
            <a:noFill/>
          </a:ln>
        </p:spPr>
      </p:pic>
      <p:sp>
        <p:nvSpPr>
          <p:cNvPr id="147" name="CustomShape 4"/>
          <p:cNvSpPr/>
          <p:nvPr/>
        </p:nvSpPr>
        <p:spPr>
          <a:xfrm>
            <a:off x="2943000" y="6411960"/>
            <a:ext cx="6263640" cy="345960"/>
          </a:xfrm>
          <a:prstGeom prst="rect">
            <a:avLst/>
          </a:prstGeom>
          <a:noFill/>
          <a:ln>
            <a:noFill/>
          </a:ln>
        </p:spPr>
        <p:style>
          <a:lnRef idx="0"/>
          <a:fillRef idx="0"/>
          <a:effectRef idx="0"/>
          <a:fontRef idx="minor"/>
        </p:style>
        <p:txBody>
          <a:bodyPr lIns="90000" rIns="90000" tIns="45000" bIns="45000"/>
          <a:p>
            <a:r>
              <a:rPr b="0" lang="en-IN" sz="1800" spc="-1" strike="noStrike" u="sng">
                <a:solidFill>
                  <a:srgbClr val="0000ff"/>
                </a:solidFill>
                <a:uFillTx/>
                <a:latin typeface="Arial"/>
                <a:ea typeface="DejaVu Sans"/>
                <a:hlinkClick r:id="rId2"/>
              </a:rPr>
              <a:t>https://gist.github.com/OlegIlyenko/a5a9ab1b000ba0b5b1ad</a:t>
            </a:r>
            <a:r>
              <a:rPr b="0" lang="en-IN" sz="1800" spc="-1" strike="noStrike">
                <a:solidFill>
                  <a:srgbClr val="0000ff"/>
                </a:solidFill>
                <a:latin typeface="Arial"/>
                <a:ea typeface="DejaVu Sans"/>
              </a:rPr>
              <a:t> </a:t>
            </a:r>
            <a:endParaRPr b="0" lang="en-IN"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075920" y="956520"/>
            <a:ext cx="7503840" cy="9514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4270" spc="-1" strike="noStrike">
                <a:solidFill>
                  <a:srgbClr val="000000"/>
                </a:solidFill>
                <a:latin typeface="Roboto Light"/>
                <a:ea typeface="Roboto Light"/>
              </a:rPr>
              <a:t>GraphQL</a:t>
            </a:r>
            <a:endParaRPr b="0" lang="en-IN" sz="4270" spc="-1" strike="noStrike">
              <a:latin typeface="Arial"/>
            </a:endParaRPr>
          </a:p>
        </p:txBody>
      </p:sp>
      <p:sp>
        <p:nvSpPr>
          <p:cNvPr id="149" name="CustomShape 2"/>
          <p:cNvSpPr/>
          <p:nvPr/>
        </p:nvSpPr>
        <p:spPr>
          <a:xfrm>
            <a:off x="4081680" y="2577960"/>
            <a:ext cx="7315200" cy="115308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a6a6a6"/>
                </a:solidFill>
                <a:latin typeface="Roboto Light"/>
                <a:ea typeface="Roboto Light"/>
              </a:rPr>
              <a:t>GraphQL is a data query language developed internally by Facebook in 2012 before being publicly released in 2015. It provides an alternative to REST and ad-hoc webservice architectures. It allows clients to define the structure of the data required, and exactly the same structure of the data is returned from the server. It is a strongly typed runtime which allows clients to dictate what data is needed. This avoids both the problems of over-fetching as well as under-fetching of data.</a:t>
            </a:r>
            <a:endParaRPr b="0" lang="en-IN" sz="1400" spc="-1" strike="noStrike">
              <a:latin typeface="Arial"/>
            </a:endParaRPr>
          </a:p>
        </p:txBody>
      </p:sp>
      <p:sp>
        <p:nvSpPr>
          <p:cNvPr id="150" name="CustomShape 3"/>
          <p:cNvSpPr/>
          <p:nvPr/>
        </p:nvSpPr>
        <p:spPr>
          <a:xfrm>
            <a:off x="4053960" y="2273760"/>
            <a:ext cx="1166400" cy="3315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546e7a"/>
                </a:solidFill>
                <a:latin typeface="Roboto Light"/>
                <a:ea typeface="Roboto Light"/>
              </a:rPr>
              <a:t>Wikipedia</a:t>
            </a:r>
            <a:endParaRPr b="0" lang="en-IN" sz="1600" spc="-1" strike="noStrike">
              <a:latin typeface="Arial"/>
            </a:endParaRPr>
          </a:p>
        </p:txBody>
      </p:sp>
      <p:sp>
        <p:nvSpPr>
          <p:cNvPr id="151" name="CustomShape 4"/>
          <p:cNvSpPr/>
          <p:nvPr/>
        </p:nvSpPr>
        <p:spPr>
          <a:xfrm>
            <a:off x="11157120" y="6225840"/>
            <a:ext cx="552240" cy="362520"/>
          </a:xfrm>
          <a:prstGeom prst="rect">
            <a:avLst/>
          </a:prstGeom>
          <a:noFill/>
          <a:ln>
            <a:noFill/>
          </a:ln>
        </p:spPr>
        <p:style>
          <a:lnRef idx="0"/>
          <a:fillRef idx="0"/>
          <a:effectRef idx="0"/>
          <a:fontRef idx="minor"/>
        </p:style>
      </p:sp>
      <p:sp>
        <p:nvSpPr>
          <p:cNvPr id="152" name="CustomShape 5"/>
          <p:cNvSpPr/>
          <p:nvPr/>
        </p:nvSpPr>
        <p:spPr>
          <a:xfrm>
            <a:off x="1814760" y="2253600"/>
            <a:ext cx="178920" cy="229320"/>
          </a:xfrm>
          <a:prstGeom prst="rect">
            <a:avLst/>
          </a:prstGeom>
          <a:noFill/>
          <a:ln>
            <a:noFill/>
          </a:ln>
        </p:spPr>
        <p:style>
          <a:lnRef idx="0"/>
          <a:fillRef idx="0"/>
          <a:effectRef idx="0"/>
          <a:fontRef idx="minor"/>
        </p:style>
      </p:sp>
      <p:pic>
        <p:nvPicPr>
          <p:cNvPr id="153" name="" descr=""/>
          <p:cNvPicPr/>
          <p:nvPr/>
        </p:nvPicPr>
        <p:blipFill>
          <a:blip r:embed="rId1"/>
          <a:stretch/>
        </p:blipFill>
        <p:spPr>
          <a:xfrm>
            <a:off x="1440000" y="1972800"/>
            <a:ext cx="1770120" cy="17701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Arial"/>
                <a:ea typeface="DejaVu Sans"/>
              </a:rPr>
              <a:t>An overview</a:t>
            </a:r>
            <a:endParaRPr b="0" lang="en-IN" sz="2800" spc="-1" strike="noStrike">
              <a:latin typeface="Arial"/>
            </a:endParaRPr>
          </a:p>
        </p:txBody>
      </p:sp>
      <p:sp>
        <p:nvSpPr>
          <p:cNvPr id="155" name="CustomShape 2"/>
          <p:cNvSpPr/>
          <p:nvPr/>
        </p:nvSpPr>
        <p:spPr>
          <a:xfrm>
            <a:off x="792000" y="684000"/>
            <a:ext cx="10580040" cy="3925800"/>
          </a:xfrm>
          <a:prstGeom prst="rect">
            <a:avLst/>
          </a:prstGeom>
          <a:noFill/>
          <a:ln>
            <a:noFill/>
          </a:ln>
        </p:spPr>
        <p:style>
          <a:lnRef idx="0"/>
          <a:fillRef idx="0"/>
          <a:effectRef idx="0"/>
          <a:fontRef idx="minor"/>
        </p:style>
        <p:txBody>
          <a:bodyPr lIns="90000" rIns="90000" tIns="45000" bIns="45000"/>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Powerful Client-side queries</a:t>
            </a:r>
            <a:br/>
            <a:r>
              <a:rPr b="0" lang="en-IN" sz="1800" spc="-1" strike="noStrike">
                <a:solidFill>
                  <a:srgbClr val="000000"/>
                </a:solidFill>
                <a:latin typeface="Arial"/>
                <a:ea typeface="DejaVu Sans"/>
              </a:rPr>
              <a:t>Clients can just get the data as needed without any extra junk</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Protocol/Transport independent</a:t>
            </a:r>
            <a:br/>
            <a:r>
              <a:rPr b="0" lang="en-IN" sz="1800" spc="-1" strike="noStrike">
                <a:solidFill>
                  <a:srgbClr val="000000"/>
                </a:solidFill>
                <a:latin typeface="Arial"/>
                <a:ea typeface="DejaVu Sans"/>
              </a:rPr>
              <a:t>You can use HTTP/TCP/RPC or any protocol for graphql to be used.</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Hierarchial Schema</a:t>
            </a:r>
            <a:br/>
            <a:r>
              <a:rPr b="0" lang="en-IN" sz="1800" spc="-1" strike="noStrike">
                <a:solidFill>
                  <a:srgbClr val="000000"/>
                </a:solidFill>
                <a:latin typeface="Arial"/>
                <a:ea typeface="DejaVu Sans"/>
              </a:rPr>
              <a:t>Follows a hierarchical schema structure </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Single Endpoint for everything</a:t>
            </a:r>
            <a:br/>
            <a:r>
              <a:rPr b="0" lang="en-IN" sz="1800" spc="-1" strike="noStrike">
                <a:solidFill>
                  <a:srgbClr val="000000"/>
                </a:solidFill>
                <a:latin typeface="Arial"/>
                <a:ea typeface="DejaVu Sans"/>
              </a:rPr>
              <a:t>There are no multiple endpoints like what you have in REST. Every operation uses a single endpoint.</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Resolver functions for data extraction</a:t>
            </a:r>
            <a:br/>
            <a:r>
              <a:rPr b="0" lang="en-IN" sz="1800" spc="-1" strike="noStrike">
                <a:solidFill>
                  <a:srgbClr val="000000"/>
                </a:solidFill>
                <a:latin typeface="Arial"/>
                <a:ea typeface="DejaVu Sans"/>
              </a:rPr>
              <a:t>Data is extracted by using resolver functions which are written against every attribute of data to be extracted.</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Data from multiple sources</a:t>
            </a:r>
            <a:br/>
            <a:r>
              <a:rPr b="0" lang="en-IN" sz="1800" spc="-1" strike="noStrike">
                <a:solidFill>
                  <a:srgbClr val="000000"/>
                </a:solidFill>
                <a:latin typeface="Arial"/>
                <a:ea typeface="DejaVu Sans"/>
              </a:rPr>
              <a:t>Ability to process, query and manage data from multiple data sources at the same time.</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1" lang="en-IN" sz="1800" spc="-1" strike="noStrike">
                <a:solidFill>
                  <a:srgbClr val="000000"/>
                </a:solidFill>
                <a:latin typeface="Arial"/>
                <a:ea typeface="DejaVu Sans"/>
              </a:rPr>
              <a:t>Specification, Not an implementation</a:t>
            </a:r>
            <a:br/>
            <a:r>
              <a:rPr b="0" lang="en-IN" sz="1800" spc="-1" strike="noStrike">
                <a:solidFill>
                  <a:srgbClr val="000000"/>
                </a:solidFill>
                <a:latin typeface="Arial"/>
                <a:ea typeface="DejaVu Sans"/>
              </a:rPr>
              <a:t>GraphQL is just a specification from Facebook. Implementations available both on client &amp; server side.</a:t>
            </a:r>
            <a:endParaRPr b="0" lang="en-IN"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212000" y="144000"/>
            <a:ext cx="2734560" cy="344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000000"/>
                </a:solidFill>
                <a:uFillTx/>
                <a:latin typeface="Arial"/>
                <a:ea typeface="DejaVu Sans"/>
              </a:rPr>
              <a:t>ARCHITECTURE</a:t>
            </a:r>
            <a:endParaRPr b="0" lang="en-IN" sz="1800" spc="-1" strike="noStrike">
              <a:latin typeface="Arial"/>
            </a:endParaRPr>
          </a:p>
        </p:txBody>
      </p:sp>
      <p:pic>
        <p:nvPicPr>
          <p:cNvPr id="157" name="" descr=""/>
          <p:cNvPicPr/>
          <p:nvPr/>
        </p:nvPicPr>
        <p:blipFill>
          <a:blip r:embed="rId1"/>
          <a:stretch/>
        </p:blipFill>
        <p:spPr>
          <a:xfrm>
            <a:off x="1832040" y="185760"/>
            <a:ext cx="8627760" cy="65322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212000" y="144000"/>
            <a:ext cx="2734560" cy="344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000000"/>
                </a:solidFill>
                <a:uFillTx/>
                <a:latin typeface="Arial"/>
                <a:ea typeface="DejaVu Sans"/>
              </a:rPr>
              <a:t>ARCHITECTURE</a:t>
            </a:r>
            <a:endParaRPr b="0" lang="en-IN" sz="1800" spc="-1" strike="noStrike">
              <a:latin typeface="Arial"/>
            </a:endParaRPr>
          </a:p>
        </p:txBody>
      </p:sp>
      <p:pic>
        <p:nvPicPr>
          <p:cNvPr id="159" name="" descr=""/>
          <p:cNvPicPr/>
          <p:nvPr/>
        </p:nvPicPr>
        <p:blipFill>
          <a:blip r:embed="rId1"/>
          <a:stretch/>
        </p:blipFill>
        <p:spPr>
          <a:xfrm>
            <a:off x="0" y="792000"/>
            <a:ext cx="12190320" cy="61002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212000" y="144000"/>
            <a:ext cx="2734560" cy="344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000000"/>
                </a:solidFill>
                <a:uFillTx/>
                <a:latin typeface="Arial"/>
                <a:ea typeface="DejaVu Sans"/>
              </a:rPr>
              <a:t>ARCHITECTURE</a:t>
            </a:r>
            <a:endParaRPr b="0" lang="en-IN" sz="1800" spc="-1" strike="noStrike">
              <a:latin typeface="Arial"/>
            </a:endParaRPr>
          </a:p>
        </p:txBody>
      </p:sp>
      <p:sp>
        <p:nvSpPr>
          <p:cNvPr id="161" name="CustomShape 2"/>
          <p:cNvSpPr/>
          <p:nvPr/>
        </p:nvSpPr>
        <p:spPr>
          <a:xfrm>
            <a:off x="4500000" y="2844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GraphQL Server</a:t>
            </a:r>
            <a:endParaRPr b="0" lang="en-IN" sz="1800" spc="-1" strike="noStrike">
              <a:latin typeface="Arial"/>
            </a:endParaRPr>
          </a:p>
        </p:txBody>
      </p:sp>
      <p:sp>
        <p:nvSpPr>
          <p:cNvPr id="162" name="CustomShape 3"/>
          <p:cNvSpPr/>
          <p:nvPr/>
        </p:nvSpPr>
        <p:spPr>
          <a:xfrm>
            <a:off x="1440000" y="720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Database</a:t>
            </a:r>
            <a:endParaRPr b="0" lang="en-IN" sz="1800" spc="-1" strike="noStrike">
              <a:latin typeface="Arial"/>
            </a:endParaRPr>
          </a:p>
        </p:txBody>
      </p:sp>
      <p:sp>
        <p:nvSpPr>
          <p:cNvPr id="163" name="CustomShape 4"/>
          <p:cNvSpPr/>
          <p:nvPr/>
        </p:nvSpPr>
        <p:spPr>
          <a:xfrm>
            <a:off x="4464000" y="720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Cache</a:t>
            </a:r>
            <a:endParaRPr b="0" lang="en-IN" sz="1800" spc="-1" strike="noStrike">
              <a:latin typeface="Arial"/>
            </a:endParaRPr>
          </a:p>
        </p:txBody>
      </p:sp>
      <p:sp>
        <p:nvSpPr>
          <p:cNvPr id="164" name="CustomShape 5"/>
          <p:cNvSpPr/>
          <p:nvPr/>
        </p:nvSpPr>
        <p:spPr>
          <a:xfrm>
            <a:off x="7524000" y="720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3</a:t>
            </a:r>
            <a:r>
              <a:rPr b="0" lang="en-IN" sz="1800" spc="-1" strike="noStrike" baseline="101000">
                <a:solidFill>
                  <a:srgbClr val="ffffff"/>
                </a:solidFill>
                <a:latin typeface="Arial"/>
                <a:ea typeface="DejaVu Sans"/>
              </a:rPr>
              <a:t>rd</a:t>
            </a:r>
            <a:r>
              <a:rPr b="0" lang="en-IN" sz="1800" spc="-1" strike="noStrike">
                <a:solidFill>
                  <a:srgbClr val="ffffff"/>
                </a:solidFill>
                <a:latin typeface="Arial"/>
                <a:ea typeface="DejaVu Sans"/>
              </a:rPr>
              <a:t> party APIs</a:t>
            </a:r>
            <a:endParaRPr b="0" lang="en-IN" sz="1800" spc="-1" strike="noStrike">
              <a:latin typeface="Arial"/>
            </a:endParaRPr>
          </a:p>
        </p:txBody>
      </p:sp>
      <p:sp>
        <p:nvSpPr>
          <p:cNvPr id="165" name="CustomShape 6"/>
          <p:cNvSpPr/>
          <p:nvPr/>
        </p:nvSpPr>
        <p:spPr>
          <a:xfrm>
            <a:off x="2592000" y="1584000"/>
            <a:ext cx="3058920" cy="1258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66" name="CustomShape 7"/>
          <p:cNvSpPr/>
          <p:nvPr/>
        </p:nvSpPr>
        <p:spPr>
          <a:xfrm>
            <a:off x="5616000" y="1584000"/>
            <a:ext cx="34920" cy="1258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67" name="CustomShape 8"/>
          <p:cNvSpPr/>
          <p:nvPr/>
        </p:nvSpPr>
        <p:spPr>
          <a:xfrm flipV="1">
            <a:off x="5652000" y="1582560"/>
            <a:ext cx="3022920" cy="1258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68" name="CustomShape 9"/>
          <p:cNvSpPr/>
          <p:nvPr/>
        </p:nvSpPr>
        <p:spPr>
          <a:xfrm>
            <a:off x="1908000" y="5544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Client</a:t>
            </a:r>
            <a:endParaRPr b="0" lang="en-IN" sz="1800" spc="-1" strike="noStrike">
              <a:latin typeface="Arial"/>
            </a:endParaRPr>
          </a:p>
        </p:txBody>
      </p:sp>
      <p:sp>
        <p:nvSpPr>
          <p:cNvPr id="169" name="CustomShape 10"/>
          <p:cNvSpPr/>
          <p:nvPr/>
        </p:nvSpPr>
        <p:spPr>
          <a:xfrm>
            <a:off x="4500000" y="5508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Client</a:t>
            </a:r>
            <a:endParaRPr b="0" lang="en-IN" sz="1800" spc="-1" strike="noStrike">
              <a:latin typeface="Arial"/>
            </a:endParaRPr>
          </a:p>
        </p:txBody>
      </p:sp>
      <p:sp>
        <p:nvSpPr>
          <p:cNvPr id="170" name="CustomShape 11"/>
          <p:cNvSpPr/>
          <p:nvPr/>
        </p:nvSpPr>
        <p:spPr>
          <a:xfrm>
            <a:off x="4500000" y="4140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API Gateway</a:t>
            </a:r>
            <a:endParaRPr b="0" lang="en-IN" sz="1800" spc="-1" strike="noStrike">
              <a:latin typeface="Arial"/>
            </a:endParaRPr>
          </a:p>
        </p:txBody>
      </p:sp>
      <p:sp>
        <p:nvSpPr>
          <p:cNvPr id="171" name="CustomShape 12"/>
          <p:cNvSpPr/>
          <p:nvPr/>
        </p:nvSpPr>
        <p:spPr>
          <a:xfrm>
            <a:off x="5652000" y="3708000"/>
            <a:ext cx="360" cy="430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72" name="CustomShape 13"/>
          <p:cNvSpPr/>
          <p:nvPr/>
        </p:nvSpPr>
        <p:spPr>
          <a:xfrm flipV="1">
            <a:off x="3060000" y="5002560"/>
            <a:ext cx="2590920" cy="538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73" name="CustomShape 14"/>
          <p:cNvSpPr/>
          <p:nvPr/>
        </p:nvSpPr>
        <p:spPr>
          <a:xfrm>
            <a:off x="5652000" y="5004000"/>
            <a:ext cx="360" cy="502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74" name="CustomShape 15"/>
          <p:cNvSpPr/>
          <p:nvPr/>
        </p:nvSpPr>
        <p:spPr>
          <a:xfrm>
            <a:off x="7380000" y="5508000"/>
            <a:ext cx="2302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Client</a:t>
            </a:r>
            <a:endParaRPr b="0" lang="en-IN" sz="1800" spc="-1" strike="noStrike">
              <a:latin typeface="Arial"/>
            </a:endParaRPr>
          </a:p>
        </p:txBody>
      </p:sp>
      <p:sp>
        <p:nvSpPr>
          <p:cNvPr id="175" name="CustomShape 16"/>
          <p:cNvSpPr/>
          <p:nvPr/>
        </p:nvSpPr>
        <p:spPr>
          <a:xfrm>
            <a:off x="5652000" y="5004000"/>
            <a:ext cx="2878920" cy="50292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76" name="CustomShape 17"/>
          <p:cNvSpPr/>
          <p:nvPr/>
        </p:nvSpPr>
        <p:spPr>
          <a:xfrm>
            <a:off x="7776000" y="4140000"/>
            <a:ext cx="2446560" cy="86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Tenant Microservice</a:t>
            </a:r>
            <a:endParaRPr b="0" lang="en-IN" sz="1800" spc="-1" strike="noStrike">
              <a:latin typeface="Arial"/>
            </a:endParaRPr>
          </a:p>
        </p:txBody>
      </p:sp>
      <p:sp>
        <p:nvSpPr>
          <p:cNvPr id="177" name="CustomShape 18"/>
          <p:cNvSpPr/>
          <p:nvPr/>
        </p:nvSpPr>
        <p:spPr>
          <a:xfrm>
            <a:off x="6804000" y="4572000"/>
            <a:ext cx="970920" cy="36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78" name="CustomShape 19"/>
          <p:cNvSpPr/>
          <p:nvPr/>
        </p:nvSpPr>
        <p:spPr>
          <a:xfrm>
            <a:off x="1008000" y="4176000"/>
            <a:ext cx="2230560" cy="790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Authentication</a:t>
            </a:r>
            <a:endParaRPr b="0" lang="en-IN" sz="1800" spc="-1" strike="noStrike">
              <a:latin typeface="Arial"/>
            </a:endParaRPr>
          </a:p>
        </p:txBody>
      </p:sp>
      <p:sp>
        <p:nvSpPr>
          <p:cNvPr id="179" name="CustomShape 20"/>
          <p:cNvSpPr/>
          <p:nvPr/>
        </p:nvSpPr>
        <p:spPr>
          <a:xfrm>
            <a:off x="3240000" y="4572000"/>
            <a:ext cx="1258920" cy="360"/>
          </a:xfrm>
          <a:custGeom>
            <a:avLst/>
            <a:gdLst/>
            <a:ahLst/>
            <a:rect l="l" t="t" r="r" b="b"/>
            <a:pathLst>
              <a:path w="21600" h="21600">
                <a:moveTo>
                  <a:pt x="0" y="0"/>
                </a:moveTo>
                <a:lnTo>
                  <a:pt x="21600" y="21600"/>
                </a:lnTo>
              </a:path>
            </a:pathLst>
          </a:custGeom>
          <a:noFill/>
          <a:ln>
            <a:solidFill>
              <a:srgbClr val="000000"/>
            </a:solidFill>
            <a:headEnd len="med" type="triangle" w="med"/>
            <a:tailEnd len="med" type="triangle" w="med"/>
          </a:ln>
        </p:spPr>
        <p:style>
          <a:lnRef idx="0"/>
          <a:fillRef idx="0"/>
          <a:effectRef idx="0"/>
          <a:fontRef idx="minor"/>
        </p:style>
      </p:sp>
      <p:sp>
        <p:nvSpPr>
          <p:cNvPr id="180" name="CustomShape 21"/>
          <p:cNvSpPr/>
          <p:nvPr/>
        </p:nvSpPr>
        <p:spPr>
          <a:xfrm>
            <a:off x="5724000" y="3744000"/>
            <a:ext cx="1474560" cy="3585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JWT Token</a:t>
            </a:r>
            <a:endParaRPr b="0" lang="en-IN"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148000" y="144000"/>
            <a:ext cx="2734560" cy="344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000000"/>
                </a:solidFill>
                <a:uFillTx/>
                <a:latin typeface="Arial"/>
                <a:ea typeface="DejaVu Sans"/>
              </a:rPr>
              <a:t>ARCHITECTURE</a:t>
            </a:r>
            <a:endParaRPr b="0" lang="en-IN" sz="1800" spc="-1" strike="noStrike">
              <a:latin typeface="Arial"/>
            </a:endParaRPr>
          </a:p>
        </p:txBody>
      </p:sp>
      <p:pic>
        <p:nvPicPr>
          <p:cNvPr id="182" name="" descr=""/>
          <p:cNvPicPr/>
          <p:nvPr/>
        </p:nvPicPr>
        <p:blipFill>
          <a:blip r:embed="rId1"/>
          <a:stretch/>
        </p:blipFill>
        <p:spPr>
          <a:xfrm>
            <a:off x="1127160" y="2228760"/>
            <a:ext cx="10037520" cy="24462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469840" y="1999440"/>
            <a:ext cx="1249560" cy="679320"/>
          </a:xfrm>
          <a:prstGeom prst="diamond">
            <a:avLst/>
          </a:pr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01" name="CustomShape 2"/>
          <p:cNvSpPr/>
          <p:nvPr/>
        </p:nvSpPr>
        <p:spPr>
          <a:xfrm>
            <a:off x="5630040" y="1999440"/>
            <a:ext cx="929520" cy="505080"/>
          </a:xfrm>
          <a:custGeom>
            <a:avLst/>
            <a:gdLst/>
            <a:ah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102" name="CustomShape 3"/>
          <p:cNvSpPr/>
          <p:nvPr/>
        </p:nvSpPr>
        <p:spPr>
          <a:xfrm>
            <a:off x="5469840" y="1771920"/>
            <a:ext cx="1249560" cy="679320"/>
          </a:xfrm>
          <a:prstGeom prst="diamond">
            <a:avLst/>
          </a:prstGeom>
          <a:solidFill>
            <a:schemeClr val="accent5"/>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03" name="CustomShape 4"/>
          <p:cNvSpPr/>
          <p:nvPr/>
        </p:nvSpPr>
        <p:spPr>
          <a:xfrm>
            <a:off x="5630040" y="1771920"/>
            <a:ext cx="929520" cy="505080"/>
          </a:xfrm>
          <a:custGeom>
            <a:avLst/>
            <a:gdLst/>
            <a:ah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104" name="CustomShape 5"/>
          <p:cNvSpPr/>
          <p:nvPr/>
        </p:nvSpPr>
        <p:spPr>
          <a:xfrm>
            <a:off x="5469840" y="1544760"/>
            <a:ext cx="1249560" cy="679320"/>
          </a:xfrm>
          <a:prstGeom prst="diamond">
            <a:avLst/>
          </a:pr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1443240" y="3114720"/>
            <a:ext cx="9303120" cy="697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latin typeface="Roboto Light"/>
                <a:ea typeface="Roboto Light"/>
              </a:rPr>
              <a:t>Ramco Nuthouse 8.0</a:t>
            </a:r>
            <a:endParaRPr b="0" lang="en-IN" sz="4000" spc="-1" strike="noStrike">
              <a:latin typeface="Arial"/>
            </a:endParaRPr>
          </a:p>
        </p:txBody>
      </p:sp>
      <p:sp>
        <p:nvSpPr>
          <p:cNvPr id="106" name="CustomShape 7"/>
          <p:cNvSpPr/>
          <p:nvPr/>
        </p:nvSpPr>
        <p:spPr>
          <a:xfrm>
            <a:off x="1754280" y="3956400"/>
            <a:ext cx="8681040" cy="453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Roboto Thin"/>
                <a:ea typeface="Roboto Thin"/>
              </a:rPr>
              <a:t>Event Sourcing, CQRS &amp; GraphQL</a:t>
            </a:r>
            <a:endParaRPr b="0" lang="en-IN" sz="2400" spc="-1" strike="noStrike">
              <a:latin typeface="Arial"/>
            </a:endParaRPr>
          </a:p>
        </p:txBody>
      </p:sp>
      <p:sp>
        <p:nvSpPr>
          <p:cNvPr id="107" name="CustomShape 8"/>
          <p:cNvSpPr/>
          <p:nvPr/>
        </p:nvSpPr>
        <p:spPr>
          <a:xfrm>
            <a:off x="4439880" y="4851720"/>
            <a:ext cx="3309840" cy="453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Roboto Thin"/>
                <a:ea typeface="Roboto Thin"/>
              </a:rPr>
              <a:t>Apr 26</a:t>
            </a:r>
            <a:r>
              <a:rPr b="0" lang="en-IN" sz="2400" spc="-1" strike="noStrike" baseline="30000">
                <a:solidFill>
                  <a:srgbClr val="000000"/>
                </a:solidFill>
                <a:latin typeface="Roboto Thin"/>
                <a:ea typeface="Roboto Thin"/>
              </a:rPr>
              <a:t>th</a:t>
            </a:r>
            <a:r>
              <a:rPr b="0" lang="en-IN" sz="2400" spc="-1" strike="noStrike">
                <a:solidFill>
                  <a:srgbClr val="000000"/>
                </a:solidFill>
                <a:latin typeface="Roboto Thin"/>
                <a:ea typeface="Roboto Thin"/>
              </a:rPr>
              <a:t>, 2018</a:t>
            </a:r>
            <a:endParaRPr b="0" lang="en-IN" sz="24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Arial"/>
                <a:ea typeface="DejaVu Sans"/>
              </a:rPr>
              <a:t>GraphQL Server</a:t>
            </a:r>
            <a:endParaRPr b="0" lang="en-IN" sz="2800" spc="-1" strike="noStrike">
              <a:latin typeface="Arial"/>
            </a:endParaRPr>
          </a:p>
        </p:txBody>
      </p:sp>
      <p:sp>
        <p:nvSpPr>
          <p:cNvPr id="184" name="CustomShape 2"/>
          <p:cNvSpPr/>
          <p:nvPr/>
        </p:nvSpPr>
        <p:spPr>
          <a:xfrm>
            <a:off x="792000" y="684000"/>
            <a:ext cx="10580040" cy="3925800"/>
          </a:xfrm>
          <a:prstGeom prst="rect">
            <a:avLst/>
          </a:prstGeom>
          <a:noFill/>
          <a:ln>
            <a:noFill/>
          </a:ln>
        </p:spPr>
        <p:style>
          <a:lnRef idx="0"/>
          <a:fillRef idx="0"/>
          <a:effectRef idx="0"/>
          <a:fontRef idx="minor"/>
        </p:style>
        <p:txBody>
          <a:bodyPr lIns="90000" rIns="90000" tIns="45000" bIns="45000"/>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Server side in Node.js with express following the graphql specifications</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Option to use either Apollo/express-graphql as a library on the server side</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Schema &amp; Resolver functions defined through helper methods provided by the SDK</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Call made to the GraphQL can either be a normal REST call or can use any protocol passing the graphql query along with it.</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queries can be tested through GraphiQL, the graphical editor for GraphQL</a:t>
            </a:r>
            <a:endParaRPr b="0" lang="en-IN" sz="1800" spc="-1" strike="noStrike">
              <a:latin typeface="Arial"/>
            </a:endParaRPr>
          </a:p>
        </p:txBody>
      </p:sp>
      <p:pic>
        <p:nvPicPr>
          <p:cNvPr id="185" name="" descr=""/>
          <p:cNvPicPr/>
          <p:nvPr/>
        </p:nvPicPr>
        <p:blipFill>
          <a:blip r:embed="rId1"/>
          <a:stretch/>
        </p:blipFill>
        <p:spPr>
          <a:xfrm>
            <a:off x="1149480" y="3813480"/>
            <a:ext cx="2665080" cy="2665080"/>
          </a:xfrm>
          <a:prstGeom prst="rect">
            <a:avLst/>
          </a:prstGeom>
          <a:ln>
            <a:noFill/>
          </a:ln>
        </p:spPr>
      </p:pic>
      <p:sp>
        <p:nvSpPr>
          <p:cNvPr id="186" name="CustomShape 3"/>
          <p:cNvSpPr/>
          <p:nvPr/>
        </p:nvSpPr>
        <p:spPr>
          <a:xfrm>
            <a:off x="4068000" y="3888000"/>
            <a:ext cx="5830560" cy="11127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Apollo GraphQL server can be used since it is open source, has good community support and optional enterprise support as well. Only javascript libs available from apollo as of now.</a:t>
            </a:r>
            <a:endParaRPr b="0" lang="en-IN" sz="1800" spc="-1" strike="noStrike">
              <a:latin typeface="Arial"/>
            </a:endParaRPr>
          </a:p>
        </p:txBody>
      </p:sp>
      <p:pic>
        <p:nvPicPr>
          <p:cNvPr id="187" name="" descr=""/>
          <p:cNvPicPr/>
          <p:nvPr/>
        </p:nvPicPr>
        <p:blipFill>
          <a:blip r:embed="rId2"/>
          <a:stretch/>
        </p:blipFill>
        <p:spPr>
          <a:xfrm>
            <a:off x="4176000" y="4752000"/>
            <a:ext cx="3454560" cy="17265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Arial"/>
                <a:ea typeface="DejaVu Sans"/>
              </a:rPr>
              <a:t>Authentication</a:t>
            </a:r>
            <a:endParaRPr b="0" lang="en-IN" sz="2800" spc="-1" strike="noStrike">
              <a:latin typeface="Arial"/>
            </a:endParaRPr>
          </a:p>
        </p:txBody>
      </p:sp>
      <p:sp>
        <p:nvSpPr>
          <p:cNvPr id="189" name="CustomShape 2"/>
          <p:cNvSpPr/>
          <p:nvPr/>
        </p:nvSpPr>
        <p:spPr>
          <a:xfrm>
            <a:off x="792000" y="684000"/>
            <a:ext cx="10726560" cy="1114560"/>
          </a:xfrm>
          <a:prstGeom prst="rect">
            <a:avLst/>
          </a:prstGeom>
          <a:noFill/>
          <a:ln>
            <a:noFill/>
          </a:ln>
        </p:spPr>
        <p:style>
          <a:lnRef idx="0"/>
          <a:fillRef idx="0"/>
          <a:effectRef idx="0"/>
          <a:fontRef idx="minor"/>
        </p:style>
        <p:txBody>
          <a:bodyPr lIns="90000" rIns="90000" tIns="45000" bIns="45000"/>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While authentication can remain the same as what we have for REST APIs by passing token via headers, it is better to pass the token in the body as an attribute to make the query protocol independent.</a:t>
            </a:r>
            <a:endParaRPr b="0" lang="en-IN" sz="1800" spc="-1" strike="noStrike">
              <a:latin typeface="Arial"/>
            </a:endParaRPr>
          </a:p>
        </p:txBody>
      </p:sp>
      <p:pic>
        <p:nvPicPr>
          <p:cNvPr id="190" name="" descr=""/>
          <p:cNvPicPr/>
          <p:nvPr/>
        </p:nvPicPr>
        <p:blipFill>
          <a:blip r:embed="rId1"/>
          <a:stretch/>
        </p:blipFill>
        <p:spPr>
          <a:xfrm>
            <a:off x="1089360" y="1764000"/>
            <a:ext cx="7062840" cy="205308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Arial"/>
                <a:ea typeface="DejaVu Sans"/>
              </a:rPr>
              <a:t>Tenant Resolution</a:t>
            </a:r>
            <a:endParaRPr b="0" lang="en-IN" sz="2800" spc="-1" strike="noStrike">
              <a:latin typeface="Arial"/>
            </a:endParaRPr>
          </a:p>
        </p:txBody>
      </p:sp>
      <p:sp>
        <p:nvSpPr>
          <p:cNvPr id="192" name="CustomShape 2"/>
          <p:cNvSpPr/>
          <p:nvPr/>
        </p:nvSpPr>
        <p:spPr>
          <a:xfrm>
            <a:off x="792000" y="1044000"/>
            <a:ext cx="10726560" cy="1114560"/>
          </a:xfrm>
          <a:prstGeom prst="rect">
            <a:avLst/>
          </a:prstGeom>
          <a:noFill/>
          <a:ln>
            <a:noFill/>
          </a:ln>
        </p:spPr>
        <p:style>
          <a:lnRef idx="0"/>
          <a:fillRef idx="0"/>
          <a:effectRef idx="0"/>
          <a:fontRef idx="minor"/>
        </p:style>
        <p:txBody>
          <a:bodyPr lIns="90000" rIns="90000" tIns="45000" bIns="45000"/>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A microservice can provide with the database connection host name and credentials when an access token is passed to it as opposed to storing it as an XML configuration. GraphQL will request for this info when needed via the API gateway to understand which DB it should talk to.</a:t>
            </a:r>
            <a:br/>
            <a:r>
              <a:rPr b="0" lang="en-IN" sz="1800" spc="-1" strike="noStrike">
                <a:solidFill>
                  <a:srgbClr val="000000"/>
                </a:solidFill>
                <a:latin typeface="Arial"/>
                <a:ea typeface="DejaVu Sans"/>
              </a:rPr>
              <a:t> </a:t>
            </a:r>
            <a:endParaRPr b="0" lang="en-IN" sz="18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Dataloader (Cache) is also separated by tenants to ensure clear data isolation.</a:t>
            </a:r>
            <a:endParaRPr b="0" lang="en-IN" sz="1800" spc="-1" strike="noStrike">
              <a:latin typeface="Arial"/>
            </a:endParaRPr>
          </a:p>
        </p:txBody>
      </p:sp>
      <p:pic>
        <p:nvPicPr>
          <p:cNvPr id="193" name="" descr=""/>
          <p:cNvPicPr/>
          <p:nvPr/>
        </p:nvPicPr>
        <p:blipFill>
          <a:blip r:embed="rId1"/>
          <a:stretch/>
        </p:blipFill>
        <p:spPr>
          <a:xfrm>
            <a:off x="1008000" y="2448000"/>
            <a:ext cx="4943160" cy="13287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Arial"/>
                <a:ea typeface="DejaVu Sans"/>
              </a:rPr>
              <a:t>Data sources</a:t>
            </a:r>
            <a:endParaRPr b="0" lang="en-IN" sz="2800" spc="-1" strike="noStrike">
              <a:latin typeface="Arial"/>
            </a:endParaRPr>
          </a:p>
        </p:txBody>
      </p:sp>
      <p:sp>
        <p:nvSpPr>
          <p:cNvPr id="195" name="CustomShape 2"/>
          <p:cNvSpPr/>
          <p:nvPr/>
        </p:nvSpPr>
        <p:spPr>
          <a:xfrm>
            <a:off x="792000" y="684000"/>
            <a:ext cx="10726560" cy="1114560"/>
          </a:xfrm>
          <a:prstGeom prst="rect">
            <a:avLst/>
          </a:prstGeom>
          <a:noFill/>
          <a:ln>
            <a:noFill/>
          </a:ln>
        </p:spPr>
        <p:style>
          <a:lnRef idx="0"/>
          <a:fillRef idx="0"/>
          <a:effectRef idx="0"/>
          <a:fontRef idx="minor"/>
        </p:style>
        <p:txBody>
          <a:bodyPr lIns="90000" rIns="90000" tIns="45000" bIns="45000"/>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can be multiple data sources to which GraphQL can talk to. Queries at the same level are executed in parallel.</a:t>
            </a:r>
            <a:endParaRPr b="0" lang="en-IN" sz="1800" spc="-1" strike="noStrike">
              <a:latin typeface="Arial"/>
            </a:endParaRPr>
          </a:p>
        </p:txBody>
      </p:sp>
      <p:sp>
        <p:nvSpPr>
          <p:cNvPr id="196" name="CustomShape 3"/>
          <p:cNvSpPr/>
          <p:nvPr/>
        </p:nvSpPr>
        <p:spPr>
          <a:xfrm>
            <a:off x="504000" y="1728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800" spc="-1" strike="noStrike">
                <a:solidFill>
                  <a:srgbClr val="000000"/>
                </a:solidFill>
                <a:latin typeface="Arial"/>
                <a:ea typeface="DejaVu Sans"/>
              </a:rPr>
              <a:t>GraphQL Client</a:t>
            </a:r>
            <a:endParaRPr b="0" lang="en-IN" sz="2800" spc="-1" strike="noStrike">
              <a:latin typeface="Arial"/>
            </a:endParaRPr>
          </a:p>
        </p:txBody>
      </p:sp>
      <p:sp>
        <p:nvSpPr>
          <p:cNvPr id="197" name="CustomShape 4"/>
          <p:cNvSpPr/>
          <p:nvPr/>
        </p:nvSpPr>
        <p:spPr>
          <a:xfrm>
            <a:off x="792000" y="2520000"/>
            <a:ext cx="10726560" cy="1114560"/>
          </a:xfrm>
          <a:prstGeom prst="rect">
            <a:avLst/>
          </a:prstGeom>
          <a:noFill/>
          <a:ln>
            <a:noFill/>
          </a:ln>
        </p:spPr>
        <p:style>
          <a:lnRef idx="0"/>
          <a:fillRef idx="0"/>
          <a:effectRef idx="0"/>
          <a:fontRef idx="minor"/>
        </p:style>
        <p:txBody>
          <a:bodyPr lIns="90000" rIns="90000" tIns="45000" bIns="45000"/>
          <a:p>
            <a:pPr marL="216000" indent="-212040">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There can be multiple data sources to which GraphQL can talk to. Queries at the same level are executed in parallel.</a:t>
            </a:r>
            <a:endParaRPr b="0" lang="en-IN" sz="1800" spc="-1" strike="noStrike">
              <a:latin typeface="Arial"/>
            </a:endParaRPr>
          </a:p>
        </p:txBody>
      </p:sp>
      <p:pic>
        <p:nvPicPr>
          <p:cNvPr id="198" name="" descr=""/>
          <p:cNvPicPr/>
          <p:nvPr/>
        </p:nvPicPr>
        <p:blipFill>
          <a:blip r:embed="rId1"/>
          <a:stretch/>
        </p:blipFill>
        <p:spPr>
          <a:xfrm>
            <a:off x="1008000" y="3168000"/>
            <a:ext cx="6031800" cy="36885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000000"/>
                </a:solidFill>
                <a:latin typeface="Arial"/>
                <a:ea typeface="DejaVu Sans"/>
              </a:rPr>
              <a:t>Enterprise Adoption</a:t>
            </a:r>
            <a:endParaRPr b="0" lang="en-IN" sz="2400" spc="-1" strike="noStrike">
              <a:latin typeface="Arial"/>
            </a:endParaRPr>
          </a:p>
        </p:txBody>
      </p:sp>
      <p:pic>
        <p:nvPicPr>
          <p:cNvPr id="200" name="" descr=""/>
          <p:cNvPicPr/>
          <p:nvPr/>
        </p:nvPicPr>
        <p:blipFill>
          <a:blip r:embed="rId1"/>
          <a:stretch/>
        </p:blipFill>
        <p:spPr>
          <a:xfrm>
            <a:off x="118080" y="451440"/>
            <a:ext cx="6151320" cy="6360840"/>
          </a:xfrm>
          <a:prstGeom prst="rect">
            <a:avLst/>
          </a:prstGeom>
          <a:ln>
            <a:noFill/>
          </a:ln>
        </p:spPr>
      </p:pic>
      <p:pic>
        <p:nvPicPr>
          <p:cNvPr id="201" name="" descr=""/>
          <p:cNvPicPr/>
          <p:nvPr/>
        </p:nvPicPr>
        <p:blipFill>
          <a:blip r:embed="rId2"/>
          <a:stretch/>
        </p:blipFill>
        <p:spPr>
          <a:xfrm>
            <a:off x="5816880" y="454320"/>
            <a:ext cx="6418080" cy="64274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000000"/>
                </a:solidFill>
                <a:latin typeface="Arial"/>
                <a:ea typeface="DejaVu Sans"/>
              </a:rPr>
              <a:t>Enterprise Adoption</a:t>
            </a:r>
            <a:endParaRPr b="0" lang="en-IN" sz="2400" spc="-1" strike="noStrike">
              <a:latin typeface="Arial"/>
            </a:endParaRPr>
          </a:p>
        </p:txBody>
      </p:sp>
      <p:pic>
        <p:nvPicPr>
          <p:cNvPr id="203" name="" descr=""/>
          <p:cNvPicPr/>
          <p:nvPr/>
        </p:nvPicPr>
        <p:blipFill>
          <a:blip r:embed="rId1"/>
          <a:stretch/>
        </p:blipFill>
        <p:spPr>
          <a:xfrm>
            <a:off x="109440" y="523800"/>
            <a:ext cx="6313320" cy="6360840"/>
          </a:xfrm>
          <a:prstGeom prst="rect">
            <a:avLst/>
          </a:prstGeom>
          <a:ln>
            <a:noFill/>
          </a:ln>
        </p:spPr>
      </p:pic>
      <p:pic>
        <p:nvPicPr>
          <p:cNvPr id="204" name="" descr=""/>
          <p:cNvPicPr/>
          <p:nvPr/>
        </p:nvPicPr>
        <p:blipFill>
          <a:blip r:embed="rId2"/>
          <a:stretch/>
        </p:blipFill>
        <p:spPr>
          <a:xfrm>
            <a:off x="5988960" y="482760"/>
            <a:ext cx="6217920" cy="637056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000000"/>
                </a:solidFill>
                <a:latin typeface="Arial"/>
                <a:ea typeface="DejaVu Sans"/>
              </a:rPr>
              <a:t>Enterprise Adoption</a:t>
            </a:r>
            <a:endParaRPr b="0" lang="en-IN" sz="2400" spc="-1" strike="noStrike">
              <a:latin typeface="Arial"/>
            </a:endParaRPr>
          </a:p>
        </p:txBody>
      </p:sp>
      <p:pic>
        <p:nvPicPr>
          <p:cNvPr id="206" name="" descr=""/>
          <p:cNvPicPr/>
          <p:nvPr/>
        </p:nvPicPr>
        <p:blipFill>
          <a:blip r:embed="rId1"/>
          <a:stretch/>
        </p:blipFill>
        <p:spPr>
          <a:xfrm>
            <a:off x="3934440" y="449640"/>
            <a:ext cx="5073120" cy="5308920"/>
          </a:xfrm>
          <a:prstGeom prst="rect">
            <a:avLst/>
          </a:prstGeom>
          <a:ln>
            <a:noFill/>
          </a:ln>
        </p:spPr>
      </p:pic>
      <p:pic>
        <p:nvPicPr>
          <p:cNvPr id="207" name="" descr=""/>
          <p:cNvPicPr/>
          <p:nvPr/>
        </p:nvPicPr>
        <p:blipFill>
          <a:blip r:embed="rId2"/>
          <a:stretch/>
        </p:blipFill>
        <p:spPr>
          <a:xfrm>
            <a:off x="4464000" y="5904000"/>
            <a:ext cx="2590560" cy="85680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u="sng">
                <a:solidFill>
                  <a:srgbClr val="000000"/>
                </a:solidFill>
                <a:uFillTx/>
                <a:latin typeface="Arial"/>
                <a:ea typeface="DejaVu Sans"/>
              </a:rPr>
              <a:t>REFERENCES</a:t>
            </a:r>
            <a:endParaRPr b="0" lang="en-IN" sz="2000" spc="-1" strike="noStrike">
              <a:latin typeface="Arial"/>
            </a:endParaRPr>
          </a:p>
        </p:txBody>
      </p:sp>
      <p:sp>
        <p:nvSpPr>
          <p:cNvPr id="209" name="CustomShape 2"/>
          <p:cNvSpPr/>
          <p:nvPr/>
        </p:nvSpPr>
        <p:spPr>
          <a:xfrm>
            <a:off x="792000" y="504000"/>
            <a:ext cx="10580040" cy="392580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u="sng">
                <a:solidFill>
                  <a:srgbClr val="0000ff"/>
                </a:solidFill>
                <a:uFillTx/>
                <a:latin typeface="Arial"/>
                <a:ea typeface="DejaVu Sans"/>
                <a:hlinkClick r:id="rId1"/>
              </a:rPr>
              <a:t>https://github.com/chentsulin/awesome-graphql</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2"/>
              </a:rPr>
              <a:t>https://dev-blog.apollodata.com/graphql-explained-5844742f195e</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3"/>
              </a:rPr>
              <a:t>https://blog.risingstack.com/graphql-overview-getting-started-with-graphql-and-nodejs/</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4"/>
              </a:rPr>
              <a:t>https://www.compose.com/articles/using-graphql-with-mongodb/</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5"/>
              </a:rPr>
              <a:t>https://medium.com/the-ideal-system/graphql-and-mongodb-a-quick-example-34643e637e49</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6"/>
              </a:rPr>
              <a:t>http://graphql.org/learn/best-practices/</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7"/>
              </a:rPr>
              <a:t>https://dev-blog.apollodata.com/tutorial-building-a-graphql-server-cddaa023c035</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8"/>
              </a:rPr>
              <a:t>https://github.com/graphql/graphql-js</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9"/>
              </a:rPr>
              <a:t>https://medium.freecodecamp.org/rest-apis-are-rest-in-peace-apis-long-live-graphql-d412e559d8e4</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10"/>
              </a:rPr>
              <a:t>https://medium.com/the-ideal-system/graphql-and-mongodb-a-quick-example-34643e637e49</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11"/>
              </a:rPr>
              <a:t>https://medium.com/graphql-mastery/setting-up-basic-graphql-server-in-node-js-with-express-c25eeaa819c2</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12"/>
              </a:rPr>
              <a:t>https://www.reindex.io/blog/building-a-graphql-server-with-node-js-and-sql/</a:t>
            </a:r>
            <a:r>
              <a:rPr b="0" lang="en-IN" sz="1600" spc="-1" strike="noStrike">
                <a:solidFill>
                  <a:srgbClr val="0066b3"/>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u="sng">
                <a:solidFill>
                  <a:srgbClr val="0000ff"/>
                </a:solidFill>
                <a:uFillTx/>
                <a:latin typeface="Arial"/>
                <a:ea typeface="DejaVu Sans"/>
                <a:hlinkClick r:id="rId13"/>
              </a:rPr>
              <a:t>https://about.sourcegraph.com/graphql/graphql-at-massive-scale-graphql-as-the-glue-in-a-microservice-architecture/</a:t>
            </a:r>
            <a:endParaRPr b="0" lang="en-IN" sz="1600" spc="-1" strike="noStrike">
              <a:latin typeface="Arial"/>
            </a:endParaRPr>
          </a:p>
          <a:p>
            <a:pPr>
              <a:lnSpc>
                <a:spcPct val="100000"/>
              </a:lnSpc>
            </a:pPr>
            <a:endParaRPr b="0" lang="en-IN" sz="16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u="sng">
                <a:solidFill>
                  <a:srgbClr val="000000"/>
                </a:solidFill>
                <a:uFillTx/>
                <a:latin typeface="Arial"/>
                <a:ea typeface="DejaVu Sans"/>
              </a:rPr>
              <a:t>SAMPLES</a:t>
            </a:r>
            <a:endParaRPr b="0" lang="en-IN" sz="2000" spc="-1" strike="noStrike">
              <a:latin typeface="Arial"/>
            </a:endParaRPr>
          </a:p>
        </p:txBody>
      </p:sp>
      <p:sp>
        <p:nvSpPr>
          <p:cNvPr id="211" name="CustomShape 2"/>
          <p:cNvSpPr/>
          <p:nvPr/>
        </p:nvSpPr>
        <p:spPr>
          <a:xfrm>
            <a:off x="792000" y="720000"/>
            <a:ext cx="10580040" cy="158076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66b3"/>
                </a:solidFill>
                <a:latin typeface="Arial"/>
                <a:ea typeface="DejaVu Sans"/>
              </a:rPr>
              <a:t>https://github.com/RisingStack/graphql-server</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66b3"/>
                </a:solidFill>
                <a:latin typeface="Arial"/>
                <a:ea typeface="DejaVu Sans"/>
              </a:rPr>
              <a:t>https://github.com/reindexio/graphql-nodejs-newsfeed</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66b3"/>
                </a:solidFill>
                <a:latin typeface="Arial"/>
                <a:ea typeface="DejaVu Sans"/>
              </a:rPr>
              <a:t>https://github.com/a7v8x/express-graphql-demo/tree/feature/1-setting-up-basic-graphql-server-in-nodejs-with-express</a:t>
            </a:r>
            <a:endParaRPr b="0" lang="en-IN" sz="1600" spc="-1" strike="noStrike">
              <a:latin typeface="Arial"/>
            </a:endParaRPr>
          </a:p>
        </p:txBody>
      </p:sp>
      <p:sp>
        <p:nvSpPr>
          <p:cNvPr id="212" name="CustomShape 3"/>
          <p:cNvSpPr/>
          <p:nvPr/>
        </p:nvSpPr>
        <p:spPr>
          <a:xfrm>
            <a:off x="504000" y="2448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u="sng">
                <a:solidFill>
                  <a:srgbClr val="000000"/>
                </a:solidFill>
                <a:uFillTx/>
                <a:latin typeface="Arial"/>
                <a:ea typeface="DejaVu Sans"/>
              </a:rPr>
              <a:t>VIDEOS</a:t>
            </a:r>
            <a:endParaRPr b="0" lang="en-IN" sz="2000" spc="-1" strike="noStrike">
              <a:latin typeface="Arial"/>
            </a:endParaRPr>
          </a:p>
        </p:txBody>
      </p:sp>
      <p:sp>
        <p:nvSpPr>
          <p:cNvPr id="213" name="CustomShape 4"/>
          <p:cNvSpPr/>
          <p:nvPr/>
        </p:nvSpPr>
        <p:spPr>
          <a:xfrm>
            <a:off x="792000" y="3060000"/>
            <a:ext cx="10580040" cy="158076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u="sng">
                <a:solidFill>
                  <a:srgbClr val="0000ff"/>
                </a:solidFill>
                <a:uFillTx/>
                <a:latin typeface="Arial"/>
                <a:ea typeface="DejaVu Sans"/>
                <a:hlinkClick r:id="rId1"/>
              </a:rPr>
              <a:t>https://youtu.be/UBGzsb2UkeY</a:t>
            </a:r>
            <a:endParaRPr b="0" lang="en-IN" sz="1600" spc="-1" strike="noStrike">
              <a:latin typeface="Arial"/>
            </a:endParaRPr>
          </a:p>
          <a:p>
            <a:pPr>
              <a:lnSpc>
                <a:spcPct val="100000"/>
              </a:lnSpc>
            </a:pPr>
            <a:endParaRPr b="0" lang="en-IN" sz="16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56000" y="432000"/>
            <a:ext cx="8276760" cy="5972760"/>
          </a:xfrm>
          <a:prstGeom prst="rect">
            <a:avLst/>
          </a:prstGeom>
          <a:noFill/>
          <a:ln>
            <a:noFill/>
          </a:ln>
        </p:spPr>
        <p:style>
          <a:lnRef idx="0"/>
          <a:fillRef idx="0"/>
          <a:effectRef idx="0"/>
          <a:fontRef idx="minor"/>
        </p:style>
        <p:txBody>
          <a:bodyPr lIns="90000" rIns="90000" tIns="45000" bIns="45000"/>
          <a:p>
            <a:endParaRPr b="0" lang="en-IN" sz="1800" spc="-1" strike="noStrike">
              <a:latin typeface="Arial"/>
            </a:endParaRPr>
          </a:p>
          <a:p>
            <a:endParaRPr b="0" lang="en-IN" sz="1800" spc="-1" strike="noStrike">
              <a:latin typeface="Arial"/>
            </a:endParaRPr>
          </a:p>
          <a:p>
            <a:r>
              <a:rPr b="1" lang="en-IN" sz="2200" spc="-1" strike="noStrike">
                <a:solidFill>
                  <a:srgbClr val="000000"/>
                </a:solidFill>
                <a:latin typeface="Arial"/>
                <a:ea typeface="DejaVu Sans"/>
              </a:rPr>
              <a:t>Pros</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Powerful queries for the client side</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Protocol independent</a:t>
            </a:r>
            <a:endParaRPr b="0" lang="en-IN" sz="2200" spc="-1" strike="noStrike">
              <a:latin typeface="Arial"/>
            </a:endParaRPr>
          </a:p>
          <a:p>
            <a:endParaRPr b="0" lang="en-IN" sz="2200" spc="-1" strike="noStrike">
              <a:latin typeface="Arial"/>
            </a:endParaRPr>
          </a:p>
          <a:p>
            <a:endParaRPr b="0" lang="en-IN" sz="2200" spc="-1" strike="noStrike">
              <a:latin typeface="Arial"/>
            </a:endParaRPr>
          </a:p>
          <a:p>
            <a:r>
              <a:rPr b="1" lang="en-IN" sz="2200" spc="-1" strike="noStrike">
                <a:solidFill>
                  <a:srgbClr val="000000"/>
                </a:solidFill>
                <a:latin typeface="Arial"/>
                <a:ea typeface="DejaVu Sans"/>
              </a:rPr>
              <a:t>Cons</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Performance issues if nested a lot (needs to be moderated)</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Caching is difficult (but libraries enable it)</a:t>
            </a:r>
            <a:endParaRPr b="0" lang="en-IN" sz="2200" spc="-1" strike="noStrike">
              <a:latin typeface="Arial"/>
            </a:endParaRPr>
          </a:p>
          <a:p>
            <a:endParaRPr b="0" lang="en-IN" sz="2200" spc="-1" strike="noStrike">
              <a:latin typeface="Arial"/>
            </a:endParaRPr>
          </a:p>
          <a:p>
            <a:r>
              <a:rPr b="0" lang="en-IN" sz="2200" spc="-1" strike="noStrike">
                <a:solidFill>
                  <a:srgbClr val="000000"/>
                </a:solidFill>
                <a:latin typeface="Arial"/>
                <a:ea typeface="DejaVu Sans"/>
              </a:rPr>
              <a:t>Resolver functions &amp; Schema implementation needed for data to be exposed (this is unavoidable but one time effort)</a:t>
            </a:r>
            <a:endParaRPr b="0" lang="en-IN" sz="2200" spc="-1" strike="noStrike">
              <a:latin typeface="Arial"/>
            </a:endParaRPr>
          </a:p>
          <a:p>
            <a:endParaRPr b="0" lang="en-IN" sz="22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075920" y="956520"/>
            <a:ext cx="7503840" cy="9514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4270" spc="-1" strike="noStrike">
                <a:solidFill>
                  <a:srgbClr val="000000"/>
                </a:solidFill>
                <a:latin typeface="Roboto Light"/>
                <a:ea typeface="Roboto Light"/>
              </a:rPr>
              <a:t>Event Sourcing</a:t>
            </a:r>
            <a:endParaRPr b="0" lang="en-IN" sz="4270" spc="-1" strike="noStrike">
              <a:latin typeface="Arial"/>
            </a:endParaRPr>
          </a:p>
        </p:txBody>
      </p:sp>
      <p:sp>
        <p:nvSpPr>
          <p:cNvPr id="109" name="CustomShape 2"/>
          <p:cNvSpPr/>
          <p:nvPr/>
        </p:nvSpPr>
        <p:spPr>
          <a:xfrm>
            <a:off x="11157120" y="6225840"/>
            <a:ext cx="552240" cy="362520"/>
          </a:xfrm>
          <a:prstGeom prst="rect">
            <a:avLst/>
          </a:prstGeom>
          <a:noFill/>
          <a:ln>
            <a:noFill/>
          </a:ln>
        </p:spPr>
        <p:style>
          <a:lnRef idx="0"/>
          <a:fillRef idx="0"/>
          <a:effectRef idx="0"/>
          <a:fontRef idx="minor"/>
        </p:style>
      </p:sp>
      <p:sp>
        <p:nvSpPr>
          <p:cNvPr id="110" name="CustomShape 3"/>
          <p:cNvSpPr/>
          <p:nvPr/>
        </p:nvSpPr>
        <p:spPr>
          <a:xfrm>
            <a:off x="1814760" y="2253600"/>
            <a:ext cx="178920" cy="229320"/>
          </a:xfrm>
          <a:prstGeom prst="rect">
            <a:avLst/>
          </a:prstGeom>
          <a:noFill/>
          <a:ln>
            <a:noFill/>
          </a:ln>
        </p:spPr>
        <p:style>
          <a:lnRef idx="0"/>
          <a:fillRef idx="0"/>
          <a:effectRef idx="0"/>
          <a:fontRef idx="minor"/>
        </p:style>
      </p:sp>
      <p:pic>
        <p:nvPicPr>
          <p:cNvPr id="111" name="" descr=""/>
          <p:cNvPicPr/>
          <p:nvPr/>
        </p:nvPicPr>
        <p:blipFill>
          <a:blip r:embed="rId1"/>
          <a:stretch/>
        </p:blipFill>
        <p:spPr>
          <a:xfrm>
            <a:off x="3461400" y="2295000"/>
            <a:ext cx="5177880" cy="3974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72000"/>
            <a:ext cx="11156040" cy="482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00000"/>
                </a:solidFill>
                <a:latin typeface="Arial"/>
                <a:ea typeface="DejaVu Sans"/>
              </a:rPr>
              <a:t>Important Notes in Production</a:t>
            </a:r>
            <a:endParaRPr b="0" lang="en-IN" sz="2000" spc="-1" strike="noStrike">
              <a:latin typeface="Arial"/>
            </a:endParaRPr>
          </a:p>
        </p:txBody>
      </p:sp>
      <p:sp>
        <p:nvSpPr>
          <p:cNvPr id="216" name="CustomShape 2"/>
          <p:cNvSpPr/>
          <p:nvPr/>
        </p:nvSpPr>
        <p:spPr>
          <a:xfrm>
            <a:off x="792000" y="684000"/>
            <a:ext cx="10580040" cy="3925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Multi-tenant cache – One object for every tenant - </a:t>
            </a:r>
            <a:br/>
            <a:r>
              <a:rPr b="0" lang="en-IN" sz="1800" spc="-1" strike="noStrike" u="sng">
                <a:solidFill>
                  <a:srgbClr val="0000ff"/>
                </a:solidFill>
                <a:uFillTx/>
                <a:latin typeface="Arial"/>
                <a:ea typeface="DejaVu Sans"/>
                <a:hlinkClick r:id="rId1"/>
              </a:rPr>
              <a:t>https://github.com/facebook/dataloader/issues/114</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Multitenant Schema - </a:t>
            </a:r>
            <a:br/>
            <a:r>
              <a:rPr b="0" lang="en-IN" sz="1800" spc="-1" strike="noStrike" u="sng">
                <a:solidFill>
                  <a:srgbClr val="0000ff"/>
                </a:solidFill>
                <a:uFillTx/>
                <a:latin typeface="Arial"/>
                <a:ea typeface="DejaVu Sans"/>
                <a:hlinkClick r:id="rId2"/>
              </a:rPr>
              <a:t>https://gist.github.com/yoadsn/44c68bb55d1fb56cfd9baea6cb740880</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Best practices in production - </a:t>
            </a:r>
            <a:r>
              <a:rPr b="0" lang="en-IN" sz="1800" spc="-1" strike="noStrike" u="sng">
                <a:solidFill>
                  <a:srgbClr val="0000ff"/>
                </a:solidFill>
                <a:uFillTx/>
                <a:latin typeface="Arial"/>
                <a:ea typeface="DejaVu Sans"/>
                <a:hlinkClick r:id="rId3"/>
              </a:rPr>
              <a:t>https://hackernoon.com/graphql-tips-after-a-year-in-production-419341db52e3</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Caching - </a:t>
            </a:r>
            <a:br/>
            <a:r>
              <a:rPr b="0" lang="en-IN" sz="1800" spc="-1" strike="noStrike" u="sng">
                <a:solidFill>
                  <a:srgbClr val="0000ff"/>
                </a:solidFill>
                <a:uFillTx/>
                <a:latin typeface="Arial"/>
                <a:ea typeface="DejaVu Sans"/>
                <a:hlinkClick r:id="rId4"/>
              </a:rPr>
              <a:t>https://www.apollographql.com/docs/engine/caching.html</a:t>
            </a:r>
            <a:br/>
            <a:r>
              <a:rPr b="0" lang="en-IN" sz="1800" spc="-1" strike="noStrike" u="sng">
                <a:solidFill>
                  <a:srgbClr val="0000ff"/>
                </a:solidFill>
                <a:uFillTx/>
                <a:latin typeface="Arial"/>
                <a:ea typeface="DejaVu Sans"/>
                <a:hlinkClick r:id="rId5"/>
              </a:rPr>
              <a:t>http://graphql.org/learn/caching/</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Authentication - </a:t>
            </a:r>
            <a:br/>
            <a:r>
              <a:rPr b="0" lang="en-IN" sz="1800" spc="-1" strike="noStrike" u="sng">
                <a:solidFill>
                  <a:srgbClr val="0000ff"/>
                </a:solidFill>
                <a:uFillTx/>
                <a:latin typeface="Arial"/>
                <a:ea typeface="DejaVu Sans"/>
                <a:hlinkClick r:id="rId6"/>
              </a:rPr>
              <a:t>https://medium.com/the-graphqlhub/graphql-and-authentication-b73aed34bbeb</a:t>
            </a:r>
            <a:br/>
            <a:r>
              <a:rPr b="0" lang="en-IN" sz="1800" spc="-1" strike="noStrike" u="sng">
                <a:solidFill>
                  <a:srgbClr val="0000ff"/>
                </a:solidFill>
                <a:uFillTx/>
                <a:latin typeface="Arial"/>
                <a:ea typeface="DejaVu Sans"/>
                <a:hlinkClick r:id="rId7"/>
              </a:rPr>
              <a:t>https://dev-blog.apollodata.com/a-guide-to-authentication-in-graphql-e002a4039d1</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Case Studies - </a:t>
            </a:r>
            <a:br/>
            <a:r>
              <a:rPr b="0" lang="en-IN" sz="1800" spc="-1" strike="noStrike" u="sng">
                <a:solidFill>
                  <a:srgbClr val="0000ff"/>
                </a:solidFill>
                <a:uFillTx/>
                <a:latin typeface="Arial"/>
                <a:ea typeface="DejaVu Sans"/>
                <a:hlinkClick r:id="rId8"/>
              </a:rPr>
              <a:t>https://www.graphql.com/case-studies/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What I learnt working with GraphQL - </a:t>
            </a:r>
            <a:r>
              <a:rPr b="0" lang="en-IN" sz="1800" spc="-1" strike="noStrike" u="sng">
                <a:solidFill>
                  <a:srgbClr val="0000ff"/>
                </a:solidFill>
                <a:uFillTx/>
                <a:latin typeface="Arial"/>
                <a:ea typeface="DejaVu Sans"/>
                <a:hlinkClick r:id="rId9"/>
              </a:rPr>
              <a:t>https://medium.com/techahoy/what-i-learnt-about-graphql-dafa8b2b6f67</a:t>
            </a:r>
            <a:r>
              <a:rPr b="0" lang="en-IN" sz="1800" spc="-1" strike="noStrike">
                <a:solidFill>
                  <a:srgbClr val="0066b3"/>
                </a:solidFill>
                <a:latin typeface="Arial"/>
                <a:ea typeface="DejaVu Sans"/>
              </a:rPr>
              <a:t> </a:t>
            </a:r>
            <a:endParaRPr b="0" lang="en-IN" sz="1800" spc="-1" strike="noStrike">
              <a:latin typeface="Arial"/>
            </a:endParaRPr>
          </a:p>
        </p:txBody>
      </p:sp>
      <p:sp>
        <p:nvSpPr>
          <p:cNvPr id="217" name="CustomShape 3"/>
          <p:cNvSpPr/>
          <p:nvPr/>
        </p:nvSpPr>
        <p:spPr>
          <a:xfrm>
            <a:off x="2304000" y="4680000"/>
            <a:ext cx="179280" cy="344880"/>
          </a:xfrm>
          <a:prstGeom prst="rect">
            <a:avLst/>
          </a:prstGeom>
          <a:noFill/>
          <a:ln>
            <a:noFill/>
          </a:ln>
        </p:spPr>
        <p:style>
          <a:lnRef idx="0"/>
          <a:fillRef idx="0"/>
          <a:effectRef idx="0"/>
          <a:fontRef idx="minor"/>
        </p:style>
      </p:sp>
      <p:sp>
        <p:nvSpPr>
          <p:cNvPr id="218" name="CustomShape 4"/>
          <p:cNvSpPr/>
          <p:nvPr/>
        </p:nvSpPr>
        <p:spPr>
          <a:xfrm>
            <a:off x="7056000" y="4896000"/>
            <a:ext cx="179280" cy="344880"/>
          </a:xfrm>
          <a:prstGeom prst="rect">
            <a:avLst/>
          </a:prstGeom>
          <a:noFill/>
          <a:ln>
            <a:noFill/>
          </a:ln>
        </p:spPr>
        <p:style>
          <a:lnRef idx="0"/>
          <a:fillRef idx="0"/>
          <a:effectRef idx="0"/>
          <a:fontRef idx="minor"/>
        </p:style>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532280" y="0"/>
            <a:ext cx="4657320" cy="6855480"/>
          </a:xfrm>
          <a:custGeom>
            <a:avLst/>
            <a:gdLst/>
            <a:ahLst/>
            <a:rect l="l" t="t" r="r" b="b"/>
            <a:pathLst>
              <a:path w="4659793" h="6858000">
                <a:moveTo>
                  <a:pt x="0" y="0"/>
                </a:moveTo>
                <a:lnTo>
                  <a:pt x="4659793" y="0"/>
                </a:lnTo>
                <a:lnTo>
                  <a:pt x="4659793" y="6858000"/>
                </a:lnTo>
                <a:lnTo>
                  <a:pt x="0" y="6858000"/>
                </a:lnTo>
                <a:close/>
              </a:path>
            </a:pathLst>
          </a:custGeom>
          <a:solidFill>
            <a:schemeClr val="accent5">
              <a:lumMod val="60000"/>
              <a:lumOff val="40000"/>
            </a:schemeClr>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0" name="CustomShape 2"/>
          <p:cNvSpPr/>
          <p:nvPr/>
        </p:nvSpPr>
        <p:spPr>
          <a:xfrm>
            <a:off x="6064200" y="0"/>
            <a:ext cx="6125040" cy="6855480"/>
          </a:xfrm>
          <a:custGeom>
            <a:avLst/>
            <a:gdLst/>
            <a:ah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1" name="CustomShape 3"/>
          <p:cNvSpPr/>
          <p:nvPr/>
        </p:nvSpPr>
        <p:spPr>
          <a:xfrm>
            <a:off x="3696840" y="0"/>
            <a:ext cx="7329960" cy="6855480"/>
          </a:xfrm>
          <a:prstGeom prst="homePlate">
            <a:avLst>
              <a:gd name="adj" fmla="val 33396"/>
            </a:avLst>
          </a:prstGeom>
          <a:solidFill>
            <a:schemeClr val="accent4"/>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2" name="CustomShape 4"/>
          <p:cNvSpPr/>
          <p:nvPr/>
        </p:nvSpPr>
        <p:spPr>
          <a:xfrm>
            <a:off x="1930320" y="0"/>
            <a:ext cx="7329960" cy="6855480"/>
          </a:xfrm>
          <a:prstGeom prst="homePlate">
            <a:avLst>
              <a:gd name="adj" fmla="val 33396"/>
            </a:avLst>
          </a:prstGeom>
          <a:solidFill>
            <a:schemeClr val="accent2"/>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3" name="CustomShape 5"/>
          <p:cNvSpPr/>
          <p:nvPr/>
        </p:nvSpPr>
        <p:spPr>
          <a:xfrm>
            <a:off x="631440" y="0"/>
            <a:ext cx="7329960" cy="6855480"/>
          </a:xfrm>
          <a:prstGeom prst="homePlate">
            <a:avLst>
              <a:gd name="adj" fmla="val 33396"/>
            </a:avLst>
          </a:prstGeom>
          <a:solidFill>
            <a:schemeClr val="accent6"/>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4" name="CustomShape 6"/>
          <p:cNvSpPr/>
          <p:nvPr/>
        </p:nvSpPr>
        <p:spPr>
          <a:xfrm>
            <a:off x="303840" y="0"/>
            <a:ext cx="7329960" cy="6855480"/>
          </a:xfrm>
          <a:prstGeom prst="homePlate">
            <a:avLst>
              <a:gd name="adj" fmla="val 33396"/>
            </a:avLst>
          </a:prstGeom>
          <a:solidFill>
            <a:schemeClr val="tx2"/>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5" name="CustomShape 7"/>
          <p:cNvSpPr/>
          <p:nvPr/>
        </p:nvSpPr>
        <p:spPr>
          <a:xfrm>
            <a:off x="-524160" y="0"/>
            <a:ext cx="7329960" cy="6855480"/>
          </a:xfrm>
          <a:prstGeom prst="homePlate">
            <a:avLst>
              <a:gd name="adj" fmla="val 33396"/>
            </a:avLst>
          </a:prstGeom>
          <a:solidFill>
            <a:schemeClr val="accent2"/>
          </a:solidFill>
          <a:ln>
            <a:noFill/>
          </a:ln>
          <a:effectLst>
            <a:outerShdw algn="t" blurRad="508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6" name="CustomShape 8"/>
          <p:cNvSpPr/>
          <p:nvPr/>
        </p:nvSpPr>
        <p:spPr>
          <a:xfrm>
            <a:off x="839160" y="2689560"/>
            <a:ext cx="6024600" cy="697680"/>
          </a:xfrm>
          <a:prstGeom prst="rect">
            <a:avLst/>
          </a:prstGeom>
          <a:noFill/>
          <a:ln>
            <a:noFill/>
          </a:ln>
        </p:spPr>
        <p:style>
          <a:lnRef idx="0"/>
          <a:fillRef idx="0"/>
          <a:effectRef idx="0"/>
          <a:fontRef idx="minor"/>
        </p:style>
        <p:txBody>
          <a:bodyPr lIns="90000" rIns="90000" tIns="45000" bIns="45000"/>
          <a:p>
            <a:pPr>
              <a:lnSpc>
                <a:spcPct val="140000"/>
              </a:lnSpc>
            </a:pPr>
            <a:r>
              <a:rPr b="0" lang="en-IN" sz="4000" spc="-1" strike="noStrike">
                <a:solidFill>
                  <a:srgbClr val="ffffff"/>
                </a:solidFill>
                <a:latin typeface="Roboto Light"/>
                <a:ea typeface="Roboto Light"/>
              </a:rPr>
              <a:t>Questions?</a:t>
            </a:r>
            <a:endParaRPr b="0" lang="en-IN" sz="40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469840" y="1999440"/>
            <a:ext cx="1249560" cy="679320"/>
          </a:xfrm>
          <a:prstGeom prst="diamond">
            <a:avLst/>
          </a:prstGeom>
          <a:solidFill>
            <a:schemeClr val="accent2"/>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28" name="CustomShape 2"/>
          <p:cNvSpPr/>
          <p:nvPr/>
        </p:nvSpPr>
        <p:spPr>
          <a:xfrm>
            <a:off x="5630040" y="1999440"/>
            <a:ext cx="929520" cy="505080"/>
          </a:xfrm>
          <a:custGeom>
            <a:avLst/>
            <a:gdLst/>
            <a:ah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229" name="CustomShape 3"/>
          <p:cNvSpPr/>
          <p:nvPr/>
        </p:nvSpPr>
        <p:spPr>
          <a:xfrm>
            <a:off x="5469840" y="1771920"/>
            <a:ext cx="1249560" cy="679320"/>
          </a:xfrm>
          <a:prstGeom prst="diamond">
            <a:avLst/>
          </a:prstGeom>
          <a:solidFill>
            <a:schemeClr val="accent5"/>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30" name="CustomShape 4"/>
          <p:cNvSpPr/>
          <p:nvPr/>
        </p:nvSpPr>
        <p:spPr>
          <a:xfrm>
            <a:off x="5630040" y="1771920"/>
            <a:ext cx="929520" cy="505080"/>
          </a:xfrm>
          <a:custGeom>
            <a:avLst/>
            <a:gdLst/>
            <a:ah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p:style>
      </p:sp>
      <p:sp>
        <p:nvSpPr>
          <p:cNvPr id="231" name="CustomShape 5"/>
          <p:cNvSpPr/>
          <p:nvPr/>
        </p:nvSpPr>
        <p:spPr>
          <a:xfrm>
            <a:off x="5469840" y="1544760"/>
            <a:ext cx="1249560" cy="679320"/>
          </a:xfrm>
          <a:prstGeom prst="diamond">
            <a:avLst/>
          </a:prstGeom>
          <a:solidFill>
            <a:schemeClr val="accent6"/>
          </a:solidFill>
          <a:ln>
            <a:noFill/>
          </a:ln>
          <a:effectLst>
            <a:outerShdw algn="t" blurRad="50800" dir="5400000" dist="25400" rotWithShape="0">
              <a:srgbClr val="000000">
                <a:alpha val="30000"/>
              </a:srgbClr>
            </a:outerShdw>
            <a:softEdge rad="0"/>
          </a:effectLst>
        </p:spPr>
        <p:style>
          <a:lnRef idx="2">
            <a:schemeClr val="accent1">
              <a:shade val="50000"/>
            </a:schemeClr>
          </a:lnRef>
          <a:fillRef idx="1">
            <a:schemeClr val="accent1"/>
          </a:fillRef>
          <a:effectRef idx="0">
            <a:schemeClr val="accent1"/>
          </a:effectRef>
          <a:fontRef idx="minor"/>
        </p:style>
      </p:sp>
      <p:sp>
        <p:nvSpPr>
          <p:cNvPr id="232" name="CustomShape 6"/>
          <p:cNvSpPr/>
          <p:nvPr/>
        </p:nvSpPr>
        <p:spPr>
          <a:xfrm>
            <a:off x="1443240" y="3114720"/>
            <a:ext cx="9303120" cy="697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latin typeface="Roboto Light"/>
                <a:ea typeface="Roboto Light"/>
              </a:rPr>
              <a:t>THANK YOU</a:t>
            </a:r>
            <a:endParaRPr b="0" lang="en-IN" sz="4000" spc="-1" strike="noStrike">
              <a:latin typeface="Arial"/>
            </a:endParaRPr>
          </a:p>
        </p:txBody>
      </p:sp>
      <p:sp>
        <p:nvSpPr>
          <p:cNvPr id="233" name="CustomShape 7"/>
          <p:cNvSpPr/>
          <p:nvPr/>
        </p:nvSpPr>
        <p:spPr>
          <a:xfrm>
            <a:off x="2860200" y="4248000"/>
            <a:ext cx="6570000" cy="5148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800" spc="-1" strike="noStrike">
                <a:solidFill>
                  <a:srgbClr val="000000"/>
                </a:solidFill>
                <a:latin typeface="Roboto Medium"/>
                <a:ea typeface="Roboto Medium"/>
              </a:rPr>
              <a:t>https://thenuthouse.github.io</a:t>
            </a:r>
            <a:endParaRPr b="0" lang="en-IN" sz="2800" spc="-1" strike="noStrike">
              <a:latin typeface="Arial"/>
            </a:endParaRPr>
          </a:p>
        </p:txBody>
      </p:sp>
      <p:sp>
        <p:nvSpPr>
          <p:cNvPr id="234" name="CustomShape 8"/>
          <p:cNvSpPr/>
          <p:nvPr/>
        </p:nvSpPr>
        <p:spPr>
          <a:xfrm>
            <a:off x="2160000" y="5544000"/>
            <a:ext cx="8206560" cy="4287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Arial"/>
                <a:ea typeface="DejaVu Sans"/>
              </a:rPr>
              <a:t>Inviting Speakers for our next and future sessions...</a:t>
            </a:r>
            <a:endParaRPr b="0" lang="en-IN" sz="24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476000" y="2288520"/>
            <a:ext cx="9131760" cy="95148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latin typeface="Arial"/>
            </a:endParaRPr>
          </a:p>
          <a:p>
            <a:pPr algn="ctr">
              <a:lnSpc>
                <a:spcPct val="100000"/>
              </a:lnSpc>
            </a:pPr>
            <a:r>
              <a:rPr b="0" lang="en-IN" sz="4270" spc="-1" strike="noStrike">
                <a:solidFill>
                  <a:srgbClr val="000000"/>
                </a:solidFill>
                <a:latin typeface="Roboto Light"/>
                <a:ea typeface="Roboto Light"/>
              </a:rPr>
              <a:t>Accounting, Medical, Legal..</a:t>
            </a:r>
            <a:endParaRPr b="0" lang="en-IN" sz="4270" spc="-1" strike="noStrike">
              <a:latin typeface="Arial"/>
            </a:endParaRPr>
          </a:p>
        </p:txBody>
      </p:sp>
      <p:sp>
        <p:nvSpPr>
          <p:cNvPr id="113" name="CustomShape 2"/>
          <p:cNvSpPr/>
          <p:nvPr/>
        </p:nvSpPr>
        <p:spPr>
          <a:xfrm>
            <a:off x="11157120" y="6225840"/>
            <a:ext cx="552240" cy="362520"/>
          </a:xfrm>
          <a:prstGeom prst="rect">
            <a:avLst/>
          </a:prstGeom>
          <a:noFill/>
          <a:ln>
            <a:noFill/>
          </a:ln>
        </p:spPr>
        <p:style>
          <a:lnRef idx="0"/>
          <a:fillRef idx="0"/>
          <a:effectRef idx="0"/>
          <a:fontRef idx="minor"/>
        </p:style>
      </p:sp>
      <p:sp>
        <p:nvSpPr>
          <p:cNvPr id="114" name="CustomShape 3"/>
          <p:cNvSpPr/>
          <p:nvPr/>
        </p:nvSpPr>
        <p:spPr>
          <a:xfrm>
            <a:off x="1814760" y="2253600"/>
            <a:ext cx="178920" cy="229320"/>
          </a:xfrm>
          <a:prstGeom prst="rect">
            <a:avLst/>
          </a:prstGeom>
          <a:noFill/>
          <a:ln>
            <a:noFill/>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1157120" y="6225840"/>
            <a:ext cx="552240" cy="362520"/>
          </a:xfrm>
          <a:prstGeom prst="rect">
            <a:avLst/>
          </a:prstGeom>
          <a:noFill/>
          <a:ln>
            <a:noFill/>
          </a:ln>
        </p:spPr>
        <p:style>
          <a:lnRef idx="0"/>
          <a:fillRef idx="0"/>
          <a:effectRef idx="0"/>
          <a:fontRef idx="minor"/>
        </p:style>
      </p:sp>
      <p:sp>
        <p:nvSpPr>
          <p:cNvPr id="116" name="CustomShape 2"/>
          <p:cNvSpPr/>
          <p:nvPr/>
        </p:nvSpPr>
        <p:spPr>
          <a:xfrm>
            <a:off x="1814760" y="2253600"/>
            <a:ext cx="178920" cy="229320"/>
          </a:xfrm>
          <a:prstGeom prst="rect">
            <a:avLst/>
          </a:prstGeom>
          <a:noFill/>
          <a:ln>
            <a:noFill/>
          </a:ln>
        </p:spPr>
        <p:style>
          <a:lnRef idx="0"/>
          <a:fillRef idx="0"/>
          <a:effectRef idx="0"/>
          <a:fontRef idx="minor"/>
        </p:style>
      </p:sp>
      <p:pic>
        <p:nvPicPr>
          <p:cNvPr id="117" name="" descr=""/>
          <p:cNvPicPr/>
          <p:nvPr/>
        </p:nvPicPr>
        <p:blipFill>
          <a:blip r:embed="rId1"/>
          <a:stretch/>
        </p:blipFill>
        <p:spPr>
          <a:xfrm>
            <a:off x="1474560" y="424440"/>
            <a:ext cx="9285840" cy="6037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1157120" y="6225840"/>
            <a:ext cx="552240" cy="362520"/>
          </a:xfrm>
          <a:prstGeom prst="rect">
            <a:avLst/>
          </a:prstGeom>
          <a:noFill/>
          <a:ln>
            <a:noFill/>
          </a:ln>
        </p:spPr>
        <p:style>
          <a:lnRef idx="0"/>
          <a:fillRef idx="0"/>
          <a:effectRef idx="0"/>
          <a:fontRef idx="minor"/>
        </p:style>
      </p:sp>
      <p:sp>
        <p:nvSpPr>
          <p:cNvPr id="119" name="CustomShape 2"/>
          <p:cNvSpPr/>
          <p:nvPr/>
        </p:nvSpPr>
        <p:spPr>
          <a:xfrm>
            <a:off x="1814760" y="2253600"/>
            <a:ext cx="178920" cy="229320"/>
          </a:xfrm>
          <a:prstGeom prst="rect">
            <a:avLst/>
          </a:prstGeom>
          <a:noFill/>
          <a:ln>
            <a:noFill/>
          </a:ln>
        </p:spPr>
        <p:style>
          <a:lnRef idx="0"/>
          <a:fillRef idx="0"/>
          <a:effectRef idx="0"/>
          <a:fontRef idx="minor"/>
        </p:style>
      </p:sp>
      <p:pic>
        <p:nvPicPr>
          <p:cNvPr id="120" name="" descr=""/>
          <p:cNvPicPr/>
          <p:nvPr/>
        </p:nvPicPr>
        <p:blipFill>
          <a:blip r:embed="rId1"/>
          <a:stretch/>
        </p:blipFill>
        <p:spPr>
          <a:xfrm>
            <a:off x="21960" y="1269720"/>
            <a:ext cx="12191040" cy="5427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1157120" y="6225840"/>
            <a:ext cx="552240" cy="362520"/>
          </a:xfrm>
          <a:prstGeom prst="rect">
            <a:avLst/>
          </a:prstGeom>
          <a:noFill/>
          <a:ln>
            <a:noFill/>
          </a:ln>
        </p:spPr>
        <p:style>
          <a:lnRef idx="0"/>
          <a:fillRef idx="0"/>
          <a:effectRef idx="0"/>
          <a:fontRef idx="minor"/>
        </p:style>
      </p:sp>
      <p:sp>
        <p:nvSpPr>
          <p:cNvPr id="122" name="CustomShape 2"/>
          <p:cNvSpPr/>
          <p:nvPr/>
        </p:nvSpPr>
        <p:spPr>
          <a:xfrm>
            <a:off x="1814760" y="2253600"/>
            <a:ext cx="178920" cy="229320"/>
          </a:xfrm>
          <a:prstGeom prst="rect">
            <a:avLst/>
          </a:prstGeom>
          <a:noFill/>
          <a:ln>
            <a:noFill/>
          </a:ln>
        </p:spPr>
        <p:style>
          <a:lnRef idx="0"/>
          <a:fillRef idx="0"/>
          <a:effectRef idx="0"/>
          <a:fontRef idx="minor"/>
        </p:style>
      </p:sp>
      <p:pic>
        <p:nvPicPr>
          <p:cNvPr id="123" name="" descr=""/>
          <p:cNvPicPr/>
          <p:nvPr/>
        </p:nvPicPr>
        <p:blipFill>
          <a:blip r:embed="rId1"/>
          <a:stretch/>
        </p:blipFill>
        <p:spPr>
          <a:xfrm>
            <a:off x="2788920" y="830160"/>
            <a:ext cx="6656760" cy="5323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1157120" y="6225840"/>
            <a:ext cx="552240" cy="362520"/>
          </a:xfrm>
          <a:prstGeom prst="rect">
            <a:avLst/>
          </a:prstGeom>
          <a:noFill/>
          <a:ln>
            <a:noFill/>
          </a:ln>
        </p:spPr>
        <p:style>
          <a:lnRef idx="0"/>
          <a:fillRef idx="0"/>
          <a:effectRef idx="0"/>
          <a:fontRef idx="minor"/>
        </p:style>
      </p:sp>
      <p:sp>
        <p:nvSpPr>
          <p:cNvPr id="125" name="CustomShape 2"/>
          <p:cNvSpPr/>
          <p:nvPr/>
        </p:nvSpPr>
        <p:spPr>
          <a:xfrm>
            <a:off x="1814760" y="2253600"/>
            <a:ext cx="178920" cy="229320"/>
          </a:xfrm>
          <a:prstGeom prst="rect">
            <a:avLst/>
          </a:prstGeom>
          <a:noFill/>
          <a:ln>
            <a:noFill/>
          </a:ln>
        </p:spPr>
        <p:style>
          <a:lnRef idx="0"/>
          <a:fillRef idx="0"/>
          <a:effectRef idx="0"/>
          <a:fontRef idx="minor"/>
        </p:style>
      </p:sp>
      <p:pic>
        <p:nvPicPr>
          <p:cNvPr id="126" name="" descr=""/>
          <p:cNvPicPr/>
          <p:nvPr/>
        </p:nvPicPr>
        <p:blipFill>
          <a:blip r:embed="rId1"/>
          <a:stretch/>
        </p:blipFill>
        <p:spPr>
          <a:xfrm>
            <a:off x="3165120" y="1477080"/>
            <a:ext cx="5904360" cy="6380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1157120" y="6225840"/>
            <a:ext cx="552240" cy="362520"/>
          </a:xfrm>
          <a:prstGeom prst="rect">
            <a:avLst/>
          </a:prstGeom>
          <a:noFill/>
          <a:ln>
            <a:noFill/>
          </a:ln>
        </p:spPr>
        <p:style>
          <a:lnRef idx="0"/>
          <a:fillRef idx="0"/>
          <a:effectRef idx="0"/>
          <a:fontRef idx="minor"/>
        </p:style>
      </p:sp>
      <p:sp>
        <p:nvSpPr>
          <p:cNvPr id="128" name="CustomShape 2"/>
          <p:cNvSpPr/>
          <p:nvPr/>
        </p:nvSpPr>
        <p:spPr>
          <a:xfrm>
            <a:off x="1814760" y="2253600"/>
            <a:ext cx="178920" cy="229320"/>
          </a:xfrm>
          <a:prstGeom prst="rect">
            <a:avLst/>
          </a:prstGeom>
          <a:noFill/>
          <a:ln>
            <a:noFill/>
          </a:ln>
        </p:spPr>
        <p:style>
          <a:lnRef idx="0"/>
          <a:fillRef idx="0"/>
          <a:effectRef idx="0"/>
          <a:fontRef idx="minor"/>
        </p:style>
      </p:sp>
      <p:pic>
        <p:nvPicPr>
          <p:cNvPr id="129" name="" descr=""/>
          <p:cNvPicPr/>
          <p:nvPr/>
        </p:nvPicPr>
        <p:blipFill>
          <a:blip r:embed="rId1"/>
          <a:stretch/>
        </p:blipFill>
        <p:spPr>
          <a:xfrm>
            <a:off x="1332000" y="657000"/>
            <a:ext cx="8913960" cy="56782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44919</TotalTime>
  <Application>LibreOffice/5.4.2.2$Linux_X86_64 LibreOffice_project/40m0$Build-2</Application>
  <Words>481</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2015-05-30T00:46:15Z</dcterms:created>
  <dc:creator>Ergün Kayis</dc:creator>
  <dc:description/>
  <dc:language>en-IN</dc:language>
  <cp:lastModifiedBy/>
  <dcterms:modified xsi:type="dcterms:W3CDTF">2018-04-26T18:20:20Z</dcterms:modified>
  <cp:revision>631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