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0276800" cy="42799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730" y="-48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copy"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uni_zg_logo copy.png" descr="uni_zg_logo copy.png"/>
          <p:cNvPicPr>
            <a:picLocks noChangeAspect="1"/>
          </p:cNvPicPr>
          <p:nvPr/>
        </p:nvPicPr>
        <p:blipFill>
          <a:blip r:embed="rId2"/>
          <a:srcRect l="40" r="40"/>
          <a:stretch>
            <a:fillRect/>
          </a:stretch>
        </p:blipFill>
        <p:spPr>
          <a:xfrm>
            <a:off x="26182318" y="1717675"/>
            <a:ext cx="2641486" cy="2640155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eminar kolegija Uvod u svemirske tehnologije, ak. god. 2020-2021"/>
          <p:cNvSpPr txBox="1"/>
          <p:nvPr/>
        </p:nvSpPr>
        <p:spPr>
          <a:xfrm>
            <a:off x="783907" y="41640125"/>
            <a:ext cx="28435937" cy="789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 defTabSz="4176712">
              <a:defRPr sz="4800">
                <a:solidFill>
                  <a:srgbClr val="FFFFFF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t>Seminar kolegija Uvod u svemirske tehnologije, ak. god. 2020-2021</a:t>
            </a:r>
          </a:p>
        </p:txBody>
      </p:sp>
      <p:sp>
        <p:nvSpPr>
          <p:cNvPr id="27" name="Line"/>
          <p:cNvSpPr/>
          <p:nvPr/>
        </p:nvSpPr>
        <p:spPr>
          <a:xfrm>
            <a:off x="1406525" y="5994400"/>
            <a:ext cx="27476450" cy="0"/>
          </a:xfrm>
          <a:prstGeom prst="line">
            <a:avLst/>
          </a:prstGeom>
          <a:ln w="2540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" name="Line"/>
          <p:cNvSpPr/>
          <p:nvPr/>
        </p:nvSpPr>
        <p:spPr>
          <a:xfrm>
            <a:off x="1289050" y="41351200"/>
            <a:ext cx="27711400" cy="0"/>
          </a:xfrm>
          <a:prstGeom prst="line">
            <a:avLst/>
          </a:prstGeom>
          <a:ln w="1270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9" name="FERbijeli.png" descr="FERbijeli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95919" y="1757882"/>
            <a:ext cx="3227642" cy="2559854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edit_4_7429830729.png" descr="imageedit_4_7429830729.png"/>
          <p:cNvPicPr>
            <a:picLocks noChangeAspect="1"/>
          </p:cNvPicPr>
          <p:nvPr/>
        </p:nvPicPr>
        <p:blipFill>
          <a:blip r:embed="rId4"/>
          <a:srcRect l="40" r="40"/>
          <a:stretch>
            <a:fillRect/>
          </a:stretch>
        </p:blipFill>
        <p:spPr>
          <a:xfrm>
            <a:off x="26182318" y="1717675"/>
            <a:ext cx="2641486" cy="264015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eminar kolegija Uvod u svemirske tehnologije, ak. god. 2020-2021"/>
          <p:cNvSpPr txBox="1"/>
          <p:nvPr/>
        </p:nvSpPr>
        <p:spPr>
          <a:xfrm>
            <a:off x="783907" y="41640125"/>
            <a:ext cx="28435937" cy="789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 defTabSz="4176712">
              <a:defRPr sz="4800">
                <a:solidFill>
                  <a:srgbClr val="323C50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t>Seminar kolegija Uvod u svemirske tehnologije, ak. god. 2020-2021</a:t>
            </a:r>
          </a:p>
        </p:txBody>
      </p:sp>
      <p:sp>
        <p:nvSpPr>
          <p:cNvPr id="4" name="Line"/>
          <p:cNvSpPr/>
          <p:nvPr/>
        </p:nvSpPr>
        <p:spPr>
          <a:xfrm>
            <a:off x="1406525" y="5994400"/>
            <a:ext cx="27476450" cy="0"/>
          </a:xfrm>
          <a:prstGeom prst="line">
            <a:avLst/>
          </a:prstGeom>
          <a:ln w="254000">
            <a:solidFill>
              <a:srgbClr val="323C5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Line"/>
          <p:cNvSpPr/>
          <p:nvPr/>
        </p:nvSpPr>
        <p:spPr>
          <a:xfrm>
            <a:off x="1289050" y="41351200"/>
            <a:ext cx="27711400" cy="0"/>
          </a:xfrm>
          <a:prstGeom prst="line">
            <a:avLst/>
          </a:prstGeom>
          <a:ln w="127000">
            <a:solidFill>
              <a:srgbClr val="323C5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8" name="Group"/>
          <p:cNvGrpSpPr/>
          <p:nvPr/>
        </p:nvGrpSpPr>
        <p:grpSpPr>
          <a:xfrm>
            <a:off x="1320800" y="1721147"/>
            <a:ext cx="3316542" cy="2633069"/>
            <a:chOff x="0" y="0"/>
            <a:chExt cx="3316541" cy="2633067"/>
          </a:xfrm>
        </p:grpSpPr>
        <p:pic>
          <p:nvPicPr>
            <p:cNvPr id="6" name="Graphic 8" descr="Graphic 8"/>
            <p:cNvPicPr>
              <a:picLocks noChangeAspect="1"/>
            </p:cNvPicPr>
            <p:nvPr/>
          </p:nvPicPr>
          <p:blipFill>
            <a:blip r:embed="rId5"/>
            <a:srcRect r="48775"/>
            <a:stretch>
              <a:fillRect/>
            </a:stretch>
          </p:blipFill>
          <p:spPr>
            <a:xfrm>
              <a:off x="88900" y="0"/>
              <a:ext cx="3227642" cy="1236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" name="Graphic 8" descr="Graphic 8"/>
            <p:cNvPicPr>
              <a:picLocks noChangeAspect="1"/>
            </p:cNvPicPr>
            <p:nvPr/>
          </p:nvPicPr>
          <p:blipFill>
            <a:blip r:embed="rId5"/>
            <a:srcRect l="51434"/>
            <a:stretch>
              <a:fillRect/>
            </a:stretch>
          </p:blipFill>
          <p:spPr>
            <a:xfrm>
              <a:off x="0" y="1397000"/>
              <a:ext cx="3060079" cy="1236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Title Text"/>
          <p:cNvSpPr txBox="1">
            <a:spLocks noGrp="1"/>
          </p:cNvSpPr>
          <p:nvPr>
            <p:ph type="title"/>
          </p:nvPr>
        </p:nvSpPr>
        <p:spPr>
          <a:xfrm>
            <a:off x="1513839" y="1713941"/>
            <a:ext cx="27249123" cy="8272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08821" tIns="208821" rIns="208821" bIns="208821"/>
          <a:lstStyle/>
          <a:p>
            <a:r>
              <a:t>Title Text</a:t>
            </a:r>
          </a:p>
        </p:txBody>
      </p:sp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1513839" y="9986433"/>
            <a:ext cx="27249123" cy="32812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08821" tIns="208821" rIns="208821" bIns="208821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33786" y="38529006"/>
            <a:ext cx="7064588" cy="227865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41767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323C50"/>
          </a:solidFill>
          <a:uFillTx/>
          <a:latin typeface="Arial Rounded MT Bold"/>
          <a:ea typeface="Arial Rounded MT Bold"/>
          <a:cs typeface="Arial Rounded MT Bold"/>
          <a:sym typeface="Arial Rounded MT Bold"/>
        </a:defRPr>
      </a:lvl1pPr>
      <a:lvl2pPr marL="0" marR="0" indent="0" algn="ctr" defTabSz="41767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323C50"/>
          </a:solidFill>
          <a:uFillTx/>
          <a:latin typeface="Arial Rounded MT Bold"/>
          <a:ea typeface="Arial Rounded MT Bold"/>
          <a:cs typeface="Arial Rounded MT Bold"/>
          <a:sym typeface="Arial Rounded MT Bold"/>
        </a:defRPr>
      </a:lvl2pPr>
      <a:lvl3pPr marL="0" marR="0" indent="0" algn="ctr" defTabSz="41767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323C50"/>
          </a:solidFill>
          <a:uFillTx/>
          <a:latin typeface="Arial Rounded MT Bold"/>
          <a:ea typeface="Arial Rounded MT Bold"/>
          <a:cs typeface="Arial Rounded MT Bold"/>
          <a:sym typeface="Arial Rounded MT Bold"/>
        </a:defRPr>
      </a:lvl3pPr>
      <a:lvl4pPr marL="0" marR="0" indent="0" algn="ctr" defTabSz="41767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323C50"/>
          </a:solidFill>
          <a:uFillTx/>
          <a:latin typeface="Arial Rounded MT Bold"/>
          <a:ea typeface="Arial Rounded MT Bold"/>
          <a:cs typeface="Arial Rounded MT Bold"/>
          <a:sym typeface="Arial Rounded MT Bold"/>
        </a:defRPr>
      </a:lvl4pPr>
      <a:lvl5pPr marL="0" marR="0" indent="0" algn="ctr" defTabSz="41767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323C50"/>
          </a:solidFill>
          <a:uFillTx/>
          <a:latin typeface="Arial Rounded MT Bold"/>
          <a:ea typeface="Arial Rounded MT Bold"/>
          <a:cs typeface="Arial Rounded MT Bold"/>
          <a:sym typeface="Arial Rounded MT Bold"/>
        </a:defRPr>
      </a:lvl5pPr>
      <a:lvl6pPr marL="0" marR="0" indent="457200" algn="ctr" defTabSz="41767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323C50"/>
          </a:solidFill>
          <a:uFillTx/>
          <a:latin typeface="Arial Rounded MT Bold"/>
          <a:ea typeface="Arial Rounded MT Bold"/>
          <a:cs typeface="Arial Rounded MT Bold"/>
          <a:sym typeface="Arial Rounded MT Bold"/>
        </a:defRPr>
      </a:lvl6pPr>
      <a:lvl7pPr marL="0" marR="0" indent="914400" algn="ctr" defTabSz="41767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323C50"/>
          </a:solidFill>
          <a:uFillTx/>
          <a:latin typeface="Arial Rounded MT Bold"/>
          <a:ea typeface="Arial Rounded MT Bold"/>
          <a:cs typeface="Arial Rounded MT Bold"/>
          <a:sym typeface="Arial Rounded MT Bold"/>
        </a:defRPr>
      </a:lvl7pPr>
      <a:lvl8pPr marL="0" marR="0" indent="1371600" algn="ctr" defTabSz="41767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323C50"/>
          </a:solidFill>
          <a:uFillTx/>
          <a:latin typeface="Arial Rounded MT Bold"/>
          <a:ea typeface="Arial Rounded MT Bold"/>
          <a:cs typeface="Arial Rounded MT Bold"/>
          <a:sym typeface="Arial Rounded MT Bold"/>
        </a:defRPr>
      </a:lvl8pPr>
      <a:lvl9pPr marL="0" marR="0" indent="1828800" algn="ctr" defTabSz="41767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323C50"/>
          </a:solidFill>
          <a:uFillTx/>
          <a:latin typeface="Arial Rounded MT Bold"/>
          <a:ea typeface="Arial Rounded MT Bold"/>
          <a:cs typeface="Arial Rounded MT Bold"/>
          <a:sym typeface="Arial Rounded MT Bold"/>
        </a:defRPr>
      </a:lvl9pPr>
    </p:titleStyle>
    <p:bodyStyle>
      <a:lvl1pPr marL="1566862" marR="0" indent="-1566862" algn="l" defTabSz="4176712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00000"/>
        <a:buFontTx/>
        <a:buChar char="»"/>
        <a:tabLst/>
        <a:defRPr sz="14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3577803" marR="0" indent="-1490240" algn="l" defTabSz="4176712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00000"/>
        <a:buFontTx/>
        <a:buChar char="–"/>
        <a:tabLst/>
        <a:defRPr sz="14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5563148" marR="0" indent="-1386435" algn="l" defTabSz="4176712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00000"/>
        <a:buFontTx/>
        <a:buChar char="•"/>
        <a:tabLst/>
        <a:defRPr sz="14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7940186" marR="0" indent="-1675911" algn="l" defTabSz="4176712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00000"/>
        <a:buFontTx/>
        <a:buChar char="–"/>
        <a:tabLst/>
        <a:defRPr sz="14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6813212" marR="0" indent="-8459787" algn="l" defTabSz="4176712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00000"/>
        <a:buFontTx/>
        <a:buChar char="»"/>
        <a:tabLst/>
        <a:defRPr sz="14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17270412" marR="0" indent="-8459787" algn="l" defTabSz="4176712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00000"/>
        <a:buFontTx/>
        <a:buChar char=""/>
        <a:tabLst/>
        <a:defRPr sz="14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17727612" marR="0" indent="-8459787" algn="l" defTabSz="4176712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00000"/>
        <a:buFontTx/>
        <a:buChar char=""/>
        <a:tabLst/>
        <a:defRPr sz="14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18184812" marR="0" indent="-8459787" algn="l" defTabSz="4176712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00000"/>
        <a:buFontTx/>
        <a:buChar char=""/>
        <a:tabLst/>
        <a:defRPr sz="14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18642012" marR="0" indent="-8459787" algn="l" defTabSz="4176712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00000"/>
        <a:buFontTx/>
        <a:buChar char=""/>
        <a:tabLst/>
        <a:defRPr sz="14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rimjer postera"/>
          <p:cNvSpPr txBox="1">
            <a:spLocks noGrp="1"/>
          </p:cNvSpPr>
          <p:nvPr>
            <p:ph type="title" idx="4294967295"/>
          </p:nvPr>
        </p:nvSpPr>
        <p:spPr>
          <a:xfrm>
            <a:off x="5108520" y="947681"/>
            <a:ext cx="19786711" cy="24214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hr-HR" dirty="0" err="1"/>
              <a:t>Navigational</a:t>
            </a:r>
            <a:r>
              <a:rPr lang="hr-HR" dirty="0"/>
              <a:t> Technology </a:t>
            </a:r>
            <a:r>
              <a:rPr lang="hr-HR" dirty="0" err="1"/>
              <a:t>Satellite</a:t>
            </a:r>
            <a:r>
              <a:rPr lang="hr-HR" dirty="0"/>
              <a:t> 3</a:t>
            </a:r>
            <a:endParaRPr dirty="0"/>
          </a:p>
        </p:txBody>
      </p:sp>
      <p:sp>
        <p:nvSpPr>
          <p:cNvPr id="40" name="autori,…"/>
          <p:cNvSpPr txBox="1"/>
          <p:nvPr/>
        </p:nvSpPr>
        <p:spPr>
          <a:xfrm>
            <a:off x="3808095" y="3257550"/>
            <a:ext cx="21943061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 defTabSz="4176712">
              <a:defRPr sz="4800">
                <a:solidFill>
                  <a:srgbClr val="262626"/>
                </a:solidFill>
              </a:defRPr>
            </a:pPr>
            <a:r>
              <a:rPr dirty="0"/>
              <a:t> </a:t>
            </a:r>
            <a:r>
              <a:rPr lang="hr-HR" dirty="0"/>
              <a:t>Noa Milin, Bartul Tadić, Antun Petrač, Blaž Solić</a:t>
            </a:r>
            <a:r>
              <a:rPr dirty="0"/>
              <a:t>, </a:t>
            </a:r>
          </a:p>
          <a:p>
            <a:pPr algn="ctr" defTabSz="4176712">
              <a:defRPr sz="4400">
                <a:solidFill>
                  <a:srgbClr val="262626"/>
                </a:solidFill>
              </a:defRPr>
            </a:pPr>
            <a:r>
              <a:rPr dirty="0" err="1"/>
              <a:t>Sveučilište</a:t>
            </a:r>
            <a:r>
              <a:rPr dirty="0"/>
              <a:t> u </a:t>
            </a:r>
            <a:r>
              <a:rPr dirty="0" err="1"/>
              <a:t>Zagrebu</a:t>
            </a:r>
            <a:r>
              <a:rPr dirty="0"/>
              <a:t> </a:t>
            </a:r>
            <a:r>
              <a:rPr dirty="0" err="1"/>
              <a:t>Fakultet</a:t>
            </a:r>
            <a:r>
              <a:rPr dirty="0"/>
              <a:t> </a:t>
            </a:r>
            <a:r>
              <a:rPr dirty="0" err="1"/>
              <a:t>elektrotehnike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računarstva</a:t>
            </a:r>
            <a:endParaRPr dirty="0"/>
          </a:p>
        </p:txBody>
      </p:sp>
      <p:sp>
        <p:nvSpPr>
          <p:cNvPr id="41" name="1. Uvod…"/>
          <p:cNvSpPr txBox="1"/>
          <p:nvPr/>
        </p:nvSpPr>
        <p:spPr>
          <a:xfrm>
            <a:off x="1483994" y="6821487"/>
            <a:ext cx="13034012" cy="744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 defTabSz="4176712">
              <a:lnSpc>
                <a:spcPct val="110000"/>
              </a:lnSpc>
              <a:defRPr sz="5000" b="1">
                <a:solidFill>
                  <a:srgbClr val="323C50"/>
                </a:solidFill>
              </a:defRPr>
            </a:pPr>
            <a:r>
              <a:rPr dirty="0"/>
              <a:t>1. </a:t>
            </a:r>
            <a:r>
              <a:rPr dirty="0" err="1"/>
              <a:t>Uvod</a:t>
            </a:r>
            <a:endParaRPr sz="4800" dirty="0">
              <a:solidFill>
                <a:srgbClr val="486BAA"/>
              </a:solidFill>
            </a:endParaRPr>
          </a:p>
          <a:p>
            <a:pPr algn="just" defTabSz="4176712">
              <a:lnSpc>
                <a:spcPct val="110000"/>
              </a:lnSpc>
              <a:defRPr sz="3200"/>
            </a:pPr>
            <a:r>
              <a:rPr lang="hr-HR" sz="3200" dirty="0"/>
              <a:t>(Noa Milin)</a:t>
            </a:r>
            <a:endParaRPr sz="32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Američki eksperimentalni navigacijski satelit NTS-3, predviđen za lansiranje u </a:t>
            </a:r>
            <a:r>
              <a:rPr lang="hr-HR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2023</a:t>
            </a: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godine pomaknut će granice već afirmiranog radionavigacijskog sustava </a:t>
            </a:r>
            <a:r>
              <a:rPr lang="hr-HR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GPS</a:t>
            </a: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GPS je od svog uvoda alat s ne samo vojnom, već i sad širom nego ikad, komercijalnom uporabom.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Moderan način života bez takvog sustava je gotovo pa nezamisliv jer o njemu ovisi sve od kontrole </a:t>
            </a:r>
            <a:r>
              <a:rPr lang="hr-HR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prometa, bankarstva, mobilnih mreža </a:t>
            </a: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 i </a:t>
            </a:r>
            <a:r>
              <a:rPr lang="hr-HR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poljoprivreda</a:t>
            </a: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Međutim, čak tako napredan sustav može se znatno unaprijediti.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Tu ulogu ima satelit NTS-3 koji će znatno poboljšati postojeće tehnologije položaja, navigacije i određivanja vremena (eng. </a:t>
            </a:r>
            <a:r>
              <a:rPr lang="hr-HR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PNT</a:t>
            </a: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hr-HR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Positioning</a:t>
            </a: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r-HR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Navigation</a:t>
            </a: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Timing).</a:t>
            </a:r>
          </a:p>
        </p:txBody>
      </p:sp>
      <p:sp>
        <p:nvSpPr>
          <p:cNvPr id="44" name="Line"/>
          <p:cNvSpPr/>
          <p:nvPr/>
        </p:nvSpPr>
        <p:spPr>
          <a:xfrm flipV="1">
            <a:off x="15670212" y="7723187"/>
            <a:ext cx="13025438" cy="25401"/>
          </a:xfrm>
          <a:prstGeom prst="line">
            <a:avLst/>
          </a:prstGeom>
          <a:ln w="38100">
            <a:solidFill>
              <a:srgbClr val="323C5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" name="Line"/>
          <p:cNvSpPr/>
          <p:nvPr/>
        </p:nvSpPr>
        <p:spPr>
          <a:xfrm>
            <a:off x="1489075" y="7741670"/>
            <a:ext cx="13027026" cy="1"/>
          </a:xfrm>
          <a:prstGeom prst="line">
            <a:avLst/>
          </a:prstGeom>
          <a:ln w="38100">
            <a:solidFill>
              <a:srgbClr val="323C5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" name="3. Lokacija i informacije o orbiti…"/>
          <p:cNvSpPr txBox="1"/>
          <p:nvPr/>
        </p:nvSpPr>
        <p:spPr>
          <a:xfrm>
            <a:off x="15669894" y="6821487"/>
            <a:ext cx="13034012" cy="5230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 defTabSz="4176712">
              <a:lnSpc>
                <a:spcPct val="110000"/>
              </a:lnSpc>
              <a:defRPr sz="5000" b="1">
                <a:solidFill>
                  <a:srgbClr val="323C50"/>
                </a:solidFill>
              </a:defRPr>
            </a:pPr>
            <a:r>
              <a:rPr dirty="0"/>
              <a:t>3</a:t>
            </a:r>
            <a:r>
              <a:rPr lang="hr-HR" dirty="0"/>
              <a:t>. Jačanje PNT signala</a:t>
            </a:r>
            <a:endParaRPr sz="4800" dirty="0">
              <a:solidFill>
                <a:srgbClr val="486BAA"/>
              </a:solidFill>
            </a:endParaRPr>
          </a:p>
          <a:p>
            <a:pPr algn="just" defTabSz="4176712">
              <a:lnSpc>
                <a:spcPct val="110000"/>
              </a:lnSpc>
              <a:defRPr sz="3200"/>
            </a:pPr>
            <a:r>
              <a:rPr lang="hr-HR" sz="3200" dirty="0"/>
              <a:t>(Bartul Tadić)</a:t>
            </a:r>
            <a:endParaRPr sz="3200" dirty="0"/>
          </a:p>
          <a:p>
            <a:pPr algn="just" defTabSz="4176712">
              <a:lnSpc>
                <a:spcPct val="110000"/>
              </a:lnSpc>
              <a:defRPr sz="3200"/>
            </a:pPr>
            <a:r>
              <a:rPr lang="hr-HR" dirty="0"/>
              <a:t>Jačanje </a:t>
            </a:r>
            <a:r>
              <a:rPr lang="hr-HR" b="1" dirty="0"/>
              <a:t>PNT signala</a:t>
            </a:r>
            <a:r>
              <a:rPr lang="hr-HR" dirty="0"/>
              <a:t> NTS-3 će testirati novi generator digitalnog signala koji može biti reprogramirati u orbiti.</a:t>
            </a:r>
          </a:p>
          <a:p>
            <a:pPr algn="just" defTabSz="4176712">
              <a:lnSpc>
                <a:spcPct val="110000"/>
              </a:lnSpc>
              <a:defRPr sz="3200"/>
            </a:pPr>
            <a:r>
              <a:rPr lang="hr-HR" dirty="0"/>
              <a:t>To će generatoru omogućiti emitiranje novih signala, poboljšanje performansi izbjegavanjem i rješavanjem smetnji te obranu od </a:t>
            </a:r>
            <a:r>
              <a:rPr lang="hr-HR" b="1" dirty="0" err="1"/>
              <a:t>spoofing</a:t>
            </a:r>
            <a:r>
              <a:rPr lang="hr-HR" b="1" dirty="0"/>
              <a:t>-a</a:t>
            </a:r>
            <a:r>
              <a:rPr lang="hr-HR" dirty="0"/>
              <a:t> dodavanjem potpisa za sprječavanje lažiranja.. </a:t>
            </a:r>
          </a:p>
          <a:p>
            <a:pPr algn="just" defTabSz="4176712">
              <a:lnSpc>
                <a:spcPct val="110000"/>
              </a:lnSpc>
              <a:defRPr sz="3200"/>
            </a:pPr>
            <a:r>
              <a:rPr lang="hr-HR" dirty="0"/>
              <a:t>U konačnici, NTS-3 će korisnicima pružiti </a:t>
            </a:r>
            <a:r>
              <a:rPr lang="hr-HR" b="1" dirty="0"/>
              <a:t>poboljšanu stabilnost</a:t>
            </a:r>
            <a:r>
              <a:rPr lang="hr-HR" dirty="0"/>
              <a:t> signala, </a:t>
            </a:r>
            <a:r>
              <a:rPr lang="hr-HR" b="1" dirty="0"/>
              <a:t>dostupnost</a:t>
            </a:r>
            <a:r>
              <a:rPr lang="hr-HR" dirty="0"/>
              <a:t>, </a:t>
            </a:r>
            <a:r>
              <a:rPr lang="hr-HR" b="1" dirty="0"/>
              <a:t>integritet</a:t>
            </a:r>
            <a:r>
              <a:rPr lang="hr-HR" dirty="0"/>
              <a:t> i </a:t>
            </a:r>
            <a:r>
              <a:rPr lang="hr-HR" b="1" dirty="0"/>
              <a:t>točnost</a:t>
            </a:r>
            <a:r>
              <a:rPr lang="hr-HR" dirty="0"/>
              <a:t>.</a:t>
            </a:r>
            <a:endParaRPr dirty="0"/>
          </a:p>
        </p:txBody>
      </p:sp>
      <p:grpSp>
        <p:nvGrpSpPr>
          <p:cNvPr id="50" name="Izdvojeno…"/>
          <p:cNvGrpSpPr/>
          <p:nvPr/>
        </p:nvGrpSpPr>
        <p:grpSpPr>
          <a:xfrm>
            <a:off x="21580308" y="27370019"/>
            <a:ext cx="7902774" cy="3622165"/>
            <a:chOff x="-2313661" y="5767751"/>
            <a:chExt cx="7337907" cy="3404987"/>
          </a:xfrm>
        </p:grpSpPr>
        <p:sp>
          <p:nvSpPr>
            <p:cNvPr id="49" name="Izdvojeno…"/>
            <p:cNvSpPr txBox="1"/>
            <p:nvPr/>
          </p:nvSpPr>
          <p:spPr>
            <a:xfrm>
              <a:off x="-2313661" y="6659758"/>
              <a:ext cx="7337907" cy="2228448"/>
            </a:xfrm>
            <a:prstGeom prst="rect">
              <a:avLst/>
            </a:prstGeom>
            <a:solidFill>
              <a:schemeClr val="accent5">
                <a:lumOff val="23235"/>
              </a:scheme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 defTabSz="4176712">
                <a:lnSpc>
                  <a:spcPct val="110000"/>
                </a:lnSpc>
                <a:defRPr sz="5000" b="1">
                  <a:solidFill>
                    <a:srgbClr val="323C50"/>
                  </a:solidFill>
                </a:defRPr>
              </a:pPr>
              <a:r>
                <a:rPr lang="hr-HR" dirty="0"/>
                <a:t>Zanimljivost</a:t>
              </a:r>
              <a:endParaRPr dirty="0"/>
            </a:p>
            <a:p>
              <a:pPr algn="ctr" defTabSz="4176712">
                <a:lnSpc>
                  <a:spcPct val="110000"/>
                </a:lnSpc>
                <a:defRPr sz="4400"/>
              </a:pPr>
              <a:r>
                <a:rPr lang="hr-HR" dirty="0"/>
                <a:t>NTS-3 će djelovati na visini od </a:t>
              </a:r>
              <a:r>
                <a:rPr lang="hr-HR" b="1" dirty="0"/>
                <a:t>35.500 km</a:t>
              </a:r>
              <a:endParaRPr b="1" dirty="0"/>
            </a:p>
          </p:txBody>
        </p:sp>
        <p:pic>
          <p:nvPicPr>
            <p:cNvPr id="48" name="Izdvojeno… IzdvojenoNa ovaj način možete izdvojiti posebno zanimljive informacije" descr="Izdvojeno… IzdvojenoNa ovaj način možete izdvojiti posebno zanimljive informacij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313661" y="5767751"/>
              <a:ext cx="7337907" cy="3404987"/>
            </a:xfrm>
            <a:prstGeom prst="rect">
              <a:avLst/>
            </a:prstGeom>
            <a:effectLst/>
          </p:spPr>
        </p:pic>
      </p:grpSp>
      <p:sp>
        <p:nvSpPr>
          <p:cNvPr id="52" name="Opis slike.. [izvor/autor slike]"/>
          <p:cNvSpPr txBox="1"/>
          <p:nvPr/>
        </p:nvSpPr>
        <p:spPr>
          <a:xfrm>
            <a:off x="679141" y="36116610"/>
            <a:ext cx="15454825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4000"/>
            </a:lvl1pPr>
          </a:lstStyle>
          <a:p>
            <a:r>
              <a:rPr lang="hr-HR" sz="3200" dirty="0"/>
              <a:t>Umjetnički koncept za NTS-3 u geostacionarnoj orbiti </a:t>
            </a:r>
          </a:p>
          <a:p>
            <a:r>
              <a:rPr sz="3200" dirty="0"/>
              <a:t>[</a:t>
            </a:r>
            <a:r>
              <a:rPr lang="hr-HR" sz="3200" dirty="0"/>
              <a:t>https://afresearchlab.com/news/ AUTOR: </a:t>
            </a:r>
            <a:r>
              <a:rPr lang="hr-HR" sz="3200" i="1" dirty="0">
                <a:solidFill>
                  <a:srgbClr val="000000"/>
                </a:solidFill>
                <a:effectLst/>
                <a:latin typeface="proxima-nova"/>
              </a:rPr>
              <a:t>Jacob </a:t>
            </a:r>
            <a:r>
              <a:rPr lang="hr-HR" sz="3200" i="1" dirty="0" err="1">
                <a:solidFill>
                  <a:srgbClr val="000000"/>
                </a:solidFill>
                <a:effectLst/>
                <a:latin typeface="proxima-nova"/>
              </a:rPr>
              <a:t>Lutz</a:t>
            </a:r>
            <a:r>
              <a:rPr sz="3200" dirty="0"/>
              <a:t>]</a:t>
            </a:r>
          </a:p>
        </p:txBody>
      </p:sp>
      <p:sp>
        <p:nvSpPr>
          <p:cNvPr id="19" name="1. Uvod…">
            <a:extLst>
              <a:ext uri="{FF2B5EF4-FFF2-40B4-BE49-F238E27FC236}">
                <a16:creationId xmlns:a16="http://schemas.microsoft.com/office/drawing/2014/main" id="{EF872C6E-0420-B849-A4E7-C400B0A7D187}"/>
              </a:ext>
            </a:extLst>
          </p:cNvPr>
          <p:cNvSpPr txBox="1"/>
          <p:nvPr/>
        </p:nvSpPr>
        <p:spPr>
          <a:xfrm>
            <a:off x="1484914" y="14727545"/>
            <a:ext cx="13034012" cy="10776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 defTabSz="4176712">
              <a:lnSpc>
                <a:spcPct val="110000"/>
              </a:lnSpc>
              <a:defRPr sz="5000" b="1">
                <a:solidFill>
                  <a:srgbClr val="323C50"/>
                </a:solidFill>
              </a:defRPr>
            </a:pPr>
            <a:r>
              <a:rPr lang="hr-HR" sz="4800" dirty="0"/>
              <a:t>2. Razvoj satelita</a:t>
            </a:r>
            <a:endParaRPr lang="hr-HR" sz="4400" dirty="0">
              <a:solidFill>
                <a:srgbClr val="486BAA"/>
              </a:solidFill>
            </a:endParaRPr>
          </a:p>
          <a:p>
            <a:pPr algn="just" defTabSz="4176712">
              <a:lnSpc>
                <a:spcPct val="110000"/>
              </a:lnSpc>
              <a:defRPr sz="3200"/>
            </a:pPr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(Noa Milin)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Satelit NTS-3 pojavljuje se prvi put </a:t>
            </a:r>
            <a:r>
              <a:rPr lang="hr-HR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2019</a:t>
            </a: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godine kao jedan od četiri programa ambicioznog projekta </a:t>
            </a:r>
            <a:r>
              <a:rPr lang="hr-HR" sz="3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Vanguard</a:t>
            </a: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zračnih snaga SAD-a. Svaki od tih programa je prioritetna inicijativa koja u svom području pomiče granice sposobnosti postojećih tehnologija.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hr-HR" sz="3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Najbitnija stavke koje se razvijaju su tehnika i tehnologija za otkrivanje i ublažavanje smetnji u PNT sposobnostima kao i povećanje otpornosti odnosno elastičnosti usluge koje nudi korisnicima. Kako bi se testirale ove hardverske, softverske i konceptualne sposobnosti, satelit će djelovati godinu dana u </a:t>
            </a:r>
            <a:r>
              <a:rPr lang="hr-HR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geosinkronoj</a:t>
            </a: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Zemljinoj orbiti na konstantnoj visini od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hr-HR" sz="3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Dok </a:t>
            </a:r>
            <a:r>
              <a:rPr lang="hr-HR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orbitira</a:t>
            </a: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hr-HR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geosinkronoj</a:t>
            </a: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orbiti, </a:t>
            </a:r>
            <a:r>
              <a:rPr lang="hr-HR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period ophoda </a:t>
            </a: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satelita </a:t>
            </a:r>
            <a:r>
              <a:rPr lang="hr-HR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jednak</a:t>
            </a: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hr-HR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periodu rotacije </a:t>
            </a: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Zemlje pa će satelit promatraču sa zemlje biti virtualno na </a:t>
            </a:r>
            <a:r>
              <a:rPr lang="hr-HR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istom</a:t>
            </a: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mjestu na nebu. Prototip NTS-3 satelita činit će svemirsko testno vozilo, zemaljsko zapovijedanje i upravljanje te softverski definiran radio za korisnika.</a:t>
            </a:r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8B4A40BA-86CC-0313-3B97-FA8E7F072E77}"/>
              </a:ext>
            </a:extLst>
          </p:cNvPr>
          <p:cNvSpPr/>
          <p:nvPr/>
        </p:nvSpPr>
        <p:spPr>
          <a:xfrm>
            <a:off x="1308771" y="15490382"/>
            <a:ext cx="13027026" cy="1"/>
          </a:xfrm>
          <a:prstGeom prst="line">
            <a:avLst/>
          </a:prstGeom>
          <a:ln w="38100">
            <a:solidFill>
              <a:srgbClr val="323C5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" name="Slika 3" descr="Slika na kojoj se prikazuje satelit, transport&#10;&#10;Opis je automatski generiran">
            <a:extLst>
              <a:ext uri="{FF2B5EF4-FFF2-40B4-BE49-F238E27FC236}">
                <a16:creationId xmlns:a16="http://schemas.microsoft.com/office/drawing/2014/main" id="{78905333-E30F-E889-4020-D1E882350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41" y="27370019"/>
            <a:ext cx="15454825" cy="8693339"/>
          </a:xfrm>
          <a:prstGeom prst="rect">
            <a:avLst/>
          </a:prstGeom>
        </p:spPr>
      </p:pic>
      <p:sp>
        <p:nvSpPr>
          <p:cNvPr id="23" name="3. Lokacija i informacije o orbiti…">
            <a:extLst>
              <a:ext uri="{FF2B5EF4-FFF2-40B4-BE49-F238E27FC236}">
                <a16:creationId xmlns:a16="http://schemas.microsoft.com/office/drawing/2014/main" id="{129AB6D3-2AE2-A83B-024D-BA509D025FBD}"/>
              </a:ext>
            </a:extLst>
          </p:cNvPr>
          <p:cNvSpPr txBox="1"/>
          <p:nvPr/>
        </p:nvSpPr>
        <p:spPr>
          <a:xfrm>
            <a:off x="16133966" y="21922899"/>
            <a:ext cx="13034012" cy="5230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 defTabSz="4176712">
              <a:lnSpc>
                <a:spcPct val="110000"/>
              </a:lnSpc>
              <a:defRPr sz="5000" b="1">
                <a:solidFill>
                  <a:srgbClr val="323C50"/>
                </a:solidFill>
              </a:defRPr>
            </a:pPr>
            <a:r>
              <a:rPr lang="hr-HR" dirty="0"/>
              <a:t>4. </a:t>
            </a:r>
            <a:r>
              <a:rPr lang="hr-HR" dirty="0" err="1"/>
              <a:t>User-friendly</a:t>
            </a:r>
            <a:r>
              <a:rPr lang="hr-HR" dirty="0"/>
              <a:t> iskustvo</a:t>
            </a:r>
            <a:endParaRPr sz="2000" dirty="0"/>
          </a:p>
          <a:p>
            <a:pPr algn="just" defTabSz="4176712">
              <a:lnSpc>
                <a:spcPct val="110000"/>
              </a:lnSpc>
              <a:defRPr sz="3200"/>
            </a:pPr>
            <a:r>
              <a:rPr lang="hr-HR" dirty="0"/>
              <a:t>(Antun Petrač)</a:t>
            </a:r>
          </a:p>
          <a:p>
            <a:pPr algn="just" defTabSz="4176712">
              <a:lnSpc>
                <a:spcPct val="110000"/>
              </a:lnSpc>
              <a:defRPr sz="3200"/>
            </a:pPr>
            <a:r>
              <a:rPr lang="hr-HR" dirty="0"/>
              <a:t>Programski tim razvija softverski definirane </a:t>
            </a:r>
            <a:r>
              <a:rPr lang="hr-HR" b="1" dirty="0"/>
              <a:t>PNT prijamnike </a:t>
            </a:r>
            <a:r>
              <a:rPr lang="hr-HR" dirty="0"/>
              <a:t>koji mogu brzo reagirati na promjenjive uvjete da osigura besprijekornu integraciju korisničke prijamne opreme. </a:t>
            </a:r>
          </a:p>
          <a:p>
            <a:pPr algn="just" defTabSz="4176712">
              <a:lnSpc>
                <a:spcPct val="110000"/>
              </a:lnSpc>
              <a:defRPr sz="3200"/>
            </a:pPr>
            <a:r>
              <a:rPr lang="hr-HR" dirty="0"/>
              <a:t>Oni će se lako prilagoditi potrebama i uključiti signale s </a:t>
            </a:r>
            <a:r>
              <a:rPr lang="hr-HR" b="1" dirty="0"/>
              <a:t>Galilea</a:t>
            </a:r>
            <a:r>
              <a:rPr lang="hr-HR" dirty="0"/>
              <a:t>, </a:t>
            </a:r>
            <a:r>
              <a:rPr lang="hr-HR" b="1" dirty="0"/>
              <a:t>QZSS</a:t>
            </a:r>
            <a:r>
              <a:rPr lang="hr-HR" dirty="0"/>
              <a:t> i drugih savezničkih konstelacija budući da će rezultati eksperimenta i tehnologija u NTS-3 na kraju prijeći u </a:t>
            </a:r>
            <a:r>
              <a:rPr lang="hr-HR" b="1" dirty="0"/>
              <a:t>nacionalnu svemirsku zajednicu</a:t>
            </a:r>
            <a:r>
              <a:rPr lang="hr-HR" dirty="0"/>
              <a:t>.</a:t>
            </a:r>
            <a:endParaRPr dirty="0"/>
          </a:p>
        </p:txBody>
      </p:sp>
      <p:sp>
        <p:nvSpPr>
          <p:cNvPr id="24" name="Line">
            <a:extLst>
              <a:ext uri="{FF2B5EF4-FFF2-40B4-BE49-F238E27FC236}">
                <a16:creationId xmlns:a16="http://schemas.microsoft.com/office/drawing/2014/main" id="{FFEA66D7-DA82-1ACC-EAE2-238C69E12D7E}"/>
              </a:ext>
            </a:extLst>
          </p:cNvPr>
          <p:cNvSpPr/>
          <p:nvPr/>
        </p:nvSpPr>
        <p:spPr>
          <a:xfrm>
            <a:off x="16140952" y="22883316"/>
            <a:ext cx="13027026" cy="1"/>
          </a:xfrm>
          <a:prstGeom prst="line">
            <a:avLst/>
          </a:prstGeom>
          <a:ln w="38100">
            <a:solidFill>
              <a:srgbClr val="323C5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7" name="Izdvojeno…">
            <a:extLst>
              <a:ext uri="{FF2B5EF4-FFF2-40B4-BE49-F238E27FC236}">
                <a16:creationId xmlns:a16="http://schemas.microsoft.com/office/drawing/2014/main" id="{3CEBD9F2-B2B3-BF47-8238-DFADE5FA3FFF}"/>
              </a:ext>
            </a:extLst>
          </p:cNvPr>
          <p:cNvGrpSpPr/>
          <p:nvPr/>
        </p:nvGrpSpPr>
        <p:grpSpPr>
          <a:xfrm>
            <a:off x="1308771" y="36970938"/>
            <a:ext cx="12169351" cy="4490549"/>
            <a:chOff x="-2553672" y="6253706"/>
            <a:chExt cx="7577918" cy="2547915"/>
          </a:xfrm>
        </p:grpSpPr>
        <p:sp>
          <p:nvSpPr>
            <p:cNvPr id="28" name="Izdvojeno…">
              <a:extLst>
                <a:ext uri="{FF2B5EF4-FFF2-40B4-BE49-F238E27FC236}">
                  <a16:creationId xmlns:a16="http://schemas.microsoft.com/office/drawing/2014/main" id="{70862D62-32F6-051E-1C44-AEBBB7DB70F7}"/>
                </a:ext>
              </a:extLst>
            </p:cNvPr>
            <p:cNvSpPr txBox="1"/>
            <p:nvPr/>
          </p:nvSpPr>
          <p:spPr>
            <a:xfrm>
              <a:off x="-2313661" y="6659758"/>
              <a:ext cx="7337907" cy="1767664"/>
            </a:xfrm>
            <a:prstGeom prst="rect">
              <a:avLst/>
            </a:prstGeom>
            <a:solidFill>
              <a:schemeClr val="accent5">
                <a:lumOff val="23235"/>
              </a:scheme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 defTabSz="4176712">
                <a:lnSpc>
                  <a:spcPct val="110000"/>
                </a:lnSpc>
                <a:defRPr sz="5000" b="1">
                  <a:solidFill>
                    <a:srgbClr val="323C50"/>
                  </a:solidFill>
                </a:defRPr>
              </a:pPr>
              <a:r>
                <a:rPr lang="hr-HR" dirty="0"/>
                <a:t>Povijest navigacijske tehnologije</a:t>
              </a:r>
              <a:endParaRPr dirty="0"/>
            </a:p>
            <a:p>
              <a:pPr defTabSz="4176712">
                <a:lnSpc>
                  <a:spcPct val="110000"/>
                </a:lnSpc>
                <a:defRPr sz="4400"/>
              </a:pPr>
              <a:r>
                <a:rPr lang="hr-HR" dirty="0"/>
                <a:t> </a:t>
              </a:r>
              <a:r>
                <a:rPr lang="hr-HR" b="1" dirty="0"/>
                <a:t>1974. </a:t>
              </a:r>
              <a:r>
                <a:rPr lang="hr-HR" dirty="0"/>
                <a:t>– lansiran NTS-1</a:t>
              </a:r>
            </a:p>
            <a:p>
              <a:pPr defTabSz="4176712">
                <a:lnSpc>
                  <a:spcPct val="110000"/>
                </a:lnSpc>
                <a:defRPr sz="4400"/>
              </a:pPr>
              <a:r>
                <a:rPr lang="hr-HR" b="1" dirty="0"/>
                <a:t> 1977. </a:t>
              </a:r>
              <a:r>
                <a:rPr lang="hr-HR" dirty="0"/>
                <a:t>– lansiran NTS-2, prvi NAVSTAR GPS</a:t>
              </a:r>
            </a:p>
            <a:p>
              <a:pPr defTabSz="4176712">
                <a:lnSpc>
                  <a:spcPct val="110000"/>
                </a:lnSpc>
                <a:defRPr sz="4400"/>
              </a:pPr>
              <a:r>
                <a:rPr lang="hr-HR" b="1" dirty="0"/>
                <a:t> </a:t>
              </a:r>
              <a:r>
                <a:rPr lang="hr-HR" b="1" dirty="0">
                  <a:solidFill>
                    <a:srgbClr val="FF0000"/>
                  </a:solidFill>
                </a:rPr>
                <a:t>2023.</a:t>
              </a:r>
              <a:r>
                <a:rPr lang="hr-HR" b="1" dirty="0"/>
                <a:t> </a:t>
              </a:r>
              <a:r>
                <a:rPr lang="hr-HR" dirty="0"/>
                <a:t>– lansiranje NTS-3</a:t>
              </a:r>
            </a:p>
          </p:txBody>
        </p:sp>
        <p:pic>
          <p:nvPicPr>
            <p:cNvPr id="29" name="Izdvojeno… IzdvojenoNa ovaj način možete izdvojiti posebno zanimljive informacije" descr="Izdvojeno… IzdvojenoNa ovaj način možete izdvojiti posebno zanimljive informacije">
              <a:extLst>
                <a:ext uri="{FF2B5EF4-FFF2-40B4-BE49-F238E27FC236}">
                  <a16:creationId xmlns:a16="http://schemas.microsoft.com/office/drawing/2014/main" id="{A0260316-AF95-6BE2-0159-0F3C121CF87E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553672" y="6253706"/>
              <a:ext cx="7337907" cy="2547915"/>
            </a:xfrm>
            <a:prstGeom prst="rect">
              <a:avLst/>
            </a:prstGeom>
            <a:effectLst/>
          </p:spPr>
        </p:pic>
      </p:grpSp>
      <p:sp>
        <p:nvSpPr>
          <p:cNvPr id="30" name="3. Lokacija i informacije o orbiti…">
            <a:extLst>
              <a:ext uri="{FF2B5EF4-FFF2-40B4-BE49-F238E27FC236}">
                <a16:creationId xmlns:a16="http://schemas.microsoft.com/office/drawing/2014/main" id="{A9385E6A-B16E-0FB1-67D7-8E2EB9C9CCA0}"/>
              </a:ext>
            </a:extLst>
          </p:cNvPr>
          <p:cNvSpPr txBox="1"/>
          <p:nvPr/>
        </p:nvSpPr>
        <p:spPr>
          <a:xfrm>
            <a:off x="16519399" y="31716688"/>
            <a:ext cx="13034012" cy="8055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 defTabSz="4176712">
              <a:lnSpc>
                <a:spcPct val="110000"/>
              </a:lnSpc>
              <a:defRPr sz="5000" b="1">
                <a:solidFill>
                  <a:srgbClr val="323C50"/>
                </a:solidFill>
              </a:defRPr>
            </a:pPr>
            <a:r>
              <a:rPr lang="hr-HR" dirty="0"/>
              <a:t>5. Nova era upravljanja</a:t>
            </a:r>
            <a:endParaRPr sz="4800" dirty="0">
              <a:solidFill>
                <a:srgbClr val="486BAA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(Blaž Solić)</a:t>
            </a:r>
            <a:endParaRPr lang="hr-HR" sz="3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Cilj: </a:t>
            </a:r>
            <a:endParaRPr lang="hr-H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spojiti više </a:t>
            </a:r>
            <a:r>
              <a:rPr lang="hr-HR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hr-HR" sz="3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ground</a:t>
            </a: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sistema</a:t>
            </a: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 u jedan i tako uštediti milijune dolara potrebne za operacije i treninge korisnika</a:t>
            </a:r>
            <a:endParaRPr lang="hr-H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zajedno upravljati </a:t>
            </a:r>
            <a:r>
              <a:rPr lang="hr-HR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Air </a:t>
            </a:r>
            <a:r>
              <a:rPr lang="hr-HR" sz="3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Force</a:t>
            </a:r>
            <a:r>
              <a:rPr lang="hr-HR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</a:t>
            </a:r>
            <a:r>
              <a:rPr lang="hr-HR" sz="3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Space</a:t>
            </a:r>
            <a:r>
              <a:rPr lang="hr-HR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3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Force</a:t>
            </a:r>
            <a:r>
              <a:rPr lang="hr-HR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satelitima</a:t>
            </a:r>
            <a:endParaRPr lang="hr-H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hr-H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Rješenje</a:t>
            </a: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kompatibilnost s </a:t>
            </a:r>
            <a:r>
              <a:rPr lang="hr-HR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EGS</a:t>
            </a: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-om, arhitekturom za jedinstvenu kontrolu satelita </a:t>
            </a:r>
            <a:endParaRPr lang="hr-H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hr-H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Također će biti očuvana kompatibilnost sa starijim sustavima i arhitekturama i iskoristit će komercijalne antene i mreže</a:t>
            </a:r>
            <a:endParaRPr lang="hr-H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defTabSz="4176712">
              <a:lnSpc>
                <a:spcPct val="110000"/>
              </a:lnSpc>
              <a:defRPr sz="3200"/>
            </a:pPr>
            <a:endParaRPr dirty="0"/>
          </a:p>
        </p:txBody>
      </p:sp>
      <p:sp>
        <p:nvSpPr>
          <p:cNvPr id="31" name="Line">
            <a:extLst>
              <a:ext uri="{FF2B5EF4-FFF2-40B4-BE49-F238E27FC236}">
                <a16:creationId xmlns:a16="http://schemas.microsoft.com/office/drawing/2014/main" id="{78EC3609-597F-CADB-638D-CCBE676FAD9D}"/>
              </a:ext>
            </a:extLst>
          </p:cNvPr>
          <p:cNvSpPr/>
          <p:nvPr/>
        </p:nvSpPr>
        <p:spPr>
          <a:xfrm>
            <a:off x="16519399" y="32595087"/>
            <a:ext cx="13027026" cy="1"/>
          </a:xfrm>
          <a:prstGeom prst="line">
            <a:avLst/>
          </a:prstGeom>
          <a:ln w="38100">
            <a:solidFill>
              <a:srgbClr val="323C50"/>
            </a:solidFill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8" name="Slika 7" descr="Slika na kojoj se prikazuje satelit, gitara&#10;&#10;Opis je automatski generiran">
            <a:extLst>
              <a:ext uri="{FF2B5EF4-FFF2-40B4-BE49-F238E27FC236}">
                <a16:creationId xmlns:a16="http://schemas.microsoft.com/office/drawing/2014/main" id="{DD64D1B9-B9F0-4811-2DE0-F2D9CA4B3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894" y="12084552"/>
            <a:ext cx="13725206" cy="8338063"/>
          </a:xfrm>
          <a:prstGeom prst="rect">
            <a:avLst/>
          </a:prstGeom>
        </p:spPr>
      </p:pic>
      <p:sp>
        <p:nvSpPr>
          <p:cNvPr id="34" name="Opis slike.. [izvor/autor slike]">
            <a:extLst>
              <a:ext uri="{FF2B5EF4-FFF2-40B4-BE49-F238E27FC236}">
                <a16:creationId xmlns:a16="http://schemas.microsoft.com/office/drawing/2014/main" id="{F0272B80-0C5B-1D94-A37B-0A5615563F88}"/>
              </a:ext>
            </a:extLst>
          </p:cNvPr>
          <p:cNvSpPr txBox="1"/>
          <p:nvPr/>
        </p:nvSpPr>
        <p:spPr>
          <a:xfrm>
            <a:off x="15669895" y="20480094"/>
            <a:ext cx="13725206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4000"/>
            </a:lvl1pPr>
          </a:lstStyle>
          <a:p>
            <a:r>
              <a:rPr lang="hr-HR" sz="3200" dirty="0"/>
              <a:t>Umjetnički koncept za NTS-3 u geostacionarnoj orbiti </a:t>
            </a:r>
          </a:p>
          <a:p>
            <a:r>
              <a:rPr sz="3200" dirty="0"/>
              <a:t>[</a:t>
            </a:r>
            <a:r>
              <a:rPr lang="hr-HR" sz="3200" dirty="0"/>
              <a:t>https://afresearchlab.com/ AUTOR: </a:t>
            </a:r>
            <a:r>
              <a:rPr lang="hr-HR" sz="3200" i="1" dirty="0">
                <a:solidFill>
                  <a:srgbClr val="000000"/>
                </a:solidFill>
                <a:effectLst/>
                <a:latin typeface="proxima-nova"/>
              </a:rPr>
              <a:t>Jacob </a:t>
            </a:r>
            <a:r>
              <a:rPr lang="hr-HR" sz="3200" i="1" dirty="0" err="1">
                <a:solidFill>
                  <a:srgbClr val="000000"/>
                </a:solidFill>
                <a:effectLst/>
                <a:latin typeface="proxima-nova"/>
              </a:rPr>
              <a:t>Lutz</a:t>
            </a:r>
            <a:r>
              <a:rPr sz="3200" dirty="0"/>
              <a:t>]</a:t>
            </a:r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E21ACB7C-32A3-42A7-2C4E-74A8DD7B5E07}"/>
              </a:ext>
            </a:extLst>
          </p:cNvPr>
          <p:cNvSpPr txBox="1"/>
          <p:nvPr/>
        </p:nvSpPr>
        <p:spPr>
          <a:xfrm>
            <a:off x="4790878" y="41663816"/>
            <a:ext cx="21758031" cy="8617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r-HR" sz="5000" b="1" dirty="0">
                <a:solidFill>
                  <a:srgbClr val="323C50"/>
                </a:solidFill>
              </a:rPr>
              <a:t>Seminar kolegija Uvod u svemirske tehnologije: ak. god. 2021-2022</a:t>
            </a:r>
            <a:endParaRPr kumimoji="0" lang="hr-HR" sz="5000" b="1" i="0" u="none" strike="noStrike" cap="none" spc="0" normalizeH="0" baseline="0" dirty="0">
              <a:ln>
                <a:noFill/>
              </a:ln>
              <a:solidFill>
                <a:srgbClr val="323C5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rimjer postera 2"/>
          <p:cNvSpPr txBox="1">
            <a:spLocks noGrp="1"/>
          </p:cNvSpPr>
          <p:nvPr>
            <p:ph type="title" idx="4294967295"/>
          </p:nvPr>
        </p:nvSpPr>
        <p:spPr>
          <a:xfrm>
            <a:off x="5108520" y="947681"/>
            <a:ext cx="19786711" cy="2421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Primjer postera 2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Microsoft Office PowerPoint</Application>
  <PresentationFormat>Prilagođeno</PresentationFormat>
  <Paragraphs>45</Paragraphs>
  <Slides>2</Slides>
  <Notes>0</Notes>
  <HiddenSlides>1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Calibri</vt:lpstr>
      <vt:lpstr>proxima-nova</vt:lpstr>
      <vt:lpstr>Default Design</vt:lpstr>
      <vt:lpstr>Navigational Technology Satellite 3</vt:lpstr>
      <vt:lpstr>Primjer postera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Navigational Technology Satellite 3</dc:title>
  <cp:lastModifiedBy>Blaž Solić</cp:lastModifiedBy>
  <cp:revision>1</cp:revision>
  <dcterms:modified xsi:type="dcterms:W3CDTF">2022-06-07T18:57:12Z</dcterms:modified>
</cp:coreProperties>
</file>