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e5490b9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de5490b92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e5490b9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de5490b929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e5490b9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de5490b92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e5490b9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de5490b92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e5490b92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de5490b929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e5490b9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de5490b929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e5490b9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de5490b92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p1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1600"/>
              </a:spcBef>
              <a:spcAft>
                <a:spcPts val="0"/>
              </a:spcAft>
              <a:buClr>
                <a:schemeClr val="dk1"/>
              </a:buClr>
              <a:buSzPts val="2000"/>
              <a:buNone/>
              <a:defRPr b="1" sz="2000"/>
            </a:lvl2pPr>
            <a:lvl3pPr indent="-228600" lvl="2" marL="1371600" rtl="0" algn="l">
              <a:lnSpc>
                <a:spcPct val="90000"/>
              </a:lnSpc>
              <a:spcBef>
                <a:spcPts val="1600"/>
              </a:spcBef>
              <a:spcAft>
                <a:spcPts val="0"/>
              </a:spcAft>
              <a:buClr>
                <a:schemeClr val="dk1"/>
              </a:buClr>
              <a:buSzPts val="1800"/>
              <a:buNone/>
              <a:defRPr b="1" sz="1800"/>
            </a:lvl3pPr>
            <a:lvl4pPr indent="-228600" lvl="3" marL="1828800" rtl="0" algn="l">
              <a:lnSpc>
                <a:spcPct val="90000"/>
              </a:lnSpc>
              <a:spcBef>
                <a:spcPts val="1600"/>
              </a:spcBef>
              <a:spcAft>
                <a:spcPts val="0"/>
              </a:spcAft>
              <a:buClr>
                <a:schemeClr val="dk1"/>
              </a:buClr>
              <a:buSzPts val="1600"/>
              <a:buNone/>
              <a:defRPr b="1" sz="1600"/>
            </a:lvl4pPr>
            <a:lvl5pPr indent="-228600" lvl="4" marL="2286000" rtl="0" algn="l">
              <a:lnSpc>
                <a:spcPct val="90000"/>
              </a:lnSpc>
              <a:spcBef>
                <a:spcPts val="1600"/>
              </a:spcBef>
              <a:spcAft>
                <a:spcPts val="0"/>
              </a:spcAft>
              <a:buClr>
                <a:schemeClr val="dk1"/>
              </a:buClr>
              <a:buSzPts val="1600"/>
              <a:buNone/>
              <a:defRPr b="1" sz="1600"/>
            </a:lvl5pPr>
            <a:lvl6pPr indent="-228600" lvl="5" marL="2743200" rtl="0" algn="l">
              <a:lnSpc>
                <a:spcPct val="90000"/>
              </a:lnSpc>
              <a:spcBef>
                <a:spcPts val="1600"/>
              </a:spcBef>
              <a:spcAft>
                <a:spcPts val="0"/>
              </a:spcAft>
              <a:buClr>
                <a:schemeClr val="dk1"/>
              </a:buClr>
              <a:buSzPts val="1600"/>
              <a:buNone/>
              <a:defRPr b="1" sz="1600"/>
            </a:lvl6pPr>
            <a:lvl7pPr indent="-228600" lvl="6" marL="3200400" rtl="0" algn="l">
              <a:lnSpc>
                <a:spcPct val="90000"/>
              </a:lnSpc>
              <a:spcBef>
                <a:spcPts val="1600"/>
              </a:spcBef>
              <a:spcAft>
                <a:spcPts val="0"/>
              </a:spcAft>
              <a:buClr>
                <a:schemeClr val="dk1"/>
              </a:buClr>
              <a:buSzPts val="1600"/>
              <a:buNone/>
              <a:defRPr b="1" sz="1600"/>
            </a:lvl7pPr>
            <a:lvl8pPr indent="-228600" lvl="7" marL="3657600" rtl="0" algn="l">
              <a:lnSpc>
                <a:spcPct val="90000"/>
              </a:lnSpc>
              <a:spcBef>
                <a:spcPts val="1600"/>
              </a:spcBef>
              <a:spcAft>
                <a:spcPts val="0"/>
              </a:spcAft>
              <a:buClr>
                <a:schemeClr val="dk1"/>
              </a:buClr>
              <a:buSzPts val="1600"/>
              <a:buNone/>
              <a:defRPr b="1" sz="1600"/>
            </a:lvl8pPr>
            <a:lvl9pPr indent="-228600" lvl="8" marL="4114800" rtl="0" algn="l">
              <a:lnSpc>
                <a:spcPct val="90000"/>
              </a:lnSpc>
              <a:spcBef>
                <a:spcPts val="1600"/>
              </a:spcBef>
              <a:spcAft>
                <a:spcPts val="1600"/>
              </a:spcAft>
              <a:buClr>
                <a:schemeClr val="dk1"/>
              </a:buClr>
              <a:buSzPts val="1600"/>
              <a:buNone/>
              <a:defRPr b="1" sz="1600"/>
            </a:lvl9pPr>
          </a:lstStyle>
          <a:p/>
        </p:txBody>
      </p:sp>
      <p:sp>
        <p:nvSpPr>
          <p:cNvPr id="85" name="Google Shape;85;p1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6" name="Google Shape;86;p1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1600"/>
              </a:spcBef>
              <a:spcAft>
                <a:spcPts val="0"/>
              </a:spcAft>
              <a:buClr>
                <a:schemeClr val="dk1"/>
              </a:buClr>
              <a:buSzPts val="2000"/>
              <a:buNone/>
              <a:defRPr b="1" sz="2000"/>
            </a:lvl2pPr>
            <a:lvl3pPr indent="-228600" lvl="2" marL="1371600" rtl="0" algn="l">
              <a:lnSpc>
                <a:spcPct val="90000"/>
              </a:lnSpc>
              <a:spcBef>
                <a:spcPts val="1600"/>
              </a:spcBef>
              <a:spcAft>
                <a:spcPts val="0"/>
              </a:spcAft>
              <a:buClr>
                <a:schemeClr val="dk1"/>
              </a:buClr>
              <a:buSzPts val="1800"/>
              <a:buNone/>
              <a:defRPr b="1" sz="1800"/>
            </a:lvl3pPr>
            <a:lvl4pPr indent="-228600" lvl="3" marL="1828800" rtl="0" algn="l">
              <a:lnSpc>
                <a:spcPct val="90000"/>
              </a:lnSpc>
              <a:spcBef>
                <a:spcPts val="1600"/>
              </a:spcBef>
              <a:spcAft>
                <a:spcPts val="0"/>
              </a:spcAft>
              <a:buClr>
                <a:schemeClr val="dk1"/>
              </a:buClr>
              <a:buSzPts val="1600"/>
              <a:buNone/>
              <a:defRPr b="1" sz="1600"/>
            </a:lvl4pPr>
            <a:lvl5pPr indent="-228600" lvl="4" marL="2286000" rtl="0" algn="l">
              <a:lnSpc>
                <a:spcPct val="90000"/>
              </a:lnSpc>
              <a:spcBef>
                <a:spcPts val="1600"/>
              </a:spcBef>
              <a:spcAft>
                <a:spcPts val="0"/>
              </a:spcAft>
              <a:buClr>
                <a:schemeClr val="dk1"/>
              </a:buClr>
              <a:buSzPts val="1600"/>
              <a:buNone/>
              <a:defRPr b="1" sz="1600"/>
            </a:lvl5pPr>
            <a:lvl6pPr indent="-228600" lvl="5" marL="2743200" rtl="0" algn="l">
              <a:lnSpc>
                <a:spcPct val="90000"/>
              </a:lnSpc>
              <a:spcBef>
                <a:spcPts val="1600"/>
              </a:spcBef>
              <a:spcAft>
                <a:spcPts val="0"/>
              </a:spcAft>
              <a:buClr>
                <a:schemeClr val="dk1"/>
              </a:buClr>
              <a:buSzPts val="1600"/>
              <a:buNone/>
              <a:defRPr b="1" sz="1600"/>
            </a:lvl6pPr>
            <a:lvl7pPr indent="-228600" lvl="6" marL="3200400" rtl="0" algn="l">
              <a:lnSpc>
                <a:spcPct val="90000"/>
              </a:lnSpc>
              <a:spcBef>
                <a:spcPts val="1600"/>
              </a:spcBef>
              <a:spcAft>
                <a:spcPts val="0"/>
              </a:spcAft>
              <a:buClr>
                <a:schemeClr val="dk1"/>
              </a:buClr>
              <a:buSzPts val="1600"/>
              <a:buNone/>
              <a:defRPr b="1" sz="1600"/>
            </a:lvl7pPr>
            <a:lvl8pPr indent="-228600" lvl="7" marL="3657600" rtl="0" algn="l">
              <a:lnSpc>
                <a:spcPct val="90000"/>
              </a:lnSpc>
              <a:spcBef>
                <a:spcPts val="1600"/>
              </a:spcBef>
              <a:spcAft>
                <a:spcPts val="0"/>
              </a:spcAft>
              <a:buClr>
                <a:schemeClr val="dk1"/>
              </a:buClr>
              <a:buSzPts val="1600"/>
              <a:buNone/>
              <a:defRPr b="1" sz="1600"/>
            </a:lvl8pPr>
            <a:lvl9pPr indent="-228600" lvl="8" marL="4114800" rtl="0" algn="l">
              <a:lnSpc>
                <a:spcPct val="90000"/>
              </a:lnSpc>
              <a:spcBef>
                <a:spcPts val="1600"/>
              </a:spcBef>
              <a:spcAft>
                <a:spcPts val="1600"/>
              </a:spcAft>
              <a:buClr>
                <a:schemeClr val="dk1"/>
              </a:buClr>
              <a:buSzPts val="1600"/>
              <a:buNone/>
              <a:defRPr b="1" sz="1600"/>
            </a:lvl9pPr>
          </a:lstStyle>
          <a:p/>
        </p:txBody>
      </p:sp>
      <p:sp>
        <p:nvSpPr>
          <p:cNvPr id="87" name="Google Shape;87;p1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8" name="Google Shape;8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524000" y="1961488"/>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Using NLP for Lyrics Generation</a:t>
            </a:r>
            <a:endParaRPr/>
          </a:p>
        </p:txBody>
      </p:sp>
      <p:sp>
        <p:nvSpPr>
          <p:cNvPr id="96" name="Google Shape;96;p14"/>
          <p:cNvSpPr txBox="1"/>
          <p:nvPr/>
        </p:nvSpPr>
        <p:spPr>
          <a:xfrm>
            <a:off x="8225450" y="5811675"/>
            <a:ext cx="3781200" cy="79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700">
                <a:solidFill>
                  <a:schemeClr val="accent1"/>
                </a:solidFill>
                <a:latin typeface="Lato"/>
                <a:ea typeface="Lato"/>
                <a:cs typeface="Lato"/>
                <a:sym typeface="Lato"/>
              </a:rPr>
              <a:t>Hazem Reda 49-0785</a:t>
            </a:r>
            <a:endParaRPr sz="1700">
              <a:solidFill>
                <a:schemeClr val="accent1"/>
              </a:solidFill>
              <a:latin typeface="Lato"/>
              <a:ea typeface="Lato"/>
              <a:cs typeface="Lato"/>
              <a:sym typeface="Lato"/>
            </a:endParaRPr>
          </a:p>
          <a:p>
            <a:pPr indent="0" lvl="0" marL="0" rtl="0" algn="l">
              <a:spcBef>
                <a:spcPts val="0"/>
              </a:spcBef>
              <a:spcAft>
                <a:spcPts val="0"/>
              </a:spcAft>
              <a:buNone/>
            </a:pPr>
            <a:r>
              <a:rPr lang="en-GB" sz="1700">
                <a:solidFill>
                  <a:schemeClr val="accent1"/>
                </a:solidFill>
                <a:latin typeface="Lato"/>
                <a:ea typeface="Lato"/>
                <a:cs typeface="Lato"/>
                <a:sym typeface="Lato"/>
              </a:rPr>
              <a:t>Omar Ashraf 49-5964</a:t>
            </a:r>
            <a:endParaRPr sz="17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Data Preprocessing</a:t>
            </a:r>
            <a:endParaRPr/>
          </a:p>
        </p:txBody>
      </p:sp>
      <p:sp>
        <p:nvSpPr>
          <p:cNvPr id="152" name="Google Shape;152;p23"/>
          <p:cNvSpPr txBox="1"/>
          <p:nvPr>
            <p:ph idx="2" type="body"/>
          </p:nvPr>
        </p:nvSpPr>
        <p:spPr>
          <a:xfrm>
            <a:off x="839788" y="1930400"/>
            <a:ext cx="10515600" cy="4259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Converting to lowercase</a:t>
            </a:r>
            <a:endParaRPr/>
          </a:p>
          <a:p>
            <a:pPr indent="-228600" lvl="0" marL="228600" rtl="0" algn="l">
              <a:lnSpc>
                <a:spcPct val="90000"/>
              </a:lnSpc>
              <a:spcBef>
                <a:spcPts val="1000"/>
              </a:spcBef>
              <a:spcAft>
                <a:spcPts val="0"/>
              </a:spcAft>
              <a:buClr>
                <a:schemeClr val="dk1"/>
              </a:buClr>
              <a:buSzPts val="2800"/>
              <a:buChar char="●"/>
            </a:pPr>
            <a:r>
              <a:rPr lang="en-GB"/>
              <a:t>Tokenization</a:t>
            </a:r>
            <a:endParaRPr/>
          </a:p>
          <a:p>
            <a:pPr indent="-228600" lvl="0" marL="228600" rtl="0" algn="l">
              <a:lnSpc>
                <a:spcPct val="90000"/>
              </a:lnSpc>
              <a:spcBef>
                <a:spcPts val="1000"/>
              </a:spcBef>
              <a:spcAft>
                <a:spcPts val="0"/>
              </a:spcAft>
              <a:buClr>
                <a:schemeClr val="dk1"/>
              </a:buClr>
              <a:buSzPts val="2800"/>
              <a:buChar char="●"/>
            </a:pPr>
            <a:r>
              <a:rPr lang="en-GB"/>
              <a:t>Lemmatization</a:t>
            </a:r>
            <a:endParaRPr/>
          </a:p>
          <a:p>
            <a:pPr indent="-228600" lvl="0" marL="228600" rtl="0" algn="l">
              <a:lnSpc>
                <a:spcPct val="90000"/>
              </a:lnSpc>
              <a:spcBef>
                <a:spcPts val="1000"/>
              </a:spcBef>
              <a:spcAft>
                <a:spcPts val="0"/>
              </a:spcAft>
              <a:buClr>
                <a:schemeClr val="dk1"/>
              </a:buClr>
              <a:buSzPts val="2800"/>
              <a:buChar char="●"/>
            </a:pPr>
            <a:r>
              <a:rPr lang="en-GB"/>
              <a:t>Removing stop words and punctuation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Model Architecture</a:t>
            </a:r>
            <a:endParaRPr/>
          </a:p>
        </p:txBody>
      </p:sp>
      <p:sp>
        <p:nvSpPr>
          <p:cNvPr id="158" name="Google Shape;158;p24"/>
          <p:cNvSpPr txBox="1"/>
          <p:nvPr>
            <p:ph idx="2" type="body"/>
          </p:nvPr>
        </p:nvSpPr>
        <p:spPr>
          <a:xfrm>
            <a:off x="839788" y="1394691"/>
            <a:ext cx="10512300" cy="4794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The model architecture employed in this project is an LSTM-based network, which includes an embedding layer, two LSTM layers, and a dense output layer with softmax activation.</a:t>
            </a:r>
            <a:endParaRPr/>
          </a:p>
          <a:p>
            <a:pPr indent="-228600" lvl="0" marL="228600" rtl="0" algn="l">
              <a:lnSpc>
                <a:spcPct val="90000"/>
              </a:lnSpc>
              <a:spcBef>
                <a:spcPts val="1000"/>
              </a:spcBef>
              <a:spcAft>
                <a:spcPts val="0"/>
              </a:spcAft>
              <a:buClr>
                <a:schemeClr val="dk1"/>
              </a:buClr>
              <a:buSzPts val="2800"/>
              <a:buChar char="●"/>
            </a:pPr>
            <a:r>
              <a:rPr lang="en-GB"/>
              <a:t>Embedding Layer: This layer converts words into continuous vector representations, facilitating the model's ability to capture semantic meanings.</a:t>
            </a:r>
            <a:endParaRPr/>
          </a:p>
          <a:p>
            <a:pPr indent="-228600" lvl="0" marL="228600" rtl="0" algn="l">
              <a:lnSpc>
                <a:spcPct val="90000"/>
              </a:lnSpc>
              <a:spcBef>
                <a:spcPts val="1000"/>
              </a:spcBef>
              <a:spcAft>
                <a:spcPts val="0"/>
              </a:spcAft>
              <a:buClr>
                <a:schemeClr val="dk1"/>
              </a:buClr>
              <a:buSzPts val="2800"/>
              <a:buChar char="●"/>
            </a:pPr>
            <a:r>
              <a:rPr lang="en-GB"/>
              <a:t>LSTM Layers: Two stacked LSTM layers are used to capture the sequential dependencies in the lyrics.</a:t>
            </a:r>
            <a:endParaRPr/>
          </a:p>
          <a:p>
            <a:pPr indent="-292100" lvl="0" marL="228600" rtl="0" algn="l">
              <a:spcBef>
                <a:spcPts val="1000"/>
              </a:spcBef>
              <a:spcAft>
                <a:spcPts val="1600"/>
              </a:spcAft>
              <a:buSzPts val="2800"/>
              <a:buChar char="●"/>
            </a:pPr>
            <a:r>
              <a:rPr lang="en-GB"/>
              <a:t>Dense Layer: Two stacked dense layers with softmax activation and relu are responsible for predicting the next word in the sequence.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Training Process</a:t>
            </a:r>
            <a:endParaRPr/>
          </a:p>
        </p:txBody>
      </p:sp>
      <p:sp>
        <p:nvSpPr>
          <p:cNvPr id="164" name="Google Shape;164;p25"/>
          <p:cNvSpPr txBox="1"/>
          <p:nvPr>
            <p:ph idx="2" type="body"/>
          </p:nvPr>
        </p:nvSpPr>
        <p:spPr>
          <a:xfrm>
            <a:off x="839788" y="1394691"/>
            <a:ext cx="10512300" cy="4794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Data Split: The dataset is divided into training and validation sets using an 80-20 split.</a:t>
            </a:r>
            <a:endParaRPr/>
          </a:p>
          <a:p>
            <a:pPr indent="-228600" lvl="0" marL="228600" rtl="0" algn="l">
              <a:lnSpc>
                <a:spcPct val="90000"/>
              </a:lnSpc>
              <a:spcBef>
                <a:spcPts val="1000"/>
              </a:spcBef>
              <a:spcAft>
                <a:spcPts val="0"/>
              </a:spcAft>
              <a:buClr>
                <a:schemeClr val="dk1"/>
              </a:buClr>
              <a:buSzPts val="2800"/>
              <a:buChar char="●"/>
            </a:pPr>
            <a:r>
              <a:rPr lang="en-GB"/>
              <a:t>Batch Size and Epochs: Training is performed with a batch size of 32 over 15 epochs.</a:t>
            </a:r>
            <a:endParaRPr/>
          </a:p>
          <a:p>
            <a:pPr indent="-228600" lvl="0" marL="228600" rtl="0" algn="l">
              <a:lnSpc>
                <a:spcPct val="90000"/>
              </a:lnSpc>
              <a:spcBef>
                <a:spcPts val="1000"/>
              </a:spcBef>
              <a:spcAft>
                <a:spcPts val="0"/>
              </a:spcAft>
              <a:buClr>
                <a:schemeClr val="dk1"/>
              </a:buClr>
              <a:buSzPts val="2800"/>
              <a:buChar char="●"/>
            </a:pPr>
            <a:r>
              <a:rPr lang="en-GB"/>
              <a:t>Loss Function and Optimizer: The model is compiled using categorical cross-entropy as the loss function and the Adam optimizer.</a:t>
            </a:r>
            <a:endParaRPr/>
          </a:p>
          <a:p>
            <a:pPr indent="-228600" lvl="0" marL="228600" rtl="0" algn="l">
              <a:lnSpc>
                <a:spcPct val="90000"/>
              </a:lnSpc>
              <a:spcBef>
                <a:spcPts val="1000"/>
              </a:spcBef>
              <a:spcAft>
                <a:spcPts val="1600"/>
              </a:spcAft>
              <a:buClr>
                <a:schemeClr val="dk1"/>
              </a:buClr>
              <a:buSzPts val="2800"/>
              <a:buChar char="●"/>
            </a:pPr>
            <a:r>
              <a:rPr lang="en-GB"/>
              <a:t>Sequence Generation: Sequences are generated for input-output pairs to train the model effectively, employing a custom data generator to handle large datasets efficiently.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Evaluation and Results</a:t>
            </a:r>
            <a:endParaRPr/>
          </a:p>
        </p:txBody>
      </p:sp>
      <p:sp>
        <p:nvSpPr>
          <p:cNvPr id="170" name="Google Shape;170;p26"/>
          <p:cNvSpPr txBox="1"/>
          <p:nvPr>
            <p:ph idx="2" type="body"/>
          </p:nvPr>
        </p:nvSpPr>
        <p:spPr>
          <a:xfrm>
            <a:off x="839788" y="1394691"/>
            <a:ext cx="10512300" cy="1875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Training </a:t>
            </a:r>
            <a:r>
              <a:rPr lang="en-GB"/>
              <a:t>Metrics: The model's performance is evaluated on the </a:t>
            </a:r>
            <a:r>
              <a:rPr lang="en-GB"/>
              <a:t>Training </a:t>
            </a:r>
            <a:r>
              <a:rPr lang="en-GB"/>
              <a:t>set, resulting in the following metrics:</a:t>
            </a:r>
            <a:endParaRPr/>
          </a:p>
          <a:p>
            <a:pPr indent="-228600" lvl="0" marL="228600" rtl="0" algn="l">
              <a:lnSpc>
                <a:spcPct val="90000"/>
              </a:lnSpc>
              <a:spcBef>
                <a:spcPts val="1000"/>
              </a:spcBef>
              <a:spcAft>
                <a:spcPts val="0"/>
              </a:spcAft>
              <a:buClr>
                <a:schemeClr val="dk1"/>
              </a:buClr>
              <a:buSzPts val="2800"/>
              <a:buChar char="●"/>
            </a:pPr>
            <a:r>
              <a:rPr lang="en-GB"/>
              <a:t>Training Loss: </a:t>
            </a:r>
            <a:r>
              <a:rPr lang="en-GB"/>
              <a:t>6.3181</a:t>
            </a:r>
            <a:endParaRPr/>
          </a:p>
          <a:p>
            <a:pPr indent="-228600" lvl="0" marL="228600" rtl="0" algn="l">
              <a:lnSpc>
                <a:spcPct val="90000"/>
              </a:lnSpc>
              <a:spcBef>
                <a:spcPts val="1000"/>
              </a:spcBef>
              <a:spcAft>
                <a:spcPts val="1600"/>
              </a:spcAft>
              <a:buClr>
                <a:schemeClr val="dk1"/>
              </a:buClr>
              <a:buSzPts val="2800"/>
              <a:buChar char="●"/>
            </a:pPr>
            <a:r>
              <a:rPr lang="en-GB"/>
              <a:t>Training </a:t>
            </a:r>
            <a:r>
              <a:rPr lang="en-GB"/>
              <a:t>Accuracy: </a:t>
            </a:r>
            <a:r>
              <a:rPr lang="en-GB"/>
              <a:t>0.0754</a:t>
            </a:r>
            <a:endParaRPr/>
          </a:p>
        </p:txBody>
      </p:sp>
      <p:pic>
        <p:nvPicPr>
          <p:cNvPr id="171" name="Google Shape;171;p26"/>
          <p:cNvPicPr preferRelativeResize="0"/>
          <p:nvPr/>
        </p:nvPicPr>
        <p:blipFill>
          <a:blip r:embed="rId3">
            <a:alphaModFix/>
          </a:blip>
          <a:stretch>
            <a:fillRect/>
          </a:stretch>
        </p:blipFill>
        <p:spPr>
          <a:xfrm>
            <a:off x="1443725" y="3269691"/>
            <a:ext cx="9307741" cy="32835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Findings and Challenges faced</a:t>
            </a:r>
            <a:endParaRPr/>
          </a:p>
        </p:txBody>
      </p:sp>
      <p:sp>
        <p:nvSpPr>
          <p:cNvPr id="177" name="Google Shape;177;p27"/>
          <p:cNvSpPr txBox="1"/>
          <p:nvPr>
            <p:ph idx="2" type="body"/>
          </p:nvPr>
        </p:nvSpPr>
        <p:spPr>
          <a:xfrm>
            <a:off x="839788" y="1690688"/>
            <a:ext cx="10512300" cy="504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Performance and Findings:</a:t>
            </a:r>
            <a:endParaRPr/>
          </a:p>
          <a:p>
            <a:pPr indent="-228600" lvl="0" marL="228600" rtl="0" algn="l">
              <a:lnSpc>
                <a:spcPct val="90000"/>
              </a:lnSpc>
              <a:spcBef>
                <a:spcPts val="1000"/>
              </a:spcBef>
              <a:spcAft>
                <a:spcPts val="0"/>
              </a:spcAft>
              <a:buClr>
                <a:schemeClr val="dk1"/>
              </a:buClr>
              <a:buSzPts val="2800"/>
              <a:buChar char="●"/>
            </a:pPr>
            <a:r>
              <a:rPr lang="en-GB"/>
              <a:t>The model demonstrated successful learning from the training data, as indicated by the declining loss values and increasing accuracy throughout the training process.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Challenges Encountered:</a:t>
            </a:r>
            <a:endParaRPr/>
          </a:p>
          <a:p>
            <a:pPr indent="-228600" lvl="0" marL="228600" rtl="0" algn="l">
              <a:lnSpc>
                <a:spcPct val="90000"/>
              </a:lnSpc>
              <a:spcBef>
                <a:spcPts val="1000"/>
              </a:spcBef>
              <a:spcAft>
                <a:spcPts val="0"/>
              </a:spcAft>
              <a:buClr>
                <a:schemeClr val="dk1"/>
              </a:buClr>
              <a:buSzPts val="2800"/>
              <a:buChar char="●"/>
            </a:pPr>
            <a:r>
              <a:rPr lang="en-GB"/>
              <a:t>Overfitting: Without validation data, it’s challenging to assess over fitting.</a:t>
            </a:r>
            <a:endParaRPr/>
          </a:p>
          <a:p>
            <a:pPr indent="-228600" lvl="0" marL="228600" rtl="0" algn="l">
              <a:lnSpc>
                <a:spcPct val="90000"/>
              </a:lnSpc>
              <a:spcBef>
                <a:spcPts val="1000"/>
              </a:spcBef>
              <a:spcAft>
                <a:spcPts val="1600"/>
              </a:spcAft>
              <a:buClr>
                <a:schemeClr val="dk1"/>
              </a:buClr>
              <a:buSzPts val="2800"/>
              <a:buChar char="●"/>
            </a:pPr>
            <a:r>
              <a:rPr lang="en-GB"/>
              <a:t>Data Preprocessing: E</a:t>
            </a:r>
            <a:r>
              <a:rPr lang="en-GB"/>
              <a:t>ffectively tokenizing and structuring the diverse dataset to suit the model training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Text Generation</a:t>
            </a:r>
            <a:endParaRPr/>
          </a:p>
        </p:txBody>
      </p:sp>
      <p:sp>
        <p:nvSpPr>
          <p:cNvPr id="102" name="Google Shape;10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dk1"/>
              </a:buClr>
              <a:buSzPts val="2400"/>
              <a:buNone/>
            </a:pPr>
            <a:r>
              <a:rPr lang="en-GB"/>
              <a:t>What is Text generation</a:t>
            </a:r>
            <a:endParaRPr/>
          </a:p>
        </p:txBody>
      </p:sp>
      <p:sp>
        <p:nvSpPr>
          <p:cNvPr id="103" name="Google Shape;10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800"/>
              <a:buNone/>
            </a:pPr>
            <a:r>
              <a:rPr lang="en-GB"/>
              <a:t>It is a fascinating field within natural language processing (NLP) that involves creating coherent and contextually appropriate text based on given input. This technology has significant applications in areas such as chatbots, content creation, and creative writing.</a:t>
            </a:r>
            <a:endParaRPr/>
          </a:p>
        </p:txBody>
      </p:sp>
      <p:sp>
        <p:nvSpPr>
          <p:cNvPr id="104" name="Google Shape;10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1600"/>
              </a:spcAft>
              <a:buClr>
                <a:schemeClr val="dk1"/>
              </a:buClr>
              <a:buSzPts val="2400"/>
              <a:buNone/>
            </a:pPr>
            <a:r>
              <a:rPr lang="en-GB"/>
              <a:t>Our objective</a:t>
            </a:r>
            <a:endParaRPr/>
          </a:p>
        </p:txBody>
      </p:sp>
      <p:sp>
        <p:nvSpPr>
          <p:cNvPr id="105" name="Google Shape;10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The primary objective of this project is to develop a model capable of generating song lyrics, leveraging an LSTM-based architecture to capture the sequential nature of the text.</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subTitle"/>
          </p:nvPr>
        </p:nvSpPr>
        <p:spPr>
          <a:xfrm>
            <a:off x="911625" y="1160275"/>
            <a:ext cx="10090200" cy="4139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sz="4600"/>
              <a:t>Milestone 2</a:t>
            </a:r>
            <a:endParaRPr sz="4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Data Preprocessing</a:t>
            </a:r>
            <a:endParaRPr/>
          </a:p>
        </p:txBody>
      </p:sp>
      <p:sp>
        <p:nvSpPr>
          <p:cNvPr id="116" name="Google Shape;116;p17"/>
          <p:cNvSpPr txBox="1"/>
          <p:nvPr>
            <p:ph idx="2" type="body"/>
          </p:nvPr>
        </p:nvSpPr>
        <p:spPr>
          <a:xfrm>
            <a:off x="839788" y="1930400"/>
            <a:ext cx="10515600" cy="42592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Converting to </a:t>
            </a:r>
            <a:r>
              <a:rPr lang="en-GB"/>
              <a:t>lowercase</a:t>
            </a:r>
            <a:endParaRPr/>
          </a:p>
          <a:p>
            <a:pPr indent="-228600" lvl="0" marL="228600" rtl="0" algn="l">
              <a:lnSpc>
                <a:spcPct val="90000"/>
              </a:lnSpc>
              <a:spcBef>
                <a:spcPts val="1000"/>
              </a:spcBef>
              <a:spcAft>
                <a:spcPts val="0"/>
              </a:spcAft>
              <a:buClr>
                <a:schemeClr val="dk1"/>
              </a:buClr>
              <a:buSzPts val="2800"/>
              <a:buChar char="●"/>
            </a:pPr>
            <a:r>
              <a:rPr lang="en-GB"/>
              <a:t>Tokenization</a:t>
            </a:r>
            <a:endParaRPr/>
          </a:p>
          <a:p>
            <a:pPr indent="-228600" lvl="0" marL="228600" rtl="0" algn="l">
              <a:lnSpc>
                <a:spcPct val="90000"/>
              </a:lnSpc>
              <a:spcBef>
                <a:spcPts val="1000"/>
              </a:spcBef>
              <a:spcAft>
                <a:spcPts val="0"/>
              </a:spcAft>
              <a:buClr>
                <a:schemeClr val="dk1"/>
              </a:buClr>
              <a:buSzPts val="2800"/>
              <a:buChar char="●"/>
            </a:pPr>
            <a:r>
              <a:rPr lang="en-GB"/>
              <a:t>Lemmatization</a:t>
            </a:r>
            <a:endParaRPr/>
          </a:p>
          <a:p>
            <a:pPr indent="-228600" lvl="0" marL="228600" rtl="0" algn="l">
              <a:lnSpc>
                <a:spcPct val="90000"/>
              </a:lnSpc>
              <a:spcBef>
                <a:spcPts val="1000"/>
              </a:spcBef>
              <a:spcAft>
                <a:spcPts val="0"/>
              </a:spcAft>
              <a:buClr>
                <a:schemeClr val="dk1"/>
              </a:buClr>
              <a:buSzPts val="2800"/>
              <a:buChar char="●"/>
            </a:pPr>
            <a:r>
              <a:rPr lang="en-GB"/>
              <a:t>Removing stop words and punctuation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Model Architecture</a:t>
            </a:r>
            <a:endParaRPr/>
          </a:p>
        </p:txBody>
      </p:sp>
      <p:sp>
        <p:nvSpPr>
          <p:cNvPr id="122" name="Google Shape;122;p18"/>
          <p:cNvSpPr txBox="1"/>
          <p:nvPr>
            <p:ph idx="2" type="body"/>
          </p:nvPr>
        </p:nvSpPr>
        <p:spPr>
          <a:xfrm>
            <a:off x="839788" y="1394691"/>
            <a:ext cx="10512424" cy="47949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The model architecture employed in this project is an LSTM-based network, which includes an embedding layer, two LSTM layers, and a dense output layer with softmax activation.</a:t>
            </a:r>
            <a:endParaRPr/>
          </a:p>
          <a:p>
            <a:pPr indent="-228600" lvl="0" marL="228600" rtl="0" algn="l">
              <a:lnSpc>
                <a:spcPct val="90000"/>
              </a:lnSpc>
              <a:spcBef>
                <a:spcPts val="1000"/>
              </a:spcBef>
              <a:spcAft>
                <a:spcPts val="0"/>
              </a:spcAft>
              <a:buClr>
                <a:schemeClr val="dk1"/>
              </a:buClr>
              <a:buSzPts val="2800"/>
              <a:buChar char="●"/>
            </a:pPr>
            <a:r>
              <a:rPr lang="en-GB"/>
              <a:t>Embedding Layer: This layer converts words into continuous vector representations, facilitating the model's ability to capture semantic meanings.</a:t>
            </a:r>
            <a:endParaRPr/>
          </a:p>
          <a:p>
            <a:pPr indent="-228600" lvl="0" marL="228600" rtl="0" algn="l">
              <a:lnSpc>
                <a:spcPct val="90000"/>
              </a:lnSpc>
              <a:spcBef>
                <a:spcPts val="1000"/>
              </a:spcBef>
              <a:spcAft>
                <a:spcPts val="0"/>
              </a:spcAft>
              <a:buClr>
                <a:schemeClr val="dk1"/>
              </a:buClr>
              <a:buSzPts val="2800"/>
              <a:buChar char="●"/>
            </a:pPr>
            <a:r>
              <a:rPr lang="en-GB"/>
              <a:t>LSTM Layers: Two stacked LSTM layers are used to capture the sequential dependencies in the lyrics.</a:t>
            </a:r>
            <a:endParaRPr/>
          </a:p>
          <a:p>
            <a:pPr indent="-228600" lvl="0" marL="228600" rtl="0" algn="l">
              <a:lnSpc>
                <a:spcPct val="90000"/>
              </a:lnSpc>
              <a:spcBef>
                <a:spcPts val="1000"/>
              </a:spcBef>
              <a:spcAft>
                <a:spcPts val="1600"/>
              </a:spcAft>
              <a:buClr>
                <a:schemeClr val="dk1"/>
              </a:buClr>
              <a:buSzPts val="2800"/>
              <a:buChar char="●"/>
            </a:pPr>
            <a:r>
              <a:rPr lang="en-GB"/>
              <a:t>Dense Layer: The final dense layer with softmax activation is responsible for predicting the next word in the sequence.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Training Process</a:t>
            </a:r>
            <a:endParaRPr/>
          </a:p>
        </p:txBody>
      </p:sp>
      <p:sp>
        <p:nvSpPr>
          <p:cNvPr id="128" name="Google Shape;128;p19"/>
          <p:cNvSpPr txBox="1"/>
          <p:nvPr>
            <p:ph idx="2" type="body"/>
          </p:nvPr>
        </p:nvSpPr>
        <p:spPr>
          <a:xfrm>
            <a:off x="839788" y="1394691"/>
            <a:ext cx="10512424" cy="47949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Data Split: The dataset is divided into training and validation sets using an 80-20 split.</a:t>
            </a:r>
            <a:endParaRPr/>
          </a:p>
          <a:p>
            <a:pPr indent="-228600" lvl="0" marL="228600" rtl="0" algn="l">
              <a:lnSpc>
                <a:spcPct val="90000"/>
              </a:lnSpc>
              <a:spcBef>
                <a:spcPts val="1000"/>
              </a:spcBef>
              <a:spcAft>
                <a:spcPts val="0"/>
              </a:spcAft>
              <a:buClr>
                <a:schemeClr val="dk1"/>
              </a:buClr>
              <a:buSzPts val="2800"/>
              <a:buChar char="●"/>
            </a:pPr>
            <a:r>
              <a:rPr lang="en-GB"/>
              <a:t>Batch Size and Epochs: Training is performed with a batch size of 128 over 20 epochs.</a:t>
            </a:r>
            <a:endParaRPr/>
          </a:p>
          <a:p>
            <a:pPr indent="-228600" lvl="0" marL="228600" rtl="0" algn="l">
              <a:lnSpc>
                <a:spcPct val="90000"/>
              </a:lnSpc>
              <a:spcBef>
                <a:spcPts val="1000"/>
              </a:spcBef>
              <a:spcAft>
                <a:spcPts val="0"/>
              </a:spcAft>
              <a:buClr>
                <a:schemeClr val="dk1"/>
              </a:buClr>
              <a:buSzPts val="2800"/>
              <a:buChar char="●"/>
            </a:pPr>
            <a:r>
              <a:rPr lang="en-GB"/>
              <a:t>Loss Function and Optimizer: The model is compiled using categorical cross-entropy as the loss function and the Adam optimizer.</a:t>
            </a:r>
            <a:endParaRPr/>
          </a:p>
          <a:p>
            <a:pPr indent="-228600" lvl="0" marL="228600" rtl="0" algn="l">
              <a:lnSpc>
                <a:spcPct val="90000"/>
              </a:lnSpc>
              <a:spcBef>
                <a:spcPts val="1000"/>
              </a:spcBef>
              <a:spcAft>
                <a:spcPts val="1600"/>
              </a:spcAft>
              <a:buClr>
                <a:schemeClr val="dk1"/>
              </a:buClr>
              <a:buSzPts val="2800"/>
              <a:buChar char="●"/>
            </a:pPr>
            <a:r>
              <a:rPr lang="en-GB"/>
              <a:t>Sequence Generation: Sequences are generated for input-output pairs to train the model effectively, employing a custom data generator to handle large datasets efficiently.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Evaluation and Results</a:t>
            </a:r>
            <a:endParaRPr/>
          </a:p>
        </p:txBody>
      </p:sp>
      <p:sp>
        <p:nvSpPr>
          <p:cNvPr id="134" name="Google Shape;134;p20"/>
          <p:cNvSpPr txBox="1"/>
          <p:nvPr>
            <p:ph idx="2" type="body"/>
          </p:nvPr>
        </p:nvSpPr>
        <p:spPr>
          <a:xfrm>
            <a:off x="839788" y="1394691"/>
            <a:ext cx="10512424" cy="18749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Validation Metrics: The model's performance is evaluated on the validation set, resulting in the following metrics:</a:t>
            </a:r>
            <a:endParaRPr/>
          </a:p>
          <a:p>
            <a:pPr indent="-228600" lvl="0" marL="228600" rtl="0" algn="l">
              <a:lnSpc>
                <a:spcPct val="90000"/>
              </a:lnSpc>
              <a:spcBef>
                <a:spcPts val="1000"/>
              </a:spcBef>
              <a:spcAft>
                <a:spcPts val="0"/>
              </a:spcAft>
              <a:buClr>
                <a:schemeClr val="dk1"/>
              </a:buClr>
              <a:buSzPts val="2800"/>
              <a:buChar char="●"/>
            </a:pPr>
            <a:r>
              <a:rPr lang="en-GB"/>
              <a:t>Validation Loss: 6.353457927703857</a:t>
            </a:r>
            <a:endParaRPr/>
          </a:p>
          <a:p>
            <a:pPr indent="-228600" lvl="0" marL="228600" rtl="0" algn="l">
              <a:lnSpc>
                <a:spcPct val="90000"/>
              </a:lnSpc>
              <a:spcBef>
                <a:spcPts val="1000"/>
              </a:spcBef>
              <a:spcAft>
                <a:spcPts val="1600"/>
              </a:spcAft>
              <a:buClr>
                <a:schemeClr val="dk1"/>
              </a:buClr>
              <a:buSzPts val="2800"/>
              <a:buChar char="●"/>
            </a:pPr>
            <a:r>
              <a:rPr lang="en-GB"/>
              <a:t>Validation Accuracy: 0.04410751163959503</a:t>
            </a:r>
            <a:endParaRPr/>
          </a:p>
        </p:txBody>
      </p:sp>
      <p:pic>
        <p:nvPicPr>
          <p:cNvPr id="135" name="Google Shape;135;p20"/>
          <p:cNvPicPr preferRelativeResize="0"/>
          <p:nvPr/>
        </p:nvPicPr>
        <p:blipFill rotWithShape="1">
          <a:blip r:embed="rId3">
            <a:alphaModFix/>
          </a:blip>
          <a:srcRect b="0" l="0" r="0" t="0"/>
          <a:stretch/>
        </p:blipFill>
        <p:spPr>
          <a:xfrm>
            <a:off x="1932709" y="3041073"/>
            <a:ext cx="8587509" cy="33001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Findings and Challenges faced</a:t>
            </a:r>
            <a:endParaRPr/>
          </a:p>
        </p:txBody>
      </p:sp>
      <p:sp>
        <p:nvSpPr>
          <p:cNvPr id="141" name="Google Shape;141;p21"/>
          <p:cNvSpPr txBox="1"/>
          <p:nvPr>
            <p:ph idx="2" type="body"/>
          </p:nvPr>
        </p:nvSpPr>
        <p:spPr>
          <a:xfrm>
            <a:off x="839788" y="1690688"/>
            <a:ext cx="10512424" cy="50426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Performance and Findings:</a:t>
            </a:r>
            <a:endParaRPr/>
          </a:p>
          <a:p>
            <a:pPr indent="-228600" lvl="0" marL="228600" rtl="0" algn="l">
              <a:lnSpc>
                <a:spcPct val="90000"/>
              </a:lnSpc>
              <a:spcBef>
                <a:spcPts val="1000"/>
              </a:spcBef>
              <a:spcAft>
                <a:spcPts val="0"/>
              </a:spcAft>
              <a:buClr>
                <a:schemeClr val="dk1"/>
              </a:buClr>
              <a:buSzPts val="2800"/>
              <a:buChar char="●"/>
            </a:pPr>
            <a:r>
              <a:rPr lang="en-GB"/>
              <a:t>The model demonstrates a reasonable ability to generate lyrics, though there is room for improvement generating actual words but ones that are repeated and not contextually fitting.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Challenges Encountered:</a:t>
            </a:r>
            <a:endParaRPr/>
          </a:p>
          <a:p>
            <a:pPr indent="-228600" lvl="0" marL="228600" rtl="0" algn="l">
              <a:lnSpc>
                <a:spcPct val="90000"/>
              </a:lnSpc>
              <a:spcBef>
                <a:spcPts val="1000"/>
              </a:spcBef>
              <a:spcAft>
                <a:spcPts val="0"/>
              </a:spcAft>
              <a:buClr>
                <a:schemeClr val="dk1"/>
              </a:buClr>
              <a:buSzPts val="2800"/>
              <a:buChar char="●"/>
            </a:pPr>
            <a:r>
              <a:rPr lang="en-GB"/>
              <a:t>Memory Issues: Addressing memory limitations during training by optimizing data handling and batch processing.</a:t>
            </a:r>
            <a:endParaRPr/>
          </a:p>
          <a:p>
            <a:pPr indent="-228600" lvl="0" marL="228600" rtl="0" algn="l">
              <a:lnSpc>
                <a:spcPct val="90000"/>
              </a:lnSpc>
              <a:spcBef>
                <a:spcPts val="1000"/>
              </a:spcBef>
              <a:spcAft>
                <a:spcPts val="1600"/>
              </a:spcAft>
              <a:buClr>
                <a:schemeClr val="dk1"/>
              </a:buClr>
              <a:buSzPts val="2800"/>
              <a:buChar char="●"/>
            </a:pPr>
            <a:r>
              <a:rPr lang="en-GB"/>
              <a:t>Data Preprocessing: Challenges in tokenizing and structuring the diverse dataset effectively.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subTitle"/>
          </p:nvPr>
        </p:nvSpPr>
        <p:spPr>
          <a:xfrm>
            <a:off x="911625" y="1160275"/>
            <a:ext cx="10090200" cy="4139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sz="4600"/>
              <a:t>Milestone 3</a:t>
            </a:r>
            <a:endParaRPr sz="4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