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8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41EB-5DF4-42D8-DE83-2343DD64F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051CA-6481-A90A-8183-310B50C47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D22CB-B0C5-49FE-C68B-6DE9057BC6EA}"/>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5" name="Footer Placeholder 4">
            <a:extLst>
              <a:ext uri="{FF2B5EF4-FFF2-40B4-BE49-F238E27FC236}">
                <a16:creationId xmlns:a16="http://schemas.microsoft.com/office/drawing/2014/main" id="{AE840295-D3B2-0633-8FD3-6110E2C1F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78820-6073-0B29-361C-11560E8D74B7}"/>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408928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9A3B-F9DE-26C6-6B56-07698C4A35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0B6956-EE32-D7B4-0073-6484BD390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8627E-DE0A-1598-D5F4-B82EF0FDFCE8}"/>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5" name="Footer Placeholder 4">
            <a:extLst>
              <a:ext uri="{FF2B5EF4-FFF2-40B4-BE49-F238E27FC236}">
                <a16:creationId xmlns:a16="http://schemas.microsoft.com/office/drawing/2014/main" id="{38B29FD9-7F70-711D-A04D-BCFF84CB7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4713B-4199-2322-9DB7-30DC58916230}"/>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382573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71BC5-140F-1704-1EB4-818D124FF1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B9302-7E6A-44EE-C704-12A2729DB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F0257-6D3E-FE09-CCBA-05ABE00A14CE}"/>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5" name="Footer Placeholder 4">
            <a:extLst>
              <a:ext uri="{FF2B5EF4-FFF2-40B4-BE49-F238E27FC236}">
                <a16:creationId xmlns:a16="http://schemas.microsoft.com/office/drawing/2014/main" id="{516A9ABE-94FB-471C-C0C2-0BF7DA97C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DB3FC-7DCB-BAEC-38B1-C7F1471037A2}"/>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177889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D850-6CCF-5A0F-08B2-446441F0D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002E6-16A9-CD2F-29BD-FE3EB2067E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C2057-2D99-955D-3252-95CED56E1EF7}"/>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5" name="Footer Placeholder 4">
            <a:extLst>
              <a:ext uri="{FF2B5EF4-FFF2-40B4-BE49-F238E27FC236}">
                <a16:creationId xmlns:a16="http://schemas.microsoft.com/office/drawing/2014/main" id="{6C140ECE-4515-544A-B068-7CD074D28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EAD4C-0866-3ED7-3DFD-8D3F4AEF6292}"/>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209071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A3BC-69D0-85E1-C69F-32D82E0FE0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120E8A-4DAE-2D29-FEC2-C5DA16E7A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55189-731C-0D4C-F89E-27FD0D5B80B8}"/>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5" name="Footer Placeholder 4">
            <a:extLst>
              <a:ext uri="{FF2B5EF4-FFF2-40B4-BE49-F238E27FC236}">
                <a16:creationId xmlns:a16="http://schemas.microsoft.com/office/drawing/2014/main" id="{C20EDBE2-9207-C29C-15FB-A6B7CE7D5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B9D43-88D7-7433-A8C9-A0D1CE5C3B60}"/>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292348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006E-427E-9D4B-D7CD-DFEE11EAC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FE96CA-7D11-8564-B248-F94CFF0525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50B5B7-8806-2493-F20F-23F43CC5D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62BE3A-DE65-E0CC-AE84-81732B1AAA4C}"/>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6" name="Footer Placeholder 5">
            <a:extLst>
              <a:ext uri="{FF2B5EF4-FFF2-40B4-BE49-F238E27FC236}">
                <a16:creationId xmlns:a16="http://schemas.microsoft.com/office/drawing/2014/main" id="{F437EED9-E15B-A6DF-6CCD-5BD8C371A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B3A2A-768A-D0A6-F1E6-B47215EF795D}"/>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308893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0C22-FA10-9414-0815-01244BFF67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9563C-8CC0-6D48-B152-4C2372656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315B06-F0DC-27B5-0EDC-2267936DFC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D6EF1D-90BB-EC5B-C504-3FB5AE3C6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2D0F5-BA6A-5318-A2E6-80BA96FE65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118B70-7B38-B696-51DF-ACD1E41A673B}"/>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8" name="Footer Placeholder 7">
            <a:extLst>
              <a:ext uri="{FF2B5EF4-FFF2-40B4-BE49-F238E27FC236}">
                <a16:creationId xmlns:a16="http://schemas.microsoft.com/office/drawing/2014/main" id="{A2CA67C5-A3E9-CD93-09C7-9192671B1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5263D-783B-26E8-62C8-2BCA526EF6AD}"/>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422990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A1AF3-6814-6822-CA84-8FB027A6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A830E3-75C0-7904-C947-14CC129CC800}"/>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4" name="Footer Placeholder 3">
            <a:extLst>
              <a:ext uri="{FF2B5EF4-FFF2-40B4-BE49-F238E27FC236}">
                <a16:creationId xmlns:a16="http://schemas.microsoft.com/office/drawing/2014/main" id="{E6D769B1-259A-65E0-627D-58D66A0E9D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E51B81-7E09-C2EF-6C54-BCA4F3553E68}"/>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25896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556B7-0992-5F82-C5A5-09B0F0B2A00A}"/>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3" name="Footer Placeholder 2">
            <a:extLst>
              <a:ext uri="{FF2B5EF4-FFF2-40B4-BE49-F238E27FC236}">
                <a16:creationId xmlns:a16="http://schemas.microsoft.com/office/drawing/2014/main" id="{C81C24FD-5C48-1A66-0C70-5F1217FCE7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06116-1BE2-E5B0-520C-FD8EB3E311A1}"/>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105857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9AE9-DBB2-3728-F371-C4A29FFDD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116974-7281-679C-4F8C-AA3F51E08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CAC3C3-8735-A4BA-E0EF-BDEC8099A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D3235-9BC2-1CF6-750F-92FFA843DB3D}"/>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6" name="Footer Placeholder 5">
            <a:extLst>
              <a:ext uri="{FF2B5EF4-FFF2-40B4-BE49-F238E27FC236}">
                <a16:creationId xmlns:a16="http://schemas.microsoft.com/office/drawing/2014/main" id="{F9299EF3-24A2-14FB-3D23-C2D7C3381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A1B6C-2722-92F5-FE30-C0EF69DCB091}"/>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270759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8445-6456-3F99-F9A7-04C6DD4D4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00955C-CAFB-8F22-A272-858BEB367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8392D-5733-290D-4F8F-13885EF5F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59622-232E-A824-A4A9-21041EB4C249}"/>
              </a:ext>
            </a:extLst>
          </p:cNvPr>
          <p:cNvSpPr>
            <a:spLocks noGrp="1"/>
          </p:cNvSpPr>
          <p:nvPr>
            <p:ph type="dt" sz="half" idx="10"/>
          </p:nvPr>
        </p:nvSpPr>
        <p:spPr/>
        <p:txBody>
          <a:bodyPr/>
          <a:lstStyle/>
          <a:p>
            <a:fld id="{C72511AE-155A-459E-82AA-84D65B52F547}" type="datetimeFigureOut">
              <a:rPr lang="en-US" smtClean="0"/>
              <a:t>5/20/2024</a:t>
            </a:fld>
            <a:endParaRPr lang="en-US"/>
          </a:p>
        </p:txBody>
      </p:sp>
      <p:sp>
        <p:nvSpPr>
          <p:cNvPr id="6" name="Footer Placeholder 5">
            <a:extLst>
              <a:ext uri="{FF2B5EF4-FFF2-40B4-BE49-F238E27FC236}">
                <a16:creationId xmlns:a16="http://schemas.microsoft.com/office/drawing/2014/main" id="{64DDEE33-1947-40EC-9541-37BE30102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F6D0C-6E0C-D092-AC23-9D45F3A5F476}"/>
              </a:ext>
            </a:extLst>
          </p:cNvPr>
          <p:cNvSpPr>
            <a:spLocks noGrp="1"/>
          </p:cNvSpPr>
          <p:nvPr>
            <p:ph type="sldNum" sz="quarter" idx="12"/>
          </p:nvPr>
        </p:nvSpPr>
        <p:spPr/>
        <p:txBody>
          <a:bodyPr/>
          <a:lstStyle/>
          <a:p>
            <a:fld id="{BE3BAB49-5431-436F-AC5E-F5A99F345691}" type="slidenum">
              <a:rPr lang="en-US" smtClean="0"/>
              <a:t>‹#›</a:t>
            </a:fld>
            <a:endParaRPr lang="en-US"/>
          </a:p>
        </p:txBody>
      </p:sp>
    </p:spTree>
    <p:extLst>
      <p:ext uri="{BB962C8B-B14F-4D97-AF65-F5344CB8AC3E}">
        <p14:creationId xmlns:p14="http://schemas.microsoft.com/office/powerpoint/2010/main" val="146061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766B5-143D-CED1-FEF1-1D7BD7B6D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32389-44D0-0D48-AD69-7A4A8626B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AF3CE-D7B2-76B7-9F45-8AE6BFC15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511AE-155A-459E-82AA-84D65B52F547}" type="datetimeFigureOut">
              <a:rPr lang="en-US" smtClean="0"/>
              <a:t>5/20/2024</a:t>
            </a:fld>
            <a:endParaRPr lang="en-US"/>
          </a:p>
        </p:txBody>
      </p:sp>
      <p:sp>
        <p:nvSpPr>
          <p:cNvPr id="5" name="Footer Placeholder 4">
            <a:extLst>
              <a:ext uri="{FF2B5EF4-FFF2-40B4-BE49-F238E27FC236}">
                <a16:creationId xmlns:a16="http://schemas.microsoft.com/office/drawing/2014/main" id="{16661CF5-D0B6-41D1-26A2-F69971F82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830894-A608-4307-D00F-E92CB3070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BAB49-5431-436F-AC5E-F5A99F345691}" type="slidenum">
              <a:rPr lang="en-US" smtClean="0"/>
              <a:t>‹#›</a:t>
            </a:fld>
            <a:endParaRPr lang="en-US"/>
          </a:p>
        </p:txBody>
      </p:sp>
    </p:spTree>
    <p:extLst>
      <p:ext uri="{BB962C8B-B14F-4D97-AF65-F5344CB8AC3E}">
        <p14:creationId xmlns:p14="http://schemas.microsoft.com/office/powerpoint/2010/main" val="32974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92C3-B890-440D-7D8B-7AA733F89B44}"/>
              </a:ext>
            </a:extLst>
          </p:cNvPr>
          <p:cNvSpPr>
            <a:spLocks noGrp="1"/>
          </p:cNvSpPr>
          <p:nvPr>
            <p:ph type="ctrTitle"/>
          </p:nvPr>
        </p:nvSpPr>
        <p:spPr/>
        <p:txBody>
          <a:bodyPr>
            <a:normAutofit/>
          </a:bodyPr>
          <a:lstStyle/>
          <a:p>
            <a:r>
              <a:rPr lang="en-US" dirty="0"/>
              <a:t>Using NLP for Lyrics Generation</a:t>
            </a:r>
          </a:p>
        </p:txBody>
      </p:sp>
      <p:sp>
        <p:nvSpPr>
          <p:cNvPr id="3" name="Subtitle 2">
            <a:extLst>
              <a:ext uri="{FF2B5EF4-FFF2-40B4-BE49-F238E27FC236}">
                <a16:creationId xmlns:a16="http://schemas.microsoft.com/office/drawing/2014/main" id="{E8814B7F-BEEE-5245-3BED-7859DFD50203}"/>
              </a:ext>
            </a:extLst>
          </p:cNvPr>
          <p:cNvSpPr>
            <a:spLocks noGrp="1"/>
          </p:cNvSpPr>
          <p:nvPr>
            <p:ph type="subTitle" idx="1"/>
          </p:nvPr>
        </p:nvSpPr>
        <p:spPr/>
        <p:txBody>
          <a:bodyPr/>
          <a:lstStyle/>
          <a:p>
            <a:r>
              <a:rPr lang="en-US" dirty="0"/>
              <a:t>Milestone 2</a:t>
            </a:r>
          </a:p>
        </p:txBody>
      </p:sp>
    </p:spTree>
    <p:extLst>
      <p:ext uri="{BB962C8B-B14F-4D97-AF65-F5344CB8AC3E}">
        <p14:creationId xmlns:p14="http://schemas.microsoft.com/office/powerpoint/2010/main" val="71462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FB81-ABD3-049E-58F7-E29B73385D3C}"/>
              </a:ext>
            </a:extLst>
          </p:cNvPr>
          <p:cNvSpPr>
            <a:spLocks noGrp="1"/>
          </p:cNvSpPr>
          <p:nvPr>
            <p:ph type="title"/>
          </p:nvPr>
        </p:nvSpPr>
        <p:spPr/>
        <p:txBody>
          <a:bodyPr/>
          <a:lstStyle/>
          <a:p>
            <a:r>
              <a:rPr lang="en-US" dirty="0"/>
              <a:t>Text Generation</a:t>
            </a:r>
          </a:p>
        </p:txBody>
      </p:sp>
      <p:sp>
        <p:nvSpPr>
          <p:cNvPr id="3" name="Text Placeholder 2">
            <a:extLst>
              <a:ext uri="{FF2B5EF4-FFF2-40B4-BE49-F238E27FC236}">
                <a16:creationId xmlns:a16="http://schemas.microsoft.com/office/drawing/2014/main" id="{C4E6114B-A364-9D43-2ACF-C7F90BCC1F8A}"/>
              </a:ext>
            </a:extLst>
          </p:cNvPr>
          <p:cNvSpPr>
            <a:spLocks noGrp="1"/>
          </p:cNvSpPr>
          <p:nvPr>
            <p:ph type="body" idx="1"/>
          </p:nvPr>
        </p:nvSpPr>
        <p:spPr/>
        <p:txBody>
          <a:bodyPr/>
          <a:lstStyle/>
          <a:p>
            <a:r>
              <a:rPr lang="en-US" dirty="0"/>
              <a:t>What is Text generation</a:t>
            </a:r>
          </a:p>
        </p:txBody>
      </p:sp>
      <p:sp>
        <p:nvSpPr>
          <p:cNvPr id="4" name="Content Placeholder 3">
            <a:extLst>
              <a:ext uri="{FF2B5EF4-FFF2-40B4-BE49-F238E27FC236}">
                <a16:creationId xmlns:a16="http://schemas.microsoft.com/office/drawing/2014/main" id="{3BB01279-F541-F4C7-CAA5-4D3C023B1B24}"/>
              </a:ext>
            </a:extLst>
          </p:cNvPr>
          <p:cNvSpPr>
            <a:spLocks noGrp="1"/>
          </p:cNvSpPr>
          <p:nvPr>
            <p:ph sz="half" idx="2"/>
          </p:nvPr>
        </p:nvSpPr>
        <p:spPr/>
        <p:txBody>
          <a:bodyPr/>
          <a:lstStyle/>
          <a:p>
            <a:pPr marL="0" indent="0">
              <a:buNone/>
            </a:pPr>
            <a:r>
              <a:rPr lang="en-US" dirty="0"/>
              <a:t>It is</a:t>
            </a:r>
            <a:r>
              <a:rPr lang="en-GB" dirty="0"/>
              <a:t> a fascinating field within natural language processing (NLP) that involves creating coherent and contextually appropriate text based on given input. This technology has significant applications in areas such as chatbots, content creation, and creative writing.</a:t>
            </a:r>
            <a:endParaRPr lang="en-US" dirty="0"/>
          </a:p>
        </p:txBody>
      </p:sp>
      <p:sp>
        <p:nvSpPr>
          <p:cNvPr id="5" name="Text Placeholder 4">
            <a:extLst>
              <a:ext uri="{FF2B5EF4-FFF2-40B4-BE49-F238E27FC236}">
                <a16:creationId xmlns:a16="http://schemas.microsoft.com/office/drawing/2014/main" id="{00926029-D99A-C4F4-47A3-34BE476BFA5C}"/>
              </a:ext>
            </a:extLst>
          </p:cNvPr>
          <p:cNvSpPr>
            <a:spLocks noGrp="1"/>
          </p:cNvSpPr>
          <p:nvPr>
            <p:ph type="body" sz="quarter" idx="3"/>
          </p:nvPr>
        </p:nvSpPr>
        <p:spPr/>
        <p:txBody>
          <a:bodyPr/>
          <a:lstStyle/>
          <a:p>
            <a:r>
              <a:rPr lang="en-US" dirty="0"/>
              <a:t>Our objective</a:t>
            </a:r>
          </a:p>
        </p:txBody>
      </p:sp>
      <p:sp>
        <p:nvSpPr>
          <p:cNvPr id="6" name="Content Placeholder 5">
            <a:extLst>
              <a:ext uri="{FF2B5EF4-FFF2-40B4-BE49-F238E27FC236}">
                <a16:creationId xmlns:a16="http://schemas.microsoft.com/office/drawing/2014/main" id="{56B966C1-1477-8F70-B451-AA1B8C786E05}"/>
              </a:ext>
            </a:extLst>
          </p:cNvPr>
          <p:cNvSpPr>
            <a:spLocks noGrp="1"/>
          </p:cNvSpPr>
          <p:nvPr>
            <p:ph sz="quarter" idx="4"/>
          </p:nvPr>
        </p:nvSpPr>
        <p:spPr/>
        <p:txBody>
          <a:bodyPr/>
          <a:lstStyle/>
          <a:p>
            <a:pPr marL="0" indent="0">
              <a:buNone/>
            </a:pPr>
            <a:r>
              <a:rPr lang="en-GB" dirty="0"/>
              <a:t>The primary objective of this project is to develop a model capable of generating song lyrics, leveraging an LSTM-based architecture to capture the sequential nature of the text.</a:t>
            </a:r>
          </a:p>
          <a:p>
            <a:pPr marL="0" indent="0">
              <a:buNone/>
            </a:pPr>
            <a:endParaRPr lang="en-US" dirty="0"/>
          </a:p>
        </p:txBody>
      </p:sp>
    </p:spTree>
    <p:extLst>
      <p:ext uri="{BB962C8B-B14F-4D97-AF65-F5344CB8AC3E}">
        <p14:creationId xmlns:p14="http://schemas.microsoft.com/office/powerpoint/2010/main" val="107214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FB81-ABD3-049E-58F7-E29B73385D3C}"/>
              </a:ext>
            </a:extLst>
          </p:cNvPr>
          <p:cNvSpPr>
            <a:spLocks noGrp="1"/>
          </p:cNvSpPr>
          <p:nvPr>
            <p:ph type="title"/>
          </p:nvPr>
        </p:nvSpPr>
        <p:spPr/>
        <p:txBody>
          <a:bodyPr/>
          <a:lstStyle/>
          <a:p>
            <a:r>
              <a:rPr lang="en-US" dirty="0"/>
              <a:t>Data Preprocessing</a:t>
            </a:r>
          </a:p>
        </p:txBody>
      </p:sp>
      <p:sp>
        <p:nvSpPr>
          <p:cNvPr id="4" name="Content Placeholder 3">
            <a:extLst>
              <a:ext uri="{FF2B5EF4-FFF2-40B4-BE49-F238E27FC236}">
                <a16:creationId xmlns:a16="http://schemas.microsoft.com/office/drawing/2014/main" id="{3BB01279-F541-F4C7-CAA5-4D3C023B1B24}"/>
              </a:ext>
            </a:extLst>
          </p:cNvPr>
          <p:cNvSpPr>
            <a:spLocks noGrp="1"/>
          </p:cNvSpPr>
          <p:nvPr>
            <p:ph sz="half" idx="2"/>
          </p:nvPr>
        </p:nvSpPr>
        <p:spPr>
          <a:xfrm>
            <a:off x="839788" y="1930400"/>
            <a:ext cx="10515600" cy="4259263"/>
          </a:xfrm>
        </p:spPr>
        <p:txBody>
          <a:bodyPr/>
          <a:lstStyle/>
          <a:p>
            <a:r>
              <a:rPr lang="en-US" dirty="0"/>
              <a:t>Converting to lower case</a:t>
            </a:r>
          </a:p>
          <a:p>
            <a:r>
              <a:rPr lang="en-US" dirty="0"/>
              <a:t>Tokenization</a:t>
            </a:r>
          </a:p>
          <a:p>
            <a:r>
              <a:rPr lang="en-US" dirty="0"/>
              <a:t>Lemmatization</a:t>
            </a:r>
          </a:p>
          <a:p>
            <a:r>
              <a:rPr lang="en-US" dirty="0"/>
              <a:t>Removing stop words and punctuation</a:t>
            </a:r>
          </a:p>
          <a:p>
            <a:endParaRPr lang="en-US" dirty="0"/>
          </a:p>
        </p:txBody>
      </p:sp>
    </p:spTree>
    <p:extLst>
      <p:ext uri="{BB962C8B-B14F-4D97-AF65-F5344CB8AC3E}">
        <p14:creationId xmlns:p14="http://schemas.microsoft.com/office/powerpoint/2010/main" val="138705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FB81-ABD3-049E-58F7-E29B73385D3C}"/>
              </a:ext>
            </a:extLst>
          </p:cNvPr>
          <p:cNvSpPr>
            <a:spLocks noGrp="1"/>
          </p:cNvSpPr>
          <p:nvPr>
            <p:ph type="title"/>
          </p:nvPr>
        </p:nvSpPr>
        <p:spPr/>
        <p:txBody>
          <a:bodyPr/>
          <a:lstStyle/>
          <a:p>
            <a:r>
              <a:rPr lang="en-US" dirty="0"/>
              <a:t>Model Architecture</a:t>
            </a:r>
          </a:p>
        </p:txBody>
      </p:sp>
      <p:sp>
        <p:nvSpPr>
          <p:cNvPr id="12" name="Content Placeholder 11">
            <a:extLst>
              <a:ext uri="{FF2B5EF4-FFF2-40B4-BE49-F238E27FC236}">
                <a16:creationId xmlns:a16="http://schemas.microsoft.com/office/drawing/2014/main" id="{74F5E335-910E-0D0F-8134-8F5B08B7B3F9}"/>
              </a:ext>
            </a:extLst>
          </p:cNvPr>
          <p:cNvSpPr>
            <a:spLocks noGrp="1"/>
          </p:cNvSpPr>
          <p:nvPr>
            <p:ph sz="half" idx="2"/>
          </p:nvPr>
        </p:nvSpPr>
        <p:spPr>
          <a:xfrm>
            <a:off x="839788" y="1394691"/>
            <a:ext cx="10512424" cy="4794972"/>
          </a:xfrm>
        </p:spPr>
        <p:txBody>
          <a:bodyPr/>
          <a:lstStyle/>
          <a:p>
            <a:pPr marL="0" indent="0">
              <a:buNone/>
            </a:pPr>
            <a:r>
              <a:rPr lang="en-GB" dirty="0"/>
              <a:t>The model architecture employed in this project is an LSTM-based network, which includes an embedding layer, two LSTM layers, and a dense output layer with </a:t>
            </a:r>
            <a:r>
              <a:rPr lang="en-GB" dirty="0" err="1"/>
              <a:t>softmax</a:t>
            </a:r>
            <a:r>
              <a:rPr lang="en-GB" dirty="0"/>
              <a:t> activation.</a:t>
            </a:r>
          </a:p>
          <a:p>
            <a:r>
              <a:rPr lang="en-GB" dirty="0"/>
              <a:t>Embedding Layer: This layer converts words into continuous vector representations, facilitating the model's ability to capture semantic meanings.</a:t>
            </a:r>
          </a:p>
          <a:p>
            <a:r>
              <a:rPr lang="en-GB" dirty="0"/>
              <a:t>LSTM Layers: Two stacked LSTM layers are used to capture the sequential dependencies in the lyrics.</a:t>
            </a:r>
          </a:p>
          <a:p>
            <a:r>
              <a:rPr lang="en-GB" dirty="0"/>
              <a:t>Dense Layer: The final dense layer with </a:t>
            </a:r>
            <a:r>
              <a:rPr lang="en-GB" dirty="0" err="1"/>
              <a:t>softmax</a:t>
            </a:r>
            <a:r>
              <a:rPr lang="en-GB" dirty="0"/>
              <a:t> activation is responsible for predicting the next word in the sequence.</a:t>
            </a:r>
            <a:endParaRPr lang="en-US" dirty="0"/>
          </a:p>
        </p:txBody>
      </p:sp>
    </p:spTree>
    <p:extLst>
      <p:ext uri="{BB962C8B-B14F-4D97-AF65-F5344CB8AC3E}">
        <p14:creationId xmlns:p14="http://schemas.microsoft.com/office/powerpoint/2010/main" val="164435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FB81-ABD3-049E-58F7-E29B73385D3C}"/>
              </a:ext>
            </a:extLst>
          </p:cNvPr>
          <p:cNvSpPr>
            <a:spLocks noGrp="1"/>
          </p:cNvSpPr>
          <p:nvPr>
            <p:ph type="title"/>
          </p:nvPr>
        </p:nvSpPr>
        <p:spPr/>
        <p:txBody>
          <a:bodyPr/>
          <a:lstStyle/>
          <a:p>
            <a:r>
              <a:rPr lang="en-US" dirty="0"/>
              <a:t>The Training Process</a:t>
            </a:r>
          </a:p>
        </p:txBody>
      </p:sp>
      <p:sp>
        <p:nvSpPr>
          <p:cNvPr id="12" name="Content Placeholder 11">
            <a:extLst>
              <a:ext uri="{FF2B5EF4-FFF2-40B4-BE49-F238E27FC236}">
                <a16:creationId xmlns:a16="http://schemas.microsoft.com/office/drawing/2014/main" id="{74F5E335-910E-0D0F-8134-8F5B08B7B3F9}"/>
              </a:ext>
            </a:extLst>
          </p:cNvPr>
          <p:cNvSpPr>
            <a:spLocks noGrp="1"/>
          </p:cNvSpPr>
          <p:nvPr>
            <p:ph sz="half" idx="2"/>
          </p:nvPr>
        </p:nvSpPr>
        <p:spPr>
          <a:xfrm>
            <a:off x="839788" y="1394691"/>
            <a:ext cx="10512424" cy="4794972"/>
          </a:xfrm>
        </p:spPr>
        <p:txBody>
          <a:bodyPr/>
          <a:lstStyle/>
          <a:p>
            <a:r>
              <a:rPr lang="en-GB" dirty="0"/>
              <a:t>Data Split: The dataset is divided into training and validation sets using an 80-20 split.</a:t>
            </a:r>
          </a:p>
          <a:p>
            <a:r>
              <a:rPr lang="en-GB" dirty="0"/>
              <a:t>Batch Size and Epochs: Training is performed with a batch size of 128 over 20 epochs.</a:t>
            </a:r>
          </a:p>
          <a:p>
            <a:r>
              <a:rPr lang="en-GB" dirty="0"/>
              <a:t>Loss Function and Optimizer: The model is compiled using categorical cross-entropy as the loss function and the Adam optimizer.</a:t>
            </a:r>
          </a:p>
          <a:p>
            <a:r>
              <a:rPr lang="en-GB" dirty="0"/>
              <a:t>Sequence Generation: Sequences are generated for input-output pairs to train the model effectively, employing a custom data generator to handle large datasets efficiently.</a:t>
            </a:r>
            <a:endParaRPr lang="en-US" dirty="0"/>
          </a:p>
        </p:txBody>
      </p:sp>
    </p:spTree>
    <p:extLst>
      <p:ext uri="{BB962C8B-B14F-4D97-AF65-F5344CB8AC3E}">
        <p14:creationId xmlns:p14="http://schemas.microsoft.com/office/powerpoint/2010/main" val="53655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FB81-ABD3-049E-58F7-E29B73385D3C}"/>
              </a:ext>
            </a:extLst>
          </p:cNvPr>
          <p:cNvSpPr>
            <a:spLocks noGrp="1"/>
          </p:cNvSpPr>
          <p:nvPr>
            <p:ph type="title"/>
          </p:nvPr>
        </p:nvSpPr>
        <p:spPr/>
        <p:txBody>
          <a:bodyPr/>
          <a:lstStyle/>
          <a:p>
            <a:r>
              <a:rPr lang="en-US" dirty="0"/>
              <a:t>Evaluation and Results</a:t>
            </a:r>
          </a:p>
        </p:txBody>
      </p:sp>
      <p:sp>
        <p:nvSpPr>
          <p:cNvPr id="12" name="Content Placeholder 11">
            <a:extLst>
              <a:ext uri="{FF2B5EF4-FFF2-40B4-BE49-F238E27FC236}">
                <a16:creationId xmlns:a16="http://schemas.microsoft.com/office/drawing/2014/main" id="{74F5E335-910E-0D0F-8134-8F5B08B7B3F9}"/>
              </a:ext>
            </a:extLst>
          </p:cNvPr>
          <p:cNvSpPr>
            <a:spLocks noGrp="1"/>
          </p:cNvSpPr>
          <p:nvPr>
            <p:ph sz="half" idx="2"/>
          </p:nvPr>
        </p:nvSpPr>
        <p:spPr>
          <a:xfrm>
            <a:off x="839788" y="1394691"/>
            <a:ext cx="10512424" cy="1874982"/>
          </a:xfrm>
        </p:spPr>
        <p:txBody>
          <a:bodyPr>
            <a:normAutofit lnSpcReduction="10000"/>
          </a:bodyPr>
          <a:lstStyle/>
          <a:p>
            <a:pPr marL="0" indent="0">
              <a:buNone/>
            </a:pPr>
            <a:r>
              <a:rPr lang="en-GB" dirty="0"/>
              <a:t>Validation Metrics: The model's performance is evaluated on the validation set, resulting in the following metrics:</a:t>
            </a:r>
          </a:p>
          <a:p>
            <a:r>
              <a:rPr lang="en-GB" dirty="0"/>
              <a:t>Validation Loss: 6.353457927703857</a:t>
            </a:r>
          </a:p>
          <a:p>
            <a:r>
              <a:rPr lang="en-GB" dirty="0"/>
              <a:t>Validation Accuracy: 0.04410751163959503</a:t>
            </a:r>
            <a:endParaRPr lang="en-US" dirty="0"/>
          </a:p>
        </p:txBody>
      </p:sp>
      <p:pic>
        <p:nvPicPr>
          <p:cNvPr id="3" name="Picture 2">
            <a:extLst>
              <a:ext uri="{FF2B5EF4-FFF2-40B4-BE49-F238E27FC236}">
                <a16:creationId xmlns:a16="http://schemas.microsoft.com/office/drawing/2014/main" id="{5691473E-CBC2-DD21-0498-D9F0C7179F85}"/>
              </a:ext>
            </a:extLst>
          </p:cNvPr>
          <p:cNvPicPr>
            <a:picLocks noChangeAspect="1"/>
          </p:cNvPicPr>
          <p:nvPr/>
        </p:nvPicPr>
        <p:blipFill>
          <a:blip r:embed="rId2"/>
          <a:stretch>
            <a:fillRect/>
          </a:stretch>
        </p:blipFill>
        <p:spPr>
          <a:xfrm>
            <a:off x="1932709" y="3041073"/>
            <a:ext cx="8587509" cy="3300136"/>
          </a:xfrm>
          <a:prstGeom prst="rect">
            <a:avLst/>
          </a:prstGeom>
        </p:spPr>
      </p:pic>
    </p:spTree>
    <p:extLst>
      <p:ext uri="{BB962C8B-B14F-4D97-AF65-F5344CB8AC3E}">
        <p14:creationId xmlns:p14="http://schemas.microsoft.com/office/powerpoint/2010/main" val="424520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FB81-ABD3-049E-58F7-E29B73385D3C}"/>
              </a:ext>
            </a:extLst>
          </p:cNvPr>
          <p:cNvSpPr>
            <a:spLocks noGrp="1"/>
          </p:cNvSpPr>
          <p:nvPr>
            <p:ph type="title"/>
          </p:nvPr>
        </p:nvSpPr>
        <p:spPr/>
        <p:txBody>
          <a:bodyPr/>
          <a:lstStyle/>
          <a:p>
            <a:r>
              <a:rPr lang="en-US" dirty="0"/>
              <a:t>Findings and Challenges faced</a:t>
            </a:r>
          </a:p>
        </p:txBody>
      </p:sp>
      <p:sp>
        <p:nvSpPr>
          <p:cNvPr id="12" name="Content Placeholder 11">
            <a:extLst>
              <a:ext uri="{FF2B5EF4-FFF2-40B4-BE49-F238E27FC236}">
                <a16:creationId xmlns:a16="http://schemas.microsoft.com/office/drawing/2014/main" id="{74F5E335-910E-0D0F-8134-8F5B08B7B3F9}"/>
              </a:ext>
            </a:extLst>
          </p:cNvPr>
          <p:cNvSpPr>
            <a:spLocks noGrp="1"/>
          </p:cNvSpPr>
          <p:nvPr>
            <p:ph sz="half" idx="2"/>
          </p:nvPr>
        </p:nvSpPr>
        <p:spPr>
          <a:xfrm>
            <a:off x="839788" y="1690688"/>
            <a:ext cx="10512424" cy="5042621"/>
          </a:xfrm>
        </p:spPr>
        <p:txBody>
          <a:bodyPr>
            <a:normAutofit/>
          </a:bodyPr>
          <a:lstStyle/>
          <a:p>
            <a:pPr marL="0" indent="0">
              <a:buNone/>
            </a:pPr>
            <a:r>
              <a:rPr lang="en-GB" dirty="0"/>
              <a:t>Performance and Findings:</a:t>
            </a:r>
          </a:p>
          <a:p>
            <a:r>
              <a:rPr lang="en-GB" dirty="0"/>
              <a:t>The model demonstrates a reasonable ability to generate lyrics, though there is room for improvement generating actual words but ones that are repeated and not contextually fitting.</a:t>
            </a:r>
          </a:p>
          <a:p>
            <a:pPr marL="0" indent="0">
              <a:buNone/>
            </a:pPr>
            <a:endParaRPr lang="en-GB" dirty="0"/>
          </a:p>
          <a:p>
            <a:pPr marL="0" indent="0">
              <a:buNone/>
            </a:pPr>
            <a:r>
              <a:rPr lang="en-GB" dirty="0"/>
              <a:t>Challenges Encountered:</a:t>
            </a:r>
          </a:p>
          <a:p>
            <a:r>
              <a:rPr lang="en-GB" dirty="0"/>
              <a:t>Memory Issues: Addressing memory limitations during training by optimizing data handling and batch processing.</a:t>
            </a:r>
          </a:p>
          <a:p>
            <a:r>
              <a:rPr lang="en-GB" dirty="0"/>
              <a:t>Data Preprocessing: Challenges in tokenizing and structuring the diverse dataset effectively.</a:t>
            </a:r>
            <a:endParaRPr lang="en-US" dirty="0"/>
          </a:p>
        </p:txBody>
      </p:sp>
    </p:spTree>
    <p:extLst>
      <p:ext uri="{BB962C8B-B14F-4D97-AF65-F5344CB8AC3E}">
        <p14:creationId xmlns:p14="http://schemas.microsoft.com/office/powerpoint/2010/main" val="3247988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378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Using NLP for Lyrics Generation</vt:lpstr>
      <vt:lpstr>Text Generation</vt:lpstr>
      <vt:lpstr>Data Preprocessing</vt:lpstr>
      <vt:lpstr>Model Architecture</vt:lpstr>
      <vt:lpstr>The Training Process</vt:lpstr>
      <vt:lpstr>Evaluation and Results</vt:lpstr>
      <vt:lpstr>Findings and 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NLP for Lyrics Generation</dc:title>
  <dc:creator>omar ashraf</dc:creator>
  <cp:lastModifiedBy>omar ashraf</cp:lastModifiedBy>
  <cp:revision>2</cp:revision>
  <dcterms:created xsi:type="dcterms:W3CDTF">2024-05-19T18:06:57Z</dcterms:created>
  <dcterms:modified xsi:type="dcterms:W3CDTF">2024-05-19T22:25:24Z</dcterms:modified>
</cp:coreProperties>
</file>