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2"/>
  </p:notesMasterIdLst>
  <p:sldIdLst>
    <p:sldId id="256" r:id="rId2"/>
    <p:sldId id="259" r:id="rId3"/>
    <p:sldId id="260" r:id="rId4"/>
    <p:sldId id="261" r:id="rId5"/>
    <p:sldId id="262" r:id="rId6"/>
    <p:sldId id="263" r:id="rId7"/>
    <p:sldId id="264" r:id="rId8"/>
    <p:sldId id="265" r:id="rId9"/>
    <p:sldId id="266" r:id="rId10"/>
    <p:sldId id="267"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5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493e45aa6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493e45aa6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2390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493e45aa6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493e45aa6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3918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493e45aa6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493e45aa6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5421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493e45aa6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493e45aa6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5543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493e45aa6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493e45aa6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9758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493e45aa6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493e45aa6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9375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493e45aa6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493e45aa6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8780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493e45aa6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493e45aa6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5528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493e45aa6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493e45aa6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46520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13" name="Google Shape;13;p2"/>
          <p:cNvCxnSpPr/>
          <p:nvPr/>
        </p:nvCxnSpPr>
        <p:spPr>
          <a:xfrm>
            <a:off x="5575" y="4507925"/>
            <a:ext cx="9167400" cy="18900"/>
          </a:xfrm>
          <a:prstGeom prst="straightConnector1">
            <a:avLst/>
          </a:prstGeom>
          <a:noFill/>
          <a:ln w="28575" cap="flat" cmpd="sng">
            <a:solidFill>
              <a:srgbClr val="FF0000"/>
            </a:solidFill>
            <a:prstDash val="solid"/>
            <a:round/>
            <a:headEnd type="none" w="med" len="med"/>
            <a:tailEnd type="none" w="med" len="med"/>
          </a:ln>
        </p:spPr>
      </p:cxnSp>
      <p:pic>
        <p:nvPicPr>
          <p:cNvPr id="14" name="Google Shape;14;p2"/>
          <p:cNvPicPr preferRelativeResize="0"/>
          <p:nvPr/>
        </p:nvPicPr>
        <p:blipFill>
          <a:blip r:embed="rId2">
            <a:alphaModFix/>
          </a:blip>
          <a:stretch>
            <a:fillRect/>
          </a:stretch>
        </p:blipFill>
        <p:spPr>
          <a:xfrm>
            <a:off x="70025" y="4583800"/>
            <a:ext cx="552450" cy="552450"/>
          </a:xfrm>
          <a:prstGeom prst="rect">
            <a:avLst/>
          </a:prstGeom>
          <a:noFill/>
          <a:ln>
            <a:noFill/>
          </a:ln>
        </p:spPr>
      </p:pic>
      <p:sp>
        <p:nvSpPr>
          <p:cNvPr id="15" name="Google Shape;15;p2"/>
          <p:cNvSpPr txBox="1"/>
          <p:nvPr/>
        </p:nvSpPr>
        <p:spPr>
          <a:xfrm>
            <a:off x="5545300" y="4507450"/>
            <a:ext cx="707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Skill Lab: C++ and Java Programming</a:t>
            </a:r>
            <a:endParaRPr/>
          </a:p>
          <a:p>
            <a:pPr marL="0" lvl="0" indent="0" algn="l" rtl="0">
              <a:spcBef>
                <a:spcPts val="0"/>
              </a:spcBef>
              <a:spcAft>
                <a:spcPts val="0"/>
              </a:spcAft>
              <a:buNone/>
            </a:pPr>
            <a:endParaRPr/>
          </a:p>
        </p:txBody>
      </p:sp>
      <p:sp>
        <p:nvSpPr>
          <p:cNvPr id="16" name="Google Shape;16;p2"/>
          <p:cNvSpPr txBox="1"/>
          <p:nvPr/>
        </p:nvSpPr>
        <p:spPr>
          <a:xfrm>
            <a:off x="599775" y="4507275"/>
            <a:ext cx="5855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St. Francis Institute of Technology</a:t>
            </a:r>
            <a:endParaRPr/>
          </a:p>
          <a:p>
            <a:pPr marL="0" lvl="0" indent="0" algn="l" rtl="0">
              <a:spcBef>
                <a:spcPts val="0"/>
              </a:spcBef>
              <a:spcAft>
                <a:spcPts val="0"/>
              </a:spcAft>
              <a:buNone/>
            </a:pPr>
            <a:r>
              <a:rPr lang="en"/>
              <a:t>SE EXTC</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0"/>
        <p:cNvGrpSpPr/>
        <p:nvPr/>
      </p:nvGrpSpPr>
      <p:grpSpPr>
        <a:xfrm>
          <a:off x="0" y="0"/>
          <a:ext cx="0" cy="0"/>
          <a:chOff x="0" y="0"/>
          <a:chExt cx="0" cy="0"/>
        </a:xfrm>
      </p:grpSpPr>
      <p:sp>
        <p:nvSpPr>
          <p:cNvPr id="81" name="Google Shape;81;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2" name="Google Shape;82;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83" name="Google Shape;83;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84" name="Google Shape;84;p11"/>
          <p:cNvCxnSpPr/>
          <p:nvPr/>
        </p:nvCxnSpPr>
        <p:spPr>
          <a:xfrm>
            <a:off x="5575" y="4507925"/>
            <a:ext cx="9167400" cy="18900"/>
          </a:xfrm>
          <a:prstGeom prst="straightConnector1">
            <a:avLst/>
          </a:prstGeom>
          <a:noFill/>
          <a:ln w="28575" cap="flat" cmpd="sng">
            <a:solidFill>
              <a:srgbClr val="FF0000"/>
            </a:solidFill>
            <a:prstDash val="solid"/>
            <a:round/>
            <a:headEnd type="none" w="med" len="med"/>
            <a:tailEnd type="none" w="med" len="med"/>
          </a:ln>
        </p:spPr>
      </p:cxnSp>
      <p:pic>
        <p:nvPicPr>
          <p:cNvPr id="85" name="Google Shape;85;p11"/>
          <p:cNvPicPr preferRelativeResize="0"/>
          <p:nvPr/>
        </p:nvPicPr>
        <p:blipFill>
          <a:blip r:embed="rId2">
            <a:alphaModFix/>
          </a:blip>
          <a:stretch>
            <a:fillRect/>
          </a:stretch>
        </p:blipFill>
        <p:spPr>
          <a:xfrm>
            <a:off x="70025" y="4583800"/>
            <a:ext cx="552450" cy="552450"/>
          </a:xfrm>
          <a:prstGeom prst="rect">
            <a:avLst/>
          </a:prstGeom>
          <a:noFill/>
          <a:ln>
            <a:noFill/>
          </a:ln>
        </p:spPr>
      </p:pic>
      <p:pic>
        <p:nvPicPr>
          <p:cNvPr id="86" name="Google Shape;86;p11"/>
          <p:cNvPicPr preferRelativeResize="0"/>
          <p:nvPr/>
        </p:nvPicPr>
        <p:blipFill>
          <a:blip r:embed="rId3">
            <a:alphaModFix/>
          </a:blip>
          <a:stretch>
            <a:fillRect/>
          </a:stretch>
        </p:blipFill>
        <p:spPr>
          <a:xfrm>
            <a:off x="670275" y="4583800"/>
            <a:ext cx="2657475" cy="552450"/>
          </a:xfrm>
          <a:prstGeom prst="rect">
            <a:avLst/>
          </a:prstGeom>
          <a:noFill/>
          <a:ln>
            <a:noFill/>
          </a:ln>
        </p:spPr>
      </p:pic>
      <p:pic>
        <p:nvPicPr>
          <p:cNvPr id="87" name="Google Shape;87;p11"/>
          <p:cNvPicPr preferRelativeResize="0"/>
          <p:nvPr/>
        </p:nvPicPr>
        <p:blipFill>
          <a:blip r:embed="rId4">
            <a:alphaModFix/>
          </a:blip>
          <a:stretch>
            <a:fillRect/>
          </a:stretch>
        </p:blipFill>
        <p:spPr>
          <a:xfrm>
            <a:off x="6796050" y="4583800"/>
            <a:ext cx="1828800" cy="5524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8"/>
        <p:cNvGrpSpPr/>
        <p:nvPr/>
      </p:nvGrpSpPr>
      <p:grpSpPr>
        <a:xfrm>
          <a:off x="0" y="0"/>
          <a:ext cx="0" cy="0"/>
          <a:chOff x="0" y="0"/>
          <a:chExt cx="0" cy="0"/>
        </a:xfrm>
      </p:grpSpPr>
      <p:sp>
        <p:nvSpPr>
          <p:cNvPr id="89" name="Google Shape;8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90" name="Google Shape;90;p12"/>
          <p:cNvCxnSpPr/>
          <p:nvPr/>
        </p:nvCxnSpPr>
        <p:spPr>
          <a:xfrm>
            <a:off x="5575" y="4507925"/>
            <a:ext cx="9167400" cy="18900"/>
          </a:xfrm>
          <a:prstGeom prst="straightConnector1">
            <a:avLst/>
          </a:prstGeom>
          <a:noFill/>
          <a:ln w="28575" cap="flat" cmpd="sng">
            <a:solidFill>
              <a:srgbClr val="FF0000"/>
            </a:solidFill>
            <a:prstDash val="solid"/>
            <a:round/>
            <a:headEnd type="none" w="med" len="med"/>
            <a:tailEnd type="none" w="med" len="med"/>
          </a:ln>
        </p:spPr>
      </p:cxnSp>
      <p:pic>
        <p:nvPicPr>
          <p:cNvPr id="91" name="Google Shape;91;p12"/>
          <p:cNvPicPr preferRelativeResize="0"/>
          <p:nvPr/>
        </p:nvPicPr>
        <p:blipFill>
          <a:blip r:embed="rId2">
            <a:alphaModFix/>
          </a:blip>
          <a:stretch>
            <a:fillRect/>
          </a:stretch>
        </p:blipFill>
        <p:spPr>
          <a:xfrm>
            <a:off x="70025" y="4583800"/>
            <a:ext cx="552450" cy="552450"/>
          </a:xfrm>
          <a:prstGeom prst="rect">
            <a:avLst/>
          </a:prstGeom>
          <a:noFill/>
          <a:ln>
            <a:noFill/>
          </a:ln>
        </p:spPr>
      </p:pic>
      <p:pic>
        <p:nvPicPr>
          <p:cNvPr id="92" name="Google Shape;92;p12"/>
          <p:cNvPicPr preferRelativeResize="0"/>
          <p:nvPr/>
        </p:nvPicPr>
        <p:blipFill>
          <a:blip r:embed="rId3">
            <a:alphaModFix/>
          </a:blip>
          <a:stretch>
            <a:fillRect/>
          </a:stretch>
        </p:blipFill>
        <p:spPr>
          <a:xfrm>
            <a:off x="670275" y="4583800"/>
            <a:ext cx="2657475" cy="552450"/>
          </a:xfrm>
          <a:prstGeom prst="rect">
            <a:avLst/>
          </a:prstGeom>
          <a:noFill/>
          <a:ln>
            <a:noFill/>
          </a:ln>
        </p:spPr>
      </p:pic>
      <p:pic>
        <p:nvPicPr>
          <p:cNvPr id="93" name="Google Shape;93;p12"/>
          <p:cNvPicPr preferRelativeResize="0"/>
          <p:nvPr/>
        </p:nvPicPr>
        <p:blipFill>
          <a:blip r:embed="rId4">
            <a:alphaModFix/>
          </a:blip>
          <a:stretch>
            <a:fillRect/>
          </a:stretch>
        </p:blipFill>
        <p:spPr>
          <a:xfrm>
            <a:off x="6796050" y="4583800"/>
            <a:ext cx="1828800" cy="5524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0" name="Google Shape;20;p3"/>
          <p:cNvCxnSpPr/>
          <p:nvPr/>
        </p:nvCxnSpPr>
        <p:spPr>
          <a:xfrm>
            <a:off x="5575" y="4507925"/>
            <a:ext cx="9167400" cy="18900"/>
          </a:xfrm>
          <a:prstGeom prst="straightConnector1">
            <a:avLst/>
          </a:prstGeom>
          <a:noFill/>
          <a:ln w="28575" cap="flat" cmpd="sng">
            <a:solidFill>
              <a:srgbClr val="FF0000"/>
            </a:solidFill>
            <a:prstDash val="solid"/>
            <a:round/>
            <a:headEnd type="none" w="med" len="med"/>
            <a:tailEnd type="none" w="med" len="med"/>
          </a:ln>
        </p:spPr>
      </p:cxnSp>
      <p:pic>
        <p:nvPicPr>
          <p:cNvPr id="21" name="Google Shape;21;p3"/>
          <p:cNvPicPr preferRelativeResize="0"/>
          <p:nvPr/>
        </p:nvPicPr>
        <p:blipFill>
          <a:blip r:embed="rId2">
            <a:alphaModFix/>
          </a:blip>
          <a:stretch>
            <a:fillRect/>
          </a:stretch>
        </p:blipFill>
        <p:spPr>
          <a:xfrm>
            <a:off x="70025" y="4583800"/>
            <a:ext cx="552450" cy="552450"/>
          </a:xfrm>
          <a:prstGeom prst="rect">
            <a:avLst/>
          </a:prstGeom>
          <a:noFill/>
          <a:ln>
            <a:noFill/>
          </a:ln>
        </p:spPr>
      </p:pic>
      <p:sp>
        <p:nvSpPr>
          <p:cNvPr id="22" name="Google Shape;22;p3"/>
          <p:cNvSpPr txBox="1"/>
          <p:nvPr/>
        </p:nvSpPr>
        <p:spPr>
          <a:xfrm>
            <a:off x="5545300" y="4507450"/>
            <a:ext cx="707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Skill Lab: C++ and Java Programming</a:t>
            </a:r>
            <a:endParaRPr/>
          </a:p>
          <a:p>
            <a:pPr marL="0" lvl="0" indent="0" algn="l" rtl="0">
              <a:spcBef>
                <a:spcPts val="0"/>
              </a:spcBef>
              <a:spcAft>
                <a:spcPts val="0"/>
              </a:spcAft>
              <a:buNone/>
            </a:pPr>
            <a:endParaRPr/>
          </a:p>
        </p:txBody>
      </p:sp>
      <p:sp>
        <p:nvSpPr>
          <p:cNvPr id="23" name="Google Shape;23;p3"/>
          <p:cNvSpPr txBox="1"/>
          <p:nvPr/>
        </p:nvSpPr>
        <p:spPr>
          <a:xfrm>
            <a:off x="599775" y="4507275"/>
            <a:ext cx="5855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St. Francis Institute of Technology</a:t>
            </a:r>
            <a:endParaRPr/>
          </a:p>
          <a:p>
            <a:pPr marL="0" lvl="0" indent="0" algn="l" rtl="0">
              <a:spcBef>
                <a:spcPts val="0"/>
              </a:spcBef>
              <a:spcAft>
                <a:spcPts val="0"/>
              </a:spcAft>
              <a:buNone/>
            </a:pPr>
            <a:r>
              <a:rPr lang="en"/>
              <a:t>SE EXTC</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7" name="Google Shape;2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8" name="Google Shape;28;p4"/>
          <p:cNvCxnSpPr/>
          <p:nvPr/>
        </p:nvCxnSpPr>
        <p:spPr>
          <a:xfrm>
            <a:off x="5575" y="4507925"/>
            <a:ext cx="9167400" cy="18900"/>
          </a:xfrm>
          <a:prstGeom prst="straightConnector1">
            <a:avLst/>
          </a:prstGeom>
          <a:noFill/>
          <a:ln w="28575" cap="flat" cmpd="sng">
            <a:solidFill>
              <a:srgbClr val="FF0000"/>
            </a:solidFill>
            <a:prstDash val="solid"/>
            <a:round/>
            <a:headEnd type="none" w="med" len="med"/>
            <a:tailEnd type="none" w="med" len="med"/>
          </a:ln>
        </p:spPr>
      </p:cxnSp>
      <p:pic>
        <p:nvPicPr>
          <p:cNvPr id="29" name="Google Shape;29;p4"/>
          <p:cNvPicPr preferRelativeResize="0"/>
          <p:nvPr/>
        </p:nvPicPr>
        <p:blipFill>
          <a:blip r:embed="rId2">
            <a:alphaModFix/>
          </a:blip>
          <a:stretch>
            <a:fillRect/>
          </a:stretch>
        </p:blipFill>
        <p:spPr>
          <a:xfrm>
            <a:off x="70025" y="4583800"/>
            <a:ext cx="552450" cy="552450"/>
          </a:xfrm>
          <a:prstGeom prst="rect">
            <a:avLst/>
          </a:prstGeom>
          <a:noFill/>
          <a:ln>
            <a:noFill/>
          </a:ln>
        </p:spPr>
      </p:pic>
      <p:sp>
        <p:nvSpPr>
          <p:cNvPr id="30" name="Google Shape;30;p4"/>
          <p:cNvSpPr txBox="1"/>
          <p:nvPr/>
        </p:nvSpPr>
        <p:spPr>
          <a:xfrm>
            <a:off x="5545300" y="4507450"/>
            <a:ext cx="707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Skill Lab: C++ and Java Programming</a:t>
            </a:r>
            <a:endParaRPr/>
          </a:p>
          <a:p>
            <a:pPr marL="0" lvl="0" indent="0" algn="l" rtl="0">
              <a:spcBef>
                <a:spcPts val="0"/>
              </a:spcBef>
              <a:spcAft>
                <a:spcPts val="0"/>
              </a:spcAft>
              <a:buNone/>
            </a:pPr>
            <a:endParaRPr/>
          </a:p>
        </p:txBody>
      </p:sp>
      <p:sp>
        <p:nvSpPr>
          <p:cNvPr id="31" name="Google Shape;31;p4"/>
          <p:cNvSpPr txBox="1"/>
          <p:nvPr/>
        </p:nvSpPr>
        <p:spPr>
          <a:xfrm>
            <a:off x="599775" y="4507275"/>
            <a:ext cx="5855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St. Francis Institute of Technology</a:t>
            </a:r>
            <a:endParaRPr/>
          </a:p>
          <a:p>
            <a:pPr marL="0" lvl="0" indent="0" algn="l" rtl="0">
              <a:spcBef>
                <a:spcPts val="0"/>
              </a:spcBef>
              <a:spcAft>
                <a:spcPts val="0"/>
              </a:spcAft>
              <a:buNone/>
            </a:pPr>
            <a:r>
              <a:rPr lang="en"/>
              <a:t>SE EXTC</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4" name="Google Shape;3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5"/>
          <p:cNvCxnSpPr/>
          <p:nvPr/>
        </p:nvCxnSpPr>
        <p:spPr>
          <a:xfrm>
            <a:off x="5575" y="4507925"/>
            <a:ext cx="9167400" cy="18900"/>
          </a:xfrm>
          <a:prstGeom prst="straightConnector1">
            <a:avLst/>
          </a:prstGeom>
          <a:noFill/>
          <a:ln w="28575" cap="flat" cmpd="sng">
            <a:solidFill>
              <a:srgbClr val="FF0000"/>
            </a:solidFill>
            <a:prstDash val="solid"/>
            <a:round/>
            <a:headEnd type="none" w="med" len="med"/>
            <a:tailEnd type="none" w="med" len="med"/>
          </a:ln>
        </p:spPr>
      </p:cxnSp>
      <p:pic>
        <p:nvPicPr>
          <p:cNvPr id="38" name="Google Shape;38;p5"/>
          <p:cNvPicPr preferRelativeResize="0"/>
          <p:nvPr/>
        </p:nvPicPr>
        <p:blipFill>
          <a:blip r:embed="rId2">
            <a:alphaModFix/>
          </a:blip>
          <a:stretch>
            <a:fillRect/>
          </a:stretch>
        </p:blipFill>
        <p:spPr>
          <a:xfrm>
            <a:off x="70025" y="4583800"/>
            <a:ext cx="552450" cy="552450"/>
          </a:xfrm>
          <a:prstGeom prst="rect">
            <a:avLst/>
          </a:prstGeom>
          <a:noFill/>
          <a:ln>
            <a:noFill/>
          </a:ln>
        </p:spPr>
      </p:pic>
      <p:sp>
        <p:nvSpPr>
          <p:cNvPr id="39" name="Google Shape;39;p5"/>
          <p:cNvSpPr txBox="1"/>
          <p:nvPr/>
        </p:nvSpPr>
        <p:spPr>
          <a:xfrm>
            <a:off x="5545300" y="4507450"/>
            <a:ext cx="707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Skill Lab: C++ and Java Programming</a:t>
            </a:r>
            <a:endParaRPr/>
          </a:p>
          <a:p>
            <a:pPr marL="0" lvl="0" indent="0" algn="l" rtl="0">
              <a:spcBef>
                <a:spcPts val="0"/>
              </a:spcBef>
              <a:spcAft>
                <a:spcPts val="0"/>
              </a:spcAft>
              <a:buNone/>
            </a:pPr>
            <a:r>
              <a:rPr lang="en"/>
              <a:t>Ms. Valentina Rani Basker</a:t>
            </a:r>
            <a:endParaRPr/>
          </a:p>
        </p:txBody>
      </p:sp>
      <p:sp>
        <p:nvSpPr>
          <p:cNvPr id="40" name="Google Shape;40;p5"/>
          <p:cNvSpPr txBox="1"/>
          <p:nvPr/>
        </p:nvSpPr>
        <p:spPr>
          <a:xfrm>
            <a:off x="599775" y="4507275"/>
            <a:ext cx="5855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St. Francis Institute of Technology</a:t>
            </a:r>
            <a:endParaRPr/>
          </a:p>
          <a:p>
            <a:pPr marL="0" lvl="0" indent="0" algn="l" rtl="0">
              <a:spcBef>
                <a:spcPts val="0"/>
              </a:spcBef>
              <a:spcAft>
                <a:spcPts val="0"/>
              </a:spcAft>
              <a:buNone/>
            </a:pPr>
            <a:r>
              <a:rPr lang="en"/>
              <a:t>SE EXTC</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3" name="Google Shape;4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44" name="Google Shape;44;p6"/>
          <p:cNvCxnSpPr/>
          <p:nvPr/>
        </p:nvCxnSpPr>
        <p:spPr>
          <a:xfrm>
            <a:off x="5575" y="4507925"/>
            <a:ext cx="9167400" cy="18900"/>
          </a:xfrm>
          <a:prstGeom prst="straightConnector1">
            <a:avLst/>
          </a:prstGeom>
          <a:noFill/>
          <a:ln w="28575" cap="flat" cmpd="sng">
            <a:solidFill>
              <a:srgbClr val="FF0000"/>
            </a:solidFill>
            <a:prstDash val="solid"/>
            <a:round/>
            <a:headEnd type="none" w="med" len="med"/>
            <a:tailEnd type="none" w="med" len="med"/>
          </a:ln>
        </p:spPr>
      </p:cxnSp>
      <p:pic>
        <p:nvPicPr>
          <p:cNvPr id="45" name="Google Shape;45;p6"/>
          <p:cNvPicPr preferRelativeResize="0"/>
          <p:nvPr/>
        </p:nvPicPr>
        <p:blipFill>
          <a:blip r:embed="rId2">
            <a:alphaModFix/>
          </a:blip>
          <a:stretch>
            <a:fillRect/>
          </a:stretch>
        </p:blipFill>
        <p:spPr>
          <a:xfrm>
            <a:off x="70025" y="4583800"/>
            <a:ext cx="552450" cy="552450"/>
          </a:xfrm>
          <a:prstGeom prst="rect">
            <a:avLst/>
          </a:prstGeom>
          <a:noFill/>
          <a:ln>
            <a:noFill/>
          </a:ln>
        </p:spPr>
      </p:pic>
      <p:sp>
        <p:nvSpPr>
          <p:cNvPr id="46" name="Google Shape;46;p6"/>
          <p:cNvSpPr txBox="1"/>
          <p:nvPr/>
        </p:nvSpPr>
        <p:spPr>
          <a:xfrm>
            <a:off x="5545300" y="4507450"/>
            <a:ext cx="707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Skill Lab: C++ and Java Programming</a:t>
            </a:r>
            <a:endParaRPr/>
          </a:p>
          <a:p>
            <a:pPr marL="0" lvl="0" indent="0" algn="l" rtl="0">
              <a:spcBef>
                <a:spcPts val="0"/>
              </a:spcBef>
              <a:spcAft>
                <a:spcPts val="0"/>
              </a:spcAft>
              <a:buNone/>
            </a:pPr>
            <a:r>
              <a:rPr lang="en"/>
              <a:t>Ms. Valentina Rani Basker</a:t>
            </a:r>
            <a:endParaRPr/>
          </a:p>
        </p:txBody>
      </p:sp>
      <p:sp>
        <p:nvSpPr>
          <p:cNvPr id="47" name="Google Shape;47;p6"/>
          <p:cNvSpPr txBox="1"/>
          <p:nvPr/>
        </p:nvSpPr>
        <p:spPr>
          <a:xfrm>
            <a:off x="599775" y="4507275"/>
            <a:ext cx="5855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St. Francis Institute of Technology</a:t>
            </a:r>
            <a:endParaRPr/>
          </a:p>
          <a:p>
            <a:pPr marL="0" lvl="0" indent="0" algn="l" rtl="0">
              <a:spcBef>
                <a:spcPts val="0"/>
              </a:spcBef>
              <a:spcAft>
                <a:spcPts val="0"/>
              </a:spcAft>
              <a:buNone/>
            </a:pPr>
            <a:r>
              <a:rPr lang="en"/>
              <a:t>SE EXTC</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0" name="Google Shape;5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1" name="Google Shape;5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52" name="Google Shape;52;p7"/>
          <p:cNvCxnSpPr/>
          <p:nvPr/>
        </p:nvCxnSpPr>
        <p:spPr>
          <a:xfrm>
            <a:off x="5575" y="4507925"/>
            <a:ext cx="9167400" cy="18900"/>
          </a:xfrm>
          <a:prstGeom prst="straightConnector1">
            <a:avLst/>
          </a:prstGeom>
          <a:noFill/>
          <a:ln w="28575" cap="flat" cmpd="sng">
            <a:solidFill>
              <a:srgbClr val="FF0000"/>
            </a:solidFill>
            <a:prstDash val="solid"/>
            <a:round/>
            <a:headEnd type="none" w="med" len="med"/>
            <a:tailEnd type="none" w="med" len="med"/>
          </a:ln>
        </p:spPr>
      </p:cxnSp>
      <p:pic>
        <p:nvPicPr>
          <p:cNvPr id="53" name="Google Shape;53;p7"/>
          <p:cNvPicPr preferRelativeResize="0"/>
          <p:nvPr/>
        </p:nvPicPr>
        <p:blipFill>
          <a:blip r:embed="rId2">
            <a:alphaModFix/>
          </a:blip>
          <a:stretch>
            <a:fillRect/>
          </a:stretch>
        </p:blipFill>
        <p:spPr>
          <a:xfrm>
            <a:off x="70025" y="4583800"/>
            <a:ext cx="552450" cy="552450"/>
          </a:xfrm>
          <a:prstGeom prst="rect">
            <a:avLst/>
          </a:prstGeom>
          <a:noFill/>
          <a:ln>
            <a:noFill/>
          </a:ln>
        </p:spPr>
      </p:pic>
      <p:sp>
        <p:nvSpPr>
          <p:cNvPr id="54" name="Google Shape;54;p7"/>
          <p:cNvSpPr txBox="1"/>
          <p:nvPr/>
        </p:nvSpPr>
        <p:spPr>
          <a:xfrm>
            <a:off x="5545300" y="4507450"/>
            <a:ext cx="707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Skill Lab: C++ and Java Programming</a:t>
            </a:r>
            <a:endParaRPr/>
          </a:p>
          <a:p>
            <a:pPr marL="0" lvl="0" indent="0" algn="l" rtl="0">
              <a:spcBef>
                <a:spcPts val="0"/>
              </a:spcBef>
              <a:spcAft>
                <a:spcPts val="0"/>
              </a:spcAft>
              <a:buNone/>
            </a:pPr>
            <a:r>
              <a:rPr lang="en"/>
              <a:t>Ms. Valentina Rani Basker</a:t>
            </a:r>
            <a:endParaRPr/>
          </a:p>
        </p:txBody>
      </p:sp>
      <p:sp>
        <p:nvSpPr>
          <p:cNvPr id="55" name="Google Shape;55;p7"/>
          <p:cNvSpPr txBox="1"/>
          <p:nvPr/>
        </p:nvSpPr>
        <p:spPr>
          <a:xfrm>
            <a:off x="599775" y="4507275"/>
            <a:ext cx="5855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St. Francis Institute of Technology</a:t>
            </a:r>
            <a:endParaRPr/>
          </a:p>
          <a:p>
            <a:pPr marL="0" lvl="0" indent="0" algn="l" rtl="0">
              <a:spcBef>
                <a:spcPts val="0"/>
              </a:spcBef>
              <a:spcAft>
                <a:spcPts val="0"/>
              </a:spcAft>
              <a:buNone/>
            </a:pPr>
            <a:r>
              <a:rPr lang="en"/>
              <a:t>SE EXTC</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8" name="Google Shape;5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59" name="Google Shape;59;p8"/>
          <p:cNvCxnSpPr/>
          <p:nvPr/>
        </p:nvCxnSpPr>
        <p:spPr>
          <a:xfrm>
            <a:off x="5575" y="4507925"/>
            <a:ext cx="9167400" cy="18900"/>
          </a:xfrm>
          <a:prstGeom prst="straightConnector1">
            <a:avLst/>
          </a:prstGeom>
          <a:noFill/>
          <a:ln w="28575" cap="flat" cmpd="sng">
            <a:solidFill>
              <a:srgbClr val="FF0000"/>
            </a:solidFill>
            <a:prstDash val="solid"/>
            <a:round/>
            <a:headEnd type="none" w="med" len="med"/>
            <a:tailEnd type="none" w="med" len="med"/>
          </a:ln>
        </p:spPr>
      </p:cxnSp>
      <p:pic>
        <p:nvPicPr>
          <p:cNvPr id="60" name="Google Shape;60;p8"/>
          <p:cNvPicPr preferRelativeResize="0"/>
          <p:nvPr/>
        </p:nvPicPr>
        <p:blipFill>
          <a:blip r:embed="rId2">
            <a:alphaModFix/>
          </a:blip>
          <a:stretch>
            <a:fillRect/>
          </a:stretch>
        </p:blipFill>
        <p:spPr>
          <a:xfrm>
            <a:off x="70025" y="4583800"/>
            <a:ext cx="552450" cy="552450"/>
          </a:xfrm>
          <a:prstGeom prst="rect">
            <a:avLst/>
          </a:prstGeom>
          <a:noFill/>
          <a:ln>
            <a:noFill/>
          </a:ln>
        </p:spPr>
      </p:pic>
      <p:pic>
        <p:nvPicPr>
          <p:cNvPr id="61" name="Google Shape;61;p8"/>
          <p:cNvPicPr preferRelativeResize="0"/>
          <p:nvPr/>
        </p:nvPicPr>
        <p:blipFill>
          <a:blip r:embed="rId3">
            <a:alphaModFix/>
          </a:blip>
          <a:stretch>
            <a:fillRect/>
          </a:stretch>
        </p:blipFill>
        <p:spPr>
          <a:xfrm>
            <a:off x="6796050" y="4583800"/>
            <a:ext cx="1828800" cy="552450"/>
          </a:xfrm>
          <a:prstGeom prst="rect">
            <a:avLst/>
          </a:prstGeom>
          <a:noFill/>
          <a:ln>
            <a:noFill/>
          </a:ln>
        </p:spPr>
      </p:pic>
      <p:sp>
        <p:nvSpPr>
          <p:cNvPr id="62" name="Google Shape;62;p8"/>
          <p:cNvSpPr txBox="1"/>
          <p:nvPr/>
        </p:nvSpPr>
        <p:spPr>
          <a:xfrm>
            <a:off x="599775" y="4507275"/>
            <a:ext cx="5855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St. Francis Institute of Technology</a:t>
            </a:r>
            <a:endParaRPr/>
          </a:p>
          <a:p>
            <a:pPr marL="0" lvl="0" indent="0" algn="l" rtl="0">
              <a:spcBef>
                <a:spcPts val="0"/>
              </a:spcBef>
              <a:spcAft>
                <a:spcPts val="0"/>
              </a:spcAft>
              <a:buNone/>
            </a:pPr>
            <a:r>
              <a:rPr lang="en"/>
              <a:t>SE EXTC</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6" name="Google Shape;66;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7" name="Google Shape;67;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68" name="Google Shape;6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69" name="Google Shape;69;p9"/>
          <p:cNvCxnSpPr/>
          <p:nvPr/>
        </p:nvCxnSpPr>
        <p:spPr>
          <a:xfrm>
            <a:off x="5575" y="4507925"/>
            <a:ext cx="9167400" cy="18900"/>
          </a:xfrm>
          <a:prstGeom prst="straightConnector1">
            <a:avLst/>
          </a:prstGeom>
          <a:noFill/>
          <a:ln w="28575" cap="flat" cmpd="sng">
            <a:solidFill>
              <a:srgbClr val="FF0000"/>
            </a:solidFill>
            <a:prstDash val="solid"/>
            <a:round/>
            <a:headEnd type="none" w="med" len="med"/>
            <a:tailEnd type="none" w="med" len="med"/>
          </a:ln>
        </p:spPr>
      </p:cxnSp>
      <p:pic>
        <p:nvPicPr>
          <p:cNvPr id="70" name="Google Shape;70;p9"/>
          <p:cNvPicPr preferRelativeResize="0"/>
          <p:nvPr/>
        </p:nvPicPr>
        <p:blipFill>
          <a:blip r:embed="rId2">
            <a:alphaModFix/>
          </a:blip>
          <a:stretch>
            <a:fillRect/>
          </a:stretch>
        </p:blipFill>
        <p:spPr>
          <a:xfrm>
            <a:off x="70025" y="4583800"/>
            <a:ext cx="552450" cy="552450"/>
          </a:xfrm>
          <a:prstGeom prst="rect">
            <a:avLst/>
          </a:prstGeom>
          <a:noFill/>
          <a:ln>
            <a:noFill/>
          </a:ln>
        </p:spPr>
      </p:pic>
      <p:pic>
        <p:nvPicPr>
          <p:cNvPr id="71" name="Google Shape;71;p9"/>
          <p:cNvPicPr preferRelativeResize="0"/>
          <p:nvPr/>
        </p:nvPicPr>
        <p:blipFill>
          <a:blip r:embed="rId3">
            <a:alphaModFix/>
          </a:blip>
          <a:stretch>
            <a:fillRect/>
          </a:stretch>
        </p:blipFill>
        <p:spPr>
          <a:xfrm>
            <a:off x="670275" y="4583800"/>
            <a:ext cx="2657475" cy="552450"/>
          </a:xfrm>
          <a:prstGeom prst="rect">
            <a:avLst/>
          </a:prstGeom>
          <a:noFill/>
          <a:ln>
            <a:noFill/>
          </a:ln>
        </p:spPr>
      </p:pic>
      <p:pic>
        <p:nvPicPr>
          <p:cNvPr id="72" name="Google Shape;72;p9"/>
          <p:cNvPicPr preferRelativeResize="0"/>
          <p:nvPr/>
        </p:nvPicPr>
        <p:blipFill>
          <a:blip r:embed="rId4">
            <a:alphaModFix/>
          </a:blip>
          <a:stretch>
            <a:fillRect/>
          </a:stretch>
        </p:blipFill>
        <p:spPr>
          <a:xfrm>
            <a:off x="6796050" y="4583800"/>
            <a:ext cx="1828800" cy="5524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3"/>
        <p:cNvGrpSpPr/>
        <p:nvPr/>
      </p:nvGrpSpPr>
      <p:grpSpPr>
        <a:xfrm>
          <a:off x="0" y="0"/>
          <a:ext cx="0" cy="0"/>
          <a:chOff x="0" y="0"/>
          <a:chExt cx="0" cy="0"/>
        </a:xfrm>
      </p:grpSpPr>
      <p:sp>
        <p:nvSpPr>
          <p:cNvPr id="74" name="Google Shape;74;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75" name="Google Shape;7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76" name="Google Shape;76;p10"/>
          <p:cNvCxnSpPr/>
          <p:nvPr/>
        </p:nvCxnSpPr>
        <p:spPr>
          <a:xfrm>
            <a:off x="5575" y="4507925"/>
            <a:ext cx="9167400" cy="18900"/>
          </a:xfrm>
          <a:prstGeom prst="straightConnector1">
            <a:avLst/>
          </a:prstGeom>
          <a:noFill/>
          <a:ln w="28575" cap="flat" cmpd="sng">
            <a:solidFill>
              <a:srgbClr val="FF0000"/>
            </a:solidFill>
            <a:prstDash val="solid"/>
            <a:round/>
            <a:headEnd type="none" w="med" len="med"/>
            <a:tailEnd type="none" w="med" len="med"/>
          </a:ln>
        </p:spPr>
      </p:cxnSp>
      <p:pic>
        <p:nvPicPr>
          <p:cNvPr id="77" name="Google Shape;77;p10"/>
          <p:cNvPicPr preferRelativeResize="0"/>
          <p:nvPr/>
        </p:nvPicPr>
        <p:blipFill>
          <a:blip r:embed="rId2">
            <a:alphaModFix/>
          </a:blip>
          <a:stretch>
            <a:fillRect/>
          </a:stretch>
        </p:blipFill>
        <p:spPr>
          <a:xfrm>
            <a:off x="70025" y="4583800"/>
            <a:ext cx="552450" cy="552450"/>
          </a:xfrm>
          <a:prstGeom prst="rect">
            <a:avLst/>
          </a:prstGeom>
          <a:noFill/>
          <a:ln>
            <a:noFill/>
          </a:ln>
        </p:spPr>
      </p:pic>
      <p:pic>
        <p:nvPicPr>
          <p:cNvPr id="78" name="Google Shape;78;p10"/>
          <p:cNvPicPr preferRelativeResize="0"/>
          <p:nvPr/>
        </p:nvPicPr>
        <p:blipFill>
          <a:blip r:embed="rId3">
            <a:alphaModFix/>
          </a:blip>
          <a:stretch>
            <a:fillRect/>
          </a:stretch>
        </p:blipFill>
        <p:spPr>
          <a:xfrm>
            <a:off x="670275" y="4583800"/>
            <a:ext cx="2657475" cy="552450"/>
          </a:xfrm>
          <a:prstGeom prst="rect">
            <a:avLst/>
          </a:prstGeom>
          <a:noFill/>
          <a:ln>
            <a:noFill/>
          </a:ln>
        </p:spPr>
      </p:pic>
      <p:pic>
        <p:nvPicPr>
          <p:cNvPr id="79" name="Google Shape;79;p10"/>
          <p:cNvPicPr preferRelativeResize="0"/>
          <p:nvPr/>
        </p:nvPicPr>
        <p:blipFill>
          <a:blip r:embed="rId4">
            <a:alphaModFix/>
          </a:blip>
          <a:stretch>
            <a:fillRect/>
          </a:stretch>
        </p:blipFill>
        <p:spPr>
          <a:xfrm>
            <a:off x="6796050" y="4583800"/>
            <a:ext cx="1828800" cy="5524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3"/>
          <p:cNvSpPr txBox="1">
            <a:spLocks noGrp="1"/>
          </p:cNvSpPr>
          <p:nvPr>
            <p:ph type="ctrTitle"/>
          </p:nvPr>
        </p:nvSpPr>
        <p:spPr>
          <a:xfrm>
            <a:off x="1177425" y="363575"/>
            <a:ext cx="6956400" cy="1113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600" dirty="0">
                <a:solidFill>
                  <a:srgbClr val="0B5394"/>
                </a:solidFill>
                <a:latin typeface="Times New Roman"/>
                <a:ea typeface="Times New Roman"/>
                <a:cs typeface="Times New Roman"/>
                <a:sym typeface="Times New Roman"/>
              </a:rPr>
              <a:t>Carbon Footprint Calculator</a:t>
            </a:r>
            <a:endParaRPr sz="3600" dirty="0">
              <a:solidFill>
                <a:srgbClr val="0B5394"/>
              </a:solidFill>
              <a:latin typeface="Times New Roman"/>
              <a:ea typeface="Times New Roman"/>
              <a:cs typeface="Times New Roman"/>
              <a:sym typeface="Times New Roman"/>
            </a:endParaRPr>
          </a:p>
        </p:txBody>
      </p:sp>
      <p:sp>
        <p:nvSpPr>
          <p:cNvPr id="99" name="Google Shape;99;p13"/>
          <p:cNvSpPr txBox="1">
            <a:spLocks noGrp="1"/>
          </p:cNvSpPr>
          <p:nvPr>
            <p:ph type="subTitle" idx="1"/>
          </p:nvPr>
        </p:nvSpPr>
        <p:spPr>
          <a:xfrm>
            <a:off x="2796750" y="1477175"/>
            <a:ext cx="3550500" cy="2644999"/>
          </a:xfrm>
          <a:prstGeom prst="rect">
            <a:avLst/>
          </a:prstGeom>
        </p:spPr>
        <p:txBody>
          <a:bodyPr spcFirstLastPara="1" wrap="square" lIns="91425" tIns="91425" rIns="91425" bIns="91425" anchor="t" anchorCtr="0">
            <a:noAutofit/>
          </a:bodyPr>
          <a:lstStyle/>
          <a:p>
            <a:pPr marL="0" lvl="0" indent="0" algn="ctr" rtl="0">
              <a:lnSpc>
                <a:spcPct val="60000"/>
              </a:lnSpc>
              <a:spcBef>
                <a:spcPts val="0"/>
              </a:spcBef>
              <a:spcAft>
                <a:spcPts val="0"/>
              </a:spcAft>
              <a:buSzPts val="688"/>
              <a:buNone/>
            </a:pPr>
            <a:endParaRPr lang="en" sz="1937" dirty="0">
              <a:solidFill>
                <a:srgbClr val="000000"/>
              </a:solidFill>
              <a:latin typeface="Times New Roman"/>
              <a:ea typeface="Times New Roman"/>
              <a:cs typeface="Times New Roman"/>
              <a:sym typeface="Times New Roman"/>
            </a:endParaRPr>
          </a:p>
          <a:p>
            <a:pPr marL="0" lvl="0" indent="0" algn="ctr" rtl="0">
              <a:lnSpc>
                <a:spcPct val="60000"/>
              </a:lnSpc>
              <a:spcBef>
                <a:spcPts val="0"/>
              </a:spcBef>
              <a:spcAft>
                <a:spcPts val="0"/>
              </a:spcAft>
              <a:buSzPts val="688"/>
              <a:buNone/>
            </a:pPr>
            <a:r>
              <a:rPr lang="en" sz="1937" dirty="0">
                <a:solidFill>
                  <a:srgbClr val="000000"/>
                </a:solidFill>
                <a:latin typeface="Times New Roman"/>
                <a:ea typeface="Times New Roman"/>
                <a:cs typeface="Times New Roman"/>
                <a:sym typeface="Times New Roman"/>
              </a:rPr>
              <a:t>Rishikesh Vishwakarma 19</a:t>
            </a:r>
          </a:p>
          <a:p>
            <a:pPr marL="0" lvl="0" indent="0" algn="ctr" rtl="0">
              <a:lnSpc>
                <a:spcPct val="60000"/>
              </a:lnSpc>
              <a:spcBef>
                <a:spcPts val="0"/>
              </a:spcBef>
              <a:spcAft>
                <a:spcPts val="0"/>
              </a:spcAft>
              <a:buSzPts val="688"/>
              <a:buNone/>
            </a:pPr>
            <a:endParaRPr lang="en" sz="1937" dirty="0">
              <a:solidFill>
                <a:srgbClr val="000000"/>
              </a:solidFill>
              <a:latin typeface="Times New Roman"/>
              <a:ea typeface="Times New Roman"/>
              <a:cs typeface="Times New Roman"/>
              <a:sym typeface="Times New Roman"/>
            </a:endParaRPr>
          </a:p>
          <a:p>
            <a:pPr marL="0" lvl="0" indent="0" algn="ctr" rtl="0">
              <a:lnSpc>
                <a:spcPct val="60000"/>
              </a:lnSpc>
              <a:spcBef>
                <a:spcPts val="0"/>
              </a:spcBef>
              <a:spcAft>
                <a:spcPts val="0"/>
              </a:spcAft>
              <a:buSzPts val="688"/>
              <a:buNone/>
            </a:pPr>
            <a:r>
              <a:rPr lang="en" sz="1937" dirty="0">
                <a:solidFill>
                  <a:srgbClr val="000000"/>
                </a:solidFill>
                <a:latin typeface="Times New Roman"/>
                <a:ea typeface="Times New Roman"/>
                <a:cs typeface="Times New Roman"/>
                <a:sym typeface="Times New Roman"/>
              </a:rPr>
              <a:t>Dhanashree Wadaye 20</a:t>
            </a:r>
          </a:p>
          <a:p>
            <a:pPr marL="0" lvl="0" indent="0" algn="ctr" rtl="0">
              <a:lnSpc>
                <a:spcPct val="60000"/>
              </a:lnSpc>
              <a:spcBef>
                <a:spcPts val="0"/>
              </a:spcBef>
              <a:spcAft>
                <a:spcPts val="0"/>
              </a:spcAft>
              <a:buSzPts val="688"/>
              <a:buNone/>
            </a:pPr>
            <a:endParaRPr lang="en" sz="1937" dirty="0">
              <a:solidFill>
                <a:srgbClr val="000000"/>
              </a:solidFill>
              <a:latin typeface="Times New Roman"/>
              <a:ea typeface="Times New Roman"/>
              <a:cs typeface="Times New Roman"/>
              <a:sym typeface="Times New Roman"/>
            </a:endParaRPr>
          </a:p>
          <a:p>
            <a:pPr marL="0" lvl="0" indent="0" algn="ctr" rtl="0">
              <a:lnSpc>
                <a:spcPct val="60000"/>
              </a:lnSpc>
              <a:spcBef>
                <a:spcPts val="0"/>
              </a:spcBef>
              <a:spcAft>
                <a:spcPts val="0"/>
              </a:spcAft>
              <a:buSzPts val="688"/>
              <a:buNone/>
            </a:pPr>
            <a:r>
              <a:rPr lang="en" sz="1937" dirty="0">
                <a:solidFill>
                  <a:srgbClr val="000000"/>
                </a:solidFill>
                <a:latin typeface="Times New Roman"/>
                <a:ea typeface="Times New Roman"/>
                <a:cs typeface="Times New Roman"/>
                <a:sym typeface="Times New Roman"/>
              </a:rPr>
              <a:t>Shantanu Wanivadekar 21</a:t>
            </a:r>
          </a:p>
          <a:p>
            <a:pPr marL="0" lvl="0" indent="0" algn="ctr" rtl="0">
              <a:lnSpc>
                <a:spcPct val="60000"/>
              </a:lnSpc>
              <a:spcBef>
                <a:spcPts val="0"/>
              </a:spcBef>
              <a:spcAft>
                <a:spcPts val="0"/>
              </a:spcAft>
              <a:buSzPts val="688"/>
              <a:buNone/>
            </a:pPr>
            <a:endParaRPr sz="1937" dirty="0">
              <a:solidFill>
                <a:srgbClr val="000000"/>
              </a:solidFill>
              <a:latin typeface="Times New Roman"/>
              <a:ea typeface="Times New Roman"/>
              <a:cs typeface="Times New Roman"/>
              <a:sym typeface="Times New Roman"/>
            </a:endParaRPr>
          </a:p>
          <a:p>
            <a:pPr marL="0" lvl="0" indent="0" algn="ctr" rtl="0">
              <a:lnSpc>
                <a:spcPct val="60000"/>
              </a:lnSpc>
              <a:spcBef>
                <a:spcPts val="0"/>
              </a:spcBef>
              <a:spcAft>
                <a:spcPts val="0"/>
              </a:spcAft>
              <a:buSzPts val="688"/>
              <a:buNone/>
            </a:pPr>
            <a:endParaRPr sz="1937" dirty="0">
              <a:solidFill>
                <a:srgbClr val="000000"/>
              </a:solidFill>
              <a:latin typeface="Times New Roman"/>
              <a:ea typeface="Times New Roman"/>
              <a:cs typeface="Times New Roman"/>
              <a:sym typeface="Times New Roman"/>
            </a:endParaRPr>
          </a:p>
          <a:p>
            <a:pPr marL="0" lvl="0" indent="0" algn="ctr" rtl="0">
              <a:lnSpc>
                <a:spcPct val="60000"/>
              </a:lnSpc>
              <a:spcBef>
                <a:spcPts val="0"/>
              </a:spcBef>
              <a:spcAft>
                <a:spcPts val="0"/>
              </a:spcAft>
              <a:buSzPts val="688"/>
              <a:buNone/>
            </a:pPr>
            <a:r>
              <a:rPr lang="en" sz="1937" dirty="0">
                <a:solidFill>
                  <a:srgbClr val="000000"/>
                </a:solidFill>
                <a:latin typeface="Times New Roman"/>
                <a:ea typeface="Times New Roman"/>
                <a:cs typeface="Times New Roman"/>
                <a:sym typeface="Times New Roman"/>
              </a:rPr>
              <a:t>Department of Electronics and Telecommunication</a:t>
            </a:r>
          </a:p>
          <a:p>
            <a:pPr marL="0" lvl="0" indent="0" algn="ctr" rtl="0">
              <a:lnSpc>
                <a:spcPct val="60000"/>
              </a:lnSpc>
              <a:spcBef>
                <a:spcPts val="0"/>
              </a:spcBef>
              <a:spcAft>
                <a:spcPts val="0"/>
              </a:spcAft>
              <a:buSzPts val="688"/>
              <a:buNone/>
            </a:pPr>
            <a:endParaRPr sz="1937" dirty="0">
              <a:solidFill>
                <a:srgbClr val="000000"/>
              </a:solidFill>
              <a:latin typeface="Times New Roman"/>
              <a:ea typeface="Times New Roman"/>
              <a:cs typeface="Times New Roman"/>
              <a:sym typeface="Times New Roman"/>
            </a:endParaRPr>
          </a:p>
          <a:p>
            <a:pPr marL="0" lvl="0" indent="0" algn="ctr" rtl="0">
              <a:lnSpc>
                <a:spcPct val="60000"/>
              </a:lnSpc>
              <a:spcBef>
                <a:spcPts val="0"/>
              </a:spcBef>
              <a:spcAft>
                <a:spcPts val="0"/>
              </a:spcAft>
              <a:buSzPts val="688"/>
              <a:buNone/>
            </a:pPr>
            <a:endParaRPr sz="1937" dirty="0">
              <a:solidFill>
                <a:srgbClr val="000000"/>
              </a:solidFill>
              <a:latin typeface="Times New Roman"/>
              <a:ea typeface="Times New Roman"/>
              <a:cs typeface="Times New Roman"/>
              <a:sym typeface="Times New Roman"/>
            </a:endParaRPr>
          </a:p>
          <a:p>
            <a:pPr marL="0" lvl="0" indent="0" algn="ctr" rtl="0">
              <a:lnSpc>
                <a:spcPct val="60000"/>
              </a:lnSpc>
              <a:spcBef>
                <a:spcPts val="0"/>
              </a:spcBef>
              <a:spcAft>
                <a:spcPts val="0"/>
              </a:spcAft>
              <a:buSzPts val="688"/>
              <a:buNone/>
            </a:pPr>
            <a:r>
              <a:rPr lang="en" sz="1937" dirty="0">
                <a:solidFill>
                  <a:srgbClr val="000000"/>
                </a:solidFill>
                <a:latin typeface="Times New Roman"/>
                <a:ea typeface="Times New Roman"/>
                <a:cs typeface="Times New Roman"/>
                <a:sym typeface="Times New Roman"/>
              </a:rPr>
              <a:t>St. Francis Institute of Technology</a:t>
            </a:r>
            <a:endParaRPr sz="1937" dirty="0">
              <a:solidFill>
                <a:srgbClr val="000000"/>
              </a:solidFill>
              <a:latin typeface="Times New Roman"/>
              <a:ea typeface="Times New Roman"/>
              <a:cs typeface="Times New Roman"/>
              <a:sym typeface="Times New Roman"/>
            </a:endParaRPr>
          </a:p>
          <a:p>
            <a:pPr marL="0" lvl="0" indent="0" algn="ctr" rtl="0">
              <a:lnSpc>
                <a:spcPct val="60000"/>
              </a:lnSpc>
              <a:spcBef>
                <a:spcPts val="0"/>
              </a:spcBef>
              <a:spcAft>
                <a:spcPts val="0"/>
              </a:spcAft>
              <a:buSzPts val="688"/>
              <a:buNone/>
            </a:pPr>
            <a:endParaRPr sz="1937" dirty="0">
              <a:solidFill>
                <a:srgbClr val="000000"/>
              </a:solidFill>
              <a:latin typeface="Times New Roman"/>
              <a:ea typeface="Times New Roman"/>
              <a:cs typeface="Times New Roman"/>
              <a:sym typeface="Times New Roman"/>
            </a:endParaRPr>
          </a:p>
          <a:p>
            <a:pPr marL="0" lvl="0" indent="0" algn="ctr" rtl="0">
              <a:lnSpc>
                <a:spcPct val="60000"/>
              </a:lnSpc>
              <a:spcBef>
                <a:spcPts val="0"/>
              </a:spcBef>
              <a:spcAft>
                <a:spcPts val="0"/>
              </a:spcAft>
              <a:buSzPts val="688"/>
              <a:buNone/>
            </a:pPr>
            <a:endParaRPr sz="1937"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type="title"/>
          </p:nvPr>
        </p:nvSpPr>
        <p:spPr>
          <a:xfrm>
            <a:off x="311700" y="64025"/>
            <a:ext cx="8520600" cy="572700"/>
          </a:xfrm>
          <a:prstGeom prst="rect">
            <a:avLst/>
          </a:prstGeom>
          <a:effectLst>
            <a:outerShdw blurRad="57150" dist="19050" dir="5400000" algn="bl" rotWithShape="0">
              <a:srgbClr val="0000FF">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Each Member’s Contribution</a:t>
            </a:r>
            <a:endParaRPr dirty="0"/>
          </a:p>
        </p:txBody>
      </p:sp>
      <p:sp>
        <p:nvSpPr>
          <p:cNvPr id="105" name="Google Shape;10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106" name="Google Shape;106;p14"/>
          <p:cNvSpPr txBox="1"/>
          <p:nvPr/>
        </p:nvSpPr>
        <p:spPr>
          <a:xfrm>
            <a:off x="463800" y="1638817"/>
            <a:ext cx="8216400" cy="1865865"/>
          </a:xfrm>
          <a:prstGeom prst="rect">
            <a:avLst/>
          </a:prstGeom>
          <a:noFill/>
          <a:ln>
            <a:noFill/>
          </a:ln>
        </p:spPr>
        <p:txBody>
          <a:bodyPr spcFirstLastPara="1" wrap="square" lIns="91425" tIns="91425" rIns="91425" bIns="91425" anchor="t" anchorCtr="0">
            <a:spAutoFit/>
          </a:bodyPr>
          <a:lstStyle/>
          <a:p>
            <a:pPr marL="914400" lvl="0" indent="-457200" algn="just" rtl="0">
              <a:lnSpc>
                <a:spcPct val="115000"/>
              </a:lnSpc>
              <a:spcBef>
                <a:spcPts val="0"/>
              </a:spcBef>
              <a:spcAft>
                <a:spcPts val="0"/>
              </a:spcAft>
              <a:buFont typeface="+mj-lt"/>
              <a:buAutoNum type="arabicPeriod"/>
            </a:pPr>
            <a:r>
              <a:rPr lang="en-US" sz="1900" dirty="0" err="1">
                <a:solidFill>
                  <a:schemeClr val="dk1"/>
                </a:solidFill>
                <a:latin typeface="Times New Roman"/>
                <a:ea typeface="Times New Roman"/>
                <a:cs typeface="Times New Roman"/>
                <a:sym typeface="Times New Roman"/>
              </a:rPr>
              <a:t>Dhanashree</a:t>
            </a:r>
            <a:r>
              <a:rPr lang="en-US" sz="1900" dirty="0">
                <a:solidFill>
                  <a:schemeClr val="dk1"/>
                </a:solidFill>
                <a:latin typeface="Times New Roman"/>
                <a:ea typeface="Times New Roman"/>
                <a:cs typeface="Times New Roman"/>
                <a:sym typeface="Times New Roman"/>
              </a:rPr>
              <a:t> </a:t>
            </a:r>
            <a:r>
              <a:rPr lang="en-US" sz="1900" dirty="0" err="1">
                <a:solidFill>
                  <a:schemeClr val="dk1"/>
                </a:solidFill>
                <a:latin typeface="Times New Roman"/>
                <a:ea typeface="Times New Roman"/>
                <a:cs typeface="Times New Roman"/>
                <a:sym typeface="Times New Roman"/>
              </a:rPr>
              <a:t>Wadaye</a:t>
            </a:r>
            <a:r>
              <a:rPr lang="en-US" sz="1900" dirty="0">
                <a:solidFill>
                  <a:schemeClr val="dk1"/>
                </a:solidFill>
                <a:latin typeface="Times New Roman"/>
                <a:ea typeface="Times New Roman"/>
                <a:cs typeface="Times New Roman"/>
                <a:sym typeface="Times New Roman"/>
              </a:rPr>
              <a:t> – Gathering Data and Making of Header file.</a:t>
            </a:r>
          </a:p>
          <a:p>
            <a:pPr marL="914400" lvl="0" indent="-457200" algn="just" rtl="0">
              <a:lnSpc>
                <a:spcPct val="115000"/>
              </a:lnSpc>
              <a:spcBef>
                <a:spcPts val="0"/>
              </a:spcBef>
              <a:spcAft>
                <a:spcPts val="0"/>
              </a:spcAft>
              <a:buFont typeface="+mj-lt"/>
              <a:buAutoNum type="arabicPeriod"/>
            </a:pPr>
            <a:endParaRPr lang="en-US" sz="1900" dirty="0">
              <a:solidFill>
                <a:schemeClr val="dk1"/>
              </a:solidFill>
              <a:latin typeface="Times New Roman"/>
              <a:ea typeface="Times New Roman"/>
              <a:cs typeface="Times New Roman"/>
              <a:sym typeface="Times New Roman"/>
            </a:endParaRPr>
          </a:p>
          <a:p>
            <a:pPr marL="914400" lvl="0" indent="-457200" algn="just" rtl="0">
              <a:lnSpc>
                <a:spcPct val="115000"/>
              </a:lnSpc>
              <a:spcBef>
                <a:spcPts val="0"/>
              </a:spcBef>
              <a:spcAft>
                <a:spcPts val="0"/>
              </a:spcAft>
              <a:buFont typeface="+mj-lt"/>
              <a:buAutoNum type="arabicPeriod"/>
            </a:pPr>
            <a:r>
              <a:rPr lang="en-US" sz="1900" dirty="0">
                <a:solidFill>
                  <a:schemeClr val="dk1"/>
                </a:solidFill>
                <a:latin typeface="Times New Roman"/>
                <a:ea typeface="Times New Roman"/>
                <a:cs typeface="Times New Roman"/>
                <a:sym typeface="Times New Roman"/>
              </a:rPr>
              <a:t>Shantanu Wanivadekar – Writing Code for logic and all classes.</a:t>
            </a:r>
          </a:p>
          <a:p>
            <a:pPr marL="914400" lvl="0" indent="-457200" algn="just" rtl="0">
              <a:lnSpc>
                <a:spcPct val="115000"/>
              </a:lnSpc>
              <a:spcBef>
                <a:spcPts val="0"/>
              </a:spcBef>
              <a:spcAft>
                <a:spcPts val="0"/>
              </a:spcAft>
              <a:buFont typeface="+mj-lt"/>
              <a:buAutoNum type="arabicPeriod"/>
            </a:pPr>
            <a:endParaRPr lang="en-US" sz="1900" dirty="0">
              <a:solidFill>
                <a:schemeClr val="dk1"/>
              </a:solidFill>
              <a:latin typeface="Times New Roman"/>
              <a:ea typeface="Times New Roman"/>
              <a:cs typeface="Times New Roman"/>
              <a:sym typeface="Times New Roman"/>
            </a:endParaRPr>
          </a:p>
          <a:p>
            <a:pPr marL="914400" lvl="0" indent="-457200" algn="just" rtl="0">
              <a:lnSpc>
                <a:spcPct val="115000"/>
              </a:lnSpc>
              <a:spcBef>
                <a:spcPts val="0"/>
              </a:spcBef>
              <a:spcAft>
                <a:spcPts val="0"/>
              </a:spcAft>
              <a:buFont typeface="+mj-lt"/>
              <a:buAutoNum type="arabicPeriod"/>
            </a:pPr>
            <a:r>
              <a:rPr lang="en-US" sz="1900" dirty="0">
                <a:solidFill>
                  <a:schemeClr val="dk1"/>
                </a:solidFill>
                <a:latin typeface="Times New Roman"/>
                <a:ea typeface="Times New Roman"/>
                <a:cs typeface="Times New Roman"/>
                <a:sym typeface="Times New Roman"/>
              </a:rPr>
              <a:t>Rishikesh Vishwakarma – Writing code for int main().</a:t>
            </a:r>
          </a:p>
        </p:txBody>
      </p:sp>
    </p:spTree>
    <p:extLst>
      <p:ext uri="{BB962C8B-B14F-4D97-AF65-F5344CB8AC3E}">
        <p14:creationId xmlns:p14="http://schemas.microsoft.com/office/powerpoint/2010/main" val="876115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type="title"/>
          </p:nvPr>
        </p:nvSpPr>
        <p:spPr>
          <a:xfrm>
            <a:off x="311700" y="64025"/>
            <a:ext cx="8520600" cy="572700"/>
          </a:xfrm>
          <a:prstGeom prst="rect">
            <a:avLst/>
          </a:prstGeom>
          <a:effectLst>
            <a:outerShdw blurRad="57150" dist="19050" dir="5400000" algn="bl" rotWithShape="0">
              <a:srgbClr val="0000FF">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Content</a:t>
            </a:r>
            <a:endParaRPr dirty="0"/>
          </a:p>
        </p:txBody>
      </p:sp>
      <p:sp>
        <p:nvSpPr>
          <p:cNvPr id="105" name="Google Shape;10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
        <p:nvSpPr>
          <p:cNvPr id="106" name="Google Shape;106;p14"/>
          <p:cNvSpPr txBox="1"/>
          <p:nvPr/>
        </p:nvSpPr>
        <p:spPr>
          <a:xfrm>
            <a:off x="456600" y="914400"/>
            <a:ext cx="8216400" cy="2874603"/>
          </a:xfrm>
          <a:prstGeom prst="rect">
            <a:avLst/>
          </a:prstGeom>
          <a:noFill/>
          <a:ln>
            <a:noFill/>
          </a:ln>
        </p:spPr>
        <p:txBody>
          <a:bodyPr spcFirstLastPara="1" wrap="square" lIns="91425" tIns="91425" rIns="91425" bIns="91425" anchor="t" anchorCtr="0">
            <a:spAutoFit/>
          </a:bodyPr>
          <a:lstStyle/>
          <a:p>
            <a:pPr marL="800100" lvl="0" indent="-342900" algn="just" rtl="0">
              <a:lnSpc>
                <a:spcPct val="115000"/>
              </a:lnSpc>
              <a:spcBef>
                <a:spcPts val="0"/>
              </a:spcBef>
              <a:spcAft>
                <a:spcPts val="0"/>
              </a:spcAft>
              <a:buFont typeface="Arial" panose="020B0604020202020204" pitchFamily="34" charset="0"/>
              <a:buChar char="•"/>
            </a:pPr>
            <a:r>
              <a:rPr lang="en-US" sz="1900" dirty="0">
                <a:solidFill>
                  <a:schemeClr val="dk1"/>
                </a:solidFill>
                <a:latin typeface="Times New Roman"/>
                <a:ea typeface="Times New Roman"/>
                <a:cs typeface="Times New Roman"/>
                <a:sym typeface="Times New Roman"/>
              </a:rPr>
              <a:t>Introduction for Carbon Footprint Calculator</a:t>
            </a:r>
          </a:p>
          <a:p>
            <a:pPr marL="800100" lvl="0" indent="-342900" algn="just" rtl="0">
              <a:lnSpc>
                <a:spcPct val="115000"/>
              </a:lnSpc>
              <a:spcBef>
                <a:spcPts val="0"/>
              </a:spcBef>
              <a:spcAft>
                <a:spcPts val="0"/>
              </a:spcAft>
              <a:buFont typeface="Arial" panose="020B0604020202020204" pitchFamily="34" charset="0"/>
              <a:buChar char="•"/>
            </a:pPr>
            <a:r>
              <a:rPr lang="en-US" sz="1900" dirty="0">
                <a:solidFill>
                  <a:schemeClr val="dk1"/>
                </a:solidFill>
                <a:latin typeface="Times New Roman"/>
                <a:ea typeface="Times New Roman"/>
                <a:cs typeface="Times New Roman"/>
                <a:sym typeface="Times New Roman"/>
              </a:rPr>
              <a:t>Problem Statement</a:t>
            </a:r>
          </a:p>
          <a:p>
            <a:pPr marL="800100" lvl="0" indent="-342900" algn="just" rtl="0">
              <a:lnSpc>
                <a:spcPct val="115000"/>
              </a:lnSpc>
              <a:spcBef>
                <a:spcPts val="0"/>
              </a:spcBef>
              <a:spcAft>
                <a:spcPts val="0"/>
              </a:spcAft>
              <a:buFont typeface="Arial" panose="020B0604020202020204" pitchFamily="34" charset="0"/>
              <a:buChar char="•"/>
            </a:pPr>
            <a:r>
              <a:rPr lang="en-US" sz="1900" dirty="0">
                <a:solidFill>
                  <a:schemeClr val="dk1"/>
                </a:solidFill>
                <a:latin typeface="Times New Roman"/>
                <a:ea typeface="Times New Roman"/>
                <a:cs typeface="Times New Roman"/>
                <a:sym typeface="Times New Roman"/>
              </a:rPr>
              <a:t>Algorithm for the calculator</a:t>
            </a:r>
          </a:p>
          <a:p>
            <a:pPr marL="800100" lvl="0" indent="-342900" algn="just" rtl="0">
              <a:lnSpc>
                <a:spcPct val="115000"/>
              </a:lnSpc>
              <a:spcBef>
                <a:spcPts val="0"/>
              </a:spcBef>
              <a:spcAft>
                <a:spcPts val="0"/>
              </a:spcAft>
              <a:buFont typeface="Arial" panose="020B0604020202020204" pitchFamily="34" charset="0"/>
              <a:buChar char="•"/>
            </a:pPr>
            <a:r>
              <a:rPr lang="en-US" sz="1900" dirty="0">
                <a:solidFill>
                  <a:schemeClr val="dk1"/>
                </a:solidFill>
                <a:latin typeface="Times New Roman"/>
                <a:ea typeface="Times New Roman"/>
                <a:cs typeface="Times New Roman"/>
                <a:sym typeface="Times New Roman"/>
              </a:rPr>
              <a:t>Concepts used</a:t>
            </a:r>
          </a:p>
          <a:p>
            <a:pPr marL="800100" lvl="0" indent="-342900" algn="just" rtl="0">
              <a:lnSpc>
                <a:spcPct val="115000"/>
              </a:lnSpc>
              <a:spcBef>
                <a:spcPts val="0"/>
              </a:spcBef>
              <a:spcAft>
                <a:spcPts val="0"/>
              </a:spcAft>
              <a:buFont typeface="Arial" panose="020B0604020202020204" pitchFamily="34" charset="0"/>
              <a:buChar char="•"/>
            </a:pPr>
            <a:r>
              <a:rPr lang="en-US" sz="1900" dirty="0">
                <a:solidFill>
                  <a:schemeClr val="dk1"/>
                </a:solidFill>
                <a:latin typeface="Times New Roman"/>
                <a:ea typeface="Times New Roman"/>
                <a:cs typeface="Times New Roman"/>
                <a:sym typeface="Times New Roman"/>
              </a:rPr>
              <a:t>Screenshot of Output</a:t>
            </a:r>
          </a:p>
          <a:p>
            <a:pPr marL="800100" lvl="0" indent="-342900" algn="just" rtl="0">
              <a:lnSpc>
                <a:spcPct val="115000"/>
              </a:lnSpc>
              <a:spcBef>
                <a:spcPts val="0"/>
              </a:spcBef>
              <a:spcAft>
                <a:spcPts val="0"/>
              </a:spcAft>
              <a:buFont typeface="Arial" panose="020B0604020202020204" pitchFamily="34" charset="0"/>
              <a:buChar char="•"/>
            </a:pPr>
            <a:r>
              <a:rPr lang="en-US" sz="1900" dirty="0">
                <a:solidFill>
                  <a:schemeClr val="dk1"/>
                </a:solidFill>
                <a:latin typeface="Times New Roman"/>
                <a:ea typeface="Times New Roman"/>
                <a:cs typeface="Times New Roman"/>
                <a:sym typeface="Times New Roman"/>
              </a:rPr>
              <a:t>Problems faced during execution</a:t>
            </a:r>
          </a:p>
          <a:p>
            <a:pPr marL="800100" lvl="0" indent="-342900" algn="just" rtl="0">
              <a:lnSpc>
                <a:spcPct val="115000"/>
              </a:lnSpc>
              <a:spcBef>
                <a:spcPts val="0"/>
              </a:spcBef>
              <a:spcAft>
                <a:spcPts val="0"/>
              </a:spcAft>
              <a:buFont typeface="Arial" panose="020B0604020202020204" pitchFamily="34" charset="0"/>
              <a:buChar char="•"/>
            </a:pPr>
            <a:r>
              <a:rPr lang="en-US" sz="1900" dirty="0">
                <a:solidFill>
                  <a:schemeClr val="dk1"/>
                </a:solidFill>
                <a:latin typeface="Times New Roman"/>
                <a:ea typeface="Times New Roman"/>
                <a:cs typeface="Times New Roman"/>
                <a:sym typeface="Times New Roman"/>
              </a:rPr>
              <a:t>Each member’s contribution</a:t>
            </a:r>
          </a:p>
          <a:p>
            <a:pPr marL="800100" lvl="0" indent="-342900" algn="just" rtl="0">
              <a:lnSpc>
                <a:spcPct val="115000"/>
              </a:lnSpc>
              <a:spcBef>
                <a:spcPts val="0"/>
              </a:spcBef>
              <a:spcAft>
                <a:spcPts val="0"/>
              </a:spcAft>
              <a:buFont typeface="Arial" panose="020B0604020202020204" pitchFamily="34" charset="0"/>
              <a:buChar char="•"/>
            </a:pPr>
            <a:endParaRPr sz="19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34184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type="title"/>
          </p:nvPr>
        </p:nvSpPr>
        <p:spPr>
          <a:xfrm>
            <a:off x="311700" y="64025"/>
            <a:ext cx="8520600" cy="572700"/>
          </a:xfrm>
          <a:prstGeom prst="rect">
            <a:avLst/>
          </a:prstGeom>
          <a:effectLst>
            <a:outerShdw blurRad="57150" dist="19050" dir="5400000" algn="bl" rotWithShape="0">
              <a:srgbClr val="0000FF">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Introduction</a:t>
            </a:r>
            <a:endParaRPr dirty="0"/>
          </a:p>
        </p:txBody>
      </p:sp>
      <p:sp>
        <p:nvSpPr>
          <p:cNvPr id="105" name="Google Shape;10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
        <p:nvSpPr>
          <p:cNvPr id="106" name="Google Shape;106;p14"/>
          <p:cNvSpPr txBox="1"/>
          <p:nvPr/>
        </p:nvSpPr>
        <p:spPr>
          <a:xfrm>
            <a:off x="456600" y="914400"/>
            <a:ext cx="8216400" cy="3210849"/>
          </a:xfrm>
          <a:prstGeom prst="rect">
            <a:avLst/>
          </a:prstGeom>
          <a:noFill/>
          <a:ln>
            <a:noFill/>
          </a:ln>
        </p:spPr>
        <p:txBody>
          <a:bodyPr spcFirstLastPara="1" wrap="square" lIns="91425" tIns="91425" rIns="91425" bIns="91425" anchor="t" anchorCtr="0">
            <a:spAutoFit/>
          </a:bodyPr>
          <a:lstStyle/>
          <a:p>
            <a:pPr marL="800100" lvl="0" indent="-342900" algn="just" rtl="0">
              <a:lnSpc>
                <a:spcPct val="115000"/>
              </a:lnSpc>
              <a:spcBef>
                <a:spcPts val="0"/>
              </a:spcBef>
              <a:spcAft>
                <a:spcPts val="0"/>
              </a:spcAft>
              <a:buFont typeface="Arial" panose="020B0604020202020204" pitchFamily="34" charset="0"/>
              <a:buChar char="•"/>
            </a:pPr>
            <a:r>
              <a:rPr lang="en-US" sz="1900" dirty="0">
                <a:solidFill>
                  <a:schemeClr val="dk1"/>
                </a:solidFill>
                <a:latin typeface="Times New Roman"/>
                <a:ea typeface="Times New Roman"/>
                <a:cs typeface="Times New Roman"/>
                <a:sym typeface="Times New Roman"/>
              </a:rPr>
              <a:t>In a Carbon Footprint Calculator we calculate various factors contributing to global warming in the terms of their CO2 equivalent measured in Tons.</a:t>
            </a:r>
          </a:p>
          <a:p>
            <a:pPr marL="800100" lvl="0" indent="-342900" algn="just" rtl="0">
              <a:lnSpc>
                <a:spcPct val="115000"/>
              </a:lnSpc>
              <a:spcBef>
                <a:spcPts val="0"/>
              </a:spcBef>
              <a:spcAft>
                <a:spcPts val="0"/>
              </a:spcAft>
              <a:buFont typeface="Arial" panose="020B0604020202020204" pitchFamily="34" charset="0"/>
              <a:buChar char="•"/>
            </a:pPr>
            <a:r>
              <a:rPr lang="en-US" sz="1900" dirty="0">
                <a:solidFill>
                  <a:schemeClr val="dk1"/>
                </a:solidFill>
                <a:latin typeface="Times New Roman"/>
                <a:ea typeface="Times New Roman"/>
                <a:cs typeface="Times New Roman"/>
                <a:sym typeface="Times New Roman"/>
              </a:rPr>
              <a:t>So, to calculate an individual’s carbon footprint we need to investigate various factors in his/her life to find out what ultimately contributes to the global warming.</a:t>
            </a:r>
          </a:p>
          <a:p>
            <a:pPr marL="800100" lvl="0" indent="-342900" algn="just" rtl="0">
              <a:lnSpc>
                <a:spcPct val="115000"/>
              </a:lnSpc>
              <a:spcBef>
                <a:spcPts val="0"/>
              </a:spcBef>
              <a:spcAft>
                <a:spcPts val="0"/>
              </a:spcAft>
              <a:buFont typeface="Arial" panose="020B0604020202020204" pitchFamily="34" charset="0"/>
              <a:buChar char="•"/>
            </a:pPr>
            <a:r>
              <a:rPr lang="en-US" sz="1900" dirty="0">
                <a:solidFill>
                  <a:schemeClr val="dk1"/>
                </a:solidFill>
                <a:latin typeface="Times New Roman"/>
                <a:ea typeface="Times New Roman"/>
                <a:cs typeface="Times New Roman"/>
                <a:sym typeface="Times New Roman"/>
              </a:rPr>
              <a:t>We decided to gather these factors and make an easy to use program that would do the work for you and directly give you your Total Carbon Footprint.</a:t>
            </a:r>
          </a:p>
          <a:p>
            <a:pPr marL="800100" lvl="0" indent="-342900" algn="just" rtl="0">
              <a:lnSpc>
                <a:spcPct val="115000"/>
              </a:lnSpc>
              <a:spcBef>
                <a:spcPts val="0"/>
              </a:spcBef>
              <a:spcAft>
                <a:spcPts val="0"/>
              </a:spcAft>
              <a:buFont typeface="Arial" panose="020B0604020202020204" pitchFamily="34" charset="0"/>
              <a:buChar char="•"/>
            </a:pPr>
            <a:endParaRPr sz="19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455363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type="title"/>
          </p:nvPr>
        </p:nvSpPr>
        <p:spPr>
          <a:xfrm>
            <a:off x="311700" y="64025"/>
            <a:ext cx="8520600" cy="572700"/>
          </a:xfrm>
          <a:prstGeom prst="rect">
            <a:avLst/>
          </a:prstGeom>
          <a:effectLst>
            <a:outerShdw blurRad="57150" dist="19050" dir="5400000" algn="bl" rotWithShape="0">
              <a:srgbClr val="0000FF">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Problem Statement</a:t>
            </a:r>
            <a:endParaRPr dirty="0"/>
          </a:p>
        </p:txBody>
      </p:sp>
      <p:sp>
        <p:nvSpPr>
          <p:cNvPr id="105" name="Google Shape;10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
        <p:nvSpPr>
          <p:cNvPr id="106" name="Google Shape;106;p14"/>
          <p:cNvSpPr txBox="1"/>
          <p:nvPr/>
        </p:nvSpPr>
        <p:spPr>
          <a:xfrm>
            <a:off x="463800" y="2311309"/>
            <a:ext cx="8216400" cy="520882"/>
          </a:xfrm>
          <a:prstGeom prst="rect">
            <a:avLst/>
          </a:prstGeom>
          <a:noFill/>
          <a:ln>
            <a:noFill/>
          </a:ln>
        </p:spPr>
        <p:txBody>
          <a:bodyPr spcFirstLastPara="1" wrap="square" lIns="91425" tIns="91425" rIns="91425" bIns="91425" anchor="t" anchorCtr="0">
            <a:spAutoFit/>
          </a:bodyPr>
          <a:lstStyle/>
          <a:p>
            <a:pPr marL="457200" lvl="0" algn="ctr" rtl="0">
              <a:lnSpc>
                <a:spcPct val="115000"/>
              </a:lnSpc>
              <a:spcBef>
                <a:spcPts val="0"/>
              </a:spcBef>
              <a:spcAft>
                <a:spcPts val="0"/>
              </a:spcAft>
            </a:pPr>
            <a:r>
              <a:rPr lang="en-US" sz="1900" dirty="0">
                <a:solidFill>
                  <a:schemeClr val="dk1"/>
                </a:solidFill>
                <a:latin typeface="Times New Roman"/>
                <a:ea typeface="Times New Roman"/>
                <a:cs typeface="Times New Roman"/>
                <a:sym typeface="Times New Roman"/>
              </a:rPr>
              <a:t>Write a program to calculate Carbon Footprint for an individual and display it.</a:t>
            </a:r>
            <a:endParaRPr sz="19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54709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type="title"/>
          </p:nvPr>
        </p:nvSpPr>
        <p:spPr>
          <a:xfrm>
            <a:off x="311700" y="64025"/>
            <a:ext cx="8520600" cy="572700"/>
          </a:xfrm>
          <a:prstGeom prst="rect">
            <a:avLst/>
          </a:prstGeom>
          <a:effectLst>
            <a:outerShdw blurRad="57150" dist="19050" dir="5400000" algn="bl" rotWithShape="0">
              <a:srgbClr val="0000FF">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Algorithm</a:t>
            </a:r>
            <a:endParaRPr dirty="0"/>
          </a:p>
        </p:txBody>
      </p:sp>
      <p:sp>
        <p:nvSpPr>
          <p:cNvPr id="105" name="Google Shape;10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
        <p:nvSpPr>
          <p:cNvPr id="106" name="Google Shape;106;p14"/>
          <p:cNvSpPr txBox="1"/>
          <p:nvPr/>
        </p:nvSpPr>
        <p:spPr>
          <a:xfrm>
            <a:off x="311700" y="708301"/>
            <a:ext cx="8216400" cy="3883340"/>
          </a:xfrm>
          <a:prstGeom prst="rect">
            <a:avLst/>
          </a:prstGeom>
          <a:noFill/>
          <a:ln>
            <a:noFill/>
          </a:ln>
        </p:spPr>
        <p:txBody>
          <a:bodyPr spcFirstLastPara="1" wrap="square" lIns="91425" tIns="91425" rIns="91425" bIns="91425" anchor="t" anchorCtr="0">
            <a:spAutoFit/>
          </a:bodyPr>
          <a:lstStyle/>
          <a:p>
            <a:pPr marL="914400" lvl="0" indent="-457200" algn="just" rtl="0">
              <a:lnSpc>
                <a:spcPct val="115000"/>
              </a:lnSpc>
              <a:spcBef>
                <a:spcPts val="0"/>
              </a:spcBef>
              <a:spcAft>
                <a:spcPts val="0"/>
              </a:spcAft>
              <a:buFont typeface="+mj-lt"/>
              <a:buAutoNum type="arabicPeriod"/>
            </a:pPr>
            <a:r>
              <a:rPr lang="en-US" sz="1900" dirty="0">
                <a:solidFill>
                  <a:schemeClr val="dk1"/>
                </a:solidFill>
                <a:latin typeface="Times New Roman"/>
                <a:ea typeface="Times New Roman"/>
                <a:cs typeface="Times New Roman"/>
                <a:sym typeface="Times New Roman"/>
              </a:rPr>
              <a:t>Start.</a:t>
            </a:r>
          </a:p>
          <a:p>
            <a:pPr marL="914400" lvl="0" indent="-457200" algn="just" rtl="0">
              <a:lnSpc>
                <a:spcPct val="115000"/>
              </a:lnSpc>
              <a:spcBef>
                <a:spcPts val="0"/>
              </a:spcBef>
              <a:spcAft>
                <a:spcPts val="0"/>
              </a:spcAft>
              <a:buFont typeface="+mj-lt"/>
              <a:buAutoNum type="arabicPeriod"/>
            </a:pPr>
            <a:r>
              <a:rPr lang="en-US" sz="1900" dirty="0">
                <a:solidFill>
                  <a:schemeClr val="dk1"/>
                </a:solidFill>
                <a:latin typeface="Times New Roman"/>
                <a:ea typeface="Times New Roman"/>
                <a:cs typeface="Times New Roman"/>
                <a:sym typeface="Times New Roman"/>
              </a:rPr>
              <a:t>Make a Header file of .h extension and write the formulas for all the factors i.e. LPG, Electricity, Trash, Private Vehicle, Bus, Train, Plane, Hotel all in separate functions and return the corresponding value.</a:t>
            </a:r>
          </a:p>
          <a:p>
            <a:pPr marL="914400" lvl="0" indent="-457200" algn="just" rtl="0">
              <a:lnSpc>
                <a:spcPct val="115000"/>
              </a:lnSpc>
              <a:spcBef>
                <a:spcPts val="0"/>
              </a:spcBef>
              <a:spcAft>
                <a:spcPts val="0"/>
              </a:spcAft>
              <a:buFont typeface="+mj-lt"/>
              <a:buAutoNum type="arabicPeriod"/>
            </a:pPr>
            <a:r>
              <a:rPr lang="en-US" sz="1900" dirty="0">
                <a:solidFill>
                  <a:schemeClr val="dk1"/>
                </a:solidFill>
                <a:latin typeface="Times New Roman"/>
                <a:ea typeface="Times New Roman"/>
                <a:cs typeface="Times New Roman"/>
                <a:sym typeface="Times New Roman"/>
              </a:rPr>
              <a:t>In the main program #include the Header file you made.</a:t>
            </a:r>
          </a:p>
          <a:p>
            <a:pPr marL="914400" lvl="0" indent="-457200" algn="just" rtl="0">
              <a:lnSpc>
                <a:spcPct val="115000"/>
              </a:lnSpc>
              <a:spcBef>
                <a:spcPts val="0"/>
              </a:spcBef>
              <a:spcAft>
                <a:spcPts val="0"/>
              </a:spcAft>
              <a:buFont typeface="+mj-lt"/>
              <a:buAutoNum type="arabicPeriod"/>
            </a:pPr>
            <a:r>
              <a:rPr lang="en-US" sz="1900" dirty="0">
                <a:solidFill>
                  <a:schemeClr val="dk1"/>
                </a:solidFill>
                <a:latin typeface="Times New Roman"/>
                <a:ea typeface="Times New Roman"/>
                <a:cs typeface="Times New Roman"/>
                <a:sym typeface="Times New Roman"/>
              </a:rPr>
              <a:t>Make classes for Household factors and Personal factors, make getters and setters for each factor. </a:t>
            </a:r>
          </a:p>
          <a:p>
            <a:pPr marL="914400" lvl="0" indent="-457200" algn="just" rtl="0">
              <a:lnSpc>
                <a:spcPct val="115000"/>
              </a:lnSpc>
              <a:spcBef>
                <a:spcPts val="0"/>
              </a:spcBef>
              <a:spcAft>
                <a:spcPts val="0"/>
              </a:spcAft>
              <a:buFont typeface="+mj-lt"/>
              <a:buAutoNum type="arabicPeriod"/>
            </a:pPr>
            <a:r>
              <a:rPr lang="en-US" sz="1900" dirty="0">
                <a:solidFill>
                  <a:schemeClr val="dk1"/>
                </a:solidFill>
                <a:latin typeface="Times New Roman"/>
                <a:ea typeface="Times New Roman"/>
                <a:cs typeface="Times New Roman"/>
                <a:sym typeface="Times New Roman"/>
              </a:rPr>
              <a:t>Also make functions which return the value of CO2 Emissions in their corresponding classes.</a:t>
            </a:r>
          </a:p>
          <a:p>
            <a:pPr marL="914400" lvl="0" indent="-457200" algn="just" rtl="0">
              <a:lnSpc>
                <a:spcPct val="115000"/>
              </a:lnSpc>
              <a:spcBef>
                <a:spcPts val="0"/>
              </a:spcBef>
              <a:spcAft>
                <a:spcPts val="0"/>
              </a:spcAft>
              <a:buFont typeface="+mj-lt"/>
              <a:buAutoNum type="arabicPeriod"/>
            </a:pPr>
            <a:r>
              <a:rPr lang="en-US" sz="1900" dirty="0">
                <a:solidFill>
                  <a:schemeClr val="dk1"/>
                </a:solidFill>
                <a:latin typeface="Times New Roman"/>
                <a:ea typeface="Times New Roman"/>
                <a:cs typeface="Times New Roman"/>
                <a:sym typeface="Times New Roman"/>
              </a:rPr>
              <a:t>Make a class called Total and add the total Household and Personal Emissions in it.</a:t>
            </a:r>
          </a:p>
        </p:txBody>
      </p:sp>
    </p:spTree>
    <p:extLst>
      <p:ext uri="{BB962C8B-B14F-4D97-AF65-F5344CB8AC3E}">
        <p14:creationId xmlns:p14="http://schemas.microsoft.com/office/powerpoint/2010/main" val="4257052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type="title"/>
          </p:nvPr>
        </p:nvSpPr>
        <p:spPr>
          <a:xfrm>
            <a:off x="311700" y="64025"/>
            <a:ext cx="8520600" cy="572700"/>
          </a:xfrm>
          <a:prstGeom prst="rect">
            <a:avLst/>
          </a:prstGeom>
          <a:effectLst>
            <a:outerShdw blurRad="57150" dist="19050" dir="5400000" algn="bl" rotWithShape="0">
              <a:srgbClr val="0000FF">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Algorithm</a:t>
            </a:r>
            <a:endParaRPr dirty="0"/>
          </a:p>
        </p:txBody>
      </p:sp>
      <p:sp>
        <p:nvSpPr>
          <p:cNvPr id="105" name="Google Shape;10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
        <p:nvSpPr>
          <p:cNvPr id="106" name="Google Shape;106;p14"/>
          <p:cNvSpPr txBox="1"/>
          <p:nvPr/>
        </p:nvSpPr>
        <p:spPr>
          <a:xfrm>
            <a:off x="456600" y="914400"/>
            <a:ext cx="8216400" cy="3210849"/>
          </a:xfrm>
          <a:prstGeom prst="rect">
            <a:avLst/>
          </a:prstGeom>
          <a:noFill/>
          <a:ln>
            <a:noFill/>
          </a:ln>
        </p:spPr>
        <p:txBody>
          <a:bodyPr spcFirstLastPara="1" wrap="square" lIns="91425" tIns="91425" rIns="91425" bIns="91425" anchor="t" anchorCtr="0">
            <a:spAutoFit/>
          </a:bodyPr>
          <a:lstStyle/>
          <a:p>
            <a:pPr marL="914400" lvl="0" indent="-457200" algn="just" rtl="0">
              <a:lnSpc>
                <a:spcPct val="115000"/>
              </a:lnSpc>
              <a:spcBef>
                <a:spcPts val="0"/>
              </a:spcBef>
              <a:spcAft>
                <a:spcPts val="0"/>
              </a:spcAft>
              <a:buFont typeface="+mj-lt"/>
              <a:buAutoNum type="arabicPeriod" startAt="7"/>
            </a:pPr>
            <a:r>
              <a:rPr lang="en-US" sz="1900" dirty="0">
                <a:solidFill>
                  <a:schemeClr val="dk1"/>
                </a:solidFill>
                <a:latin typeface="Times New Roman"/>
                <a:ea typeface="Times New Roman"/>
                <a:cs typeface="Times New Roman"/>
                <a:sym typeface="Times New Roman"/>
              </a:rPr>
              <a:t>In main function create objects of all three classes Household, Personal and Total.</a:t>
            </a:r>
          </a:p>
          <a:p>
            <a:pPr marL="914400" lvl="0" indent="-457200" algn="just" rtl="0">
              <a:lnSpc>
                <a:spcPct val="115000"/>
              </a:lnSpc>
              <a:spcBef>
                <a:spcPts val="0"/>
              </a:spcBef>
              <a:spcAft>
                <a:spcPts val="0"/>
              </a:spcAft>
              <a:buFont typeface="+mj-lt"/>
              <a:buAutoNum type="arabicPeriod" startAt="7"/>
            </a:pPr>
            <a:r>
              <a:rPr lang="en-US" sz="1900" dirty="0">
                <a:solidFill>
                  <a:schemeClr val="dk1"/>
                </a:solidFill>
                <a:latin typeface="Times New Roman"/>
                <a:ea typeface="Times New Roman"/>
                <a:cs typeface="Times New Roman"/>
                <a:sym typeface="Times New Roman"/>
              </a:rPr>
              <a:t>Take input for all the factors and Name and family members using setters.</a:t>
            </a:r>
          </a:p>
          <a:p>
            <a:pPr marL="914400" lvl="0" indent="-457200" algn="just" rtl="0">
              <a:lnSpc>
                <a:spcPct val="115000"/>
              </a:lnSpc>
              <a:spcBef>
                <a:spcPts val="0"/>
              </a:spcBef>
              <a:spcAft>
                <a:spcPts val="0"/>
              </a:spcAft>
              <a:buFont typeface="+mj-lt"/>
              <a:buAutoNum type="arabicPeriod" startAt="7"/>
            </a:pPr>
            <a:r>
              <a:rPr lang="en-US" sz="1900" dirty="0">
                <a:solidFill>
                  <a:schemeClr val="dk1"/>
                </a:solidFill>
                <a:latin typeface="Times New Roman"/>
                <a:ea typeface="Times New Roman"/>
                <a:cs typeface="Times New Roman"/>
                <a:sym typeface="Times New Roman"/>
              </a:rPr>
              <a:t>In the household class divide the total emissions by number of family members to account for individual emissions.</a:t>
            </a:r>
          </a:p>
          <a:p>
            <a:pPr marL="914400" lvl="0" indent="-457200" algn="just" rtl="0">
              <a:lnSpc>
                <a:spcPct val="115000"/>
              </a:lnSpc>
              <a:spcBef>
                <a:spcPts val="0"/>
              </a:spcBef>
              <a:spcAft>
                <a:spcPts val="0"/>
              </a:spcAft>
              <a:buFont typeface="+mj-lt"/>
              <a:buAutoNum type="arabicPeriod" startAt="7"/>
            </a:pPr>
            <a:r>
              <a:rPr lang="en-US" sz="1900" dirty="0">
                <a:solidFill>
                  <a:schemeClr val="dk1"/>
                </a:solidFill>
                <a:latin typeface="Times New Roman"/>
                <a:ea typeface="Times New Roman"/>
                <a:cs typeface="Times New Roman"/>
                <a:sym typeface="Times New Roman"/>
              </a:rPr>
              <a:t>Display all the individual emissions from each factor.</a:t>
            </a:r>
          </a:p>
          <a:p>
            <a:pPr marL="914400" lvl="0" indent="-457200" algn="just" rtl="0">
              <a:lnSpc>
                <a:spcPct val="115000"/>
              </a:lnSpc>
              <a:spcBef>
                <a:spcPts val="0"/>
              </a:spcBef>
              <a:spcAft>
                <a:spcPts val="0"/>
              </a:spcAft>
              <a:buFont typeface="+mj-lt"/>
              <a:buAutoNum type="arabicPeriod" startAt="7"/>
            </a:pPr>
            <a:r>
              <a:rPr lang="en-US" sz="1900" dirty="0">
                <a:solidFill>
                  <a:schemeClr val="dk1"/>
                </a:solidFill>
                <a:latin typeface="Times New Roman"/>
                <a:ea typeface="Times New Roman"/>
                <a:cs typeface="Times New Roman"/>
                <a:sym typeface="Times New Roman"/>
              </a:rPr>
              <a:t>Display the Total CO2 footprint in Tons of CO2.</a:t>
            </a:r>
          </a:p>
          <a:p>
            <a:pPr marL="914400" lvl="0" indent="-457200" algn="just" rtl="0">
              <a:lnSpc>
                <a:spcPct val="115000"/>
              </a:lnSpc>
              <a:spcBef>
                <a:spcPts val="0"/>
              </a:spcBef>
              <a:spcAft>
                <a:spcPts val="0"/>
              </a:spcAft>
              <a:buFont typeface="+mj-lt"/>
              <a:buAutoNum type="arabicPeriod" startAt="7"/>
            </a:pPr>
            <a:r>
              <a:rPr lang="en-US" sz="1900" dirty="0">
                <a:solidFill>
                  <a:schemeClr val="dk1"/>
                </a:solidFill>
                <a:latin typeface="Times New Roman"/>
                <a:ea typeface="Times New Roman"/>
                <a:cs typeface="Times New Roman"/>
                <a:sym typeface="Times New Roman"/>
              </a:rPr>
              <a:t>End.</a:t>
            </a:r>
          </a:p>
        </p:txBody>
      </p:sp>
    </p:spTree>
    <p:extLst>
      <p:ext uri="{BB962C8B-B14F-4D97-AF65-F5344CB8AC3E}">
        <p14:creationId xmlns:p14="http://schemas.microsoft.com/office/powerpoint/2010/main" val="4101693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type="title"/>
          </p:nvPr>
        </p:nvSpPr>
        <p:spPr>
          <a:xfrm>
            <a:off x="311700" y="64025"/>
            <a:ext cx="8520600" cy="572700"/>
          </a:xfrm>
          <a:prstGeom prst="rect">
            <a:avLst/>
          </a:prstGeom>
          <a:effectLst>
            <a:outerShdw blurRad="57150" dist="19050" dir="5400000" algn="bl" rotWithShape="0">
              <a:srgbClr val="0000FF">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Concepts Used</a:t>
            </a:r>
            <a:endParaRPr dirty="0"/>
          </a:p>
        </p:txBody>
      </p:sp>
      <p:sp>
        <p:nvSpPr>
          <p:cNvPr id="105" name="Google Shape;10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
        <p:nvSpPr>
          <p:cNvPr id="106" name="Google Shape;106;p14"/>
          <p:cNvSpPr txBox="1"/>
          <p:nvPr/>
        </p:nvSpPr>
        <p:spPr>
          <a:xfrm>
            <a:off x="456600" y="914400"/>
            <a:ext cx="8216400" cy="2874603"/>
          </a:xfrm>
          <a:prstGeom prst="rect">
            <a:avLst/>
          </a:prstGeom>
          <a:noFill/>
          <a:ln>
            <a:noFill/>
          </a:ln>
        </p:spPr>
        <p:txBody>
          <a:bodyPr spcFirstLastPara="1" wrap="square" lIns="91425" tIns="91425" rIns="91425" bIns="91425" anchor="t" anchorCtr="0">
            <a:spAutoFit/>
          </a:bodyPr>
          <a:lstStyle/>
          <a:p>
            <a:pPr marL="914400" lvl="0" indent="-457200" algn="just" rtl="0">
              <a:lnSpc>
                <a:spcPct val="115000"/>
              </a:lnSpc>
              <a:spcBef>
                <a:spcPts val="0"/>
              </a:spcBef>
              <a:spcAft>
                <a:spcPts val="0"/>
              </a:spcAft>
              <a:buFont typeface="Arial" panose="020B0604020202020204" pitchFamily="34" charset="0"/>
              <a:buChar char="•"/>
            </a:pPr>
            <a:r>
              <a:rPr lang="en-US" sz="1900" dirty="0">
                <a:solidFill>
                  <a:schemeClr val="dk1"/>
                </a:solidFill>
                <a:latin typeface="Times New Roman"/>
                <a:ea typeface="Times New Roman"/>
                <a:cs typeface="Times New Roman"/>
                <a:sym typeface="Times New Roman"/>
              </a:rPr>
              <a:t>User-defined Header files</a:t>
            </a:r>
          </a:p>
          <a:p>
            <a:pPr marL="800100" lvl="0" indent="-342900" algn="just" rtl="0">
              <a:lnSpc>
                <a:spcPct val="115000"/>
              </a:lnSpc>
              <a:spcBef>
                <a:spcPts val="0"/>
              </a:spcBef>
              <a:spcAft>
                <a:spcPts val="0"/>
              </a:spcAft>
              <a:buFont typeface="Arial" panose="020B0604020202020204" pitchFamily="34" charset="0"/>
              <a:buChar char="•"/>
            </a:pPr>
            <a:endParaRPr lang="en-US" sz="1900" dirty="0">
              <a:solidFill>
                <a:schemeClr val="dk1"/>
              </a:solidFill>
              <a:latin typeface="Times New Roman"/>
              <a:ea typeface="Times New Roman"/>
              <a:cs typeface="Times New Roman"/>
              <a:sym typeface="Times New Roman"/>
            </a:endParaRPr>
          </a:p>
          <a:p>
            <a:pPr marL="914400" lvl="0" indent="-457200" algn="just" rtl="0">
              <a:lnSpc>
                <a:spcPct val="115000"/>
              </a:lnSpc>
              <a:spcBef>
                <a:spcPts val="0"/>
              </a:spcBef>
              <a:spcAft>
                <a:spcPts val="0"/>
              </a:spcAft>
              <a:buFont typeface="Arial" panose="020B0604020202020204" pitchFamily="34" charset="0"/>
              <a:buChar char="•"/>
            </a:pPr>
            <a:r>
              <a:rPr lang="en-US" sz="1900" dirty="0">
                <a:solidFill>
                  <a:schemeClr val="dk1"/>
                </a:solidFill>
                <a:latin typeface="Times New Roman"/>
                <a:ea typeface="Times New Roman"/>
                <a:cs typeface="Times New Roman"/>
                <a:sym typeface="Times New Roman"/>
              </a:rPr>
              <a:t>Classes</a:t>
            </a:r>
          </a:p>
          <a:p>
            <a:pPr marL="800100" lvl="0" indent="-342900" algn="just" rtl="0">
              <a:lnSpc>
                <a:spcPct val="115000"/>
              </a:lnSpc>
              <a:spcBef>
                <a:spcPts val="0"/>
              </a:spcBef>
              <a:spcAft>
                <a:spcPts val="0"/>
              </a:spcAft>
              <a:buFont typeface="Arial" panose="020B0604020202020204" pitchFamily="34" charset="0"/>
              <a:buChar char="•"/>
            </a:pPr>
            <a:endParaRPr lang="en-US" sz="1900" dirty="0">
              <a:solidFill>
                <a:schemeClr val="dk1"/>
              </a:solidFill>
              <a:latin typeface="Times New Roman"/>
              <a:ea typeface="Times New Roman"/>
              <a:cs typeface="Times New Roman"/>
              <a:sym typeface="Times New Roman"/>
            </a:endParaRPr>
          </a:p>
          <a:p>
            <a:pPr marL="914400" lvl="0" indent="-457200" algn="just" rtl="0">
              <a:lnSpc>
                <a:spcPct val="115000"/>
              </a:lnSpc>
              <a:spcBef>
                <a:spcPts val="0"/>
              </a:spcBef>
              <a:spcAft>
                <a:spcPts val="0"/>
              </a:spcAft>
              <a:buFont typeface="Arial" panose="020B0604020202020204" pitchFamily="34" charset="0"/>
              <a:buChar char="•"/>
            </a:pPr>
            <a:r>
              <a:rPr lang="en-US" sz="1900" dirty="0">
                <a:solidFill>
                  <a:schemeClr val="dk1"/>
                </a:solidFill>
                <a:latin typeface="Times New Roman"/>
                <a:ea typeface="Times New Roman"/>
                <a:cs typeface="Times New Roman"/>
                <a:sym typeface="Times New Roman"/>
              </a:rPr>
              <a:t>Functions</a:t>
            </a:r>
          </a:p>
          <a:p>
            <a:pPr marL="800100" lvl="0" indent="-342900" algn="just" rtl="0">
              <a:lnSpc>
                <a:spcPct val="115000"/>
              </a:lnSpc>
              <a:spcBef>
                <a:spcPts val="0"/>
              </a:spcBef>
              <a:spcAft>
                <a:spcPts val="0"/>
              </a:spcAft>
              <a:buFont typeface="Arial" panose="020B0604020202020204" pitchFamily="34" charset="0"/>
              <a:buChar char="•"/>
            </a:pPr>
            <a:endParaRPr lang="en-US" sz="1900" dirty="0">
              <a:solidFill>
                <a:schemeClr val="dk1"/>
              </a:solidFill>
              <a:latin typeface="Times New Roman"/>
              <a:ea typeface="Times New Roman"/>
              <a:cs typeface="Times New Roman"/>
              <a:sym typeface="Times New Roman"/>
            </a:endParaRPr>
          </a:p>
          <a:p>
            <a:pPr marL="914400" lvl="0" indent="-457200" algn="just" rtl="0">
              <a:lnSpc>
                <a:spcPct val="115000"/>
              </a:lnSpc>
              <a:spcBef>
                <a:spcPts val="0"/>
              </a:spcBef>
              <a:spcAft>
                <a:spcPts val="0"/>
              </a:spcAft>
              <a:buFont typeface="Arial" panose="020B0604020202020204" pitchFamily="34" charset="0"/>
              <a:buChar char="•"/>
            </a:pPr>
            <a:r>
              <a:rPr lang="en-US" sz="1900" dirty="0">
                <a:solidFill>
                  <a:schemeClr val="dk1"/>
                </a:solidFill>
                <a:latin typeface="Times New Roman"/>
                <a:ea typeface="Times New Roman"/>
                <a:cs typeface="Times New Roman"/>
                <a:sym typeface="Times New Roman"/>
              </a:rPr>
              <a:t>OOPs concept</a:t>
            </a:r>
          </a:p>
          <a:p>
            <a:pPr marL="914400" lvl="0" indent="-457200" algn="just" rtl="0">
              <a:lnSpc>
                <a:spcPct val="115000"/>
              </a:lnSpc>
              <a:spcBef>
                <a:spcPts val="0"/>
              </a:spcBef>
              <a:spcAft>
                <a:spcPts val="0"/>
              </a:spcAft>
              <a:buFont typeface="+mj-lt"/>
              <a:buAutoNum type="arabicPeriod"/>
            </a:pPr>
            <a:endParaRPr lang="en-US" sz="19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628256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type="title"/>
          </p:nvPr>
        </p:nvSpPr>
        <p:spPr>
          <a:xfrm>
            <a:off x="311700" y="64025"/>
            <a:ext cx="8520600" cy="572700"/>
          </a:xfrm>
          <a:prstGeom prst="rect">
            <a:avLst/>
          </a:prstGeom>
          <a:effectLst>
            <a:outerShdw blurRad="57150" dist="19050" dir="5400000" algn="bl" rotWithShape="0">
              <a:srgbClr val="0000FF">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Screenshot of Output</a:t>
            </a:r>
            <a:endParaRPr dirty="0"/>
          </a:p>
        </p:txBody>
      </p:sp>
      <p:sp>
        <p:nvSpPr>
          <p:cNvPr id="105" name="Google Shape;10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pic>
        <p:nvPicPr>
          <p:cNvPr id="5" name="Picture 4">
            <a:extLst>
              <a:ext uri="{FF2B5EF4-FFF2-40B4-BE49-F238E27FC236}">
                <a16:creationId xmlns:a16="http://schemas.microsoft.com/office/drawing/2014/main" id="{7CD112F6-4F79-4760-8B5D-C33AFD629EE8}"/>
              </a:ext>
            </a:extLst>
          </p:cNvPr>
          <p:cNvPicPr>
            <a:picLocks noChangeAspect="1"/>
          </p:cNvPicPr>
          <p:nvPr/>
        </p:nvPicPr>
        <p:blipFill>
          <a:blip r:embed="rId3"/>
          <a:stretch>
            <a:fillRect/>
          </a:stretch>
        </p:blipFill>
        <p:spPr>
          <a:xfrm>
            <a:off x="142036" y="538316"/>
            <a:ext cx="3928519" cy="3942927"/>
          </a:xfrm>
          <a:prstGeom prst="rect">
            <a:avLst/>
          </a:prstGeom>
        </p:spPr>
      </p:pic>
      <p:pic>
        <p:nvPicPr>
          <p:cNvPr id="7" name="Picture 6">
            <a:extLst>
              <a:ext uri="{FF2B5EF4-FFF2-40B4-BE49-F238E27FC236}">
                <a16:creationId xmlns:a16="http://schemas.microsoft.com/office/drawing/2014/main" id="{8782D27C-C527-4CFD-BC6B-2EC944A3F547}"/>
              </a:ext>
            </a:extLst>
          </p:cNvPr>
          <p:cNvPicPr>
            <a:picLocks noChangeAspect="1"/>
          </p:cNvPicPr>
          <p:nvPr/>
        </p:nvPicPr>
        <p:blipFill>
          <a:blip r:embed="rId4"/>
          <a:stretch>
            <a:fillRect/>
          </a:stretch>
        </p:blipFill>
        <p:spPr>
          <a:xfrm>
            <a:off x="4365523" y="519238"/>
            <a:ext cx="3981001" cy="3951801"/>
          </a:xfrm>
          <a:prstGeom prst="rect">
            <a:avLst/>
          </a:prstGeom>
        </p:spPr>
      </p:pic>
    </p:spTree>
    <p:extLst>
      <p:ext uri="{BB962C8B-B14F-4D97-AF65-F5344CB8AC3E}">
        <p14:creationId xmlns:p14="http://schemas.microsoft.com/office/powerpoint/2010/main" val="1202269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type="title"/>
          </p:nvPr>
        </p:nvSpPr>
        <p:spPr>
          <a:xfrm>
            <a:off x="311700" y="64025"/>
            <a:ext cx="8520600" cy="572700"/>
          </a:xfrm>
          <a:prstGeom prst="rect">
            <a:avLst/>
          </a:prstGeom>
          <a:effectLst>
            <a:outerShdw blurRad="57150" dist="19050" dir="5400000" algn="bl" rotWithShape="0">
              <a:srgbClr val="0000FF">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Problems Faced During Execution</a:t>
            </a:r>
            <a:endParaRPr dirty="0"/>
          </a:p>
        </p:txBody>
      </p:sp>
      <p:sp>
        <p:nvSpPr>
          <p:cNvPr id="105" name="Google Shape;10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
        <p:nvSpPr>
          <p:cNvPr id="106" name="Google Shape;106;p14"/>
          <p:cNvSpPr txBox="1"/>
          <p:nvPr/>
        </p:nvSpPr>
        <p:spPr>
          <a:xfrm>
            <a:off x="456600" y="914400"/>
            <a:ext cx="8216400" cy="3210849"/>
          </a:xfrm>
          <a:prstGeom prst="rect">
            <a:avLst/>
          </a:prstGeom>
          <a:noFill/>
          <a:ln>
            <a:noFill/>
          </a:ln>
        </p:spPr>
        <p:txBody>
          <a:bodyPr spcFirstLastPara="1" wrap="square" lIns="91425" tIns="91425" rIns="91425" bIns="91425" anchor="t" anchorCtr="0">
            <a:spAutoFit/>
          </a:bodyPr>
          <a:lstStyle/>
          <a:p>
            <a:pPr marL="914400" lvl="0" indent="-457200" algn="just" rtl="0">
              <a:lnSpc>
                <a:spcPct val="115000"/>
              </a:lnSpc>
              <a:spcBef>
                <a:spcPts val="0"/>
              </a:spcBef>
              <a:spcAft>
                <a:spcPts val="0"/>
              </a:spcAft>
              <a:buFont typeface="+mj-lt"/>
              <a:buAutoNum type="arabicPeriod"/>
            </a:pPr>
            <a:r>
              <a:rPr lang="en-US" sz="1900" dirty="0">
                <a:solidFill>
                  <a:schemeClr val="dk1"/>
                </a:solidFill>
                <a:latin typeface="Times New Roman"/>
                <a:ea typeface="Times New Roman"/>
                <a:cs typeface="Times New Roman"/>
                <a:sym typeface="Times New Roman"/>
              </a:rPr>
              <a:t>Returning double from an int function in header.</a:t>
            </a:r>
          </a:p>
          <a:p>
            <a:pPr marL="914400" lvl="0" indent="-457200" algn="just" rtl="0">
              <a:lnSpc>
                <a:spcPct val="115000"/>
              </a:lnSpc>
              <a:spcBef>
                <a:spcPts val="0"/>
              </a:spcBef>
              <a:spcAft>
                <a:spcPts val="0"/>
              </a:spcAft>
              <a:buFont typeface="+mj-lt"/>
              <a:buAutoNum type="arabicPeriod"/>
            </a:pPr>
            <a:endParaRPr lang="en-US" sz="1900" dirty="0">
              <a:solidFill>
                <a:schemeClr val="dk1"/>
              </a:solidFill>
              <a:latin typeface="Times New Roman"/>
              <a:ea typeface="Times New Roman"/>
              <a:cs typeface="Times New Roman"/>
              <a:sym typeface="Times New Roman"/>
            </a:endParaRPr>
          </a:p>
          <a:p>
            <a:pPr marL="914400" lvl="0" indent="-457200" algn="just" rtl="0">
              <a:lnSpc>
                <a:spcPct val="115000"/>
              </a:lnSpc>
              <a:spcBef>
                <a:spcPts val="0"/>
              </a:spcBef>
              <a:spcAft>
                <a:spcPts val="0"/>
              </a:spcAft>
              <a:buFont typeface="+mj-lt"/>
              <a:buAutoNum type="arabicPeriod"/>
            </a:pPr>
            <a:r>
              <a:rPr lang="en-US" sz="1900" dirty="0">
                <a:solidFill>
                  <a:schemeClr val="dk1"/>
                </a:solidFill>
                <a:latin typeface="Times New Roman"/>
                <a:ea typeface="Times New Roman"/>
                <a:cs typeface="Times New Roman"/>
                <a:sym typeface="Times New Roman"/>
              </a:rPr>
              <a:t>Accessing Private members of classes.</a:t>
            </a:r>
          </a:p>
          <a:p>
            <a:pPr marL="914400" lvl="0" indent="-457200" algn="just" rtl="0">
              <a:lnSpc>
                <a:spcPct val="115000"/>
              </a:lnSpc>
              <a:spcBef>
                <a:spcPts val="0"/>
              </a:spcBef>
              <a:spcAft>
                <a:spcPts val="0"/>
              </a:spcAft>
              <a:buFont typeface="+mj-lt"/>
              <a:buAutoNum type="arabicPeriod"/>
            </a:pPr>
            <a:endParaRPr lang="en-US" sz="1900" dirty="0">
              <a:solidFill>
                <a:schemeClr val="dk1"/>
              </a:solidFill>
              <a:latin typeface="Times New Roman"/>
              <a:ea typeface="Times New Roman"/>
              <a:cs typeface="Times New Roman"/>
              <a:sym typeface="Times New Roman"/>
            </a:endParaRPr>
          </a:p>
          <a:p>
            <a:pPr marL="914400" lvl="0" indent="-457200" algn="just" rtl="0">
              <a:lnSpc>
                <a:spcPct val="115000"/>
              </a:lnSpc>
              <a:spcBef>
                <a:spcPts val="0"/>
              </a:spcBef>
              <a:spcAft>
                <a:spcPts val="0"/>
              </a:spcAft>
              <a:buFont typeface="+mj-lt"/>
              <a:buAutoNum type="arabicPeriod"/>
            </a:pPr>
            <a:r>
              <a:rPr lang="en-US" sz="1900" dirty="0">
                <a:solidFill>
                  <a:schemeClr val="dk1"/>
                </a:solidFill>
                <a:latin typeface="Times New Roman"/>
                <a:ea typeface="Times New Roman"/>
                <a:cs typeface="Times New Roman"/>
                <a:sym typeface="Times New Roman"/>
              </a:rPr>
              <a:t>Not getting correct value because variable was not </a:t>
            </a:r>
            <a:r>
              <a:rPr lang="en-US" sz="1900" dirty="0" err="1">
                <a:solidFill>
                  <a:schemeClr val="dk1"/>
                </a:solidFill>
                <a:latin typeface="Times New Roman"/>
                <a:ea typeface="Times New Roman"/>
                <a:cs typeface="Times New Roman"/>
                <a:sym typeface="Times New Roman"/>
              </a:rPr>
              <a:t>typecasted</a:t>
            </a:r>
            <a:r>
              <a:rPr lang="en-US" sz="1900" dirty="0">
                <a:solidFill>
                  <a:schemeClr val="dk1"/>
                </a:solidFill>
                <a:latin typeface="Times New Roman"/>
                <a:ea typeface="Times New Roman"/>
                <a:cs typeface="Times New Roman"/>
                <a:sym typeface="Times New Roman"/>
              </a:rPr>
              <a:t>.</a:t>
            </a:r>
          </a:p>
          <a:p>
            <a:pPr marL="914400" lvl="0" indent="-457200" algn="just" rtl="0">
              <a:lnSpc>
                <a:spcPct val="115000"/>
              </a:lnSpc>
              <a:spcBef>
                <a:spcPts val="0"/>
              </a:spcBef>
              <a:spcAft>
                <a:spcPts val="0"/>
              </a:spcAft>
              <a:buFont typeface="+mj-lt"/>
              <a:buAutoNum type="arabicPeriod"/>
            </a:pPr>
            <a:endParaRPr lang="en-US" sz="1900" dirty="0">
              <a:solidFill>
                <a:schemeClr val="dk1"/>
              </a:solidFill>
              <a:latin typeface="Times New Roman"/>
              <a:ea typeface="Times New Roman"/>
              <a:cs typeface="Times New Roman"/>
              <a:sym typeface="Times New Roman"/>
            </a:endParaRPr>
          </a:p>
          <a:p>
            <a:pPr marL="914400" lvl="0" indent="-457200" algn="just" rtl="0">
              <a:lnSpc>
                <a:spcPct val="115000"/>
              </a:lnSpc>
              <a:spcBef>
                <a:spcPts val="0"/>
              </a:spcBef>
              <a:spcAft>
                <a:spcPts val="0"/>
              </a:spcAft>
              <a:buFont typeface="+mj-lt"/>
              <a:buAutoNum type="arabicPeriod"/>
            </a:pPr>
            <a:r>
              <a:rPr lang="en-US" sz="1900" dirty="0">
                <a:solidFill>
                  <a:schemeClr val="dk1"/>
                </a:solidFill>
                <a:latin typeface="Times New Roman"/>
                <a:ea typeface="Times New Roman"/>
                <a:cs typeface="Times New Roman"/>
                <a:sym typeface="Times New Roman"/>
              </a:rPr>
              <a:t>Using variable name same as function names in the user-defined header and getting error.</a:t>
            </a:r>
          </a:p>
          <a:p>
            <a:pPr marL="914400" lvl="0" indent="-457200" algn="just" rtl="0">
              <a:lnSpc>
                <a:spcPct val="115000"/>
              </a:lnSpc>
              <a:spcBef>
                <a:spcPts val="0"/>
              </a:spcBef>
              <a:spcAft>
                <a:spcPts val="0"/>
              </a:spcAft>
              <a:buFont typeface="+mj-lt"/>
              <a:buAutoNum type="arabicPeriod"/>
            </a:pPr>
            <a:endParaRPr lang="en-US" sz="19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74499134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425</Words>
  <Application>Microsoft Office PowerPoint</Application>
  <PresentationFormat>On-screen Show (16:9)</PresentationFormat>
  <Paragraphs>73</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Times New Roman</vt:lpstr>
      <vt:lpstr>Simple Light</vt:lpstr>
      <vt:lpstr>Carbon Footprint Calculator</vt:lpstr>
      <vt:lpstr>Content</vt:lpstr>
      <vt:lpstr>Introduction</vt:lpstr>
      <vt:lpstr>Problem Statement</vt:lpstr>
      <vt:lpstr>Algorithm</vt:lpstr>
      <vt:lpstr>Algorithm</vt:lpstr>
      <vt:lpstr>Concepts Used</vt:lpstr>
      <vt:lpstr>Screenshot of Output</vt:lpstr>
      <vt:lpstr>Problems Faced During Execution</vt:lpstr>
      <vt:lpstr>Each Member’s Contribution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Carbon Footprint Calculator</dc:title>
  <dc:creator>Shantanu Wanivadekar</dc:creator>
  <cp:lastModifiedBy>Shantanu Wanivadekar</cp:lastModifiedBy>
  <cp:revision>3</cp:revision>
  <dcterms:modified xsi:type="dcterms:W3CDTF">2021-10-28T06:12:46Z</dcterms:modified>
</cp:coreProperties>
</file>