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59"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122" d="100"/>
          <a:sy n="122" d="100"/>
        </p:scale>
        <p:origin x="427"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C1CD4-5383-863D-E869-891CE7A560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80C59BB-91A0-6B53-4446-B227493894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FBD10A-6D17-6EFD-3698-A43F3A68CC40}"/>
              </a:ext>
            </a:extLst>
          </p:cNvPr>
          <p:cNvSpPr>
            <a:spLocks noGrp="1"/>
          </p:cNvSpPr>
          <p:nvPr>
            <p:ph type="dt" sz="half" idx="10"/>
          </p:nvPr>
        </p:nvSpPr>
        <p:spPr/>
        <p:txBody>
          <a:bodyPr/>
          <a:lstStyle/>
          <a:p>
            <a:fld id="{EBBA23AC-513B-4542-B4C4-C1AA7FD08840}" type="datetimeFigureOut">
              <a:rPr lang="en-US" smtClean="0"/>
              <a:t>5/13/2022</a:t>
            </a:fld>
            <a:endParaRPr lang="en-US"/>
          </a:p>
        </p:txBody>
      </p:sp>
      <p:sp>
        <p:nvSpPr>
          <p:cNvPr id="5" name="Footer Placeholder 4">
            <a:extLst>
              <a:ext uri="{FF2B5EF4-FFF2-40B4-BE49-F238E27FC236}">
                <a16:creationId xmlns:a16="http://schemas.microsoft.com/office/drawing/2014/main" id="{0161FA4D-D3B1-57C9-51E1-736715D6C5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5BCBF-A429-EAB6-73D4-0B751F097A28}"/>
              </a:ext>
            </a:extLst>
          </p:cNvPr>
          <p:cNvSpPr>
            <a:spLocks noGrp="1"/>
          </p:cNvSpPr>
          <p:nvPr>
            <p:ph type="sldNum" sz="quarter" idx="12"/>
          </p:nvPr>
        </p:nvSpPr>
        <p:spPr/>
        <p:txBody>
          <a:bodyPr/>
          <a:lstStyle/>
          <a:p>
            <a:fld id="{85BBEBB3-B709-4EAE-83E9-ED2C33248B8C}" type="slidenum">
              <a:rPr lang="en-US" smtClean="0"/>
              <a:t>‹#›</a:t>
            </a:fld>
            <a:endParaRPr lang="en-US"/>
          </a:p>
        </p:txBody>
      </p:sp>
    </p:spTree>
    <p:extLst>
      <p:ext uri="{BB962C8B-B14F-4D97-AF65-F5344CB8AC3E}">
        <p14:creationId xmlns:p14="http://schemas.microsoft.com/office/powerpoint/2010/main" val="1730946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43606-15CE-6BDE-1803-D614523B2EA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27AC7B-076D-4A33-F1A2-73177F8299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CA1064-8F8E-AAFA-931A-8803FF80E741}"/>
              </a:ext>
            </a:extLst>
          </p:cNvPr>
          <p:cNvSpPr>
            <a:spLocks noGrp="1"/>
          </p:cNvSpPr>
          <p:nvPr>
            <p:ph type="dt" sz="half" idx="10"/>
          </p:nvPr>
        </p:nvSpPr>
        <p:spPr/>
        <p:txBody>
          <a:bodyPr/>
          <a:lstStyle/>
          <a:p>
            <a:fld id="{EBBA23AC-513B-4542-B4C4-C1AA7FD08840}" type="datetimeFigureOut">
              <a:rPr lang="en-US" smtClean="0"/>
              <a:t>5/13/2022</a:t>
            </a:fld>
            <a:endParaRPr lang="en-US"/>
          </a:p>
        </p:txBody>
      </p:sp>
      <p:sp>
        <p:nvSpPr>
          <p:cNvPr id="5" name="Footer Placeholder 4">
            <a:extLst>
              <a:ext uri="{FF2B5EF4-FFF2-40B4-BE49-F238E27FC236}">
                <a16:creationId xmlns:a16="http://schemas.microsoft.com/office/drawing/2014/main" id="{710584ED-19BA-4636-8B94-86EC8CC4F3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4B1231-8D92-4E1D-A63E-8B4CFDDD9573}"/>
              </a:ext>
            </a:extLst>
          </p:cNvPr>
          <p:cNvSpPr>
            <a:spLocks noGrp="1"/>
          </p:cNvSpPr>
          <p:nvPr>
            <p:ph type="sldNum" sz="quarter" idx="12"/>
          </p:nvPr>
        </p:nvSpPr>
        <p:spPr/>
        <p:txBody>
          <a:bodyPr/>
          <a:lstStyle/>
          <a:p>
            <a:fld id="{85BBEBB3-B709-4EAE-83E9-ED2C33248B8C}" type="slidenum">
              <a:rPr lang="en-US" smtClean="0"/>
              <a:t>‹#›</a:t>
            </a:fld>
            <a:endParaRPr lang="en-US"/>
          </a:p>
        </p:txBody>
      </p:sp>
    </p:spTree>
    <p:extLst>
      <p:ext uri="{BB962C8B-B14F-4D97-AF65-F5344CB8AC3E}">
        <p14:creationId xmlns:p14="http://schemas.microsoft.com/office/powerpoint/2010/main" val="3794845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4B76B9-498C-B103-F402-71F468BA2F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7CA53C-0430-7204-C5C2-DC64D8BDA6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0706A8-9ADB-3F5B-A1CE-7D9703AA7828}"/>
              </a:ext>
            </a:extLst>
          </p:cNvPr>
          <p:cNvSpPr>
            <a:spLocks noGrp="1"/>
          </p:cNvSpPr>
          <p:nvPr>
            <p:ph type="dt" sz="half" idx="10"/>
          </p:nvPr>
        </p:nvSpPr>
        <p:spPr/>
        <p:txBody>
          <a:bodyPr/>
          <a:lstStyle/>
          <a:p>
            <a:fld id="{EBBA23AC-513B-4542-B4C4-C1AA7FD08840}" type="datetimeFigureOut">
              <a:rPr lang="en-US" smtClean="0"/>
              <a:t>5/13/2022</a:t>
            </a:fld>
            <a:endParaRPr lang="en-US"/>
          </a:p>
        </p:txBody>
      </p:sp>
      <p:sp>
        <p:nvSpPr>
          <p:cNvPr id="5" name="Footer Placeholder 4">
            <a:extLst>
              <a:ext uri="{FF2B5EF4-FFF2-40B4-BE49-F238E27FC236}">
                <a16:creationId xmlns:a16="http://schemas.microsoft.com/office/drawing/2014/main" id="{E8C099F2-D822-AE55-4643-48C2869748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4C22C-8E20-78F3-F709-FBEBD2D2BE36}"/>
              </a:ext>
            </a:extLst>
          </p:cNvPr>
          <p:cNvSpPr>
            <a:spLocks noGrp="1"/>
          </p:cNvSpPr>
          <p:nvPr>
            <p:ph type="sldNum" sz="quarter" idx="12"/>
          </p:nvPr>
        </p:nvSpPr>
        <p:spPr/>
        <p:txBody>
          <a:bodyPr/>
          <a:lstStyle/>
          <a:p>
            <a:fld id="{85BBEBB3-B709-4EAE-83E9-ED2C33248B8C}" type="slidenum">
              <a:rPr lang="en-US" smtClean="0"/>
              <a:t>‹#›</a:t>
            </a:fld>
            <a:endParaRPr lang="en-US"/>
          </a:p>
        </p:txBody>
      </p:sp>
    </p:spTree>
    <p:extLst>
      <p:ext uri="{BB962C8B-B14F-4D97-AF65-F5344CB8AC3E}">
        <p14:creationId xmlns:p14="http://schemas.microsoft.com/office/powerpoint/2010/main" val="3594313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EB69E-5CDC-5DC6-D186-4F388FBE87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9B8AEC-3C58-7CBB-9D30-3C82D0D808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6C2C37-D8C0-6267-7308-3E4B7354FA4A}"/>
              </a:ext>
            </a:extLst>
          </p:cNvPr>
          <p:cNvSpPr>
            <a:spLocks noGrp="1"/>
          </p:cNvSpPr>
          <p:nvPr>
            <p:ph type="dt" sz="half" idx="10"/>
          </p:nvPr>
        </p:nvSpPr>
        <p:spPr/>
        <p:txBody>
          <a:bodyPr/>
          <a:lstStyle/>
          <a:p>
            <a:fld id="{EBBA23AC-513B-4542-B4C4-C1AA7FD08840}" type="datetimeFigureOut">
              <a:rPr lang="en-US" smtClean="0"/>
              <a:t>5/13/2022</a:t>
            </a:fld>
            <a:endParaRPr lang="en-US"/>
          </a:p>
        </p:txBody>
      </p:sp>
      <p:sp>
        <p:nvSpPr>
          <p:cNvPr id="5" name="Footer Placeholder 4">
            <a:extLst>
              <a:ext uri="{FF2B5EF4-FFF2-40B4-BE49-F238E27FC236}">
                <a16:creationId xmlns:a16="http://schemas.microsoft.com/office/drawing/2014/main" id="{ECB12164-C89E-197F-5385-DE711525E0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22D44D-7D56-32D2-0A47-7069EA3C2EA3}"/>
              </a:ext>
            </a:extLst>
          </p:cNvPr>
          <p:cNvSpPr>
            <a:spLocks noGrp="1"/>
          </p:cNvSpPr>
          <p:nvPr>
            <p:ph type="sldNum" sz="quarter" idx="12"/>
          </p:nvPr>
        </p:nvSpPr>
        <p:spPr/>
        <p:txBody>
          <a:bodyPr/>
          <a:lstStyle/>
          <a:p>
            <a:fld id="{85BBEBB3-B709-4EAE-83E9-ED2C33248B8C}" type="slidenum">
              <a:rPr lang="en-US" smtClean="0"/>
              <a:t>‹#›</a:t>
            </a:fld>
            <a:endParaRPr lang="en-US"/>
          </a:p>
        </p:txBody>
      </p:sp>
    </p:spTree>
    <p:extLst>
      <p:ext uri="{BB962C8B-B14F-4D97-AF65-F5344CB8AC3E}">
        <p14:creationId xmlns:p14="http://schemas.microsoft.com/office/powerpoint/2010/main" val="2045533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A67D3-33E9-B3E0-F9D7-98FBD7AAD6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952C7A-6A52-CEA9-3F85-F6D085BECC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F042A0-5828-2E84-61F6-82E039E3915A}"/>
              </a:ext>
            </a:extLst>
          </p:cNvPr>
          <p:cNvSpPr>
            <a:spLocks noGrp="1"/>
          </p:cNvSpPr>
          <p:nvPr>
            <p:ph type="dt" sz="half" idx="10"/>
          </p:nvPr>
        </p:nvSpPr>
        <p:spPr/>
        <p:txBody>
          <a:bodyPr/>
          <a:lstStyle/>
          <a:p>
            <a:fld id="{EBBA23AC-513B-4542-B4C4-C1AA7FD08840}" type="datetimeFigureOut">
              <a:rPr lang="en-US" smtClean="0"/>
              <a:t>5/13/2022</a:t>
            </a:fld>
            <a:endParaRPr lang="en-US"/>
          </a:p>
        </p:txBody>
      </p:sp>
      <p:sp>
        <p:nvSpPr>
          <p:cNvPr id="5" name="Footer Placeholder 4">
            <a:extLst>
              <a:ext uri="{FF2B5EF4-FFF2-40B4-BE49-F238E27FC236}">
                <a16:creationId xmlns:a16="http://schemas.microsoft.com/office/drawing/2014/main" id="{6E45CF97-CEEF-7154-22FB-50F219B6AB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69E058-AB7C-0600-57AF-0DA7CF7C2042}"/>
              </a:ext>
            </a:extLst>
          </p:cNvPr>
          <p:cNvSpPr>
            <a:spLocks noGrp="1"/>
          </p:cNvSpPr>
          <p:nvPr>
            <p:ph type="sldNum" sz="quarter" idx="12"/>
          </p:nvPr>
        </p:nvSpPr>
        <p:spPr/>
        <p:txBody>
          <a:bodyPr/>
          <a:lstStyle/>
          <a:p>
            <a:fld id="{85BBEBB3-B709-4EAE-83E9-ED2C33248B8C}" type="slidenum">
              <a:rPr lang="en-US" smtClean="0"/>
              <a:t>‹#›</a:t>
            </a:fld>
            <a:endParaRPr lang="en-US"/>
          </a:p>
        </p:txBody>
      </p:sp>
    </p:spTree>
    <p:extLst>
      <p:ext uri="{BB962C8B-B14F-4D97-AF65-F5344CB8AC3E}">
        <p14:creationId xmlns:p14="http://schemas.microsoft.com/office/powerpoint/2010/main" val="1161547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5A4B9-7C4E-CF0F-C3A7-479ACB88A6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5BE947-EF21-EEE6-C910-9C0C975CD2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51699E-5045-2482-B2E0-104425E464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282064B-6D6C-7B28-7C15-374D798EE462}"/>
              </a:ext>
            </a:extLst>
          </p:cNvPr>
          <p:cNvSpPr>
            <a:spLocks noGrp="1"/>
          </p:cNvSpPr>
          <p:nvPr>
            <p:ph type="dt" sz="half" idx="10"/>
          </p:nvPr>
        </p:nvSpPr>
        <p:spPr/>
        <p:txBody>
          <a:bodyPr/>
          <a:lstStyle/>
          <a:p>
            <a:fld id="{EBBA23AC-513B-4542-B4C4-C1AA7FD08840}" type="datetimeFigureOut">
              <a:rPr lang="en-US" smtClean="0"/>
              <a:t>5/13/2022</a:t>
            </a:fld>
            <a:endParaRPr lang="en-US"/>
          </a:p>
        </p:txBody>
      </p:sp>
      <p:sp>
        <p:nvSpPr>
          <p:cNvPr id="6" name="Footer Placeholder 5">
            <a:extLst>
              <a:ext uri="{FF2B5EF4-FFF2-40B4-BE49-F238E27FC236}">
                <a16:creationId xmlns:a16="http://schemas.microsoft.com/office/drawing/2014/main" id="{F6891825-680C-48EF-C8A6-1B631A9FC6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A1AA3A-DC3E-3F95-3FCF-49E0A27504D6}"/>
              </a:ext>
            </a:extLst>
          </p:cNvPr>
          <p:cNvSpPr>
            <a:spLocks noGrp="1"/>
          </p:cNvSpPr>
          <p:nvPr>
            <p:ph type="sldNum" sz="quarter" idx="12"/>
          </p:nvPr>
        </p:nvSpPr>
        <p:spPr/>
        <p:txBody>
          <a:bodyPr/>
          <a:lstStyle/>
          <a:p>
            <a:fld id="{85BBEBB3-B709-4EAE-83E9-ED2C33248B8C}" type="slidenum">
              <a:rPr lang="en-US" smtClean="0"/>
              <a:t>‹#›</a:t>
            </a:fld>
            <a:endParaRPr lang="en-US"/>
          </a:p>
        </p:txBody>
      </p:sp>
    </p:spTree>
    <p:extLst>
      <p:ext uri="{BB962C8B-B14F-4D97-AF65-F5344CB8AC3E}">
        <p14:creationId xmlns:p14="http://schemas.microsoft.com/office/powerpoint/2010/main" val="690153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18A5C-11A7-B42A-B001-EEEE622E4C0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93AF1A-CD26-2AD9-FC98-367E71E0B0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3F23E4-6B9A-9CBD-5085-608F4F4194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AC8594-C4ED-F4C1-1C94-F621915315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9C415C-D1D3-99EA-0706-F121CBDCA2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6A4AC7-D050-F02F-1C1B-B7611397CE78}"/>
              </a:ext>
            </a:extLst>
          </p:cNvPr>
          <p:cNvSpPr>
            <a:spLocks noGrp="1"/>
          </p:cNvSpPr>
          <p:nvPr>
            <p:ph type="dt" sz="half" idx="10"/>
          </p:nvPr>
        </p:nvSpPr>
        <p:spPr/>
        <p:txBody>
          <a:bodyPr/>
          <a:lstStyle/>
          <a:p>
            <a:fld id="{EBBA23AC-513B-4542-B4C4-C1AA7FD08840}" type="datetimeFigureOut">
              <a:rPr lang="en-US" smtClean="0"/>
              <a:t>5/13/2022</a:t>
            </a:fld>
            <a:endParaRPr lang="en-US"/>
          </a:p>
        </p:txBody>
      </p:sp>
      <p:sp>
        <p:nvSpPr>
          <p:cNvPr id="8" name="Footer Placeholder 7">
            <a:extLst>
              <a:ext uri="{FF2B5EF4-FFF2-40B4-BE49-F238E27FC236}">
                <a16:creationId xmlns:a16="http://schemas.microsoft.com/office/drawing/2014/main" id="{D9770598-2703-831B-E4B6-3CB19081BBE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88C84BA-D1F1-0F5F-8AA7-B329C5894CA4}"/>
              </a:ext>
            </a:extLst>
          </p:cNvPr>
          <p:cNvSpPr>
            <a:spLocks noGrp="1"/>
          </p:cNvSpPr>
          <p:nvPr>
            <p:ph type="sldNum" sz="quarter" idx="12"/>
          </p:nvPr>
        </p:nvSpPr>
        <p:spPr/>
        <p:txBody>
          <a:bodyPr/>
          <a:lstStyle/>
          <a:p>
            <a:fld id="{85BBEBB3-B709-4EAE-83E9-ED2C33248B8C}" type="slidenum">
              <a:rPr lang="en-US" smtClean="0"/>
              <a:t>‹#›</a:t>
            </a:fld>
            <a:endParaRPr lang="en-US"/>
          </a:p>
        </p:txBody>
      </p:sp>
    </p:spTree>
    <p:extLst>
      <p:ext uri="{BB962C8B-B14F-4D97-AF65-F5344CB8AC3E}">
        <p14:creationId xmlns:p14="http://schemas.microsoft.com/office/powerpoint/2010/main" val="1932808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15082-9A21-CA44-8D4F-D9BF9AAF9D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6B9672-45CA-68A1-18D9-D639038E9F60}"/>
              </a:ext>
            </a:extLst>
          </p:cNvPr>
          <p:cNvSpPr>
            <a:spLocks noGrp="1"/>
          </p:cNvSpPr>
          <p:nvPr>
            <p:ph type="dt" sz="half" idx="10"/>
          </p:nvPr>
        </p:nvSpPr>
        <p:spPr/>
        <p:txBody>
          <a:bodyPr/>
          <a:lstStyle/>
          <a:p>
            <a:fld id="{EBBA23AC-513B-4542-B4C4-C1AA7FD08840}" type="datetimeFigureOut">
              <a:rPr lang="en-US" smtClean="0"/>
              <a:t>5/13/2022</a:t>
            </a:fld>
            <a:endParaRPr lang="en-US"/>
          </a:p>
        </p:txBody>
      </p:sp>
      <p:sp>
        <p:nvSpPr>
          <p:cNvPr id="4" name="Footer Placeholder 3">
            <a:extLst>
              <a:ext uri="{FF2B5EF4-FFF2-40B4-BE49-F238E27FC236}">
                <a16:creationId xmlns:a16="http://schemas.microsoft.com/office/drawing/2014/main" id="{56086535-B078-DFBB-ECFA-C9A42A184C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E7B6B3-8DD8-91D3-5ACB-C53D7D327FA4}"/>
              </a:ext>
            </a:extLst>
          </p:cNvPr>
          <p:cNvSpPr>
            <a:spLocks noGrp="1"/>
          </p:cNvSpPr>
          <p:nvPr>
            <p:ph type="sldNum" sz="quarter" idx="12"/>
          </p:nvPr>
        </p:nvSpPr>
        <p:spPr/>
        <p:txBody>
          <a:bodyPr/>
          <a:lstStyle/>
          <a:p>
            <a:fld id="{85BBEBB3-B709-4EAE-83E9-ED2C33248B8C}" type="slidenum">
              <a:rPr lang="en-US" smtClean="0"/>
              <a:t>‹#›</a:t>
            </a:fld>
            <a:endParaRPr lang="en-US"/>
          </a:p>
        </p:txBody>
      </p:sp>
    </p:spTree>
    <p:extLst>
      <p:ext uri="{BB962C8B-B14F-4D97-AF65-F5344CB8AC3E}">
        <p14:creationId xmlns:p14="http://schemas.microsoft.com/office/powerpoint/2010/main" val="1085910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6E1AE9-30C2-F563-156C-4B429B7CB33D}"/>
              </a:ext>
            </a:extLst>
          </p:cNvPr>
          <p:cNvSpPr>
            <a:spLocks noGrp="1"/>
          </p:cNvSpPr>
          <p:nvPr>
            <p:ph type="dt" sz="half" idx="10"/>
          </p:nvPr>
        </p:nvSpPr>
        <p:spPr/>
        <p:txBody>
          <a:bodyPr/>
          <a:lstStyle/>
          <a:p>
            <a:fld id="{EBBA23AC-513B-4542-B4C4-C1AA7FD08840}" type="datetimeFigureOut">
              <a:rPr lang="en-US" smtClean="0"/>
              <a:t>5/13/2022</a:t>
            </a:fld>
            <a:endParaRPr lang="en-US"/>
          </a:p>
        </p:txBody>
      </p:sp>
      <p:sp>
        <p:nvSpPr>
          <p:cNvPr id="3" name="Footer Placeholder 2">
            <a:extLst>
              <a:ext uri="{FF2B5EF4-FFF2-40B4-BE49-F238E27FC236}">
                <a16:creationId xmlns:a16="http://schemas.microsoft.com/office/drawing/2014/main" id="{1A459FF1-4F94-D13D-CEB1-9C1E2A66FF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C6A43FA-096D-68DC-C258-79313898F4F6}"/>
              </a:ext>
            </a:extLst>
          </p:cNvPr>
          <p:cNvSpPr>
            <a:spLocks noGrp="1"/>
          </p:cNvSpPr>
          <p:nvPr>
            <p:ph type="sldNum" sz="quarter" idx="12"/>
          </p:nvPr>
        </p:nvSpPr>
        <p:spPr/>
        <p:txBody>
          <a:bodyPr/>
          <a:lstStyle/>
          <a:p>
            <a:fld id="{85BBEBB3-B709-4EAE-83E9-ED2C33248B8C}" type="slidenum">
              <a:rPr lang="en-US" smtClean="0"/>
              <a:t>‹#›</a:t>
            </a:fld>
            <a:endParaRPr lang="en-US"/>
          </a:p>
        </p:txBody>
      </p:sp>
    </p:spTree>
    <p:extLst>
      <p:ext uri="{BB962C8B-B14F-4D97-AF65-F5344CB8AC3E}">
        <p14:creationId xmlns:p14="http://schemas.microsoft.com/office/powerpoint/2010/main" val="2428154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8AFF9-1587-797F-1EE5-58295B8FF2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59F3CC3-E383-2276-CB1E-E610B69632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5912A7B-AEF5-9BA2-DEA6-CBD87FCA39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EB6DF6-E25E-E83A-B839-73965304DFFA}"/>
              </a:ext>
            </a:extLst>
          </p:cNvPr>
          <p:cNvSpPr>
            <a:spLocks noGrp="1"/>
          </p:cNvSpPr>
          <p:nvPr>
            <p:ph type="dt" sz="half" idx="10"/>
          </p:nvPr>
        </p:nvSpPr>
        <p:spPr/>
        <p:txBody>
          <a:bodyPr/>
          <a:lstStyle/>
          <a:p>
            <a:fld id="{EBBA23AC-513B-4542-B4C4-C1AA7FD08840}" type="datetimeFigureOut">
              <a:rPr lang="en-US" smtClean="0"/>
              <a:t>5/13/2022</a:t>
            </a:fld>
            <a:endParaRPr lang="en-US"/>
          </a:p>
        </p:txBody>
      </p:sp>
      <p:sp>
        <p:nvSpPr>
          <p:cNvPr id="6" name="Footer Placeholder 5">
            <a:extLst>
              <a:ext uri="{FF2B5EF4-FFF2-40B4-BE49-F238E27FC236}">
                <a16:creationId xmlns:a16="http://schemas.microsoft.com/office/drawing/2014/main" id="{E7A30B3E-F5FC-251A-0094-78F6189C9B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E0121F-7D5D-3A17-A14A-A259EA2B8451}"/>
              </a:ext>
            </a:extLst>
          </p:cNvPr>
          <p:cNvSpPr>
            <a:spLocks noGrp="1"/>
          </p:cNvSpPr>
          <p:nvPr>
            <p:ph type="sldNum" sz="quarter" idx="12"/>
          </p:nvPr>
        </p:nvSpPr>
        <p:spPr/>
        <p:txBody>
          <a:bodyPr/>
          <a:lstStyle/>
          <a:p>
            <a:fld id="{85BBEBB3-B709-4EAE-83E9-ED2C33248B8C}" type="slidenum">
              <a:rPr lang="en-US" smtClean="0"/>
              <a:t>‹#›</a:t>
            </a:fld>
            <a:endParaRPr lang="en-US"/>
          </a:p>
        </p:txBody>
      </p:sp>
    </p:spTree>
    <p:extLst>
      <p:ext uri="{BB962C8B-B14F-4D97-AF65-F5344CB8AC3E}">
        <p14:creationId xmlns:p14="http://schemas.microsoft.com/office/powerpoint/2010/main" val="2258802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2EAE2-EB3F-4082-6C29-EB925DBDC2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2E8EDD-DE8F-D477-D577-3867D10E8D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23829CD-045B-F288-3986-1E431428B6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84D790-8874-02CE-BF0B-D25BFE0C6BD4}"/>
              </a:ext>
            </a:extLst>
          </p:cNvPr>
          <p:cNvSpPr>
            <a:spLocks noGrp="1"/>
          </p:cNvSpPr>
          <p:nvPr>
            <p:ph type="dt" sz="half" idx="10"/>
          </p:nvPr>
        </p:nvSpPr>
        <p:spPr/>
        <p:txBody>
          <a:bodyPr/>
          <a:lstStyle/>
          <a:p>
            <a:fld id="{EBBA23AC-513B-4542-B4C4-C1AA7FD08840}" type="datetimeFigureOut">
              <a:rPr lang="en-US" smtClean="0"/>
              <a:t>5/13/2022</a:t>
            </a:fld>
            <a:endParaRPr lang="en-US"/>
          </a:p>
        </p:txBody>
      </p:sp>
      <p:sp>
        <p:nvSpPr>
          <p:cNvPr id="6" name="Footer Placeholder 5">
            <a:extLst>
              <a:ext uri="{FF2B5EF4-FFF2-40B4-BE49-F238E27FC236}">
                <a16:creationId xmlns:a16="http://schemas.microsoft.com/office/drawing/2014/main" id="{F12059AF-944D-778F-5C41-59C7BEA0EE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D940F8-922C-2C29-350B-947AE7D8A825}"/>
              </a:ext>
            </a:extLst>
          </p:cNvPr>
          <p:cNvSpPr>
            <a:spLocks noGrp="1"/>
          </p:cNvSpPr>
          <p:nvPr>
            <p:ph type="sldNum" sz="quarter" idx="12"/>
          </p:nvPr>
        </p:nvSpPr>
        <p:spPr/>
        <p:txBody>
          <a:bodyPr/>
          <a:lstStyle/>
          <a:p>
            <a:fld id="{85BBEBB3-B709-4EAE-83E9-ED2C33248B8C}" type="slidenum">
              <a:rPr lang="en-US" smtClean="0"/>
              <a:t>‹#›</a:t>
            </a:fld>
            <a:endParaRPr lang="en-US"/>
          </a:p>
        </p:txBody>
      </p:sp>
    </p:spTree>
    <p:extLst>
      <p:ext uri="{BB962C8B-B14F-4D97-AF65-F5344CB8AC3E}">
        <p14:creationId xmlns:p14="http://schemas.microsoft.com/office/powerpoint/2010/main" val="4289911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3906D9-2026-9A59-66F7-A32A0FC1EF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D3501C-A5B5-D9C8-ACB9-99E2F6EFC8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027D62-62C9-25EB-2A0F-849E8C756A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BA23AC-513B-4542-B4C4-C1AA7FD08840}" type="datetimeFigureOut">
              <a:rPr lang="en-US" smtClean="0"/>
              <a:t>5/13/2022</a:t>
            </a:fld>
            <a:endParaRPr lang="en-US"/>
          </a:p>
        </p:txBody>
      </p:sp>
      <p:sp>
        <p:nvSpPr>
          <p:cNvPr id="5" name="Footer Placeholder 4">
            <a:extLst>
              <a:ext uri="{FF2B5EF4-FFF2-40B4-BE49-F238E27FC236}">
                <a16:creationId xmlns:a16="http://schemas.microsoft.com/office/drawing/2014/main" id="{FECA0F1B-CCC1-ACDA-0BD1-1AE6773A56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CEC7638-7B96-D49F-B534-7A631FB402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BBEBB3-B709-4EAE-83E9-ED2C33248B8C}" type="slidenum">
              <a:rPr lang="en-US" smtClean="0"/>
              <a:t>‹#›</a:t>
            </a:fld>
            <a:endParaRPr lang="en-US"/>
          </a:p>
        </p:txBody>
      </p:sp>
    </p:spTree>
    <p:extLst>
      <p:ext uri="{BB962C8B-B14F-4D97-AF65-F5344CB8AC3E}">
        <p14:creationId xmlns:p14="http://schemas.microsoft.com/office/powerpoint/2010/main" val="37619460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8F966A7-B102-4CFD-89A8-F272A77A646E}"/>
              </a:ext>
            </a:extLst>
          </p:cNvPr>
          <p:cNvSpPr txBox="1"/>
          <p:nvPr/>
        </p:nvSpPr>
        <p:spPr>
          <a:xfrm>
            <a:off x="1019032" y="252483"/>
            <a:ext cx="10153935" cy="3108543"/>
          </a:xfrm>
          <a:prstGeom prst="rect">
            <a:avLst/>
          </a:prstGeom>
          <a:noFill/>
        </p:spPr>
        <p:txBody>
          <a:bodyPr wrap="square" rtlCol="0">
            <a:spAutoFit/>
          </a:bodyPr>
          <a:lstStyle/>
          <a:p>
            <a:pPr algn="ctr"/>
            <a:r>
              <a:rPr lang="en-US" sz="4000" b="1" u="sng" dirty="0">
                <a:ln w="15875" cap="flat" cmpd="thickThin">
                  <a:solidFill>
                    <a:schemeClr val="tx1"/>
                  </a:solidFill>
                </a:ln>
                <a:solidFill>
                  <a:srgbClr val="FFC000"/>
                </a:solidFill>
                <a:effectLst>
                  <a:outerShdw blurRad="50800" dist="38100" dir="5400000" algn="t" rotWithShape="0">
                    <a:prstClr val="black">
                      <a:alpha val="40000"/>
                    </a:prstClr>
                  </a:outerShdw>
                </a:effectLst>
                <a:latin typeface="Bell MT" panose="02020503060305020303" pitchFamily="18" charset="0"/>
              </a:rPr>
              <a:t>Christopher S</a:t>
            </a:r>
          </a:p>
          <a:p>
            <a:pPr algn="ctr"/>
            <a:r>
              <a:rPr lang="en-US" sz="4000" b="1" u="sng" dirty="0">
                <a:ln w="15875" cap="flat" cmpd="thickThin">
                  <a:solidFill>
                    <a:schemeClr val="tx1"/>
                  </a:solidFill>
                </a:ln>
                <a:solidFill>
                  <a:srgbClr val="FFC000"/>
                </a:solidFill>
                <a:effectLst>
                  <a:outerShdw blurRad="50800" dist="38100" dir="5400000" algn="t" rotWithShape="0">
                    <a:prstClr val="black">
                      <a:alpha val="40000"/>
                    </a:prstClr>
                  </a:outerShdw>
                </a:effectLst>
                <a:latin typeface="Bell MT" panose="02020503060305020303" pitchFamily="18" charset="0"/>
              </a:rPr>
              <a:t>IS362 Data Acquisition and Management</a:t>
            </a:r>
          </a:p>
          <a:p>
            <a:pPr algn="ctr"/>
            <a:r>
              <a:rPr lang="en-US" sz="4000" b="1" u="sng" dirty="0">
                <a:ln w="15875" cap="flat" cmpd="thickThin">
                  <a:solidFill>
                    <a:schemeClr val="tx1"/>
                  </a:solidFill>
                </a:ln>
                <a:solidFill>
                  <a:srgbClr val="FFC000"/>
                </a:solidFill>
                <a:effectLst>
                  <a:outerShdw blurRad="50800" dist="38100" dir="5400000" algn="t" rotWithShape="0">
                    <a:prstClr val="black">
                      <a:alpha val="40000"/>
                    </a:prstClr>
                  </a:outerShdw>
                </a:effectLst>
                <a:latin typeface="Bell MT" panose="02020503060305020303" pitchFamily="18" charset="0"/>
              </a:rPr>
              <a:t>Final Project</a:t>
            </a:r>
          </a:p>
          <a:p>
            <a:pPr algn="ctr"/>
            <a:r>
              <a:rPr lang="en-US" sz="4000" b="1" u="sng" dirty="0">
                <a:ln w="15875" cap="flat" cmpd="thickThin">
                  <a:solidFill>
                    <a:schemeClr val="tx1"/>
                  </a:solidFill>
                </a:ln>
                <a:solidFill>
                  <a:srgbClr val="FFC000"/>
                </a:solidFill>
                <a:effectLst>
                  <a:outerShdw blurRad="50800" dist="38100" dir="5400000" algn="t" rotWithShape="0">
                    <a:prstClr val="black">
                      <a:alpha val="40000"/>
                    </a:prstClr>
                  </a:outerShdw>
                </a:effectLst>
                <a:latin typeface="Bell MT" panose="02020503060305020303" pitchFamily="18" charset="0"/>
              </a:rPr>
              <a:t>5/12/22</a:t>
            </a:r>
          </a:p>
          <a:p>
            <a:endParaRPr lang="en-US" sz="3600" dirty="0">
              <a:solidFill>
                <a:schemeClr val="bg1"/>
              </a:solidFill>
            </a:endParaRPr>
          </a:p>
        </p:txBody>
      </p:sp>
      <p:sp>
        <p:nvSpPr>
          <p:cNvPr id="6" name="TextBox 5">
            <a:extLst>
              <a:ext uri="{FF2B5EF4-FFF2-40B4-BE49-F238E27FC236}">
                <a16:creationId xmlns:a16="http://schemas.microsoft.com/office/drawing/2014/main" id="{6EBCCB65-AF77-9B5B-D1CF-E9A665CA5B89}"/>
              </a:ext>
            </a:extLst>
          </p:cNvPr>
          <p:cNvSpPr txBox="1"/>
          <p:nvPr/>
        </p:nvSpPr>
        <p:spPr>
          <a:xfrm>
            <a:off x="1019031" y="4931006"/>
            <a:ext cx="10153935" cy="1015663"/>
          </a:xfrm>
          <a:prstGeom prst="rect">
            <a:avLst/>
          </a:prstGeom>
          <a:noFill/>
        </p:spPr>
        <p:txBody>
          <a:bodyPr wrap="square" rtlCol="0">
            <a:spAutoFit/>
          </a:bodyPr>
          <a:lstStyle/>
          <a:p>
            <a:pPr algn="ctr"/>
            <a:r>
              <a:rPr lang="en-US" sz="6000" dirty="0">
                <a:ln w="12700">
                  <a:solidFill>
                    <a:schemeClr val="tx1"/>
                  </a:solidFill>
                </a:ln>
                <a:solidFill>
                  <a:srgbClr val="FFC000"/>
                </a:solidFill>
              </a:rPr>
              <a:t>Spotify Top 100 2022</a:t>
            </a:r>
          </a:p>
        </p:txBody>
      </p:sp>
    </p:spTree>
    <p:extLst>
      <p:ext uri="{BB962C8B-B14F-4D97-AF65-F5344CB8AC3E}">
        <p14:creationId xmlns:p14="http://schemas.microsoft.com/office/powerpoint/2010/main" val="3923869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2DB992-FB6C-55B9-47AE-45B29B657BFB}"/>
              </a:ext>
            </a:extLst>
          </p:cNvPr>
          <p:cNvPicPr>
            <a:picLocks noChangeAspect="1"/>
          </p:cNvPicPr>
          <p:nvPr/>
        </p:nvPicPr>
        <p:blipFill>
          <a:blip r:embed="rId2"/>
          <a:stretch>
            <a:fillRect/>
          </a:stretch>
        </p:blipFill>
        <p:spPr>
          <a:xfrm>
            <a:off x="675563" y="2749010"/>
            <a:ext cx="10532238" cy="4108990"/>
          </a:xfrm>
          <a:prstGeom prst="rect">
            <a:avLst/>
          </a:prstGeom>
        </p:spPr>
      </p:pic>
      <p:sp>
        <p:nvSpPr>
          <p:cNvPr id="4" name="TextBox 3">
            <a:extLst>
              <a:ext uri="{FF2B5EF4-FFF2-40B4-BE49-F238E27FC236}">
                <a16:creationId xmlns:a16="http://schemas.microsoft.com/office/drawing/2014/main" id="{A6FBFF44-F99D-47C6-604E-FE116FF33A5A}"/>
              </a:ext>
            </a:extLst>
          </p:cNvPr>
          <p:cNvSpPr txBox="1"/>
          <p:nvPr/>
        </p:nvSpPr>
        <p:spPr>
          <a:xfrm>
            <a:off x="675563" y="545888"/>
            <a:ext cx="10652077" cy="2246769"/>
          </a:xfrm>
          <a:prstGeom prst="rect">
            <a:avLst/>
          </a:prstGeom>
          <a:solidFill>
            <a:schemeClr val="accent5">
              <a:lumMod val="75000"/>
              <a:alpha val="36000"/>
            </a:schemeClr>
          </a:solidFill>
        </p:spPr>
        <p:txBody>
          <a:bodyPr wrap="square" rtlCol="0">
            <a:spAutoFit/>
          </a:bodyPr>
          <a:lstStyle/>
          <a:p>
            <a:r>
              <a:rPr lang="en-US" sz="2000" dirty="0">
                <a:solidFill>
                  <a:srgbClr val="FFFF00"/>
                </a:solidFill>
              </a:rPr>
              <a:t>Finally, we look at the different mean values charts and draw some conclusions from looking at the 3 main music attributes we have  BPM, Energy, Decibel. Firstly, we the songs the </a:t>
            </a:r>
            <a:r>
              <a:rPr lang="en-US" sz="2000" b="1" i="1" dirty="0">
                <a:solidFill>
                  <a:srgbClr val="FFFF00"/>
                </a:solidFill>
              </a:rPr>
              <a:t>BPM</a:t>
            </a:r>
            <a:r>
              <a:rPr lang="en-US" sz="2000" dirty="0">
                <a:solidFill>
                  <a:srgbClr val="FFFF00"/>
                </a:solidFill>
              </a:rPr>
              <a:t> which is the highest value, which means that the tempo speed of the music is very fast. Following BPM, we have </a:t>
            </a:r>
            <a:r>
              <a:rPr lang="en-US" sz="2000" b="1" i="1" dirty="0">
                <a:solidFill>
                  <a:srgbClr val="FFFF00"/>
                </a:solidFill>
              </a:rPr>
              <a:t>Energy</a:t>
            </a:r>
            <a:r>
              <a:rPr lang="en-US" sz="2000" dirty="0">
                <a:solidFill>
                  <a:srgbClr val="FFFF00"/>
                </a:solidFill>
              </a:rPr>
              <a:t> statistic which speaks to the traversing of sound waves. Then lasty, we have  the </a:t>
            </a:r>
            <a:r>
              <a:rPr lang="en-US" sz="2000" b="1" i="1" dirty="0">
                <a:solidFill>
                  <a:srgbClr val="FFFF00"/>
                </a:solidFill>
              </a:rPr>
              <a:t>Decibel</a:t>
            </a:r>
            <a:r>
              <a:rPr lang="en-US" sz="2000" dirty="0">
                <a:solidFill>
                  <a:srgbClr val="FFFF00"/>
                </a:solidFill>
              </a:rPr>
              <a:t> statistic which measures the sound pressure level. These mean levels for each are related to music types like “Dance” or “Rap”. Leading me to believe that the top 100 songs in 2022 are mainly in the “Dance” or “Rap” genre. </a:t>
            </a:r>
          </a:p>
        </p:txBody>
      </p:sp>
      <p:sp>
        <p:nvSpPr>
          <p:cNvPr id="7" name="TextBox 6">
            <a:extLst>
              <a:ext uri="{FF2B5EF4-FFF2-40B4-BE49-F238E27FC236}">
                <a16:creationId xmlns:a16="http://schemas.microsoft.com/office/drawing/2014/main" id="{9F5F4E1B-D7D1-4B24-E5CF-208CA5FD3E81}"/>
              </a:ext>
            </a:extLst>
          </p:cNvPr>
          <p:cNvSpPr txBox="1"/>
          <p:nvPr/>
        </p:nvSpPr>
        <p:spPr>
          <a:xfrm>
            <a:off x="3932784" y="0"/>
            <a:ext cx="3175738" cy="646331"/>
          </a:xfrm>
          <a:prstGeom prst="rect">
            <a:avLst/>
          </a:prstGeom>
          <a:solidFill>
            <a:schemeClr val="accent5">
              <a:lumMod val="75000"/>
              <a:alpha val="36000"/>
            </a:schemeClr>
          </a:solidFill>
        </p:spPr>
        <p:txBody>
          <a:bodyPr wrap="square" rtlCol="0">
            <a:spAutoFit/>
          </a:bodyPr>
          <a:lstStyle/>
          <a:p>
            <a:pPr algn="ctr"/>
            <a:r>
              <a:rPr lang="en-US" sz="3600" b="1" dirty="0">
                <a:solidFill>
                  <a:srgbClr val="FFFF00"/>
                </a:solidFill>
                <a:latin typeface="Eras Medium ITC" panose="020B0602030504020804" pitchFamily="34" charset="0"/>
              </a:rPr>
              <a:t>Conclusion</a:t>
            </a:r>
          </a:p>
        </p:txBody>
      </p:sp>
    </p:spTree>
    <p:extLst>
      <p:ext uri="{BB962C8B-B14F-4D97-AF65-F5344CB8AC3E}">
        <p14:creationId xmlns:p14="http://schemas.microsoft.com/office/powerpoint/2010/main" val="1587517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B48B18A-9680-2FC1-9FCB-9405C0DCFA52}"/>
              </a:ext>
            </a:extLst>
          </p:cNvPr>
          <p:cNvPicPr>
            <a:picLocks noChangeAspect="1"/>
          </p:cNvPicPr>
          <p:nvPr/>
        </p:nvPicPr>
        <p:blipFill>
          <a:blip r:embed="rId2"/>
          <a:stretch>
            <a:fillRect/>
          </a:stretch>
        </p:blipFill>
        <p:spPr>
          <a:xfrm>
            <a:off x="5352688" y="154745"/>
            <a:ext cx="6548581" cy="6408167"/>
          </a:xfrm>
          <a:prstGeom prst="rect">
            <a:avLst/>
          </a:prstGeom>
        </p:spPr>
      </p:pic>
      <p:sp>
        <p:nvSpPr>
          <p:cNvPr id="4" name="TextBox 3">
            <a:extLst>
              <a:ext uri="{FF2B5EF4-FFF2-40B4-BE49-F238E27FC236}">
                <a16:creationId xmlns:a16="http://schemas.microsoft.com/office/drawing/2014/main" id="{CBBBFAA0-B131-F79A-594D-3293ED12A445}"/>
              </a:ext>
            </a:extLst>
          </p:cNvPr>
          <p:cNvSpPr txBox="1"/>
          <p:nvPr/>
        </p:nvSpPr>
        <p:spPr>
          <a:xfrm>
            <a:off x="75063" y="777923"/>
            <a:ext cx="5179325" cy="1384995"/>
          </a:xfrm>
          <a:prstGeom prst="rect">
            <a:avLst/>
          </a:prstGeom>
          <a:solidFill>
            <a:schemeClr val="accent5">
              <a:lumMod val="75000"/>
              <a:alpha val="36000"/>
            </a:schemeClr>
          </a:solidFill>
        </p:spPr>
        <p:txBody>
          <a:bodyPr wrap="square" rtlCol="0">
            <a:spAutoFit/>
          </a:bodyPr>
          <a:lstStyle/>
          <a:p>
            <a:r>
              <a:rPr lang="en-US" sz="2800" dirty="0">
                <a:solidFill>
                  <a:srgbClr val="FFFF00"/>
                </a:solidFill>
              </a:rPr>
              <a:t>Here I import the top 100 Spotify 2022 file I created to populate the data that will be analyzed  </a:t>
            </a:r>
          </a:p>
        </p:txBody>
      </p:sp>
      <p:sp>
        <p:nvSpPr>
          <p:cNvPr id="5" name="TextBox 4">
            <a:extLst>
              <a:ext uri="{FF2B5EF4-FFF2-40B4-BE49-F238E27FC236}">
                <a16:creationId xmlns:a16="http://schemas.microsoft.com/office/drawing/2014/main" id="{9A952B15-BFFD-7642-26B6-9F306912A5BF}"/>
              </a:ext>
            </a:extLst>
          </p:cNvPr>
          <p:cNvSpPr txBox="1"/>
          <p:nvPr/>
        </p:nvSpPr>
        <p:spPr>
          <a:xfrm>
            <a:off x="0" y="5283959"/>
            <a:ext cx="5438633" cy="954107"/>
          </a:xfrm>
          <a:prstGeom prst="rect">
            <a:avLst/>
          </a:prstGeom>
          <a:solidFill>
            <a:schemeClr val="accent5">
              <a:lumMod val="75000"/>
              <a:alpha val="36000"/>
            </a:schemeClr>
          </a:solidFill>
        </p:spPr>
        <p:txBody>
          <a:bodyPr wrap="square" rtlCol="0">
            <a:spAutoFit/>
          </a:bodyPr>
          <a:lstStyle/>
          <a:p>
            <a:r>
              <a:rPr lang="en-US" sz="2800" dirty="0">
                <a:solidFill>
                  <a:srgbClr val="FFFF00"/>
                </a:solidFill>
              </a:rPr>
              <a:t>Here I display some details behind the data, showing different statistics </a:t>
            </a:r>
          </a:p>
        </p:txBody>
      </p:sp>
    </p:spTree>
    <p:extLst>
      <p:ext uri="{BB962C8B-B14F-4D97-AF65-F5344CB8AC3E}">
        <p14:creationId xmlns:p14="http://schemas.microsoft.com/office/powerpoint/2010/main" val="532272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396FAC-8642-3032-CF30-78DBA785DA12}"/>
              </a:ext>
            </a:extLst>
          </p:cNvPr>
          <p:cNvPicPr>
            <a:picLocks noChangeAspect="1"/>
          </p:cNvPicPr>
          <p:nvPr/>
        </p:nvPicPr>
        <p:blipFill>
          <a:blip r:embed="rId2"/>
          <a:stretch>
            <a:fillRect/>
          </a:stretch>
        </p:blipFill>
        <p:spPr>
          <a:xfrm>
            <a:off x="5849409" y="402609"/>
            <a:ext cx="6069579" cy="6052782"/>
          </a:xfrm>
          <a:prstGeom prst="rect">
            <a:avLst/>
          </a:prstGeom>
        </p:spPr>
      </p:pic>
      <p:sp>
        <p:nvSpPr>
          <p:cNvPr id="4" name="TextBox 3">
            <a:extLst>
              <a:ext uri="{FF2B5EF4-FFF2-40B4-BE49-F238E27FC236}">
                <a16:creationId xmlns:a16="http://schemas.microsoft.com/office/drawing/2014/main" id="{A4CA9B02-2E02-261C-72F9-87A0E01AB6A0}"/>
              </a:ext>
            </a:extLst>
          </p:cNvPr>
          <p:cNvSpPr txBox="1"/>
          <p:nvPr/>
        </p:nvSpPr>
        <p:spPr>
          <a:xfrm>
            <a:off x="504968" y="2825086"/>
            <a:ext cx="5179325" cy="954107"/>
          </a:xfrm>
          <a:prstGeom prst="rect">
            <a:avLst/>
          </a:prstGeom>
          <a:solidFill>
            <a:schemeClr val="accent5">
              <a:lumMod val="75000"/>
              <a:alpha val="36000"/>
            </a:schemeClr>
          </a:solidFill>
        </p:spPr>
        <p:txBody>
          <a:bodyPr wrap="square" rtlCol="0">
            <a:spAutoFit/>
          </a:bodyPr>
          <a:lstStyle/>
          <a:p>
            <a:r>
              <a:rPr lang="en-US" sz="2800" dirty="0">
                <a:solidFill>
                  <a:srgbClr val="FFFF00"/>
                </a:solidFill>
              </a:rPr>
              <a:t>Here I display the histograms for each data type </a:t>
            </a:r>
          </a:p>
        </p:txBody>
      </p:sp>
    </p:spTree>
    <p:extLst>
      <p:ext uri="{BB962C8B-B14F-4D97-AF65-F5344CB8AC3E}">
        <p14:creationId xmlns:p14="http://schemas.microsoft.com/office/powerpoint/2010/main" val="1621886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227186-DA7E-F914-6334-FE798928BC67}"/>
              </a:ext>
            </a:extLst>
          </p:cNvPr>
          <p:cNvPicPr>
            <a:picLocks noChangeAspect="1"/>
          </p:cNvPicPr>
          <p:nvPr/>
        </p:nvPicPr>
        <p:blipFill>
          <a:blip r:embed="rId2"/>
          <a:stretch>
            <a:fillRect/>
          </a:stretch>
        </p:blipFill>
        <p:spPr>
          <a:xfrm>
            <a:off x="4486702" y="259307"/>
            <a:ext cx="7676006" cy="6209731"/>
          </a:xfrm>
          <a:prstGeom prst="rect">
            <a:avLst/>
          </a:prstGeom>
        </p:spPr>
      </p:pic>
      <p:sp>
        <p:nvSpPr>
          <p:cNvPr id="4" name="TextBox 3">
            <a:extLst>
              <a:ext uri="{FF2B5EF4-FFF2-40B4-BE49-F238E27FC236}">
                <a16:creationId xmlns:a16="http://schemas.microsoft.com/office/drawing/2014/main" id="{CE4FE90A-1F5A-4F14-9D85-AB523832E0EB}"/>
              </a:ext>
            </a:extLst>
          </p:cNvPr>
          <p:cNvSpPr txBox="1"/>
          <p:nvPr/>
        </p:nvSpPr>
        <p:spPr>
          <a:xfrm>
            <a:off x="0" y="832514"/>
            <a:ext cx="4401403" cy="1384995"/>
          </a:xfrm>
          <a:prstGeom prst="rect">
            <a:avLst/>
          </a:prstGeom>
          <a:solidFill>
            <a:schemeClr val="accent5">
              <a:lumMod val="75000"/>
              <a:alpha val="36000"/>
            </a:schemeClr>
          </a:solidFill>
        </p:spPr>
        <p:txBody>
          <a:bodyPr wrap="square" rtlCol="0">
            <a:spAutoFit/>
          </a:bodyPr>
          <a:lstStyle/>
          <a:p>
            <a:r>
              <a:rPr lang="en-US" sz="2800" dirty="0">
                <a:solidFill>
                  <a:srgbClr val="FFFF00"/>
                </a:solidFill>
              </a:rPr>
              <a:t>In this part I drop the data columns I won’t be working with</a:t>
            </a:r>
          </a:p>
        </p:txBody>
      </p:sp>
      <p:sp>
        <p:nvSpPr>
          <p:cNvPr id="5" name="TextBox 4">
            <a:extLst>
              <a:ext uri="{FF2B5EF4-FFF2-40B4-BE49-F238E27FC236}">
                <a16:creationId xmlns:a16="http://schemas.microsoft.com/office/drawing/2014/main" id="{77E3F2A1-F33D-A9E1-081D-35B0EE77C6DD}"/>
              </a:ext>
            </a:extLst>
          </p:cNvPr>
          <p:cNvSpPr txBox="1"/>
          <p:nvPr/>
        </p:nvSpPr>
        <p:spPr>
          <a:xfrm>
            <a:off x="0" y="5071379"/>
            <a:ext cx="4486702" cy="954107"/>
          </a:xfrm>
          <a:prstGeom prst="rect">
            <a:avLst/>
          </a:prstGeom>
          <a:solidFill>
            <a:schemeClr val="accent5">
              <a:lumMod val="75000"/>
              <a:alpha val="36000"/>
            </a:schemeClr>
          </a:solidFill>
        </p:spPr>
        <p:txBody>
          <a:bodyPr wrap="square" rtlCol="0">
            <a:spAutoFit/>
          </a:bodyPr>
          <a:lstStyle/>
          <a:p>
            <a:r>
              <a:rPr lang="en-US" sz="2800" dirty="0">
                <a:solidFill>
                  <a:srgbClr val="FFFF00"/>
                </a:solidFill>
              </a:rPr>
              <a:t>Here I display the Frequency of top 10 artist in the top 100</a:t>
            </a:r>
          </a:p>
        </p:txBody>
      </p:sp>
    </p:spTree>
    <p:extLst>
      <p:ext uri="{BB962C8B-B14F-4D97-AF65-F5344CB8AC3E}">
        <p14:creationId xmlns:p14="http://schemas.microsoft.com/office/powerpoint/2010/main" val="3863412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A8141C-B00A-F5CC-3D03-5531A4EB89BD}"/>
              </a:ext>
            </a:extLst>
          </p:cNvPr>
          <p:cNvPicPr>
            <a:picLocks noChangeAspect="1"/>
          </p:cNvPicPr>
          <p:nvPr/>
        </p:nvPicPr>
        <p:blipFill>
          <a:blip r:embed="rId2"/>
          <a:stretch>
            <a:fillRect/>
          </a:stretch>
        </p:blipFill>
        <p:spPr>
          <a:xfrm>
            <a:off x="4502692" y="873457"/>
            <a:ext cx="7616377" cy="5227092"/>
          </a:xfrm>
          <a:prstGeom prst="rect">
            <a:avLst/>
          </a:prstGeom>
        </p:spPr>
      </p:pic>
      <p:sp>
        <p:nvSpPr>
          <p:cNvPr id="4" name="TextBox 3">
            <a:extLst>
              <a:ext uri="{FF2B5EF4-FFF2-40B4-BE49-F238E27FC236}">
                <a16:creationId xmlns:a16="http://schemas.microsoft.com/office/drawing/2014/main" id="{805B42AC-8309-F47D-665D-A0A788BE2CF6}"/>
              </a:ext>
            </a:extLst>
          </p:cNvPr>
          <p:cNvSpPr txBox="1"/>
          <p:nvPr/>
        </p:nvSpPr>
        <p:spPr>
          <a:xfrm>
            <a:off x="0" y="2951946"/>
            <a:ext cx="4486702" cy="954107"/>
          </a:xfrm>
          <a:prstGeom prst="rect">
            <a:avLst/>
          </a:prstGeom>
          <a:solidFill>
            <a:schemeClr val="accent5">
              <a:lumMod val="75000"/>
              <a:alpha val="36000"/>
            </a:schemeClr>
          </a:solidFill>
        </p:spPr>
        <p:txBody>
          <a:bodyPr wrap="square" rtlCol="0">
            <a:spAutoFit/>
          </a:bodyPr>
          <a:lstStyle/>
          <a:p>
            <a:r>
              <a:rPr lang="en-US" sz="2800" dirty="0">
                <a:solidFill>
                  <a:srgbClr val="FFFF00"/>
                </a:solidFill>
              </a:rPr>
              <a:t>Here I display the Frequency of the top 10 in chart form</a:t>
            </a:r>
          </a:p>
        </p:txBody>
      </p:sp>
    </p:spTree>
    <p:extLst>
      <p:ext uri="{BB962C8B-B14F-4D97-AF65-F5344CB8AC3E}">
        <p14:creationId xmlns:p14="http://schemas.microsoft.com/office/powerpoint/2010/main" val="1833488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B46CC9A-938F-F907-1D0D-8FC37887550F}"/>
              </a:ext>
            </a:extLst>
          </p:cNvPr>
          <p:cNvPicPr>
            <a:picLocks noChangeAspect="1"/>
          </p:cNvPicPr>
          <p:nvPr/>
        </p:nvPicPr>
        <p:blipFill>
          <a:blip r:embed="rId2"/>
          <a:stretch>
            <a:fillRect/>
          </a:stretch>
        </p:blipFill>
        <p:spPr>
          <a:xfrm>
            <a:off x="4274467" y="893928"/>
            <a:ext cx="7917533" cy="5224107"/>
          </a:xfrm>
          <a:prstGeom prst="rect">
            <a:avLst/>
          </a:prstGeom>
        </p:spPr>
      </p:pic>
      <p:sp>
        <p:nvSpPr>
          <p:cNvPr id="4" name="TextBox 3">
            <a:extLst>
              <a:ext uri="{FF2B5EF4-FFF2-40B4-BE49-F238E27FC236}">
                <a16:creationId xmlns:a16="http://schemas.microsoft.com/office/drawing/2014/main" id="{F51A91AD-B322-71E1-3191-0C38DBD68CFE}"/>
              </a:ext>
            </a:extLst>
          </p:cNvPr>
          <p:cNvSpPr txBox="1"/>
          <p:nvPr/>
        </p:nvSpPr>
        <p:spPr>
          <a:xfrm>
            <a:off x="0" y="2951946"/>
            <a:ext cx="4203510" cy="1815882"/>
          </a:xfrm>
          <a:prstGeom prst="rect">
            <a:avLst/>
          </a:prstGeom>
          <a:solidFill>
            <a:schemeClr val="accent5">
              <a:lumMod val="75000"/>
              <a:alpha val="36000"/>
            </a:schemeClr>
          </a:solidFill>
        </p:spPr>
        <p:txBody>
          <a:bodyPr wrap="square" rtlCol="0">
            <a:spAutoFit/>
          </a:bodyPr>
          <a:lstStyle/>
          <a:p>
            <a:r>
              <a:rPr lang="en-US" sz="2800" dirty="0">
                <a:solidFill>
                  <a:srgbClr val="FFFF00"/>
                </a:solidFill>
              </a:rPr>
              <a:t>We look at the mean value data behind the BPM data, which turns out to be a BPM of 118.85</a:t>
            </a:r>
          </a:p>
        </p:txBody>
      </p:sp>
    </p:spTree>
    <p:extLst>
      <p:ext uri="{BB962C8B-B14F-4D97-AF65-F5344CB8AC3E}">
        <p14:creationId xmlns:p14="http://schemas.microsoft.com/office/powerpoint/2010/main" val="3193263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CD42C1-E9FC-529D-F7E8-82864D43855C}"/>
              </a:ext>
            </a:extLst>
          </p:cNvPr>
          <p:cNvPicPr>
            <a:picLocks noChangeAspect="1"/>
          </p:cNvPicPr>
          <p:nvPr/>
        </p:nvPicPr>
        <p:blipFill>
          <a:blip r:embed="rId2"/>
          <a:stretch>
            <a:fillRect/>
          </a:stretch>
        </p:blipFill>
        <p:spPr>
          <a:xfrm>
            <a:off x="4593325" y="471487"/>
            <a:ext cx="7277100" cy="5915025"/>
          </a:xfrm>
          <a:prstGeom prst="rect">
            <a:avLst/>
          </a:prstGeom>
        </p:spPr>
      </p:pic>
      <p:sp>
        <p:nvSpPr>
          <p:cNvPr id="6" name="TextBox 5">
            <a:extLst>
              <a:ext uri="{FF2B5EF4-FFF2-40B4-BE49-F238E27FC236}">
                <a16:creationId xmlns:a16="http://schemas.microsoft.com/office/drawing/2014/main" id="{59D94C6E-E569-B13E-3184-92E4A869DDFA}"/>
              </a:ext>
            </a:extLst>
          </p:cNvPr>
          <p:cNvSpPr txBox="1"/>
          <p:nvPr/>
        </p:nvSpPr>
        <p:spPr>
          <a:xfrm>
            <a:off x="0" y="2951946"/>
            <a:ext cx="4486702" cy="1815882"/>
          </a:xfrm>
          <a:prstGeom prst="rect">
            <a:avLst/>
          </a:prstGeom>
          <a:solidFill>
            <a:schemeClr val="accent5">
              <a:lumMod val="75000"/>
              <a:alpha val="36000"/>
            </a:schemeClr>
          </a:solidFill>
        </p:spPr>
        <p:txBody>
          <a:bodyPr wrap="square" rtlCol="0">
            <a:spAutoFit/>
          </a:bodyPr>
          <a:lstStyle/>
          <a:p>
            <a:r>
              <a:rPr lang="en-US" sz="2800" dirty="0">
                <a:solidFill>
                  <a:srgbClr val="FFFF00"/>
                </a:solidFill>
              </a:rPr>
              <a:t>We look at the mean value data behind the Energy data, which turns out to be an Energy of 62.29</a:t>
            </a:r>
          </a:p>
        </p:txBody>
      </p:sp>
    </p:spTree>
    <p:extLst>
      <p:ext uri="{BB962C8B-B14F-4D97-AF65-F5344CB8AC3E}">
        <p14:creationId xmlns:p14="http://schemas.microsoft.com/office/powerpoint/2010/main" val="1955674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74260F-A009-9C10-570B-C6A3F3CA14F9}"/>
              </a:ext>
            </a:extLst>
          </p:cNvPr>
          <p:cNvPicPr>
            <a:picLocks noChangeAspect="1"/>
          </p:cNvPicPr>
          <p:nvPr/>
        </p:nvPicPr>
        <p:blipFill>
          <a:blip r:embed="rId2"/>
          <a:stretch>
            <a:fillRect/>
          </a:stretch>
        </p:blipFill>
        <p:spPr>
          <a:xfrm>
            <a:off x="4943760" y="495300"/>
            <a:ext cx="7067550" cy="5867400"/>
          </a:xfrm>
          <a:prstGeom prst="rect">
            <a:avLst/>
          </a:prstGeom>
        </p:spPr>
      </p:pic>
      <p:sp>
        <p:nvSpPr>
          <p:cNvPr id="4" name="TextBox 3">
            <a:extLst>
              <a:ext uri="{FF2B5EF4-FFF2-40B4-BE49-F238E27FC236}">
                <a16:creationId xmlns:a16="http://schemas.microsoft.com/office/drawing/2014/main" id="{9505ECD9-B12A-6FCA-9AF6-DF6212E1DA7E}"/>
              </a:ext>
            </a:extLst>
          </p:cNvPr>
          <p:cNvSpPr txBox="1"/>
          <p:nvPr/>
        </p:nvSpPr>
        <p:spPr>
          <a:xfrm>
            <a:off x="0" y="2951946"/>
            <a:ext cx="4486702" cy="1815882"/>
          </a:xfrm>
          <a:prstGeom prst="rect">
            <a:avLst/>
          </a:prstGeom>
          <a:solidFill>
            <a:schemeClr val="accent5">
              <a:lumMod val="75000"/>
              <a:alpha val="36000"/>
            </a:schemeClr>
          </a:solidFill>
        </p:spPr>
        <p:txBody>
          <a:bodyPr wrap="square" rtlCol="0">
            <a:spAutoFit/>
          </a:bodyPr>
          <a:lstStyle/>
          <a:p>
            <a:r>
              <a:rPr lang="en-US" sz="2800" dirty="0">
                <a:solidFill>
                  <a:srgbClr val="FFFF00"/>
                </a:solidFill>
              </a:rPr>
              <a:t>We look at the mean value data behind the Decibel data, which turns out to be a Decibel value of -6.15</a:t>
            </a:r>
          </a:p>
        </p:txBody>
      </p:sp>
    </p:spTree>
    <p:extLst>
      <p:ext uri="{BB962C8B-B14F-4D97-AF65-F5344CB8AC3E}">
        <p14:creationId xmlns:p14="http://schemas.microsoft.com/office/powerpoint/2010/main" val="2502495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D2B9F0-C4F4-8A7F-D8E0-65EABDCD2E7E}"/>
              </a:ext>
            </a:extLst>
          </p:cNvPr>
          <p:cNvPicPr>
            <a:picLocks noChangeAspect="1"/>
          </p:cNvPicPr>
          <p:nvPr/>
        </p:nvPicPr>
        <p:blipFill>
          <a:blip r:embed="rId2"/>
          <a:stretch>
            <a:fillRect/>
          </a:stretch>
        </p:blipFill>
        <p:spPr>
          <a:xfrm>
            <a:off x="4257461" y="414337"/>
            <a:ext cx="7648575" cy="6029325"/>
          </a:xfrm>
          <a:prstGeom prst="rect">
            <a:avLst/>
          </a:prstGeom>
        </p:spPr>
      </p:pic>
      <p:sp>
        <p:nvSpPr>
          <p:cNvPr id="4" name="TextBox 3">
            <a:extLst>
              <a:ext uri="{FF2B5EF4-FFF2-40B4-BE49-F238E27FC236}">
                <a16:creationId xmlns:a16="http://schemas.microsoft.com/office/drawing/2014/main" id="{0EF24631-CCB9-CEEE-370A-00D3388B6655}"/>
              </a:ext>
            </a:extLst>
          </p:cNvPr>
          <p:cNvSpPr txBox="1"/>
          <p:nvPr/>
        </p:nvSpPr>
        <p:spPr>
          <a:xfrm>
            <a:off x="0" y="2951946"/>
            <a:ext cx="4257461" cy="1384995"/>
          </a:xfrm>
          <a:prstGeom prst="rect">
            <a:avLst/>
          </a:prstGeom>
          <a:solidFill>
            <a:schemeClr val="accent5">
              <a:lumMod val="75000"/>
              <a:alpha val="36000"/>
            </a:schemeClr>
          </a:solidFill>
        </p:spPr>
        <p:txBody>
          <a:bodyPr wrap="square" rtlCol="0">
            <a:spAutoFit/>
          </a:bodyPr>
          <a:lstStyle/>
          <a:p>
            <a:r>
              <a:rPr lang="en-US" sz="2800" dirty="0">
                <a:solidFill>
                  <a:srgbClr val="FFFF00"/>
                </a:solidFill>
              </a:rPr>
              <a:t>We look at the mean value of the Duration data, which is 208.24 seconds</a:t>
            </a:r>
          </a:p>
        </p:txBody>
      </p:sp>
    </p:spTree>
    <p:extLst>
      <p:ext uri="{BB962C8B-B14F-4D97-AF65-F5344CB8AC3E}">
        <p14:creationId xmlns:p14="http://schemas.microsoft.com/office/powerpoint/2010/main" val="29039002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TotalTime>
  <Words>302</Words>
  <Application>Microsoft Office PowerPoint</Application>
  <PresentationFormat>Widescreen</PresentationFormat>
  <Paragraphs>17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Bell MT</vt:lpstr>
      <vt:lpstr>Calibri</vt:lpstr>
      <vt:lpstr>Calibri Light</vt:lpstr>
      <vt:lpstr>Eras Medium ITC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S</dc:creator>
  <cp:lastModifiedBy>Chris S</cp:lastModifiedBy>
  <cp:revision>1</cp:revision>
  <dcterms:created xsi:type="dcterms:W3CDTF">2022-05-13T15:06:46Z</dcterms:created>
  <dcterms:modified xsi:type="dcterms:W3CDTF">2022-05-13T17:54:11Z</dcterms:modified>
</cp:coreProperties>
</file>