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4/22/2021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2389" y="69913"/>
            <a:ext cx="9001462" cy="1110343"/>
          </a:xfrm>
        </p:spPr>
        <p:txBody>
          <a:bodyPr>
            <a:normAutofit fontScale="90000"/>
          </a:bodyPr>
          <a:lstStyle/>
          <a:p>
            <a:r>
              <a:rPr lang="en-US" dirty="0" smtClean="0"/>
              <a:t>RFID</a:t>
            </a:r>
            <a:r>
              <a:rPr lang="en-US" dirty="0"/>
              <a:t/>
            </a:r>
            <a:br>
              <a:rPr lang="en-US" dirty="0"/>
            </a:br>
            <a:r>
              <a:rPr lang="en-US" dirty="0"/>
              <a:t> </a:t>
            </a:r>
            <a:r>
              <a:rPr lang="en-US" sz="2200" dirty="0"/>
              <a:t>(</a:t>
            </a:r>
            <a:r>
              <a:rPr lang="en-US" sz="2200" dirty="0" smtClean="0"/>
              <a:t>Radio </a:t>
            </a:r>
            <a:r>
              <a:rPr lang="en-US" sz="2200" dirty="0"/>
              <a:t>Frequency </a:t>
            </a:r>
            <a:r>
              <a:rPr lang="en-US" sz="2200" dirty="0" smtClean="0"/>
              <a:t>Identification)</a:t>
            </a:r>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269" y="3705851"/>
            <a:ext cx="9001462" cy="2830504"/>
          </a:xfrm>
          <a:prstGeom prst="rect">
            <a:avLst/>
          </a:prstGeom>
        </p:spPr>
      </p:pic>
      <p:sp>
        <p:nvSpPr>
          <p:cNvPr id="5" name="TextBox 4"/>
          <p:cNvSpPr txBox="1"/>
          <p:nvPr/>
        </p:nvSpPr>
        <p:spPr>
          <a:xfrm>
            <a:off x="1595269" y="1148438"/>
            <a:ext cx="5171291" cy="2862322"/>
          </a:xfrm>
          <a:prstGeom prst="rect">
            <a:avLst/>
          </a:prstGeom>
          <a:noFill/>
        </p:spPr>
        <p:txBody>
          <a:bodyPr wrap="square" rtlCol="0">
            <a:spAutoFit/>
          </a:bodyPr>
          <a:lstStyle/>
          <a:p>
            <a:r>
              <a:rPr lang="en-US" dirty="0" smtClean="0"/>
              <a:t>Two main component:</a:t>
            </a:r>
          </a:p>
          <a:p>
            <a:endParaRPr lang="en-US" dirty="0" smtClean="0"/>
          </a:p>
          <a:p>
            <a:pPr marL="285750" indent="-285750">
              <a:buFont typeface="Arial" panose="020B0604020202020204" pitchFamily="34" charset="0"/>
              <a:buChar char="•"/>
            </a:pPr>
            <a:r>
              <a:rPr lang="en-US" dirty="0" smtClean="0"/>
              <a:t>interrogator/Reader</a:t>
            </a:r>
          </a:p>
          <a:p>
            <a:pPr marL="742950" lvl="1" indent="-285750">
              <a:buFont typeface="Arial" panose="020B0604020202020204" pitchFamily="34" charset="0"/>
              <a:buChar char="•"/>
            </a:pPr>
            <a:r>
              <a:rPr lang="en-US" dirty="0" smtClean="0"/>
              <a:t>Radio frequency module</a:t>
            </a:r>
          </a:p>
          <a:p>
            <a:pPr marL="742950" lvl="1" indent="-285750">
              <a:buFont typeface="Arial" panose="020B0604020202020204" pitchFamily="34" charset="0"/>
              <a:buChar char="•"/>
            </a:pPr>
            <a:r>
              <a:rPr lang="en-US" dirty="0" smtClean="0"/>
              <a:t>antenna</a:t>
            </a:r>
            <a:endParaRPr lang="en-US" dirty="0"/>
          </a:p>
          <a:p>
            <a:pPr marL="285750" indent="-285750">
              <a:buFont typeface="Arial" panose="020B0604020202020204" pitchFamily="34" charset="0"/>
              <a:buChar char="•"/>
            </a:pPr>
            <a:r>
              <a:rPr lang="en-US" dirty="0" smtClean="0"/>
              <a:t>transponder/tag attached to an object</a:t>
            </a:r>
          </a:p>
          <a:p>
            <a:pPr marL="742950" lvl="1" indent="-285750">
              <a:buFont typeface="Arial" panose="020B0604020202020204" pitchFamily="34" charset="0"/>
              <a:buChar char="•"/>
            </a:pPr>
            <a:r>
              <a:rPr lang="en-US" dirty="0" smtClean="0"/>
              <a:t>Microchip to store and process information</a:t>
            </a:r>
          </a:p>
          <a:p>
            <a:pPr marL="742950" lvl="1" indent="-285750">
              <a:buFont typeface="Arial" panose="020B0604020202020204" pitchFamily="34" charset="0"/>
              <a:buChar char="•"/>
            </a:pPr>
            <a:r>
              <a:rPr lang="en-US" dirty="0" smtClean="0"/>
              <a:t>antenna</a:t>
            </a:r>
          </a:p>
          <a:p>
            <a:pPr marL="742950" lvl="1"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3840727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r>
              <a:rPr lang="en-US" b="1" dirty="0" smtClean="0">
                <a:effectLst/>
              </a:rPr>
              <a:t>Attendee Tracking (</a:t>
            </a:r>
            <a:r>
              <a:rPr lang="en-US" b="1" dirty="0" err="1" smtClean="0">
                <a:effectLst/>
              </a:rPr>
              <a:t>e.g</a:t>
            </a:r>
            <a:r>
              <a:rPr lang="en-US" b="1" dirty="0" smtClean="0">
                <a:effectLst/>
              </a:rPr>
              <a:t> entering somewhere)</a:t>
            </a:r>
            <a:endParaRPr lang="en-US" b="1" dirty="0">
              <a:effectLst/>
            </a:endParaRPr>
          </a:p>
          <a:p>
            <a:r>
              <a:rPr lang="en-US" b="1" dirty="0">
                <a:effectLst/>
              </a:rPr>
              <a:t>Access </a:t>
            </a:r>
            <a:r>
              <a:rPr lang="en-US" b="1" dirty="0" smtClean="0">
                <a:effectLst/>
              </a:rPr>
              <a:t>Control (</a:t>
            </a:r>
            <a:r>
              <a:rPr lang="en-US" b="1" dirty="0" err="1" smtClean="0">
                <a:effectLst/>
              </a:rPr>
              <a:t>e.g</a:t>
            </a:r>
            <a:r>
              <a:rPr lang="en-US" b="1" dirty="0" smtClean="0">
                <a:effectLst/>
              </a:rPr>
              <a:t> Gates in metro)</a:t>
            </a:r>
            <a:endParaRPr lang="en-US" b="1" dirty="0">
              <a:effectLst/>
            </a:endParaRPr>
          </a:p>
          <a:p>
            <a:r>
              <a:rPr lang="en-US" b="1" dirty="0">
                <a:effectLst/>
              </a:rPr>
              <a:t>Asset </a:t>
            </a:r>
            <a:r>
              <a:rPr lang="en-US" b="1" dirty="0" smtClean="0">
                <a:effectLst/>
              </a:rPr>
              <a:t>Tracking (</a:t>
            </a:r>
            <a:r>
              <a:rPr lang="en-US" b="1" dirty="0" err="1" smtClean="0">
                <a:effectLst/>
              </a:rPr>
              <a:t>e.g</a:t>
            </a:r>
            <a:r>
              <a:rPr lang="en-US" b="1" dirty="0">
                <a:effectLst/>
              </a:rPr>
              <a:t> </a:t>
            </a:r>
            <a:r>
              <a:rPr lang="en-US" b="1" dirty="0" smtClean="0">
                <a:effectLst/>
              </a:rPr>
              <a:t>Shops)</a:t>
            </a:r>
            <a:endParaRPr lang="en-US" b="1" dirty="0">
              <a:effectLst/>
            </a:endParaRPr>
          </a:p>
          <a:p>
            <a:r>
              <a:rPr lang="en-US" b="1" dirty="0">
                <a:effectLst/>
              </a:rPr>
              <a:t>Library </a:t>
            </a:r>
            <a:r>
              <a:rPr lang="en-US" b="1" dirty="0" smtClean="0">
                <a:effectLst/>
              </a:rPr>
              <a:t>Systems(Document Tracking)</a:t>
            </a:r>
            <a:endParaRPr lang="en-US" b="1" dirty="0">
              <a:effectLst/>
            </a:endParaRPr>
          </a:p>
          <a:p>
            <a:r>
              <a:rPr lang="en-US" b="1" dirty="0">
                <a:effectLst/>
              </a:rPr>
              <a:t>Tool Tracking</a:t>
            </a:r>
          </a:p>
          <a:p>
            <a:r>
              <a:rPr lang="en-US" i="1" dirty="0" smtClean="0">
                <a:effectLst/>
              </a:rPr>
              <a:t>Healthcare</a:t>
            </a:r>
            <a:endParaRPr lang="fa-IR" i="1" dirty="0" smtClean="0">
              <a:effectLst/>
            </a:endParaRPr>
          </a:p>
          <a:p>
            <a:r>
              <a:rPr lang="fa-IR" i="1" dirty="0" smtClean="0">
                <a:effectLst/>
              </a:rPr>
              <a:t>....</a:t>
            </a:r>
            <a:endParaRPr lang="en-US" i="1" dirty="0" smtClean="0">
              <a:effectLst/>
            </a:endParaRPr>
          </a:p>
        </p:txBody>
      </p:sp>
    </p:spTree>
    <p:extLst>
      <p:ext uri="{BB962C8B-B14F-4D97-AF65-F5344CB8AC3E}">
        <p14:creationId xmlns:p14="http://schemas.microsoft.com/office/powerpoint/2010/main" val="3402620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RC522 RFID Reader/writer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4931" y="2513511"/>
            <a:ext cx="5610507" cy="3560718"/>
          </a:xfrm>
        </p:spPr>
      </p:pic>
      <p:pic>
        <p:nvPicPr>
          <p:cNvPr id="5" name="Picture 4"/>
          <p:cNvPicPr>
            <a:picLocks noChangeAspect="1"/>
          </p:cNvPicPr>
          <p:nvPr/>
        </p:nvPicPr>
        <p:blipFill>
          <a:blip r:embed="rId3"/>
          <a:stretch>
            <a:fillRect/>
          </a:stretch>
        </p:blipFill>
        <p:spPr>
          <a:xfrm>
            <a:off x="187670" y="2513511"/>
            <a:ext cx="6084006" cy="3285787"/>
          </a:xfrm>
          <a:prstGeom prst="rect">
            <a:avLst/>
          </a:prstGeom>
        </p:spPr>
      </p:pic>
    </p:spTree>
    <p:extLst>
      <p:ext uri="{BB962C8B-B14F-4D97-AF65-F5344CB8AC3E}">
        <p14:creationId xmlns:p14="http://schemas.microsoft.com/office/powerpoint/2010/main" val="32983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7131" y="1996329"/>
            <a:ext cx="7223714" cy="3960334"/>
          </a:xfrm>
        </p:spPr>
      </p:pic>
      <p:sp>
        <p:nvSpPr>
          <p:cNvPr id="5" name="TextBox 4"/>
          <p:cNvSpPr txBox="1"/>
          <p:nvPr/>
        </p:nvSpPr>
        <p:spPr>
          <a:xfrm>
            <a:off x="182880" y="1851051"/>
            <a:ext cx="4624251" cy="4616648"/>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IRQ is an interrupt pin that can alert the microcontroller when RFID tag comes into its vicinity.</a:t>
            </a:r>
          </a:p>
          <a:p>
            <a:pPr marL="285750" indent="-285750">
              <a:buFont typeface="Arial" panose="020B0604020202020204" pitchFamily="34" charset="0"/>
              <a:buChar char="•"/>
            </a:pPr>
            <a:endParaRPr lang="en-US" sz="14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MISO </a:t>
            </a:r>
            <a:r>
              <a:rPr lang="en-US" sz="1400" dirty="0">
                <a:latin typeface="Arial" panose="020B0604020202020204" pitchFamily="34" charset="0"/>
                <a:cs typeface="Arial" panose="020B0604020202020204" pitchFamily="34" charset="0"/>
              </a:rPr>
              <a:t>/ SCL / </a:t>
            </a:r>
            <a:r>
              <a:rPr lang="en-US" sz="1400" dirty="0" err="1">
                <a:latin typeface="Arial" panose="020B0604020202020204" pitchFamily="34" charset="0"/>
                <a:cs typeface="Arial" panose="020B0604020202020204" pitchFamily="34" charset="0"/>
              </a:rPr>
              <a:t>Tx</a:t>
            </a:r>
            <a:r>
              <a:rPr lang="en-US" sz="1400" dirty="0">
                <a:latin typeface="Arial" panose="020B0604020202020204" pitchFamily="34" charset="0"/>
                <a:cs typeface="Arial" panose="020B0604020202020204" pitchFamily="34" charset="0"/>
              </a:rPr>
              <a:t> pin acts as Master-In-Slave-Out when SPI interface is enabled, acts as serial clock when I2C interface is enabled and acts as serial data output when UART interface is enabled.</a:t>
            </a:r>
          </a:p>
          <a:p>
            <a:pPr marL="285750" indent="-285750">
              <a:buFont typeface="Arial" panose="020B0604020202020204" pitchFamily="34" charset="0"/>
              <a:buChar char="•"/>
            </a:pPr>
            <a:endParaRPr lang="en-US" sz="14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MOSI </a:t>
            </a:r>
            <a:r>
              <a:rPr lang="en-US" sz="1400" dirty="0">
                <a:latin typeface="Arial" panose="020B0604020202020204" pitchFamily="34" charset="0"/>
                <a:cs typeface="Arial" panose="020B0604020202020204" pitchFamily="34" charset="0"/>
              </a:rPr>
              <a:t>(Master Out Slave In) is SPI input to the RC522 module.</a:t>
            </a:r>
          </a:p>
          <a:p>
            <a:pPr marL="285750" indent="-285750">
              <a:buFont typeface="Arial" panose="020B0604020202020204" pitchFamily="34" charset="0"/>
              <a:buChar char="•"/>
            </a:pPr>
            <a:endParaRPr lang="en-US" sz="14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SCK </a:t>
            </a:r>
            <a:r>
              <a:rPr lang="en-US" sz="1400" dirty="0">
                <a:latin typeface="Arial" panose="020B0604020202020204" pitchFamily="34" charset="0"/>
                <a:cs typeface="Arial" panose="020B0604020202020204" pitchFamily="34" charset="0"/>
              </a:rPr>
              <a:t>(Serial Clock) accepts clock pulses provided by the SPI bus Master i.e. Arduino.</a:t>
            </a:r>
          </a:p>
          <a:p>
            <a:pPr marL="285750" indent="-285750">
              <a:buFont typeface="Arial" panose="020B0604020202020204" pitchFamily="34" charset="0"/>
              <a:buChar char="•"/>
            </a:pPr>
            <a:endParaRPr lang="en-US" sz="14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SS </a:t>
            </a:r>
            <a:r>
              <a:rPr lang="en-US" sz="1400" dirty="0">
                <a:latin typeface="Arial" panose="020B0604020202020204" pitchFamily="34" charset="0"/>
                <a:cs typeface="Arial" panose="020B0604020202020204" pitchFamily="34" charset="0"/>
              </a:rPr>
              <a:t>/ SDA / Rx pin acts as Signal input when SPI interface is enabled, acts as serial data when I2C interface is enabled and acts as serial data input when UART interface is enabled. This pin is usually marked by encasing the pin in a square so it can be used as a reference for identifying the other pins.</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sp>
        <p:nvSpPr>
          <p:cNvPr id="6" name="Title 1"/>
          <p:cNvSpPr>
            <a:spLocks noGrp="1"/>
          </p:cNvSpPr>
          <p:nvPr>
            <p:ph type="title"/>
          </p:nvPr>
        </p:nvSpPr>
        <p:spPr>
          <a:xfrm>
            <a:off x="770103" y="322217"/>
            <a:ext cx="10353761" cy="1326321"/>
          </a:xfrm>
        </p:spPr>
        <p:txBody>
          <a:bodyPr/>
          <a:lstStyle/>
          <a:p>
            <a:r>
              <a:rPr lang="en-US" dirty="0" smtClean="0"/>
              <a:t>Pinout</a:t>
            </a:r>
            <a:endParaRPr lang="en-US" dirty="0"/>
          </a:p>
        </p:txBody>
      </p:sp>
    </p:spTree>
    <p:extLst>
      <p:ext uri="{BB962C8B-B14F-4D97-AF65-F5344CB8AC3E}">
        <p14:creationId xmlns:p14="http://schemas.microsoft.com/office/powerpoint/2010/main" val="3727352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75</TotalTime>
  <Words>57</Words>
  <Application>Microsoft Office PowerPoint</Application>
  <PresentationFormat>Widescreen</PresentationFormat>
  <Paragraphs>28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Bookman Old Style</vt:lpstr>
      <vt:lpstr>Rockwell</vt:lpstr>
      <vt:lpstr>Damask</vt:lpstr>
      <vt:lpstr>RFID  (Radio Frequency Identification)</vt:lpstr>
      <vt:lpstr>Applications</vt:lpstr>
      <vt:lpstr>RC522 RFID Reader/writer</vt:lpstr>
      <vt:lpstr>Pinout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  (Radio Frequency Identification)</dc:title>
  <dc:creator>saadat</dc:creator>
  <cp:lastModifiedBy>saadat</cp:lastModifiedBy>
  <cp:revision>14</cp:revision>
  <dcterms:created xsi:type="dcterms:W3CDTF">2021-04-21T19:51:14Z</dcterms:created>
  <dcterms:modified xsi:type="dcterms:W3CDTF">2021-04-21T21:06:44Z</dcterms:modified>
</cp:coreProperties>
</file>