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14"/>
  </p:notesMasterIdLst>
  <p:sldIdLst>
    <p:sldId id="1868" r:id="rId5"/>
    <p:sldId id="1864" r:id="rId6"/>
    <p:sldId id="1845" r:id="rId7"/>
    <p:sldId id="1846" r:id="rId8"/>
    <p:sldId id="1866" r:id="rId9"/>
    <p:sldId id="1869" r:id="rId10"/>
    <p:sldId id="1867" r:id="rId11"/>
    <p:sldId id="1848" r:id="rId12"/>
    <p:sldId id="1858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 autoAdjust="0"/>
    <p:restoredTop sz="94708" autoAdjust="0"/>
  </p:normalViewPr>
  <p:slideViewPr>
    <p:cSldViewPr snapToGrid="0">
      <p:cViewPr varScale="1">
        <p:scale>
          <a:sx n="155" d="100"/>
          <a:sy n="155" d="100"/>
        </p:scale>
        <p:origin x="200" y="1464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hyperlink" Target="https://www.bing.com/search?q=Elaine+May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bing.com/search?q=Elaine+May" TargetMode="External"/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s-MX" sz="1400" b="0" i="0" kern="1200" dirty="0">
              <a:solidFill>
                <a:schemeClr val="bg1"/>
              </a:solidFill>
            </a:rPr>
            <a:t>Un </a:t>
          </a:r>
          <a:r>
            <a:rPr lang="es-MX" sz="1400" b="1" u="sng" kern="1200" dirty="0">
              <a:solidFill>
                <a:srgbClr val="E23042"/>
              </a:solidFill>
              <a:latin typeface="Segoe UI"/>
              <a:ea typeface="+mn-ea"/>
              <a:cs typeface="+mn-cs"/>
            </a:rPr>
            <a:t>accidente de tránsito </a:t>
          </a:r>
          <a:r>
            <a:rPr lang="es-MX" sz="1400" b="0" i="0" kern="1200" dirty="0">
              <a:solidFill>
                <a:schemeClr val="bg1"/>
              </a:solidFill>
            </a:rPr>
            <a:t>es un suceso que ocurre cuando un vehículo colisiona contra uno o más sectores de la vialidad u otra obstrucción estacionaria</a:t>
          </a:r>
          <a:endParaRPr lang="en-US" sz="1400" kern="1200" dirty="0">
            <a:solidFill>
              <a:schemeClr val="bg1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s-MX" sz="1400" b="0" i="0" kern="1200" dirty="0">
              <a:solidFill>
                <a:schemeClr val="bg1"/>
              </a:solidFill>
            </a:rPr>
            <a:t>La ENVIPE indica que el 50.5% de los mayores de 18 años en Sinaloa considera la </a:t>
          </a:r>
          <a:r>
            <a:rPr lang="es-MX" sz="1400" b="1" u="sng" kern="1200" dirty="0">
              <a:solidFill>
                <a:srgbClr val="E23042"/>
              </a:solidFill>
              <a:latin typeface="Segoe UI"/>
              <a:ea typeface="+mn-ea"/>
              <a:cs typeface="+mn-cs"/>
            </a:rPr>
            <a:t>inseguridad </a:t>
          </a:r>
          <a:r>
            <a:rPr lang="es-MX" sz="1400" b="0" i="0" kern="1200" dirty="0">
              <a:solidFill>
                <a:schemeClr val="bg1"/>
              </a:solidFill>
            </a:rPr>
            <a:t>como el problema más apremiante en su entidad federativa.</a:t>
          </a:r>
          <a:endParaRPr lang="en-US" sz="1400" kern="1200" dirty="0">
            <a:solidFill>
              <a:schemeClr val="bg1"/>
            </a:solidFill>
            <a:latin typeface="+mn-lt"/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2"/>
      <dgm:spPr>
        <a:blipFill>
          <a:blip xmlns:r="http://schemas.openxmlformats.org/officeDocument/2006/relationships" r:embed="rId2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2" custScaleX="146146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2"/>
      <dgm:spPr>
        <a:blipFill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54000" r="-54000"/>
          </a:stretch>
        </a:blipFill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2" custScaleX="143008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1785133" y="318839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38468" y="2279105"/>
          <a:ext cx="5047517" cy="74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>
              <a:solidFill>
                <a:schemeClr val="bg1"/>
              </a:solidFill>
            </a:rPr>
            <a:t>Un </a:t>
          </a:r>
          <a:r>
            <a:rPr lang="es-MX" sz="1400" b="1" u="sng" kern="1200" dirty="0">
              <a:solidFill>
                <a:srgbClr val="E23042"/>
              </a:solidFill>
              <a:latin typeface="Segoe UI"/>
              <a:ea typeface="+mn-ea"/>
              <a:cs typeface="+mn-cs"/>
            </a:rPr>
            <a:t>accidente de tránsito </a:t>
          </a:r>
          <a:r>
            <a:rPr lang="es-MX" sz="1400" b="0" i="0" kern="1200" dirty="0">
              <a:solidFill>
                <a:schemeClr val="bg1"/>
              </a:solidFill>
            </a:rPr>
            <a:t>es un suceso que ocurre cuando un vehículo colisiona contra uno o más sectores de la vialidad u otra obstrucción estacionaria</a:t>
          </a:r>
          <a:endParaRPr lang="en-US" sz="1400" kern="1200" dirty="0">
            <a:solidFill>
              <a:schemeClr val="bg1"/>
            </a:solidFill>
            <a:hlinkClick xmlns:r="http://schemas.openxmlformats.org/officeDocument/2006/relationships" r:id="rId2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38468" y="2279105"/>
        <a:ext cx="5047517" cy="746917"/>
      </dsp:txXfrm>
    </dsp:sp>
    <dsp:sp modelId="{FCA6A723-3A73-458A-AE3C-15B86CF5C55D}">
      <dsp:nvSpPr>
        <dsp:cNvPr id="0" name=""/>
        <dsp:cNvSpPr/>
      </dsp:nvSpPr>
      <dsp:spPr>
        <a:xfrm>
          <a:off x="7382868" y="318839"/>
          <a:ext cx="1554187" cy="1554187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54000" r="-5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5690392" y="2279105"/>
          <a:ext cx="4939138" cy="74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>
              <a:solidFill>
                <a:schemeClr val="bg1"/>
              </a:solidFill>
            </a:rPr>
            <a:t>La ENVIPE indica que el 50.5% de los mayores de 18 años en Sinaloa considera la </a:t>
          </a:r>
          <a:r>
            <a:rPr lang="es-MX" sz="1400" b="1" u="sng" kern="1200" dirty="0">
              <a:solidFill>
                <a:srgbClr val="E23042"/>
              </a:solidFill>
              <a:latin typeface="Segoe UI"/>
              <a:ea typeface="+mn-ea"/>
              <a:cs typeface="+mn-cs"/>
            </a:rPr>
            <a:t>inseguridad </a:t>
          </a:r>
          <a:r>
            <a:rPr lang="es-MX" sz="1400" b="0" i="0" kern="1200" dirty="0">
              <a:solidFill>
                <a:schemeClr val="bg1"/>
              </a:solidFill>
            </a:rPr>
            <a:t>como el problema más apremiante en su entidad federativa.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5690392" y="2279105"/>
        <a:ext cx="4939138" cy="746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‹Nº›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8843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2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5191-0569-4DC4-91C0-32BE2B3AB9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undacionio.com/accidentes-de-trafico-en-sinaloa-mexico/#:~:text=Sinaloa%20encabeza%20las%20estad%C3%ADsticas%20de,y%20Nuevo%20Le%C3%B3n%20(3.9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search?q=Jewish+artist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99875-2D9A-40E1-EE0C-EB0E0821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Seminario de Proyectos I 2023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88135C-BE96-BAFA-D641-2AF890A93B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dirty="0"/>
              <a:t>Maestría en Ciencia de Datos e Información</a:t>
            </a:r>
          </a:p>
          <a:p>
            <a:r>
              <a:rPr lang="es-ES_tradnl" dirty="0"/>
              <a:t>Protocolo de investigación</a:t>
            </a:r>
          </a:p>
          <a:p>
            <a:endParaRPr lang="es-ES_tradnl" dirty="0"/>
          </a:p>
          <a:p>
            <a:r>
              <a:rPr lang="es-ES_tradnl" dirty="0"/>
              <a:t>David Aarón Ramírez Olmeda</a:t>
            </a:r>
          </a:p>
        </p:txBody>
      </p:sp>
    </p:spTree>
    <p:extLst>
      <p:ext uri="{BB962C8B-B14F-4D97-AF65-F5344CB8AC3E}">
        <p14:creationId xmlns:p14="http://schemas.microsoft.com/office/powerpoint/2010/main" val="118006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220101" cy="1325563"/>
          </a:xfrm>
        </p:spPr>
        <p:txBody>
          <a:bodyPr anchor="ctr">
            <a:noAutofit/>
          </a:bodyPr>
          <a:lstStyle/>
          <a:p>
            <a:r>
              <a:rPr lang="en-US" altLang="en-US" dirty="0" err="1">
                <a:solidFill>
                  <a:schemeClr val="accent1"/>
                </a:solidFill>
              </a:rPr>
              <a:t>Predicción</a:t>
            </a:r>
            <a:r>
              <a:rPr lang="en-US" altLang="en-US" dirty="0"/>
              <a:t> de la </a:t>
            </a:r>
            <a:r>
              <a:rPr lang="en-US" altLang="en-US" dirty="0" err="1"/>
              <a:t>tasa</a:t>
            </a:r>
            <a:r>
              <a:rPr lang="en-US" altLang="en-US" dirty="0"/>
              <a:t> </a:t>
            </a:r>
            <a:r>
              <a:rPr lang="en-US" altLang="en-US" dirty="0" err="1"/>
              <a:t>anualizada</a:t>
            </a:r>
            <a:r>
              <a:rPr lang="en-US" altLang="en-US" dirty="0"/>
              <a:t> de </a:t>
            </a:r>
            <a:r>
              <a:rPr lang="en-US" altLang="en-US" dirty="0" err="1"/>
              <a:t>accidentes</a:t>
            </a:r>
            <a:r>
              <a:rPr lang="en-US" altLang="en-US" dirty="0"/>
              <a:t> </a:t>
            </a:r>
            <a:r>
              <a:rPr lang="en-US" altLang="en-US" dirty="0" err="1"/>
              <a:t>viales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Sinaloa, México, </a:t>
            </a:r>
            <a:r>
              <a:rPr lang="en-US" altLang="en-US" dirty="0" err="1"/>
              <a:t>mediante</a:t>
            </a:r>
            <a:r>
              <a:rPr lang="en-US" altLang="en-US" dirty="0"/>
              <a:t> </a:t>
            </a:r>
            <a:r>
              <a:rPr lang="en-US" altLang="en-US" dirty="0" err="1"/>
              <a:t>modelos</a:t>
            </a:r>
            <a:r>
              <a:rPr lang="en-US" altLang="en-US" dirty="0"/>
              <a:t> </a:t>
            </a:r>
            <a:r>
              <a:rPr lang="en-US" altLang="en-US" dirty="0" err="1"/>
              <a:t>avanzados</a:t>
            </a:r>
            <a:r>
              <a:rPr lang="en-US" altLang="en-US" dirty="0"/>
              <a:t> de </a:t>
            </a:r>
            <a:r>
              <a:rPr lang="en-US" altLang="en-US" dirty="0" err="1"/>
              <a:t>ciencia</a:t>
            </a:r>
            <a:r>
              <a:rPr lang="en-US" altLang="en-US" dirty="0"/>
              <a:t> de </a:t>
            </a:r>
            <a:r>
              <a:rPr lang="en-US" altLang="en-US" dirty="0" err="1"/>
              <a:t>datos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Descripción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Objetivos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Metodología</a:t>
            </a:r>
            <a:r>
              <a:rPr lang="en-US" dirty="0"/>
              <a:t> de la </a:t>
            </a:r>
            <a:r>
              <a:rPr lang="en-US" dirty="0" err="1"/>
              <a:t>construcción</a:t>
            </a:r>
            <a:r>
              <a:rPr lang="en-US" dirty="0"/>
              <a:t> de la base de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 err="1"/>
              <a:t>Descripción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4999"/>
            <a:ext cx="6652054" cy="4953001"/>
          </a:xfrm>
        </p:spPr>
        <p:txBody>
          <a:bodyPr/>
          <a:lstStyle/>
          <a:p>
            <a:r>
              <a:rPr lang="en-US" altLang="en-US" dirty="0" err="1"/>
              <a:t>Introducción</a:t>
            </a:r>
            <a:endParaRPr lang="en-US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b="0" dirty="0"/>
              <a:t>Se </a:t>
            </a:r>
            <a:r>
              <a:rPr lang="en-US" altLang="en-US" b="0" dirty="0" err="1"/>
              <a:t>pierden</a:t>
            </a:r>
            <a:r>
              <a:rPr lang="en-US" altLang="en-US" b="0" dirty="0"/>
              <a:t> </a:t>
            </a:r>
            <a:r>
              <a:rPr lang="en-US" altLang="en-US" b="0" dirty="0" err="1"/>
              <a:t>más</a:t>
            </a:r>
            <a:r>
              <a:rPr lang="en-US" altLang="en-US" b="0" dirty="0"/>
              <a:t> de </a:t>
            </a:r>
            <a:r>
              <a:rPr lang="en-US" altLang="en-US" b="0" i="1" dirty="0"/>
              <a:t>1.35 </a:t>
            </a:r>
            <a:r>
              <a:rPr lang="en-US" altLang="en-US" b="0" i="1" dirty="0" err="1"/>
              <a:t>millones</a:t>
            </a:r>
            <a:r>
              <a:rPr lang="en-US" altLang="en-US" b="0" i="1" dirty="0"/>
              <a:t> de </a:t>
            </a:r>
            <a:r>
              <a:rPr lang="en-US" altLang="en-US" b="0" i="1" dirty="0" err="1"/>
              <a:t>vidas</a:t>
            </a:r>
            <a:r>
              <a:rPr lang="en-US" altLang="en-US" b="0" i="1" dirty="0"/>
              <a:t> </a:t>
            </a:r>
            <a:r>
              <a:rPr lang="en-US" altLang="en-US" b="0" dirty="0" err="1"/>
              <a:t>cada</a:t>
            </a:r>
            <a:r>
              <a:rPr lang="en-US" altLang="en-US" b="0" dirty="0"/>
              <a:t> </a:t>
            </a:r>
            <a:r>
              <a:rPr lang="en-US" altLang="en-US" b="0" dirty="0" err="1"/>
              <a:t>año</a:t>
            </a:r>
            <a:r>
              <a:rPr lang="en-US" altLang="en-US" b="0" dirty="0"/>
              <a:t> y se </a:t>
            </a:r>
            <a:r>
              <a:rPr lang="en-US" altLang="en-US" b="0" dirty="0" err="1"/>
              <a:t>causan</a:t>
            </a:r>
            <a:r>
              <a:rPr lang="en-US" altLang="en-US" b="0" dirty="0"/>
              <a:t> hasta 50 </a:t>
            </a:r>
            <a:r>
              <a:rPr lang="en-US" altLang="en-US" b="0" dirty="0" err="1"/>
              <a:t>millones</a:t>
            </a:r>
            <a:r>
              <a:rPr lang="en-US" altLang="en-US" b="0" dirty="0"/>
              <a:t> de </a:t>
            </a:r>
            <a:r>
              <a:rPr lang="en-US" altLang="en-US" b="0" dirty="0" err="1"/>
              <a:t>lesiones</a:t>
            </a:r>
            <a:r>
              <a:rPr lang="en-US" altLang="en-US" b="0" dirty="0"/>
              <a:t>.</a:t>
            </a:r>
            <a:r>
              <a:rPr lang="en-US" altLang="en-US" b="0" baseline="30000" dirty="0"/>
              <a:t>[1]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b="0" dirty="0" err="1"/>
              <a:t>En</a:t>
            </a:r>
            <a:r>
              <a:rPr lang="en-US" altLang="en-US" b="0" dirty="0"/>
              <a:t> Sinaloa, </a:t>
            </a:r>
            <a:r>
              <a:rPr lang="en-US" altLang="en-US" b="0" dirty="0" err="1"/>
              <a:t>el</a:t>
            </a:r>
            <a:r>
              <a:rPr lang="en-US" altLang="en-US" b="0" dirty="0"/>
              <a:t> </a:t>
            </a:r>
            <a:r>
              <a:rPr lang="en-US" altLang="en-US" b="0" dirty="0" err="1"/>
              <a:t>índice</a:t>
            </a:r>
            <a:r>
              <a:rPr lang="en-US" altLang="en-US" b="0" dirty="0"/>
              <a:t> es de </a:t>
            </a:r>
            <a:r>
              <a:rPr lang="en-US" altLang="en-US" b="0" i="1" dirty="0"/>
              <a:t>8.8</a:t>
            </a:r>
            <a:r>
              <a:rPr lang="en-US" altLang="en-US" b="0" dirty="0"/>
              <a:t> </a:t>
            </a:r>
            <a:r>
              <a:rPr lang="en-US" altLang="en-US" b="0" dirty="0" err="1"/>
              <a:t>casos</a:t>
            </a:r>
            <a:r>
              <a:rPr lang="en-US" altLang="en-US" b="0" dirty="0"/>
              <a:t> </a:t>
            </a:r>
            <a:r>
              <a:rPr lang="en-US" altLang="en-US" b="0" dirty="0" err="1"/>
              <a:t>por</a:t>
            </a:r>
            <a:r>
              <a:rPr lang="en-US" altLang="en-US" b="0" dirty="0"/>
              <a:t> </a:t>
            </a:r>
            <a:r>
              <a:rPr lang="en-US" altLang="en-US" b="0" dirty="0" err="1"/>
              <a:t>cada</a:t>
            </a:r>
            <a:r>
              <a:rPr lang="en-US" altLang="en-US" b="0" dirty="0"/>
              <a:t> 100 mil </a:t>
            </a:r>
            <a:r>
              <a:rPr lang="en-US" altLang="en-US" b="0" dirty="0" err="1"/>
              <a:t>habitantes</a:t>
            </a:r>
            <a:r>
              <a:rPr lang="en-US" altLang="en-US" b="0" dirty="0"/>
              <a:t>, </a:t>
            </a:r>
            <a:r>
              <a:rPr lang="en-US" altLang="en-US" b="0" dirty="0" err="1"/>
              <a:t>esta</a:t>
            </a:r>
            <a:r>
              <a:rPr lang="en-US" altLang="en-US" b="0" dirty="0"/>
              <a:t> </a:t>
            </a:r>
            <a:r>
              <a:rPr lang="en-US" altLang="en-US" b="0" dirty="0" err="1"/>
              <a:t>cifra</a:t>
            </a:r>
            <a:r>
              <a:rPr lang="en-US" altLang="en-US" b="0" dirty="0"/>
              <a:t> </a:t>
            </a:r>
            <a:r>
              <a:rPr lang="en-US" altLang="en-US" b="0" dirty="0" err="1"/>
              <a:t>supera</a:t>
            </a:r>
            <a:r>
              <a:rPr lang="en-US" altLang="en-US" b="0" dirty="0"/>
              <a:t> </a:t>
            </a:r>
            <a:r>
              <a:rPr lang="en-US" altLang="en-US" b="0" dirty="0" err="1"/>
              <a:t>los</a:t>
            </a:r>
            <a:r>
              <a:rPr lang="en-US" altLang="en-US" b="0" dirty="0"/>
              <a:t> </a:t>
            </a:r>
            <a:r>
              <a:rPr lang="en-US" altLang="en-US" b="0" dirty="0" err="1"/>
              <a:t>registros</a:t>
            </a:r>
            <a:r>
              <a:rPr lang="en-US" altLang="en-US" b="0" dirty="0"/>
              <a:t> de </a:t>
            </a:r>
            <a:r>
              <a:rPr lang="en-US" altLang="en-US" b="0" dirty="0" err="1"/>
              <a:t>otras</a:t>
            </a:r>
            <a:r>
              <a:rPr lang="en-US" altLang="en-US" b="0" dirty="0"/>
              <a:t> zonas </a:t>
            </a:r>
            <a:r>
              <a:rPr lang="en-US" altLang="en-US" b="0" dirty="0" err="1"/>
              <a:t>urbanas</a:t>
            </a:r>
            <a:r>
              <a:rPr lang="en-US" altLang="en-US" b="0" dirty="0"/>
              <a:t> </a:t>
            </a:r>
            <a:r>
              <a:rPr lang="en-US" altLang="en-US" b="0" dirty="0" err="1"/>
              <a:t>destacadas</a:t>
            </a:r>
            <a:r>
              <a:rPr lang="en-US" altLang="en-US" b="0" dirty="0"/>
              <a:t> </a:t>
            </a:r>
            <a:r>
              <a:rPr lang="en-US" altLang="en-US" b="0" dirty="0" err="1"/>
              <a:t>como</a:t>
            </a:r>
            <a:r>
              <a:rPr lang="en-US" altLang="en-US" b="0" dirty="0"/>
              <a:t> Ciudad de México (1.6), Jalisco (3.0) y Nuevo León (3.9).</a:t>
            </a:r>
            <a:r>
              <a:rPr lang="en-US" altLang="en-US" b="0" baseline="30000" dirty="0"/>
              <a:t>[2]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b="0" baseline="30000" dirty="0"/>
          </a:p>
          <a:p>
            <a:r>
              <a:rPr lang="en-US" altLang="en-US" dirty="0" err="1"/>
              <a:t>Emplear</a:t>
            </a:r>
            <a:r>
              <a:rPr lang="en-US" altLang="en-US" dirty="0"/>
              <a:t> la </a:t>
            </a:r>
            <a:r>
              <a:rPr lang="en-US" altLang="en-US" dirty="0" err="1"/>
              <a:t>ciencia</a:t>
            </a:r>
            <a:r>
              <a:rPr lang="en-US" altLang="en-US" dirty="0"/>
              <a:t> de </a:t>
            </a:r>
            <a:r>
              <a:rPr lang="en-US" altLang="en-US" dirty="0" err="1"/>
              <a:t>datos</a:t>
            </a:r>
            <a:r>
              <a:rPr lang="en-US" altLang="en-US" dirty="0"/>
              <a:t> para </a:t>
            </a:r>
            <a:r>
              <a:rPr lang="en-US" altLang="en-US" dirty="0" err="1"/>
              <a:t>prever</a:t>
            </a:r>
            <a:r>
              <a:rPr lang="en-US" altLang="en-US" dirty="0"/>
              <a:t> de </a:t>
            </a:r>
            <a:r>
              <a:rPr lang="en-US" altLang="en-US" dirty="0" err="1"/>
              <a:t>manera</a:t>
            </a:r>
            <a:r>
              <a:rPr lang="en-US" altLang="en-US" dirty="0"/>
              <a:t> </a:t>
            </a:r>
            <a:r>
              <a:rPr lang="en-US" altLang="en-US" dirty="0" err="1"/>
              <a:t>precisa</a:t>
            </a:r>
            <a:r>
              <a:rPr lang="en-US" altLang="en-US" dirty="0"/>
              <a:t> y </a:t>
            </a:r>
            <a:r>
              <a:rPr lang="en-US" altLang="en-US" dirty="0" err="1"/>
              <a:t>eficiente</a:t>
            </a:r>
            <a:r>
              <a:rPr lang="en-US" altLang="en-US" dirty="0"/>
              <a:t> la </a:t>
            </a:r>
            <a:r>
              <a:rPr lang="en-US" altLang="en-US" dirty="0" err="1"/>
              <a:t>tasa</a:t>
            </a:r>
            <a:r>
              <a:rPr lang="en-US" altLang="en-US" dirty="0"/>
              <a:t> de </a:t>
            </a:r>
            <a:r>
              <a:rPr lang="en-US" altLang="en-US" dirty="0" err="1"/>
              <a:t>accidentes</a:t>
            </a:r>
            <a:r>
              <a:rPr lang="en-US" altLang="en-US" dirty="0"/>
              <a:t> </a:t>
            </a:r>
            <a:r>
              <a:rPr lang="en-US" altLang="en-US" dirty="0" err="1"/>
              <a:t>viales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Sinaloa.</a:t>
            </a:r>
          </a:p>
          <a:p>
            <a:endParaRPr lang="en-US" altLang="en-US" b="0" dirty="0"/>
          </a:p>
          <a:p>
            <a:endParaRPr lang="en-US" altLang="en-US" sz="800" b="0" dirty="0"/>
          </a:p>
          <a:p>
            <a:endParaRPr lang="en-US" altLang="en-US" sz="800" b="0" dirty="0"/>
          </a:p>
          <a:p>
            <a:endParaRPr lang="en-US" altLang="en-US" sz="800" b="0" dirty="0"/>
          </a:p>
          <a:p>
            <a:r>
              <a:rPr lang="en-US" altLang="en-US" sz="800" b="0" dirty="0"/>
              <a:t>[1] (Informe de </a:t>
            </a:r>
            <a:r>
              <a:rPr lang="en-US" altLang="en-US" sz="800" b="0" dirty="0" err="1"/>
              <a:t>estado</a:t>
            </a:r>
            <a:r>
              <a:rPr lang="en-US" altLang="en-US" sz="800" b="0" dirty="0"/>
              <a:t> global </a:t>
            </a:r>
            <a:r>
              <a:rPr lang="en-US" altLang="en-US" sz="800" b="0" dirty="0" err="1"/>
              <a:t>sobre</a:t>
            </a:r>
            <a:r>
              <a:rPr lang="en-US" altLang="en-US" sz="800" b="0" dirty="0"/>
              <a:t> la </a:t>
            </a:r>
            <a:r>
              <a:rPr lang="en-US" altLang="en-US" sz="800" b="0" dirty="0" err="1"/>
              <a:t>seguridad</a:t>
            </a:r>
            <a:r>
              <a:rPr lang="en-US" altLang="en-US" sz="800" b="0" dirty="0"/>
              <a:t> vial 2018, </a:t>
            </a:r>
            <a:r>
              <a:rPr lang="en-US" altLang="en-US" sz="800" b="0" dirty="0" err="1"/>
              <a:t>Organización</a:t>
            </a:r>
            <a:r>
              <a:rPr lang="en-US" altLang="en-US" sz="800" b="0" dirty="0"/>
              <a:t> Mundial de la </a:t>
            </a:r>
            <a:r>
              <a:rPr lang="en-US" altLang="en-US" sz="800" b="0" dirty="0" err="1"/>
              <a:t>Salud</a:t>
            </a:r>
            <a:r>
              <a:rPr lang="en-US" altLang="en-US" sz="800" b="0" dirty="0"/>
              <a:t>, ISBN 978-92-4-156568-4, © 2018).</a:t>
            </a:r>
          </a:p>
          <a:p>
            <a:r>
              <a:rPr lang="en-US" altLang="en-US" sz="800" b="0" dirty="0"/>
              <a:t>[2] Fundación IO, 2 de </a:t>
            </a:r>
            <a:r>
              <a:rPr lang="en-US" altLang="en-US" sz="800" b="0" dirty="0" err="1"/>
              <a:t>septiembre</a:t>
            </a:r>
            <a:r>
              <a:rPr lang="en-US" altLang="en-US" sz="800" b="0" dirty="0"/>
              <a:t> de 2023, </a:t>
            </a:r>
            <a:r>
              <a:rPr lang="en-US" altLang="en-US" sz="800" b="0" dirty="0">
                <a:hlinkClick r:id="rId2"/>
              </a:rPr>
              <a:t>enlace</a:t>
            </a:r>
            <a:endParaRPr lang="en-US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sz="4400" dirty="0" err="1">
                <a:solidFill>
                  <a:schemeClr val="accent1"/>
                </a:solidFill>
              </a:rPr>
              <a:t>Contextualización</a:t>
            </a:r>
            <a:endParaRPr lang="en-US" sz="4400" dirty="0">
              <a:solidFill>
                <a:schemeClr val="accent1"/>
              </a:solidFill>
            </a:endParaRPr>
          </a:p>
        </p:txBody>
      </p:sp>
      <p:graphicFrame>
        <p:nvGraphicFramePr>
          <p:cNvPr id="10" name="Content Placeholder 6" descr="key people SmartArt Graphic">
            <a:extLst>
              <a:ext uri="{FF2B5EF4-FFF2-40B4-BE49-F238E27FC236}">
                <a16:creationId xmlns:a16="http://schemas.microsoft.com/office/drawing/2014/main" id="{5669122F-FDDA-4356-9679-4DD826F9B99C}"/>
              </a:ext>
            </a:extLst>
          </p:cNvPr>
          <p:cNvGraphicFramePr>
            <a:graphicFrameLocks noGrp="1"/>
          </p:cNvGraphicFramePr>
          <p:nvPr>
            <p:ph type="dgm" sz="quarter" idx="14"/>
            <p:extLst>
              <p:ext uri="{D42A27DB-BD31-4B8C-83A1-F6EECF244321}">
                <p14:modId xmlns:p14="http://schemas.microsoft.com/office/powerpoint/2010/main" val="675650560"/>
              </p:ext>
            </p:extLst>
          </p:nvPr>
        </p:nvGraphicFramePr>
        <p:xfrm>
          <a:off x="762000" y="1756568"/>
          <a:ext cx="10668000" cy="3344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27B2F-ADA4-9C61-7BFA-D2B1C335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9454"/>
            <a:ext cx="5334000" cy="1189038"/>
          </a:xfrm>
        </p:spPr>
        <p:txBody>
          <a:bodyPr/>
          <a:lstStyle/>
          <a:p>
            <a:r>
              <a:rPr lang="en-US" dirty="0"/>
              <a:t>Variables</a:t>
            </a:r>
            <a:endParaRPr lang="es-ES_tradn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F09E9C-E04C-BB9E-1856-DFE55F278F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61724"/>
            <a:ext cx="5334000" cy="3276600"/>
          </a:xfrm>
        </p:spPr>
        <p:txBody>
          <a:bodyPr/>
          <a:lstStyle/>
          <a:p>
            <a:r>
              <a:rPr lang="en-US" altLang="en-US" dirty="0" err="1"/>
              <a:t>Dependiente</a:t>
            </a:r>
            <a:endParaRPr lang="en-US" altLang="en-US" dirty="0"/>
          </a:p>
          <a:p>
            <a:pPr lvl="1"/>
            <a:r>
              <a:rPr lang="en-US" dirty="0"/>
              <a:t>Tasa de </a:t>
            </a:r>
            <a:r>
              <a:rPr lang="en-US" dirty="0" err="1"/>
              <a:t>accidentes</a:t>
            </a:r>
            <a:r>
              <a:rPr lang="en-US" dirty="0"/>
              <a:t> </a:t>
            </a:r>
            <a:r>
              <a:rPr lang="en-US" dirty="0" err="1"/>
              <a:t>viales</a:t>
            </a:r>
            <a:endParaRPr lang="en-US" b="1" dirty="0">
              <a:solidFill>
                <a:schemeClr val="accent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s-ES_tradnl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6473B99C-C4F8-5B12-1F3B-16FD3A3C042C}"/>
              </a:ext>
            </a:extLst>
          </p:cNvPr>
          <p:cNvSpPr txBox="1">
            <a:spLocks/>
          </p:cNvSpPr>
          <p:nvPr/>
        </p:nvSpPr>
        <p:spPr>
          <a:xfrm>
            <a:off x="6096000" y="961724"/>
            <a:ext cx="5334000" cy="47306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Independientes</a:t>
            </a:r>
            <a:endParaRPr lang="en-US" altLang="en-US" dirty="0"/>
          </a:p>
          <a:p>
            <a:pPr lvl="1"/>
            <a:r>
              <a:rPr lang="en-US" dirty="0"/>
              <a:t>Municipio y </a:t>
            </a:r>
            <a:r>
              <a:rPr lang="en-US" dirty="0" err="1"/>
              <a:t>estado</a:t>
            </a:r>
            <a:endParaRPr lang="en-US" dirty="0"/>
          </a:p>
          <a:p>
            <a:pPr lvl="1"/>
            <a:r>
              <a:rPr lang="en-US" dirty="0" err="1"/>
              <a:t>Latitud</a:t>
            </a:r>
            <a:r>
              <a:rPr lang="en-US" dirty="0"/>
              <a:t> y </a:t>
            </a:r>
            <a:r>
              <a:rPr lang="en-US" dirty="0" err="1"/>
              <a:t>longitud</a:t>
            </a:r>
            <a:endParaRPr lang="en-US" dirty="0"/>
          </a:p>
          <a:p>
            <a:pPr lvl="1"/>
            <a:r>
              <a:rPr lang="en-US" dirty="0" err="1"/>
              <a:t>Horario</a:t>
            </a:r>
            <a:r>
              <a:rPr lang="en-US" dirty="0"/>
              <a:t> (día, </a:t>
            </a:r>
            <a:r>
              <a:rPr lang="en-US" dirty="0" err="1"/>
              <a:t>noche</a:t>
            </a:r>
            <a:r>
              <a:rPr lang="en-US" dirty="0"/>
              <a:t>, </a:t>
            </a:r>
            <a:r>
              <a:rPr lang="en-US" dirty="0" err="1"/>
              <a:t>atardecer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Lugar (zona, </a:t>
            </a:r>
            <a:r>
              <a:rPr lang="en-US" dirty="0" err="1"/>
              <a:t>colonia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Clima</a:t>
            </a:r>
            <a:r>
              <a:rPr lang="en-US" dirty="0"/>
              <a:t> (</a:t>
            </a:r>
            <a:r>
              <a:rPr lang="en-US" dirty="0" err="1"/>
              <a:t>condición</a:t>
            </a:r>
            <a:r>
              <a:rPr lang="en-US" dirty="0"/>
              <a:t> </a:t>
            </a:r>
            <a:r>
              <a:rPr lang="en-US" dirty="0" err="1"/>
              <a:t>atmosférica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Densidad</a:t>
            </a:r>
            <a:r>
              <a:rPr lang="en-US" dirty="0"/>
              <a:t> de población</a:t>
            </a:r>
          </a:p>
          <a:p>
            <a:pPr lvl="1"/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 (</a:t>
            </a:r>
            <a:r>
              <a:rPr lang="en-US" dirty="0" err="1"/>
              <a:t>carnavales</a:t>
            </a:r>
            <a:r>
              <a:rPr lang="en-US" dirty="0"/>
              <a:t>, ferias, etc.)</a:t>
            </a:r>
          </a:p>
          <a:p>
            <a:pPr lvl="1"/>
            <a:r>
              <a:rPr lang="en-US" dirty="0" err="1"/>
              <a:t>Factores</a:t>
            </a:r>
            <a:r>
              <a:rPr lang="en-US" dirty="0"/>
              <a:t> </a:t>
            </a:r>
            <a:r>
              <a:rPr lang="en-US" dirty="0" err="1"/>
              <a:t>socioeconómicos</a:t>
            </a:r>
            <a:endParaRPr lang="en-US" dirty="0"/>
          </a:p>
          <a:p>
            <a:pPr lvl="1"/>
            <a:r>
              <a:rPr lang="en-US" dirty="0"/>
              <a:t>Tasa de </a:t>
            </a:r>
            <a:r>
              <a:rPr lang="en-US" dirty="0" err="1"/>
              <a:t>incidencia</a:t>
            </a:r>
            <a:r>
              <a:rPr lang="en-US" dirty="0"/>
              <a:t> </a:t>
            </a:r>
            <a:r>
              <a:rPr lang="en-US" dirty="0" err="1"/>
              <a:t>delictiva</a:t>
            </a:r>
            <a:endParaRPr lang="en-US" dirty="0"/>
          </a:p>
          <a:p>
            <a:pPr lvl="1"/>
            <a:r>
              <a:rPr lang="en-US" dirty="0"/>
              <a:t>Entre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 que </a:t>
            </a:r>
            <a:r>
              <a:rPr lang="en-US" dirty="0" err="1"/>
              <a:t>podamos</a:t>
            </a:r>
            <a:r>
              <a:rPr lang="en-US" dirty="0"/>
              <a:t> </a:t>
            </a:r>
            <a:r>
              <a:rPr lang="en-US" dirty="0" err="1"/>
              <a:t>identifcar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6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4999"/>
            <a:ext cx="6477000" cy="3633651"/>
          </a:xfrm>
        </p:spPr>
        <p:txBody>
          <a:bodyPr/>
          <a:lstStyle/>
          <a:p>
            <a:r>
              <a:rPr lang="en-US" altLang="en-US" dirty="0" err="1"/>
              <a:t>Desarrollar</a:t>
            </a:r>
            <a:r>
              <a:rPr lang="en-US" altLang="en-US" dirty="0"/>
              <a:t> un </a:t>
            </a:r>
            <a:r>
              <a:rPr lang="en-US" altLang="en-US" dirty="0" err="1"/>
              <a:t>modelo</a:t>
            </a:r>
            <a:r>
              <a:rPr lang="en-US" altLang="en-US" dirty="0"/>
              <a:t> de </a:t>
            </a:r>
            <a:r>
              <a:rPr lang="en-US" altLang="en-US" dirty="0" err="1"/>
              <a:t>ciencia</a:t>
            </a:r>
            <a:r>
              <a:rPr lang="en-US" altLang="en-US" dirty="0"/>
              <a:t> de </a:t>
            </a:r>
            <a:r>
              <a:rPr lang="en-US" altLang="en-US" dirty="0" err="1"/>
              <a:t>datos</a:t>
            </a:r>
            <a:r>
              <a:rPr lang="en-US" altLang="en-US" dirty="0"/>
              <a:t> que </a:t>
            </a:r>
            <a:r>
              <a:rPr lang="en-US" altLang="en-US" dirty="0" err="1"/>
              <a:t>permita</a:t>
            </a:r>
            <a:r>
              <a:rPr lang="en-US" altLang="en-US" dirty="0"/>
              <a:t> </a:t>
            </a:r>
            <a:r>
              <a:rPr lang="en-US" altLang="en-US" dirty="0" err="1"/>
              <a:t>predecir</a:t>
            </a:r>
            <a:r>
              <a:rPr lang="en-US" altLang="en-US" dirty="0"/>
              <a:t> la </a:t>
            </a:r>
            <a:r>
              <a:rPr lang="en-US" altLang="en-US" dirty="0" err="1"/>
              <a:t>tasa</a:t>
            </a:r>
            <a:r>
              <a:rPr lang="en-US" altLang="en-US" dirty="0"/>
              <a:t> de </a:t>
            </a:r>
            <a:r>
              <a:rPr lang="en-US" altLang="en-US" dirty="0" err="1"/>
              <a:t>accidentes</a:t>
            </a:r>
            <a:r>
              <a:rPr lang="en-US" altLang="en-US" dirty="0"/>
              <a:t> </a:t>
            </a:r>
            <a:r>
              <a:rPr lang="en-US" altLang="en-US" dirty="0" err="1"/>
              <a:t>viales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Sinaloa, México.</a:t>
            </a:r>
          </a:p>
          <a:p>
            <a:endParaRPr lang="en-US" altLang="en-US" dirty="0"/>
          </a:p>
          <a:p>
            <a:pPr lvl="1"/>
            <a:r>
              <a:rPr lang="fr-FR" dirty="0" err="1"/>
              <a:t>Desarrollar</a:t>
            </a:r>
            <a:r>
              <a:rPr lang="fr-FR" dirty="0"/>
              <a:t> </a:t>
            </a:r>
            <a:r>
              <a:rPr lang="fr-FR" dirty="0" err="1"/>
              <a:t>una</a:t>
            </a:r>
            <a:r>
              <a:rPr lang="fr-FR" dirty="0"/>
              <a:t> base de </a:t>
            </a:r>
            <a:r>
              <a:rPr lang="fr-FR" dirty="0" err="1"/>
              <a:t>datos</a:t>
            </a:r>
            <a:r>
              <a:rPr lang="fr-FR" dirty="0"/>
              <a:t>, </a:t>
            </a:r>
            <a:r>
              <a:rPr lang="fr-FR" dirty="0" err="1"/>
              <a:t>seleccionar</a:t>
            </a:r>
            <a:r>
              <a:rPr lang="fr-FR" dirty="0"/>
              <a:t> variables </a:t>
            </a:r>
            <a:r>
              <a:rPr lang="fr-FR" dirty="0" err="1"/>
              <a:t>relevantes</a:t>
            </a:r>
            <a:r>
              <a:rPr lang="fr-FR" dirty="0"/>
              <a:t>, </a:t>
            </a:r>
            <a:r>
              <a:rPr lang="fr-FR" dirty="0" err="1"/>
              <a:t>entrenar</a:t>
            </a:r>
            <a:r>
              <a:rPr lang="fr-FR" dirty="0"/>
              <a:t> el </a:t>
            </a:r>
            <a:r>
              <a:rPr lang="fr-FR" dirty="0" err="1"/>
              <a:t>algoritmo</a:t>
            </a:r>
            <a:r>
              <a:rPr lang="fr-FR" dirty="0"/>
              <a:t>, y </a:t>
            </a:r>
            <a:r>
              <a:rPr lang="fr-FR" dirty="0" err="1"/>
              <a:t>posteriormente</a:t>
            </a:r>
            <a:r>
              <a:rPr lang="fr-FR" dirty="0"/>
              <a:t> </a:t>
            </a:r>
            <a:r>
              <a:rPr lang="fr-FR" dirty="0" err="1"/>
              <a:t>analizar</a:t>
            </a:r>
            <a:r>
              <a:rPr lang="fr-FR" dirty="0"/>
              <a:t> y </a:t>
            </a:r>
            <a:r>
              <a:rPr lang="fr-FR" dirty="0" err="1"/>
              <a:t>contrastar</a:t>
            </a:r>
            <a:r>
              <a:rPr lang="fr-FR" dirty="0"/>
              <a:t> el </a:t>
            </a:r>
            <a:r>
              <a:rPr lang="fr-FR" dirty="0" err="1"/>
              <a:t>modelo</a:t>
            </a:r>
            <a:r>
              <a:rPr lang="fr-FR" dirty="0"/>
              <a:t> </a:t>
            </a:r>
            <a:r>
              <a:rPr lang="fr-FR" dirty="0" err="1"/>
              <a:t>ajustado</a:t>
            </a:r>
            <a:r>
              <a:rPr lang="fr-FR" dirty="0"/>
              <a:t>, </a:t>
            </a:r>
            <a:r>
              <a:rPr lang="fr-FR" dirty="0" err="1"/>
              <a:t>evaluando</a:t>
            </a:r>
            <a:r>
              <a:rPr lang="fr-FR" dirty="0"/>
              <a:t> su </a:t>
            </a:r>
            <a:r>
              <a:rPr lang="fr-FR" dirty="0" err="1"/>
              <a:t>rendimiento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Perfeccionar</a:t>
            </a:r>
            <a:r>
              <a:rPr lang="fr-FR" dirty="0"/>
              <a:t> </a:t>
            </a:r>
            <a:r>
              <a:rPr lang="fr-FR" dirty="0" err="1"/>
              <a:t>habilidades</a:t>
            </a:r>
            <a:r>
              <a:rPr lang="fr-FR" dirty="0"/>
              <a:t> </a:t>
            </a:r>
            <a:r>
              <a:rPr lang="fr-FR" dirty="0" err="1"/>
              <a:t>analíticas</a:t>
            </a:r>
            <a:r>
              <a:rPr lang="fr-FR" dirty="0"/>
              <a:t> y </a:t>
            </a:r>
            <a:r>
              <a:rPr lang="fr-FR" dirty="0" err="1"/>
              <a:t>técnicas</a:t>
            </a:r>
            <a:r>
              <a:rPr lang="fr-FR" dirty="0"/>
              <a:t> en </a:t>
            </a:r>
            <a:r>
              <a:rPr lang="fr-FR" dirty="0" err="1"/>
              <a:t>ciencia</a:t>
            </a:r>
            <a:r>
              <a:rPr lang="fr-FR" dirty="0"/>
              <a:t> de </a:t>
            </a:r>
            <a:r>
              <a:rPr lang="fr-FR" dirty="0" err="1"/>
              <a:t>datos</a:t>
            </a:r>
            <a:r>
              <a:rPr lang="fr-FR" dirty="0"/>
              <a:t> al </a:t>
            </a:r>
            <a:r>
              <a:rPr lang="fr-FR" dirty="0" err="1"/>
              <a:t>abordar</a:t>
            </a:r>
            <a:r>
              <a:rPr lang="fr-FR" dirty="0"/>
              <a:t> la </a:t>
            </a:r>
            <a:r>
              <a:rPr lang="fr-FR" dirty="0" err="1"/>
              <a:t>complejidad</a:t>
            </a:r>
            <a:r>
              <a:rPr lang="fr-FR" dirty="0"/>
              <a:t> de la </a:t>
            </a:r>
            <a:r>
              <a:rPr lang="fr-FR" dirty="0" err="1"/>
              <a:t>predicción</a:t>
            </a:r>
            <a:r>
              <a:rPr lang="fr-FR" dirty="0"/>
              <a:t> de accidentes </a:t>
            </a:r>
            <a:r>
              <a:rPr lang="fr-FR" dirty="0" err="1"/>
              <a:t>viales</a:t>
            </a:r>
            <a:r>
              <a:rPr lang="fr-FR" dirty="0"/>
              <a:t> en Sinaloa, México, a </a:t>
            </a:r>
            <a:r>
              <a:rPr lang="fr-FR" dirty="0" err="1"/>
              <a:t>través</a:t>
            </a:r>
            <a:r>
              <a:rPr lang="fr-FR" dirty="0"/>
              <a:t> </a:t>
            </a:r>
            <a:r>
              <a:rPr lang="fr-FR" dirty="0" err="1"/>
              <a:t>del</a:t>
            </a:r>
            <a:r>
              <a:rPr lang="fr-FR" dirty="0"/>
              <a:t> </a:t>
            </a:r>
            <a:r>
              <a:rPr lang="fr-FR" dirty="0" err="1"/>
              <a:t>desarrollo</a:t>
            </a:r>
            <a:r>
              <a:rPr lang="fr-FR" dirty="0"/>
              <a:t> y </a:t>
            </a:r>
            <a:r>
              <a:rPr lang="fr-FR" dirty="0" err="1"/>
              <a:t>optimización</a:t>
            </a:r>
            <a:r>
              <a:rPr lang="fr-FR" dirty="0"/>
              <a:t> de un </a:t>
            </a:r>
            <a:r>
              <a:rPr lang="fr-FR" dirty="0" err="1"/>
              <a:t>modelo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 err="1"/>
              <a:t>Metodología</a:t>
            </a:r>
            <a:r>
              <a:rPr lang="en-US" dirty="0"/>
              <a:t> de </a:t>
            </a:r>
            <a:r>
              <a:rPr lang="en-US" dirty="0" err="1"/>
              <a:t>construcción</a:t>
            </a:r>
            <a:r>
              <a:rPr lang="en-US" dirty="0"/>
              <a:t> de la base de </a:t>
            </a:r>
            <a:r>
              <a:rPr lang="en-US" dirty="0" err="1"/>
              <a:t>datos</a:t>
            </a:r>
            <a:endParaRPr lang="en-US" dirty="0"/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255351751"/>
              </p:ext>
            </p:extLst>
          </p:nvPr>
        </p:nvGraphicFramePr>
        <p:xfrm>
          <a:off x="757238" y="2167085"/>
          <a:ext cx="10668000" cy="2894012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Adquisición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de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Datos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Limpieza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y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Validación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Estructuración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de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Tablas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Unificación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de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Tablas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Generación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de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DataFrame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Almacenamiento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Local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4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Obtención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relevantes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fuentes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abiertas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s-MX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Aplicación de procesos de limpieza y validación para garantizar la calidad de los datos.</a:t>
                      </a:r>
                    </a:p>
                    <a:p>
                      <a:pPr algn="l"/>
                      <a:br>
                        <a:rPr kumimoji="0" lang="es-MX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Estructuración de tablas específicas para cada conjunto de datos.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s-MX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Fusión de las tablas relevantes para construir un DataFrame integral, considerando un nivel de desagregación temporal.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Utilización de Python para generar una base de datos que sirva como base de trabajo para el modelo.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Almacenar los datos localmente.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0A20608D-81E6-B3E2-614C-B43393D04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biLevel thresh="25000"/>
          </a:blip>
          <a:srcRect t="16190" b="14602"/>
          <a:stretch/>
        </p:blipFill>
        <p:spPr>
          <a:xfrm>
            <a:off x="1106862" y="5138038"/>
            <a:ext cx="883303" cy="61130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D748E66-003A-D76F-142F-08767D79246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555555">
                  <a:alpha val="2353"/>
                </a:srgbClr>
              </a:clrFrom>
              <a:clrTo>
                <a:srgbClr val="5555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4481" y="5128175"/>
            <a:ext cx="673240" cy="67324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2AFFC0A-67B3-8065-F978-F7F80E1A1E6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555555">
                  <a:alpha val="2353"/>
                </a:srgbClr>
              </a:clrFrom>
              <a:clrTo>
                <a:srgbClr val="5555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2037" y="5128175"/>
            <a:ext cx="673240" cy="67324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BF4CF96-5B98-D4CB-5C95-F486E8EF89D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555555">
                  <a:alpha val="2353"/>
                </a:srgbClr>
              </a:clrFrom>
              <a:clrTo>
                <a:srgbClr val="555555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6646725" y="5128175"/>
            <a:ext cx="673240" cy="67324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44B5268-306F-1AA7-DF64-82DDC707FB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1413" y="5120109"/>
            <a:ext cx="629238" cy="629238"/>
          </a:xfrm>
          <a:prstGeom prst="rect">
            <a:avLst/>
          </a:prstGeom>
        </p:spPr>
      </p:pic>
      <p:pic>
        <p:nvPicPr>
          <p:cNvPr id="20" name="Gráfico 19" descr="Base de datos">
            <a:extLst>
              <a:ext uri="{FF2B5EF4-FFF2-40B4-BE49-F238E27FC236}">
                <a16:creationId xmlns:a16="http://schemas.microsoft.com/office/drawing/2014/main" id="{42DDE612-9410-9A9B-5049-D21CE9A17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52099" y="5078796"/>
            <a:ext cx="771998" cy="77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Gracias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B007EC22-38AD-053D-6832-ED910E6D6E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2604636"/>
          </a:xfrm>
        </p:spPr>
        <p:txBody>
          <a:bodyPr/>
          <a:lstStyle/>
          <a:p>
            <a:r>
              <a:rPr lang="es-ES_tradnl" dirty="0"/>
              <a:t>Maestría en Ciencia de Datos e Información</a:t>
            </a:r>
          </a:p>
          <a:p>
            <a:endParaRPr lang="es-ES_tradnl" dirty="0"/>
          </a:p>
          <a:p>
            <a:r>
              <a:rPr lang="es-ES_tradnl" dirty="0"/>
              <a:t>Seminario de Proyectos I 2023</a:t>
            </a:r>
          </a:p>
          <a:p>
            <a:r>
              <a:rPr lang="es-ES_tradnl" dirty="0"/>
              <a:t>Protocolo de investigación</a:t>
            </a:r>
          </a:p>
          <a:p>
            <a:endParaRPr lang="es-ES_tradnl" dirty="0"/>
          </a:p>
          <a:p>
            <a:r>
              <a:rPr lang="es-ES_tradnl" dirty="0"/>
              <a:t>Predicción de la tasa anualizada de accidentes viales en Sinaloa, México, mediante modelos avanzados de ciencia de datos.</a:t>
            </a:r>
          </a:p>
          <a:p>
            <a:endParaRPr lang="es-ES_tradnl" dirty="0"/>
          </a:p>
          <a:p>
            <a:r>
              <a:rPr lang="es-ES_tradnl" dirty="0"/>
              <a:t>David Aarón Ramírez Olmeda</a:t>
            </a:r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rter Template_Heritage Month Presentation" id="{910467CA-E581-43CB-A3F9-242953556B2E}" vid="{325629C9-8C54-4982-A5E7-91DBF3E63BF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D4D6-2712-4EC3-A727-A5652AD67F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04BC66-A771-492B-8E79-E3C5E33B71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3ACE82-BD1C-4CC4-B9C6-7097502B70B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Template_Heritage Month Presentation</Template>
  <TotalTime>0</TotalTime>
  <Words>525</Words>
  <Application>Microsoft Macintosh PowerPoint</Application>
  <PresentationFormat>Panorámica</PresentationFormat>
  <Paragraphs>74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Segoe UI</vt:lpstr>
      <vt:lpstr>Office Theme</vt:lpstr>
      <vt:lpstr>Seminario de Proyectos I 2023</vt:lpstr>
      <vt:lpstr>Predicción de la tasa anualizada de accidentes viales en Sinaloa, México, mediante modelos avanzados de ciencia de datos.</vt:lpstr>
      <vt:lpstr>Agenda</vt:lpstr>
      <vt:lpstr>Descripción del problema</vt:lpstr>
      <vt:lpstr>Contextualización</vt:lpstr>
      <vt:lpstr>Variables</vt:lpstr>
      <vt:lpstr>Objetivos</vt:lpstr>
      <vt:lpstr>Metodología de construcción de la base de datos</vt:lpstr>
      <vt:lpstr>Gracias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2021-02-18T07:10:18Z</dcterms:created>
  <dcterms:modified xsi:type="dcterms:W3CDTF">2023-11-29T02:41:53Z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