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sldIdLst>
    <p:sldId id="370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6" r:id="rId12"/>
    <p:sldId id="347" r:id="rId13"/>
    <p:sldId id="348" r:id="rId14"/>
    <p:sldId id="349" r:id="rId15"/>
    <p:sldId id="350" r:id="rId16"/>
    <p:sldId id="384" r:id="rId17"/>
    <p:sldId id="385" r:id="rId18"/>
    <p:sldId id="257" r:id="rId19"/>
    <p:sldId id="383" r:id="rId20"/>
    <p:sldId id="258" r:id="rId21"/>
    <p:sldId id="259" r:id="rId22"/>
    <p:sldId id="260" r:id="rId23"/>
    <p:sldId id="372" r:id="rId24"/>
    <p:sldId id="271" r:id="rId25"/>
    <p:sldId id="420" r:id="rId26"/>
    <p:sldId id="422" r:id="rId27"/>
    <p:sldId id="423" r:id="rId28"/>
    <p:sldId id="424" r:id="rId29"/>
    <p:sldId id="425" r:id="rId30"/>
    <p:sldId id="426" r:id="rId31"/>
    <p:sldId id="421" r:id="rId32"/>
    <p:sldId id="272" r:id="rId33"/>
    <p:sldId id="432" r:id="rId34"/>
    <p:sldId id="273" r:id="rId35"/>
    <p:sldId id="433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34" r:id="rId48"/>
    <p:sldId id="274" r:id="rId49"/>
    <p:sldId id="275" r:id="rId50"/>
    <p:sldId id="276" r:id="rId51"/>
    <p:sldId id="446" r:id="rId52"/>
    <p:sldId id="431" r:id="rId53"/>
    <p:sldId id="286" r:id="rId54"/>
    <p:sldId id="287" r:id="rId55"/>
    <p:sldId id="288" r:id="rId56"/>
    <p:sldId id="449" r:id="rId57"/>
    <p:sldId id="450" r:id="rId58"/>
    <p:sldId id="451" r:id="rId59"/>
    <p:sldId id="289" r:id="rId60"/>
    <p:sldId id="290" r:id="rId61"/>
    <p:sldId id="291" r:id="rId62"/>
    <p:sldId id="292" r:id="rId63"/>
    <p:sldId id="293" r:id="rId64"/>
    <p:sldId id="294" r:id="rId65"/>
    <p:sldId id="386" r:id="rId66"/>
    <p:sldId id="403" r:id="rId67"/>
    <p:sldId id="404" r:id="rId68"/>
    <p:sldId id="405" r:id="rId69"/>
    <p:sldId id="448" r:id="rId70"/>
    <p:sldId id="411" r:id="rId71"/>
    <p:sldId id="412" r:id="rId72"/>
    <p:sldId id="413" r:id="rId73"/>
    <p:sldId id="414" r:id="rId7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750F7A4-0C8E-4E98-B515-ACC68F7E8B2C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C8C4E9F-93AE-4F12-9A03-28181FEE90E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4007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4152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005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855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5FC7-89C0-4751-916B-6B282418F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ar-EG" sz="1400" b="1">
              <a:solidFill>
                <a:srgbClr val="000000"/>
              </a:solidFill>
              <a:latin typeface="AvantGarde" pitchFamily="34" charset="0"/>
              <a:cs typeface="Times New Roman" pitchFamily="18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632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266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65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769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735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1278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4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653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25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5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112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805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540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909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DB31A-E940-4A62-80E2-2E512CD68260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155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6536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35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0834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95B4-3F5E-43A8-993B-9376E592561F}" type="datetimeFigureOut">
              <a:rPr lang="ar-EG" smtClean="0"/>
              <a:pPr/>
              <a:t>21/04/1444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8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1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../Local%20Settings/Temp/VECTOR_vectorCCpush_back.htm#vector::push_back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en-US" dirty="0" smtClean="0"/>
              <a:t>CS213 – 2022 / 2023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II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14: Standard Template Library</a:t>
            </a:r>
            <a:br>
              <a:rPr lang="en-US" dirty="0" smtClean="0"/>
            </a:br>
            <a:r>
              <a:rPr lang="ar-EG" dirty="0"/>
              <a:t> </a:t>
            </a:r>
            <a:r>
              <a:rPr lang="en-US" dirty="0"/>
              <a:t> </a:t>
            </a:r>
            <a:r>
              <a:rPr lang="en-US" dirty="0" smtClean="0"/>
              <a:t>STL - I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Dr. Mohamed El-</a:t>
            </a:r>
            <a:r>
              <a:rPr lang="en-US" dirty="0" err="1" smtClean="0"/>
              <a:t>Ramly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Some slides are from </a:t>
            </a:r>
            <a:r>
              <a:rPr lang="en-US" dirty="0" err="1" smtClean="0"/>
              <a:t>Stroustrup</a:t>
            </a:r>
            <a:r>
              <a:rPr lang="en-US" dirty="0" smtClean="0"/>
              <a:t> and Others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600" b="1" u="none" kern="0" dirty="0">
                <a:solidFill>
                  <a:srgbClr val="FF0000"/>
                </a:solidFill>
                <a:latin typeface="+mn-lt"/>
              </a:rPr>
              <a:t>Cairo University, Faculty  of Computers and </a:t>
            </a:r>
            <a:r>
              <a:rPr lang="en-US" sz="2600" b="1" u="none" kern="0" dirty="0" smtClean="0">
                <a:solidFill>
                  <a:srgbClr val="FF0000"/>
                </a:solidFill>
                <a:latin typeface="+mn-lt"/>
              </a:rPr>
              <a:t>AI</a:t>
            </a:r>
            <a:endParaRPr lang="en-US" sz="2600" b="1" u="none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2. The STL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 smtClean="0"/>
              <a:t>Part of the ISO C++ Standard Library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 smtClean="0"/>
              <a:t>Handles </a:t>
            </a:r>
            <a:r>
              <a:rPr lang="en-US" dirty="0"/>
              <a:t>textual data as well as numeric data</a:t>
            </a:r>
          </a:p>
          <a:p>
            <a:pPr lvl="2" algn="l" rtl="0" eaLnBrk="1" hangingPunct="1">
              <a:lnSpc>
                <a:spcPct val="90000"/>
              </a:lnSpc>
              <a:defRPr/>
            </a:pPr>
            <a:r>
              <a:rPr lang="en-US" dirty="0"/>
              <a:t>E.g. string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Deals with organization of code and data</a:t>
            </a:r>
          </a:p>
          <a:p>
            <a:pPr lvl="2" algn="l" rtl="0" eaLnBrk="1" hangingPunct="1">
              <a:lnSpc>
                <a:spcPct val="90000"/>
              </a:lnSpc>
              <a:defRPr/>
            </a:pPr>
            <a:r>
              <a:rPr lang="en-US" dirty="0"/>
              <a:t>Built-in types, user-defined types, and data structures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 smtClean="0"/>
              <a:t>Performance </a:t>
            </a:r>
            <a:r>
              <a:rPr lang="en-US" dirty="0"/>
              <a:t>was always a key concern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3B41A4-9F0C-405A-96BF-BEE4ACC034C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STL</a:t>
            </a:r>
          </a:p>
        </p:txBody>
      </p:sp>
      <p:pic>
        <p:nvPicPr>
          <p:cNvPr id="18435" name="Picture 8" descr="100_006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81800" y="76200"/>
            <a:ext cx="2249488" cy="2998788"/>
          </a:xfrm>
          <a:noFill/>
        </p:spPr>
      </p:pic>
      <p:sp>
        <p:nvSpPr>
          <p:cNvPr id="757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95400"/>
            <a:ext cx="7391400" cy="47244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Designed by Alex </a:t>
            </a:r>
            <a:r>
              <a:rPr lang="en-US" sz="2800" dirty="0" err="1"/>
              <a:t>Stepanov</a:t>
            </a:r>
            <a:endParaRPr lang="en-US" sz="2800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General aim: The most general, </a:t>
            </a:r>
            <a:r>
              <a:rPr lang="en-US" sz="2800" dirty="0" smtClean="0"/>
              <a:t>most</a:t>
            </a:r>
            <a:br>
              <a:rPr lang="en-US" sz="2800" dirty="0" smtClean="0"/>
            </a:br>
            <a:r>
              <a:rPr lang="en-US" sz="2800" dirty="0" smtClean="0"/>
              <a:t>efficient</a:t>
            </a:r>
            <a:r>
              <a:rPr lang="en-US" sz="2800" dirty="0"/>
              <a:t>, most flexible </a:t>
            </a:r>
            <a:r>
              <a:rPr lang="en-US" sz="2800" dirty="0" smtClean="0"/>
              <a:t>representation</a:t>
            </a:r>
            <a:br>
              <a:rPr lang="en-US" sz="2800" dirty="0" smtClean="0"/>
            </a:br>
            <a:r>
              <a:rPr lang="en-US" sz="2800" dirty="0" smtClean="0"/>
              <a:t>of concepts (ideas, algorithms)</a:t>
            </a:r>
            <a:endParaRPr lang="en-US" sz="2800" dirty="0"/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Represent separate concepts separately in code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Combine concepts freely wherever meaningful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 smtClean="0"/>
              <a:t>General aim to make programming “like </a:t>
            </a:r>
            <a:r>
              <a:rPr lang="en-US" sz="2800" dirty="0"/>
              <a:t>math</a:t>
            </a:r>
            <a:r>
              <a:rPr lang="en-US" sz="2800" dirty="0" smtClean="0"/>
              <a:t>”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 smtClean="0"/>
              <a:t>or even “Good programming </a:t>
            </a:r>
            <a:r>
              <a:rPr lang="en-US" sz="2400" i="1" dirty="0" smtClean="0"/>
              <a:t>is</a:t>
            </a:r>
            <a:r>
              <a:rPr lang="en-US" sz="2400" dirty="0" smtClean="0"/>
              <a:t> math”</a:t>
            </a:r>
            <a:endParaRPr lang="en-US" sz="2400" dirty="0"/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 smtClean="0"/>
              <a:t>works </a:t>
            </a:r>
            <a:r>
              <a:rPr lang="en-US" sz="2400" dirty="0"/>
              <a:t>for integers, for floating-point numbers, for polynomials, for …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6F165-0CB4-49B2-90F1-7D73FCF3B3D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81000" y="1143000"/>
            <a:ext cx="8229600" cy="1371600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/>
              <a:t>Algorithms</a:t>
            </a:r>
          </a:p>
          <a:p>
            <a:pPr lvl="1" algn="l" rtl="0" eaLnBrk="1" hangingPunct="1">
              <a:buFontTx/>
              <a:buNone/>
              <a:defRPr/>
            </a:pPr>
            <a:r>
              <a:rPr lang="en-US" dirty="0"/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04800" y="4648200"/>
            <a:ext cx="8229600" cy="1173163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/>
              <a:t>Containers</a:t>
            </a:r>
          </a:p>
          <a:p>
            <a:pPr lvl="1" algn="l" rtl="0" eaLnBrk="1" hangingPunct="1">
              <a:buFontTx/>
              <a:buNone/>
              <a:defRPr/>
            </a:pPr>
            <a:r>
              <a:rPr lang="en-US" dirty="0"/>
              <a:t>	              vector, list, map, </a:t>
            </a:r>
            <a:r>
              <a:rPr lang="en-US" dirty="0" err="1"/>
              <a:t>hash_map</a:t>
            </a:r>
            <a:r>
              <a:rPr lang="en-US" dirty="0"/>
              <a:t>, …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36DD7A0-35CF-4825-A68B-CDB9EA8C9A6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3276600" y="28956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iterators</a:t>
            </a: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1447800" y="21336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2286000" y="2133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3048000" y="2057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38862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10200" y="14478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manipulate data, but don’t know about containers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Containers store data, but don’t know about algorithms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Algorithms and containers interact through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0" lvl="2" indent="-2286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container has its own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types</a:t>
            </a:r>
          </a:p>
        </p:txBody>
      </p:sp>
      <p:sp>
        <p:nvSpPr>
          <p:cNvPr id="19468" name="Line 18"/>
          <p:cNvSpPr>
            <a:spLocks noChangeShapeType="1"/>
          </p:cNvSpPr>
          <p:nvPr/>
        </p:nvSpPr>
        <p:spPr bwMode="auto">
          <a:xfrm flipH="1" flipV="1">
            <a:off x="45720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9"/>
          <p:cNvSpPr>
            <a:spLocks noChangeShapeType="1"/>
          </p:cNvSpPr>
          <p:nvPr/>
        </p:nvSpPr>
        <p:spPr bwMode="auto">
          <a:xfrm flipV="1">
            <a:off x="41148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V="1">
            <a:off x="34290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1"/>
          <p:cNvSpPr>
            <a:spLocks noChangeShapeType="1"/>
          </p:cNvSpPr>
          <p:nvPr/>
        </p:nvSpPr>
        <p:spPr bwMode="auto">
          <a:xfrm flipV="1">
            <a:off x="25146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153400" cy="4495800"/>
          </a:xfrm>
        </p:spPr>
        <p:txBody>
          <a:bodyPr>
            <a:noAutofit/>
          </a:bodyPr>
          <a:lstStyle/>
          <a:p>
            <a:pPr algn="l" rtl="0" eaLnBrk="1" hangingPunct="1">
              <a:defRPr/>
            </a:pPr>
            <a:r>
              <a:rPr lang="en-US" dirty="0" smtClean="0"/>
              <a:t>An </a:t>
            </a:r>
            <a:r>
              <a:rPr lang="en-US" dirty="0"/>
              <a:t>ISO C++ standard framework of about </a:t>
            </a:r>
            <a:r>
              <a:rPr lang="en-US" dirty="0" smtClean="0"/>
              <a:t>15 </a:t>
            </a:r>
            <a:r>
              <a:rPr lang="en-US" dirty="0"/>
              <a:t>containers and about 60 algorithms connected by iterators</a:t>
            </a:r>
          </a:p>
          <a:p>
            <a:pPr lvl="1" algn="l" rtl="0" eaLnBrk="1" hangingPunct="1">
              <a:defRPr/>
            </a:pPr>
            <a:r>
              <a:rPr lang="en-US" dirty="0"/>
              <a:t>Other organizations provide more containers and algorithms in the style of the STL</a:t>
            </a:r>
          </a:p>
          <a:p>
            <a:pPr lvl="2" algn="l" rtl="0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Boost.org</a:t>
            </a:r>
            <a:r>
              <a:rPr lang="en-US" dirty="0"/>
              <a:t>, Microsoft, SGI, …</a:t>
            </a:r>
          </a:p>
          <a:p>
            <a:pPr algn="l" rtl="0" eaLnBrk="1" hangingPunct="1">
              <a:defRPr/>
            </a:pPr>
            <a:r>
              <a:rPr lang="en-US" dirty="0"/>
              <a:t>Probably the currently best known and most widely used example of generic </a:t>
            </a:r>
            <a:r>
              <a:rPr lang="en-US" dirty="0" smtClean="0"/>
              <a:t>programming</a:t>
            </a:r>
          </a:p>
          <a:p>
            <a:pPr algn="l" rtl="0" eaLnBrk="1" hangingPunct="1"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6F2D8C-89DE-4196-87D7-47F90BC2904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6752"/>
            <a:ext cx="8686800" cy="48006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If you know the basic concepts and a few examples you can use the rest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marL="457200" lvl="1" indent="0" algn="l" rtl="0">
              <a:lnSpc>
                <a:spcPct val="90000"/>
              </a:lnSpc>
              <a:buNone/>
              <a:defRPr/>
            </a:pPr>
            <a:endParaRPr lang="en-US" dirty="0"/>
          </a:p>
          <a:p>
            <a:pPr algn="l" rtl="0"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://en.cppreference.com/w/cpp/container</a:t>
            </a:r>
            <a:r>
              <a:rPr lang="en-US" dirty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3D4F7F-10E6-453E-96E2-7336C290427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smtClean="0">
                <a:latin typeface="Comic Sans MS" pitchFamily="66" charset="0"/>
                <a:ea typeface="Aharoni"/>
              </a:rPr>
              <a:t>What does STL contain?</a:t>
            </a:r>
            <a:endParaRPr lang="en-US" altLang="en-US" b="1" smtClean="0">
              <a:latin typeface="Comic Sans MS" pitchFamily="66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892480" cy="4839816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STL had three basic components: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Containers</a:t>
            </a:r>
          </a:p>
          <a:p>
            <a:pPr lvl="2" algn="l" rtl="0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mic Sans MS" pitchFamily="66" charset="0"/>
              </a:rPr>
              <a:t>	Generic class templates for storing collection of data.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Algorithms</a:t>
            </a:r>
          </a:p>
          <a:p>
            <a:pPr lvl="2" algn="l" rtl="0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mic Sans MS" pitchFamily="66" charset="0"/>
              </a:rPr>
              <a:t>	Generic function templates for operating on containers.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Iterators</a:t>
            </a:r>
          </a:p>
          <a:p>
            <a:pPr lvl="2" algn="l" rtl="0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mic Sans MS" pitchFamily="66" charset="0"/>
              </a:rPr>
              <a:t>	Generalized ‘smart’ pointers that facilitate use of containers.</a:t>
            </a:r>
          </a:p>
          <a:p>
            <a:pPr lvl="2" algn="l" rtl="0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mic Sans MS" pitchFamily="66" charset="0"/>
              </a:rPr>
              <a:t>	They provide an interface that is needed for STL algorithms to operate on STL containers.</a:t>
            </a:r>
          </a:p>
          <a:p>
            <a:pPr algn="l" rtl="0">
              <a:lnSpc>
                <a:spcPct val="90000"/>
              </a:lnSpc>
            </a:pPr>
            <a:r>
              <a:rPr lang="en-US" altLang="he-IL" sz="2400" b="1" dirty="0" smtClean="0">
                <a:latin typeface="Comic Sans MS" pitchFamily="66" charset="0"/>
                <a:ea typeface="Aharoni"/>
              </a:rPr>
              <a:t>String abstraction was added during standardization. </a:t>
            </a:r>
          </a:p>
          <a:p>
            <a:pPr algn="l" rtl="0">
              <a:lnSpc>
                <a:spcPct val="90000"/>
              </a:lnSpc>
            </a:pPr>
            <a:r>
              <a:rPr lang="pl-PL" altLang="en-US" sz="2800" dirty="0" smtClean="0"/>
              <a:t>It is a </a:t>
            </a:r>
            <a:r>
              <a:rPr lang="pl-PL" altLang="en-US" sz="2800" u="sng" dirty="0" smtClean="0"/>
              <a:t>template</a:t>
            </a:r>
            <a:r>
              <a:rPr lang="pl-PL" altLang="en-US" sz="2800" dirty="0" smtClean="0"/>
              <a:t> library!</a:t>
            </a:r>
          </a:p>
          <a:p>
            <a:pPr algn="l" rtl="0">
              <a:lnSpc>
                <a:spcPct val="90000"/>
              </a:lnSpc>
            </a:pPr>
            <a:r>
              <a:rPr lang="pl-PL" altLang="en-US" sz="2800" dirty="0" smtClean="0"/>
              <a:t>Designed for high-level programming</a:t>
            </a:r>
          </a:p>
          <a:p>
            <a:pPr algn="l" rtl="0">
              <a:lnSpc>
                <a:spcPct val="90000"/>
              </a:lnSpc>
            </a:pPr>
            <a:r>
              <a:rPr lang="pl-PL" altLang="en-US" sz="2800" dirty="0" smtClean="0"/>
              <a:t>Designed for </a:t>
            </a:r>
            <a:r>
              <a:rPr lang="pl-PL" altLang="en-US" sz="2800" b="1" i="1" dirty="0" smtClean="0">
                <a:solidFill>
                  <a:srgbClr val="FF0000"/>
                </a:solidFill>
              </a:rPr>
              <a:t>efficient</a:t>
            </a:r>
            <a:r>
              <a:rPr lang="pl-PL" altLang="en-US" sz="2800" dirty="0" smtClean="0"/>
              <a:t> programming</a:t>
            </a:r>
          </a:p>
          <a:p>
            <a:pPr algn="l" rtl="0">
              <a:lnSpc>
                <a:spcPct val="90000"/>
              </a:lnSpc>
            </a:pPr>
            <a:endParaRPr lang="en-US" altLang="en-US" sz="2800" b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08F41D4-74F9-40CB-96FA-8A6C99C628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When Do You Need STL?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86251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altLang="en-US" sz="2800" dirty="0" smtClean="0">
                <a:solidFill>
                  <a:srgbClr val="FF0000"/>
                </a:solidFill>
              </a:rPr>
              <a:t>Reduce your C/C++ programming time</a:t>
            </a:r>
          </a:p>
          <a:p>
            <a:pPr lvl="1" algn="l" rtl="0"/>
            <a:r>
              <a:rPr lang="en-US" altLang="en-US" dirty="0" smtClean="0"/>
              <a:t>Use data structures and algorithms from STL directly, instead of implementing everything from scratch</a:t>
            </a:r>
          </a:p>
          <a:p>
            <a:pPr algn="l" rtl="0"/>
            <a:r>
              <a:rPr lang="en-US" altLang="en-US" sz="2800" dirty="0" smtClean="0">
                <a:solidFill>
                  <a:srgbClr val="FF0000"/>
                </a:solidFill>
              </a:rPr>
              <a:t>Easier maintenance</a:t>
            </a:r>
          </a:p>
          <a:p>
            <a:pPr lvl="1" algn="l" rtl="0"/>
            <a:r>
              <a:rPr lang="en-US" altLang="en-US" dirty="0" smtClean="0"/>
              <a:t>Bugs in bottom structures are the most difficult to find</a:t>
            </a:r>
          </a:p>
          <a:p>
            <a:pPr lvl="1" algn="l" rtl="0"/>
            <a:r>
              <a:rPr lang="en-US" altLang="en-US" dirty="0" smtClean="0"/>
              <a:t>Use STL as building blocks, they are robust</a:t>
            </a:r>
          </a:p>
          <a:p>
            <a:pPr algn="l" rtl="0"/>
            <a:r>
              <a:rPr lang="en-US" altLang="en-US" sz="2800" dirty="0" smtClean="0">
                <a:solidFill>
                  <a:srgbClr val="FF0000"/>
                </a:solidFill>
              </a:rPr>
              <a:t>Program runtime is not very critical</a:t>
            </a:r>
          </a:p>
          <a:p>
            <a:pPr lvl="1" algn="l" rtl="0"/>
            <a:r>
              <a:rPr lang="en-US" altLang="en-US" dirty="0" smtClean="0"/>
              <a:t>General purpose implementations may run a little slower than customized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472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	Introduction to the Standard Template Library (STL)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STL</a:t>
            </a:r>
          </a:p>
          <a:p>
            <a:pPr lvl="1" algn="l" rtl="0"/>
            <a:r>
              <a:rPr lang="en-US" dirty="0"/>
              <a:t>Powerful, template-based components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</a:rPr>
              <a:t>Containers</a:t>
            </a:r>
            <a:r>
              <a:rPr lang="en-US" dirty="0"/>
              <a:t>: template data structures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</a:rPr>
              <a:t>Iterators</a:t>
            </a:r>
            <a:r>
              <a:rPr lang="en-US" dirty="0"/>
              <a:t>: like pointers, access elements of containers</a:t>
            </a:r>
          </a:p>
          <a:p>
            <a:pPr lvl="2" algn="l" rtl="0"/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: data manipulation, searching, sorting, etc.</a:t>
            </a:r>
          </a:p>
          <a:p>
            <a:pPr lvl="1" algn="l" rtl="0"/>
            <a:r>
              <a:rPr lang="en-US" dirty="0"/>
              <a:t>Object- oriented programming: reuse, reuse, reuse</a:t>
            </a:r>
          </a:p>
          <a:p>
            <a:pPr lvl="1" algn="l" rtl="0"/>
            <a:r>
              <a:rPr lang="en-US" dirty="0"/>
              <a:t>Only an </a:t>
            </a:r>
            <a:r>
              <a:rPr lang="en-US" dirty="0">
                <a:solidFill>
                  <a:srgbClr val="FF0000"/>
                </a:solidFill>
              </a:rPr>
              <a:t>introduction</a:t>
            </a:r>
            <a:r>
              <a:rPr lang="en-US" dirty="0"/>
              <a:t> to STL,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8180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79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3. Introduction </a:t>
            </a:r>
            <a:r>
              <a:rPr lang="en-US" dirty="0"/>
              <a:t>to Containers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Three types of containers 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Sequence</a:t>
            </a:r>
            <a:r>
              <a:rPr lang="en-US" dirty="0"/>
              <a:t> containers</a:t>
            </a:r>
          </a:p>
          <a:p>
            <a:pPr lvl="2" algn="l" rtl="0"/>
            <a:r>
              <a:rPr lang="en-US" dirty="0"/>
              <a:t>Linear data structures (vectors, linked lists)</a:t>
            </a:r>
          </a:p>
          <a:p>
            <a:pPr lvl="2" algn="l" rtl="0"/>
            <a:r>
              <a:rPr lang="en-US" dirty="0"/>
              <a:t>First-class container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Associative</a:t>
            </a:r>
            <a:r>
              <a:rPr lang="en-US" dirty="0"/>
              <a:t> containers</a:t>
            </a:r>
          </a:p>
          <a:p>
            <a:pPr lvl="2" algn="l" rtl="0"/>
            <a:r>
              <a:rPr lang="en-US" dirty="0"/>
              <a:t>Non-linear, can find elements </a:t>
            </a:r>
            <a:r>
              <a:rPr lang="en-US" dirty="0" smtClean="0"/>
              <a:t>quickly (sets, maps)</a:t>
            </a:r>
            <a:endParaRPr lang="en-US" dirty="0"/>
          </a:p>
          <a:p>
            <a:pPr lvl="2" algn="l" rtl="0"/>
            <a:r>
              <a:rPr lang="en-US" dirty="0"/>
              <a:t>Key/value pairs</a:t>
            </a:r>
          </a:p>
          <a:p>
            <a:pPr lvl="2" algn="l" rtl="0"/>
            <a:r>
              <a:rPr lang="en-US" dirty="0"/>
              <a:t>First-class container</a:t>
            </a:r>
          </a:p>
          <a:p>
            <a:pPr lvl="1" algn="l" rtl="0"/>
            <a:r>
              <a:rPr lang="en-US" dirty="0"/>
              <a:t>Container </a:t>
            </a:r>
            <a:r>
              <a:rPr lang="en-US" dirty="0">
                <a:solidFill>
                  <a:srgbClr val="FF0000"/>
                </a:solidFill>
              </a:rPr>
              <a:t>adapters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Containers have some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28402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6320"/>
            <a:ext cx="8229600" cy="4953000"/>
          </a:xfrm>
        </p:spPr>
        <p:txBody>
          <a:bodyPr>
            <a:normAutofit/>
          </a:bodyPr>
          <a:lstStyle/>
          <a:p>
            <a:pPr marL="514350" indent="-51435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Common tasks and ideals</a:t>
            </a:r>
          </a:p>
          <a:p>
            <a:pPr marL="514350" indent="-51435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STL: Containers</a:t>
            </a:r>
            <a:r>
              <a:rPr lang="en-US" dirty="0"/>
              <a:t>, algorithms, and </a:t>
            </a:r>
            <a:r>
              <a:rPr lang="en-US" dirty="0" smtClean="0"/>
              <a:t>iterators</a:t>
            </a:r>
          </a:p>
          <a:p>
            <a:pPr marL="514350" indent="-514350" algn="l" rtl="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Sequences: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dirty="0"/>
              <a:t>  </a:t>
            </a:r>
          </a:p>
          <a:p>
            <a:pPr marL="514350" indent="-514350" algn="l" rtl="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Adaptors: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priority Q</a:t>
            </a:r>
          </a:p>
          <a:p>
            <a:pPr marL="514350" indent="-514350" algn="l" rtl="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set,multiset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map,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multimap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algn="l" rtl="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Types of iterators</a:t>
            </a:r>
          </a:p>
          <a:p>
            <a:pPr marL="0" indent="0" algn="l" rtl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D89366-4BD1-487A-965B-2EB5B74CD8C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  <a:spcBef>
                <a:spcPts val="200"/>
              </a:spcBef>
            </a:pPr>
            <a:r>
              <a:rPr lang="en-US" sz="2800" dirty="0"/>
              <a:t>Sequence containers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smtClean="0">
                <a:latin typeface="Courier New" pitchFamily="49" charset="0"/>
              </a:rPr>
              <a:t>array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smtClean="0">
                <a:latin typeface="Courier New" pitchFamily="49" charset="0"/>
              </a:rPr>
              <a:t>vector</a:t>
            </a:r>
            <a:endParaRPr lang="en-US" sz="2400" b="1" dirty="0">
              <a:latin typeface="Courier New" pitchFamily="49" charset="0"/>
            </a:endParaRP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err="1">
                <a:latin typeface="Courier New" pitchFamily="49" charset="0"/>
              </a:rPr>
              <a:t>deque</a:t>
            </a:r>
            <a:endParaRPr lang="en-US" sz="2400" b="1" dirty="0">
              <a:latin typeface="Courier New" pitchFamily="49" charset="0"/>
            </a:endParaRP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>
                <a:latin typeface="Courier New" pitchFamily="49" charset="0"/>
              </a:rPr>
              <a:t>list</a:t>
            </a:r>
          </a:p>
          <a:p>
            <a:pPr algn="l" rtl="0">
              <a:lnSpc>
                <a:spcPct val="90000"/>
              </a:lnSpc>
              <a:spcBef>
                <a:spcPts val="200"/>
              </a:spcBef>
            </a:pPr>
            <a:r>
              <a:rPr lang="en-US" sz="2800" dirty="0"/>
              <a:t>Associative containers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>
                <a:latin typeface="Courier New" pitchFamily="49" charset="0"/>
              </a:rPr>
              <a:t>set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err="1">
                <a:latin typeface="Courier New" pitchFamily="49" charset="0"/>
              </a:rPr>
              <a:t>multiset</a:t>
            </a:r>
            <a:endParaRPr lang="en-US" sz="2400" b="1" dirty="0">
              <a:latin typeface="Courier New" pitchFamily="49" charset="0"/>
            </a:endParaRP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>
                <a:latin typeface="Courier New" pitchFamily="49" charset="0"/>
              </a:rPr>
              <a:t>map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err="1">
                <a:latin typeface="Courier New" pitchFamily="49" charset="0"/>
              </a:rPr>
              <a:t>multimap</a:t>
            </a:r>
            <a:endParaRPr lang="en-US" sz="2400" b="1" dirty="0">
              <a:latin typeface="Courier New" pitchFamily="49" charset="0"/>
            </a:endParaRPr>
          </a:p>
          <a:p>
            <a:pPr algn="l" rtl="0">
              <a:lnSpc>
                <a:spcPct val="90000"/>
              </a:lnSpc>
              <a:spcBef>
                <a:spcPts val="200"/>
              </a:spcBef>
            </a:pPr>
            <a:r>
              <a:rPr lang="en-US" sz="2800" dirty="0"/>
              <a:t>Container adapters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>
                <a:latin typeface="Courier New" pitchFamily="49" charset="0"/>
              </a:rPr>
              <a:t>stack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>
                <a:latin typeface="Courier New" pitchFamily="49" charset="0"/>
              </a:rPr>
              <a:t>queue</a:t>
            </a:r>
          </a:p>
          <a:p>
            <a:pPr lvl="1" algn="l" rtl="0">
              <a:lnSpc>
                <a:spcPct val="90000"/>
              </a:lnSpc>
              <a:spcBef>
                <a:spcPts val="200"/>
              </a:spcBef>
            </a:pPr>
            <a:r>
              <a:rPr lang="en-US" sz="2400" b="1" dirty="0" err="1">
                <a:latin typeface="Courier New" pitchFamily="49" charset="0"/>
              </a:rPr>
              <a:t>priority_queue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Common STL 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Member functions for all containers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</a:rPr>
              <a:t>Big 3: </a:t>
            </a:r>
            <a:r>
              <a:rPr lang="en-US" dirty="0" smtClean="0"/>
              <a:t>Default </a:t>
            </a:r>
            <a:r>
              <a:rPr lang="en-US" dirty="0"/>
              <a:t>constructor, copy constructor, destructor</a:t>
            </a:r>
          </a:p>
          <a:p>
            <a:pPr lvl="1" algn="l" rtl="0"/>
            <a:r>
              <a:rPr lang="en-US" b="1" dirty="0">
                <a:latin typeface="Courier New" pitchFamily="49" charset="0"/>
              </a:rPr>
              <a:t>empty</a:t>
            </a:r>
          </a:p>
          <a:p>
            <a:pPr lvl="1" algn="l" rtl="0"/>
            <a:r>
              <a:rPr lang="en-US" b="1" dirty="0" err="1">
                <a:latin typeface="Courier New" pitchFamily="49" charset="0"/>
              </a:rPr>
              <a:t>max_size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size</a:t>
            </a:r>
          </a:p>
          <a:p>
            <a:pPr lvl="1" algn="l" rtl="0"/>
            <a:r>
              <a:rPr lang="en-US" b="1" dirty="0">
                <a:latin typeface="Courier New" pitchFamily="49" charset="0"/>
              </a:rPr>
              <a:t>= &lt; &lt;= &gt; &gt;= == !=</a:t>
            </a:r>
          </a:p>
          <a:p>
            <a:pPr lvl="1" algn="l" rtl="0"/>
            <a:r>
              <a:rPr lang="en-US" b="1" dirty="0">
                <a:latin typeface="Courier New" pitchFamily="49" charset="0"/>
              </a:rPr>
              <a:t>swap</a:t>
            </a:r>
          </a:p>
          <a:p>
            <a:pPr algn="l" rtl="0"/>
            <a:r>
              <a:rPr lang="en-US" dirty="0"/>
              <a:t>Functions for first-class containers</a:t>
            </a:r>
          </a:p>
          <a:p>
            <a:pPr lvl="1" algn="l" rtl="0"/>
            <a:r>
              <a:rPr lang="en-US" b="1" dirty="0">
                <a:latin typeface="Courier New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end</a:t>
            </a:r>
          </a:p>
          <a:p>
            <a:pPr lvl="1" algn="l" rtl="0"/>
            <a:r>
              <a:rPr lang="en-US" b="1" dirty="0" err="1">
                <a:latin typeface="Courier New" pitchFamily="49" charset="0"/>
              </a:rPr>
              <a:t>rbegin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rend</a:t>
            </a:r>
          </a:p>
          <a:p>
            <a:pPr lvl="1" algn="l" rtl="0"/>
            <a:r>
              <a:rPr lang="en-US" b="1" dirty="0">
                <a:latin typeface="Courier New" pitchFamily="49" charset="0"/>
              </a:rPr>
              <a:t>erase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3403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Sequence Containers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– fixed size array  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- based on arrays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deque</a:t>
            </a:r>
            <a:r>
              <a:rPr lang="en-US" dirty="0" smtClean="0"/>
              <a:t> </a:t>
            </a:r>
            <a:r>
              <a:rPr lang="en-US" dirty="0"/>
              <a:t>- based on arrays</a:t>
            </a:r>
          </a:p>
          <a:p>
            <a:pPr lvl="1"/>
            <a:r>
              <a:rPr lang="en-US" b="1" dirty="0">
                <a:latin typeface="Courier New" pitchFamily="49" charset="0"/>
              </a:rPr>
              <a:t>list</a:t>
            </a:r>
            <a:r>
              <a:rPr lang="en-US" dirty="0"/>
              <a:t> - robust linked list</a:t>
            </a:r>
          </a:p>
        </p:txBody>
      </p:sp>
    </p:spTree>
    <p:extLst>
      <p:ext uri="{BB962C8B-B14F-4D97-AF65-F5344CB8AC3E}">
        <p14:creationId xmlns:p14="http://schemas.microsoft.com/office/powerpoint/2010/main" val="2087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2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Sequence </a:t>
            </a:r>
            <a:r>
              <a:rPr lang="en-US" dirty="0"/>
              <a:t>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latin typeface="Courier New" pitchFamily="49" charset="0"/>
              </a:rPr>
              <a:t>array </a:t>
            </a:r>
            <a:endParaRPr lang="en-US" sz="3600" dirty="0"/>
          </a:p>
          <a:p>
            <a:pPr lvl="1"/>
            <a:r>
              <a:rPr lang="en-US" sz="2800" b="1" dirty="0" smtClean="0">
                <a:latin typeface="Courier New" pitchFamily="49" charset="0"/>
              </a:rPr>
              <a:t>&lt;array&gt;</a:t>
            </a:r>
            <a:endParaRPr lang="en-US" sz="2800" b="1" dirty="0">
              <a:latin typeface="Courier New" pitchFamily="49" charset="0"/>
            </a:endParaRP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Fixed-size</a:t>
            </a:r>
            <a:r>
              <a:rPr lang="en-US" sz="2800" dirty="0" smtClean="0"/>
              <a:t> </a:t>
            </a:r>
            <a:r>
              <a:rPr lang="en-US" sz="2800" dirty="0"/>
              <a:t>sequence </a:t>
            </a:r>
            <a:r>
              <a:rPr lang="en-US" sz="2800" dirty="0" smtClean="0"/>
              <a:t>container with elements ordered in linear sequence.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Cannot</a:t>
            </a:r>
            <a:r>
              <a:rPr lang="en-US" sz="2800" dirty="0" smtClean="0"/>
              <a:t> be </a:t>
            </a:r>
            <a:r>
              <a:rPr lang="en-US" sz="2800" dirty="0" smtClean="0">
                <a:solidFill>
                  <a:srgbClr val="FF0000"/>
                </a:solidFill>
              </a:rPr>
              <a:t>expanded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Does not keep its size</a:t>
            </a:r>
            <a:r>
              <a:rPr lang="en-US" sz="2800" dirty="0" smtClean="0"/>
              <a:t>, it should be given in declaration.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Wraps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F0000"/>
                </a:solidFill>
              </a:rPr>
              <a:t>regular array </a:t>
            </a:r>
            <a:r>
              <a:rPr lang="en-US" sz="2800" dirty="0" smtClean="0"/>
              <a:t>as a container. </a:t>
            </a:r>
          </a:p>
        </p:txBody>
      </p:sp>
    </p:spTree>
    <p:extLst>
      <p:ext uri="{BB962C8B-B14F-4D97-AF65-F5344CB8AC3E}">
        <p14:creationId xmlns:p14="http://schemas.microsoft.com/office/powerpoint/2010/main" val="14630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Sequence </a:t>
            </a:r>
            <a:r>
              <a:rPr lang="en-US" dirty="0"/>
              <a:t>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90656" cy="5257800"/>
          </a:xfrm>
        </p:spPr>
        <p:txBody>
          <a:bodyPr/>
          <a:lstStyle/>
          <a:p>
            <a:r>
              <a:rPr lang="en-US" sz="2400" b="1" dirty="0" smtClean="0">
                <a:latin typeface="Courier New" pitchFamily="49" charset="0"/>
              </a:rPr>
              <a:t>array&lt;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, 5&gt; </a:t>
            </a:r>
            <a:r>
              <a:rPr lang="en-US" sz="2400" b="1" dirty="0" smtClean="0">
                <a:latin typeface="Courier New" pitchFamily="49" charset="0"/>
              </a:rPr>
              <a:t>a1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</a:rPr>
              <a:t>{9</a:t>
            </a:r>
            <a:r>
              <a:rPr lang="en-US" sz="2400" b="1" dirty="0">
                <a:latin typeface="Courier New" pitchFamily="49" charset="0"/>
              </a:rPr>
              <a:t>, 7, 5, 3, 1 }; 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array&lt;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, 5&gt; a</a:t>
            </a:r>
            <a:r>
              <a:rPr lang="en-US" sz="2400" b="1" dirty="0" smtClean="0">
                <a:latin typeface="Courier New" pitchFamily="49" charset="0"/>
              </a:rPr>
              <a:t>2 {9</a:t>
            </a:r>
            <a:r>
              <a:rPr lang="en-US" sz="2400" b="1" dirty="0">
                <a:latin typeface="Courier New" pitchFamily="49" charset="0"/>
              </a:rPr>
              <a:t>, 7, 5, 3, 1 }; 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array </a:t>
            </a:r>
            <a:r>
              <a:rPr lang="en-US" sz="2400" b="1" dirty="0" smtClean="0">
                <a:latin typeface="Courier New" pitchFamily="49" charset="0"/>
              </a:rPr>
              <a:t>a3 </a:t>
            </a:r>
            <a:r>
              <a:rPr lang="en-US" sz="2400" b="1" dirty="0">
                <a:latin typeface="Courier New" pitchFamily="49" charset="0"/>
              </a:rPr>
              <a:t>{ 9, 7, 5, 3, 1 </a:t>
            </a:r>
            <a:r>
              <a:rPr lang="en-US" sz="2400" b="1" dirty="0" smtClean="0">
                <a:latin typeface="Courier New" pitchFamily="49" charset="0"/>
              </a:rPr>
              <a:t>} // from C++17</a:t>
            </a:r>
          </a:p>
          <a:p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array&lt;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, 5</a:t>
            </a:r>
            <a:r>
              <a:rPr lang="en-US" sz="2400" b="1" dirty="0" smtClean="0">
                <a:latin typeface="Courier New" pitchFamily="49" charset="0"/>
              </a:rPr>
              <a:t>&gt; a4;</a:t>
            </a:r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a4 = { 0, 1, 2, 3, 4 }; // okay</a:t>
            </a:r>
          </a:p>
          <a:p>
            <a:r>
              <a:rPr lang="en-US" sz="2400" b="1" dirty="0">
                <a:latin typeface="Courier New" pitchFamily="49" charset="0"/>
              </a:rPr>
              <a:t>a4 = { 0, 1, </a:t>
            </a:r>
            <a:r>
              <a:rPr lang="en-US" sz="2400" b="1" dirty="0" smtClean="0">
                <a:latin typeface="Courier New" pitchFamily="49" charset="0"/>
              </a:rPr>
              <a:t>2 }; </a:t>
            </a:r>
            <a:r>
              <a:rPr lang="en-US" sz="2400" b="1" dirty="0">
                <a:latin typeface="Courier New" pitchFamily="49" charset="0"/>
              </a:rPr>
              <a:t>// </a:t>
            </a:r>
            <a:r>
              <a:rPr lang="en-US" sz="2400" b="1" dirty="0" smtClean="0">
                <a:latin typeface="Courier New" pitchFamily="49" charset="0"/>
              </a:rPr>
              <a:t>okay – rest are 0s</a:t>
            </a:r>
          </a:p>
          <a:p>
            <a:r>
              <a:rPr lang="en-US" sz="2400" b="1" dirty="0">
                <a:latin typeface="Courier New" pitchFamily="49" charset="0"/>
              </a:rPr>
              <a:t>a4 = { 0, 1, 2, 3, </a:t>
            </a:r>
            <a:r>
              <a:rPr lang="en-US" sz="2400" b="1" dirty="0" smtClean="0">
                <a:latin typeface="Courier New" pitchFamily="49" charset="0"/>
              </a:rPr>
              <a:t>4, 5, 6 </a:t>
            </a:r>
            <a:r>
              <a:rPr lang="en-US" sz="2400" b="1" dirty="0">
                <a:latin typeface="Courier New" pitchFamily="49" charset="0"/>
              </a:rPr>
              <a:t>}; // </a:t>
            </a:r>
            <a:r>
              <a:rPr lang="en-US" sz="2400" b="1" dirty="0" smtClean="0">
                <a:latin typeface="Courier New" pitchFamily="49" charset="0"/>
              </a:rPr>
              <a:t>Wrong</a:t>
            </a:r>
          </a:p>
          <a:p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a4[0] = 1000;		// NO boundary check</a:t>
            </a:r>
          </a:p>
          <a:p>
            <a:r>
              <a:rPr lang="en-US" sz="2400" b="1" dirty="0" smtClean="0">
                <a:latin typeface="Courier New" pitchFamily="49" charset="0"/>
              </a:rPr>
              <a:t>a4.at(1) = 2000;  // EXIT if &gt;= size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Sequence </a:t>
            </a:r>
            <a:r>
              <a:rPr lang="en-US" dirty="0"/>
              <a:t>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90656" cy="5257800"/>
          </a:xfrm>
        </p:spPr>
        <p:txBody>
          <a:bodyPr/>
          <a:lstStyle/>
          <a:p>
            <a:r>
              <a:rPr lang="en-US" sz="2400" b="1" dirty="0" smtClean="0">
                <a:latin typeface="Courier New" pitchFamily="49" charset="0"/>
              </a:rPr>
              <a:t>array&lt;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, 5&gt; </a:t>
            </a:r>
            <a:r>
              <a:rPr lang="en-US" sz="2400" b="1" dirty="0" smtClean="0">
                <a:latin typeface="Courier New" pitchFamily="49" charset="0"/>
              </a:rPr>
              <a:t>a1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</a:rPr>
              <a:t>{9</a:t>
            </a:r>
            <a:r>
              <a:rPr lang="en-US" sz="2400" b="1" dirty="0">
                <a:latin typeface="Courier New" pitchFamily="49" charset="0"/>
              </a:rPr>
              <a:t>, 7, 5, 3, 1 }; </a:t>
            </a:r>
            <a:endParaRPr lang="en-US" sz="2400" b="1" dirty="0" smtClean="0">
              <a:latin typeface="Courier New" pitchFamily="49" charset="0"/>
            </a:endParaRPr>
          </a:p>
          <a:p>
            <a:r>
              <a:rPr lang="en-GB" sz="2400" b="1" dirty="0" err="1">
                <a:latin typeface="Courier New" pitchFamily="49" charset="0"/>
              </a:rPr>
              <a:t>cout</a:t>
            </a:r>
            <a:r>
              <a:rPr lang="en-GB" sz="2400" b="1" dirty="0">
                <a:latin typeface="Courier New" pitchFamily="49" charset="0"/>
              </a:rPr>
              <a:t> &lt;&lt; "length: " &lt;&lt; </a:t>
            </a:r>
            <a:r>
              <a:rPr lang="en-GB" sz="2400" b="1" dirty="0" smtClean="0">
                <a:latin typeface="Courier New" pitchFamily="49" charset="0"/>
              </a:rPr>
              <a:t>a1.size() </a:t>
            </a:r>
            <a:r>
              <a:rPr lang="en-GB" sz="2400" b="1" dirty="0">
                <a:latin typeface="Courier New" pitchFamily="49" charset="0"/>
              </a:rPr>
              <a:t>&lt;&lt; '\n';</a:t>
            </a:r>
            <a:endParaRPr lang="en-US" sz="2400" b="1" dirty="0">
              <a:latin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sort(a1.begin(), </a:t>
            </a:r>
            <a:r>
              <a:rPr lang="en-US" sz="2400" b="1" dirty="0" smtClean="0">
                <a:latin typeface="Courier New" pitchFamily="49" charset="0"/>
              </a:rPr>
              <a:t>a1.end</a:t>
            </a:r>
            <a:r>
              <a:rPr lang="en-US" sz="2400" b="1" dirty="0">
                <a:latin typeface="Courier New" pitchFamily="49" charset="0"/>
              </a:rPr>
              <a:t>()); // sort </a:t>
            </a:r>
          </a:p>
          <a:p>
            <a:r>
              <a:rPr lang="en-US" sz="2400" b="1" dirty="0" smtClean="0">
                <a:latin typeface="Courier New" pitchFamily="49" charset="0"/>
              </a:rPr>
              <a:t>sort(a1.rbegin</a:t>
            </a:r>
            <a:r>
              <a:rPr lang="en-US" sz="2400" b="1" dirty="0">
                <a:latin typeface="Courier New" pitchFamily="49" charset="0"/>
              </a:rPr>
              <a:t>(), </a:t>
            </a:r>
            <a:r>
              <a:rPr lang="en-US" sz="2400" b="1" dirty="0" smtClean="0">
                <a:latin typeface="Courier New" pitchFamily="49" charset="0"/>
              </a:rPr>
              <a:t>a1.rend());</a:t>
            </a:r>
            <a:r>
              <a:rPr lang="en-US" sz="2000" b="1" dirty="0" smtClean="0">
                <a:latin typeface="Courier New" pitchFamily="49" charset="0"/>
              </a:rPr>
              <a:t>//reverse sort</a:t>
            </a:r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element : </a:t>
            </a:r>
            <a:r>
              <a:rPr lang="en-US" sz="2400" b="1" dirty="0" smtClean="0">
                <a:latin typeface="Courier New" pitchFamily="49" charset="0"/>
              </a:rPr>
              <a:t>a1)</a:t>
            </a:r>
            <a:endParaRPr lang="en-US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&lt;&lt; element &lt;&lt; ' </a:t>
            </a:r>
            <a:r>
              <a:rPr lang="en-US" sz="2400" b="1" dirty="0" smtClean="0">
                <a:latin typeface="Courier New" pitchFamily="49" charset="0"/>
              </a:rPr>
              <a:t>';</a:t>
            </a:r>
          </a:p>
          <a:p>
            <a:endParaRPr lang="en-US" sz="2400" b="1" dirty="0" smtClean="0">
              <a:latin typeface="Courier New" pitchFamily="49" charset="0"/>
            </a:endParaRPr>
          </a:p>
          <a:p>
            <a:r>
              <a:rPr lang="en-GB" sz="2400" b="1" dirty="0">
                <a:latin typeface="Courier New" pitchFamily="49" charset="0"/>
              </a:rPr>
              <a:t>for (</a:t>
            </a:r>
            <a:r>
              <a:rPr lang="en-GB" sz="2400" b="1" dirty="0" err="1">
                <a:latin typeface="Courier New" pitchFamily="49" charset="0"/>
              </a:rPr>
              <a:t>int</a:t>
            </a:r>
            <a:r>
              <a:rPr lang="en-GB" sz="2400" b="1" dirty="0">
                <a:latin typeface="Courier New" pitchFamily="49" charset="0"/>
              </a:rPr>
              <a:t> i{ 0 }; i &lt; </a:t>
            </a:r>
            <a:r>
              <a:rPr lang="en-GB" sz="2400" b="1" dirty="0" smtClean="0">
                <a:latin typeface="Courier New" pitchFamily="49" charset="0"/>
              </a:rPr>
              <a:t>a1.size</a:t>
            </a:r>
            <a:r>
              <a:rPr lang="en-GB" sz="2400" b="1" dirty="0">
                <a:latin typeface="Courier New" pitchFamily="49" charset="0"/>
              </a:rPr>
              <a:t>(); ++i) </a:t>
            </a:r>
          </a:p>
          <a:p>
            <a:pPr marL="0" indent="0">
              <a:buNone/>
            </a:pPr>
            <a:r>
              <a:rPr lang="en-GB" sz="2400" b="1" dirty="0" smtClean="0">
                <a:latin typeface="Courier New" pitchFamily="49" charset="0"/>
              </a:rPr>
              <a:t>     </a:t>
            </a:r>
            <a:r>
              <a:rPr lang="en-GB" sz="2400" b="1" dirty="0" err="1" smtClean="0">
                <a:latin typeface="Courier New" pitchFamily="49" charset="0"/>
              </a:rPr>
              <a:t>cout</a:t>
            </a: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</a:rPr>
              <a:t>&lt;&lt; </a:t>
            </a:r>
            <a:r>
              <a:rPr lang="en-GB" sz="2400" b="1" dirty="0" smtClean="0">
                <a:latin typeface="Courier New" pitchFamily="49" charset="0"/>
              </a:rPr>
              <a:t>a1[i</a:t>
            </a:r>
            <a:r>
              <a:rPr lang="en-GB" sz="2400" b="1" dirty="0">
                <a:latin typeface="Courier New" pitchFamily="49" charset="0"/>
              </a:rPr>
              <a:t>] &lt;&lt; ' '; </a:t>
            </a:r>
            <a:br>
              <a:rPr lang="en-GB" sz="2400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Sequence </a:t>
            </a:r>
            <a:r>
              <a:rPr lang="en-US" dirty="0"/>
              <a:t>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90656" cy="5257800"/>
          </a:xfrm>
        </p:spPr>
        <p:txBody>
          <a:bodyPr/>
          <a:lstStyle/>
          <a:p>
            <a:r>
              <a:rPr lang="en-US" sz="2400" b="1" dirty="0">
                <a:latin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</a:rPr>
              <a:t>printArray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array&lt;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, 5&gt;&amp; </a:t>
            </a:r>
            <a:r>
              <a:rPr lang="en-US" sz="2400" b="1" dirty="0" smtClean="0">
                <a:latin typeface="Courier New" pitchFamily="49" charset="0"/>
              </a:rPr>
              <a:t>a1)</a:t>
            </a: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  {</a:t>
            </a: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for (auto element : </a:t>
            </a:r>
            <a:r>
              <a:rPr lang="en-US" sz="2400" b="1" dirty="0" smtClean="0">
                <a:latin typeface="Courier New" pitchFamily="49" charset="0"/>
              </a:rPr>
              <a:t>a1)</a:t>
            </a: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&lt;&lt; element &lt;&lt;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&lt;&lt; '\n';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GB" sz="2400" b="1" dirty="0" smtClean="0">
                <a:latin typeface="Courier New" pitchFamily="49" charset="0"/>
              </a:rPr>
              <a:t>// Will work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ONLY</a:t>
            </a:r>
            <a:r>
              <a:rPr lang="en-GB" sz="2400" b="1" dirty="0" smtClean="0">
                <a:latin typeface="Courier New" pitchFamily="49" charset="0"/>
              </a:rPr>
              <a:t> with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array&lt;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, 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5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Sequence </a:t>
            </a:r>
            <a:r>
              <a:rPr lang="en-US" dirty="0"/>
              <a:t>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80920" cy="52578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#include &lt;array&gt;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#</a:t>
            </a:r>
            <a:r>
              <a:rPr lang="en-US" sz="1800" b="1" dirty="0">
                <a:latin typeface="Courier New" pitchFamily="49" charset="0"/>
              </a:rPr>
              <a:t>include &lt;</a:t>
            </a:r>
            <a:r>
              <a:rPr lang="en-US" sz="1800" b="1" dirty="0" err="1">
                <a:latin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</a:rPr>
              <a:t>&gt;</a:t>
            </a:r>
            <a:endParaRPr lang="en-US" sz="1800" b="1" dirty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// </a:t>
            </a:r>
            <a:r>
              <a:rPr lang="en-US" sz="1800" b="1" dirty="0" err="1">
                <a:latin typeface="Courier New" pitchFamily="49" charset="0"/>
              </a:rPr>
              <a:t>printArray</a:t>
            </a:r>
            <a:r>
              <a:rPr lang="en-US" sz="1800" b="1" dirty="0">
                <a:latin typeface="Courier New" pitchFamily="49" charset="0"/>
              </a:rPr>
              <a:t> is a template function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template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</a:rPr>
              <a:t>&gt; </a:t>
            </a:r>
            <a:endParaRPr lang="en-US" sz="1800" b="1" dirty="0" smtClean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printArray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::array&lt;T, size&gt;&amp; </a:t>
            </a:r>
            <a:r>
              <a:rPr lang="en-US" sz="1800" b="1" dirty="0" err="1">
                <a:latin typeface="Courier New" pitchFamily="49" charset="0"/>
              </a:rPr>
              <a:t>myArray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for (auto element : </a:t>
            </a:r>
            <a:r>
              <a:rPr lang="en-US" sz="1800" b="1" dirty="0" err="1">
                <a:latin typeface="Courier New" pitchFamily="49" charset="0"/>
              </a:rPr>
              <a:t>myArray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element &lt;&lt; ' ';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'\n';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::array&lt;double, </a:t>
            </a:r>
            <a:r>
              <a:rPr lang="en-US" sz="1800" b="1" dirty="0" smtClean="0">
                <a:latin typeface="Courier New" pitchFamily="49" charset="0"/>
              </a:rPr>
              <a:t>4&gt; myArray4{ </a:t>
            </a:r>
            <a:r>
              <a:rPr lang="en-US" sz="1800" b="1" dirty="0">
                <a:latin typeface="Courier New" pitchFamily="49" charset="0"/>
              </a:rPr>
              <a:t>9.0, 7.2, 5.4, </a:t>
            </a:r>
            <a:r>
              <a:rPr lang="en-US" sz="1800" b="1" dirty="0" smtClean="0">
                <a:latin typeface="Courier New" pitchFamily="49" charset="0"/>
              </a:rPr>
              <a:t>3.8 </a:t>
            </a:r>
            <a:r>
              <a:rPr lang="en-US" sz="1800" b="1" dirty="0">
                <a:latin typeface="Courier New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printArray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myArray4</a:t>
            </a:r>
            <a:r>
              <a:rPr lang="en-US" sz="1800" b="1" dirty="0" smtClean="0">
                <a:latin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700" b="1" dirty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smtClean="0">
                <a:latin typeface="Courier New" pitchFamily="49" charset="0"/>
              </a:rPr>
              <a:t>array&lt;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>
                <a:latin typeface="Courier New" pitchFamily="49" charset="0"/>
              </a:rPr>
              <a:t>7&gt;  myArray7{ </a:t>
            </a:r>
            <a:r>
              <a:rPr lang="en-US" sz="1800" b="1" dirty="0" smtClean="0">
                <a:latin typeface="Courier New" pitchFamily="49" charset="0"/>
              </a:rPr>
              <a:t>9, 7, 4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smtClean="0">
                <a:latin typeface="Courier New" pitchFamily="49" charset="0"/>
              </a:rPr>
              <a:t>3, 1, 1, 0 </a:t>
            </a:r>
            <a:r>
              <a:rPr lang="en-US" sz="1800" b="1" dirty="0">
                <a:latin typeface="Courier New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printArray</a:t>
            </a:r>
            <a:r>
              <a:rPr lang="en-US" sz="1800" b="1" dirty="0">
                <a:latin typeface="Courier New" pitchFamily="49" charset="0"/>
              </a:rPr>
              <a:t>(myArray7);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500" b="1" dirty="0">
              <a:latin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I. Common </a:t>
            </a:r>
            <a:r>
              <a:rPr lang="en-US" dirty="0"/>
              <a:t>tasks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Collect data into </a:t>
            </a:r>
            <a:r>
              <a:rPr lang="en-US" sz="2800" dirty="0">
                <a:solidFill>
                  <a:srgbClr val="FF0000"/>
                </a:solidFill>
              </a:rPr>
              <a:t>containers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Organize</a:t>
            </a:r>
            <a:r>
              <a:rPr lang="en-US" sz="2800" dirty="0"/>
              <a:t> data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For printing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For fast access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Retrieve</a:t>
            </a:r>
            <a:r>
              <a:rPr lang="en-US" sz="2800" dirty="0"/>
              <a:t> data items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By </a:t>
            </a:r>
            <a:r>
              <a:rPr lang="en-US" sz="2400" dirty="0" smtClean="0"/>
              <a:t>index </a:t>
            </a:r>
            <a:r>
              <a:rPr lang="en-US" sz="2000" dirty="0" smtClean="0"/>
              <a:t>(e.g., get the </a:t>
            </a:r>
            <a:r>
              <a:rPr lang="en-US" sz="2000" b="1" dirty="0" smtClean="0"/>
              <a:t>N</a:t>
            </a:r>
            <a:r>
              <a:rPr lang="en-US" sz="2000" dirty="0" smtClean="0"/>
              <a:t>th element)</a:t>
            </a:r>
            <a:endParaRPr lang="en-US" sz="2400" dirty="0"/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By </a:t>
            </a:r>
            <a:r>
              <a:rPr lang="en-US" sz="2400" dirty="0" smtClean="0"/>
              <a:t>value </a:t>
            </a:r>
            <a:r>
              <a:rPr lang="en-US" sz="2000" dirty="0" smtClean="0"/>
              <a:t>(e.g., get the first element with the value </a:t>
            </a:r>
            <a:r>
              <a:rPr lang="en-US" sz="2000" b="1" dirty="0" smtClean="0"/>
              <a:t>"Chocolate"</a:t>
            </a:r>
            <a:r>
              <a:rPr lang="en-US" sz="2000" dirty="0" smtClean="0"/>
              <a:t>)</a:t>
            </a:r>
            <a:endParaRPr lang="en-US" sz="2400" dirty="0"/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sz="2400" dirty="0"/>
              <a:t>By </a:t>
            </a:r>
            <a:r>
              <a:rPr lang="en-US" sz="2400" dirty="0" smtClean="0"/>
              <a:t>properties </a:t>
            </a:r>
            <a:r>
              <a:rPr lang="en-US" sz="2000" dirty="0" smtClean="0"/>
              <a:t>(e.g., get the first elements where “</a:t>
            </a:r>
            <a:r>
              <a:rPr lang="en-US" sz="2000" b="1" dirty="0" smtClean="0"/>
              <a:t>age &lt; 64</a:t>
            </a:r>
            <a:r>
              <a:rPr lang="en-US" sz="2000" dirty="0" smtClean="0"/>
              <a:t>”)</a:t>
            </a:r>
            <a:endParaRPr lang="en-US" sz="2400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Add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Remove</a:t>
            </a:r>
            <a:r>
              <a:rPr lang="en-US" sz="2800" dirty="0"/>
              <a:t> data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Sorting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/>
              <a:t>Simple </a:t>
            </a:r>
            <a:r>
              <a:rPr lang="en-US" sz="2800" dirty="0">
                <a:solidFill>
                  <a:srgbClr val="FF0000"/>
                </a:solidFill>
              </a:rPr>
              <a:t>numeric</a:t>
            </a:r>
            <a:r>
              <a:rPr lang="en-US" sz="2800" dirty="0"/>
              <a:t> operations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B23831-088E-4E18-A7D3-60265A3E08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61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Sequence Container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vector</a:t>
            </a:r>
            <a:r>
              <a:rPr lang="en-US"/>
              <a:t> </a:t>
            </a:r>
          </a:p>
          <a:p>
            <a:pPr lvl="1"/>
            <a:r>
              <a:rPr lang="en-US" b="1">
                <a:latin typeface="Courier New" pitchFamily="49" charset="0"/>
              </a:rPr>
              <a:t>&lt;vector&gt;</a:t>
            </a:r>
          </a:p>
          <a:p>
            <a:pPr lvl="1"/>
            <a:r>
              <a:rPr lang="en-US"/>
              <a:t>Data structure with contiguous memory locations</a:t>
            </a:r>
          </a:p>
          <a:p>
            <a:pPr lvl="2"/>
            <a:r>
              <a:rPr lang="en-US"/>
              <a:t>Access elements with </a:t>
            </a:r>
            <a:r>
              <a:rPr lang="en-US" b="1">
                <a:latin typeface="Courier New" pitchFamily="49" charset="0"/>
              </a:rPr>
              <a:t>[]</a:t>
            </a:r>
          </a:p>
          <a:p>
            <a:pPr lvl="1"/>
            <a:r>
              <a:rPr lang="en-US"/>
              <a:t>Use when data must be sorted and easily accessible</a:t>
            </a:r>
          </a:p>
          <a:p>
            <a:r>
              <a:rPr lang="en-US"/>
              <a:t>When memory exhausted</a:t>
            </a:r>
          </a:p>
          <a:p>
            <a:pPr lvl="1"/>
            <a:r>
              <a:rPr lang="en-US"/>
              <a:t>Allocates larger, contiguous area of memory</a:t>
            </a:r>
          </a:p>
          <a:p>
            <a:pPr lvl="1"/>
            <a:r>
              <a:rPr lang="en-US"/>
              <a:t>Copies itself there</a:t>
            </a:r>
          </a:p>
          <a:p>
            <a:pPr lvl="1"/>
            <a:r>
              <a:rPr lang="en-US"/>
              <a:t>Deallocates old memory</a:t>
            </a:r>
          </a:p>
          <a:p>
            <a:r>
              <a:rPr lang="en-US"/>
              <a:t>Has random access iterators</a:t>
            </a:r>
          </a:p>
        </p:txBody>
      </p:sp>
    </p:spTree>
    <p:extLst>
      <p:ext uri="{BB962C8B-B14F-4D97-AF65-F5344CB8AC3E}">
        <p14:creationId xmlns:p14="http://schemas.microsoft.com/office/powerpoint/2010/main" val="2071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</a:t>
            </a:r>
            <a:r>
              <a:rPr lang="en-US" altLang="en-US" dirty="0" smtClean="0"/>
              <a:t>ector Sequence Container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Generalized array that stores a collection of elements of the same data type</a:t>
            </a:r>
          </a:p>
          <a:p>
            <a:pPr eaLnBrk="1" hangingPunct="1"/>
            <a:r>
              <a:rPr lang="en-US" altLang="en-US" sz="3200" dirty="0" smtClean="0"/>
              <a:t>Vector – similar to an array</a:t>
            </a:r>
          </a:p>
          <a:p>
            <a:pPr lvl="1" eaLnBrk="1" hangingPunct="1"/>
            <a:r>
              <a:rPr lang="en-US" altLang="en-US" sz="2400" dirty="0" smtClean="0"/>
              <a:t>Vectors allow access to its elements by using an index in the range from 0 to n-1 where n is the size of the vector</a:t>
            </a:r>
          </a:p>
          <a:p>
            <a:pPr eaLnBrk="1" hangingPunct="1"/>
            <a:r>
              <a:rPr lang="en-US" altLang="en-US" sz="3200" dirty="0" smtClean="0"/>
              <a:t>Vector </a:t>
            </a:r>
            <a:r>
              <a:rPr lang="en-US" altLang="en-US" sz="3200" dirty="0" err="1" smtClean="0"/>
              <a:t>vs</a:t>
            </a:r>
            <a:r>
              <a:rPr lang="en-US" altLang="en-US" sz="3200" dirty="0" smtClean="0"/>
              <a:t> array</a:t>
            </a:r>
          </a:p>
          <a:p>
            <a:pPr lvl="1" eaLnBrk="1" hangingPunct="1"/>
            <a:r>
              <a:rPr lang="en-US" altLang="en-US" sz="2400" dirty="0" smtClean="0"/>
              <a:t>Vector has operations that allow the collection to grow dynamically at the rear of the sequence</a:t>
            </a:r>
          </a:p>
          <a:p>
            <a:pPr lvl="1" eaLnBrk="1" hangingPunct="1"/>
            <a:r>
              <a:rPr lang="en-US" altLang="en-US" sz="2400" dirty="0" smtClean="0"/>
              <a:t>Vector expands and size doubles </a:t>
            </a:r>
          </a:p>
        </p:txBody>
      </p:sp>
    </p:spTree>
    <p:extLst>
      <p:ext uri="{BB962C8B-B14F-4D97-AF65-F5344CB8AC3E}">
        <p14:creationId xmlns:p14="http://schemas.microsoft.com/office/powerpoint/2010/main" val="11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Sequence Container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19200"/>
            <a:ext cx="9036496" cy="5257800"/>
          </a:xfrm>
        </p:spPr>
        <p:txBody>
          <a:bodyPr/>
          <a:lstStyle/>
          <a:p>
            <a:r>
              <a:rPr lang="en-US" sz="3200" dirty="0"/>
              <a:t>Declarations 	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</a:rPr>
              <a:t>::vector &lt;</a:t>
            </a:r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b="1" dirty="0">
                <a:latin typeface="Courier New" pitchFamily="49" charset="0"/>
              </a:rPr>
              <a:t>&gt; v; </a:t>
            </a:r>
          </a:p>
          <a:p>
            <a:pPr lvl="2"/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 charset="0"/>
              </a:rPr>
              <a:t>float</a:t>
            </a:r>
            <a:r>
              <a:rPr lang="en-US" sz="2400" dirty="0"/>
              <a:t>, etc.</a:t>
            </a:r>
          </a:p>
          <a:p>
            <a:r>
              <a:rPr lang="en-US" sz="3200" dirty="0"/>
              <a:t>Iterators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</a:rPr>
              <a:t>::vector&lt;</a:t>
            </a:r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b="1" dirty="0">
                <a:latin typeface="Courier New" pitchFamily="49" charset="0"/>
              </a:rPr>
              <a:t>&gt;::</a:t>
            </a:r>
            <a:r>
              <a:rPr lang="en-US" sz="2400" b="1" dirty="0" err="1">
                <a:latin typeface="Courier New" pitchFamily="49" charset="0"/>
              </a:rPr>
              <a:t>const_iterator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iterVar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const_iterator</a:t>
            </a:r>
            <a:r>
              <a:rPr lang="en-US" sz="2400" dirty="0"/>
              <a:t> cannot modify elements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</a:rPr>
              <a:t>::vector&lt;</a:t>
            </a:r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b="1" dirty="0">
                <a:latin typeface="Courier New" pitchFamily="49" charset="0"/>
              </a:rPr>
              <a:t>&gt;::</a:t>
            </a:r>
            <a:r>
              <a:rPr lang="en-US" sz="2400" b="1" dirty="0" err="1">
                <a:latin typeface="Courier New" pitchFamily="49" charset="0"/>
              </a:rPr>
              <a:t>reverse_iterator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iterVar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lvl="2"/>
            <a:r>
              <a:rPr lang="en-US" sz="2400" dirty="0"/>
              <a:t>Visits elements in reverse order (end to beginning)</a:t>
            </a:r>
          </a:p>
          <a:p>
            <a:pPr lvl="2"/>
            <a:r>
              <a:rPr lang="en-US" sz="2400" dirty="0"/>
              <a:t>Use </a:t>
            </a:r>
            <a:r>
              <a:rPr lang="en-US" sz="2400" b="1" dirty="0" err="1">
                <a:latin typeface="Courier New" pitchFamily="49" charset="0"/>
              </a:rPr>
              <a:t>rbegin</a:t>
            </a:r>
            <a:r>
              <a:rPr lang="en-US" sz="2400" dirty="0"/>
              <a:t> to get starting point</a:t>
            </a:r>
          </a:p>
          <a:p>
            <a:pPr lvl="2"/>
            <a:r>
              <a:rPr lang="en-US" sz="2400" dirty="0"/>
              <a:t>Use </a:t>
            </a:r>
            <a:r>
              <a:rPr lang="en-US" sz="2400" b="1" dirty="0">
                <a:latin typeface="Courier New" pitchFamily="49" charset="0"/>
              </a:rPr>
              <a:t>rend</a:t>
            </a:r>
            <a:r>
              <a:rPr lang="en-US" sz="2400" dirty="0"/>
              <a:t> to get ending point</a:t>
            </a:r>
          </a:p>
        </p:txBody>
      </p:sp>
    </p:spTree>
    <p:extLst>
      <p:ext uri="{BB962C8B-B14F-4D97-AF65-F5344CB8AC3E}">
        <p14:creationId xmlns:p14="http://schemas.microsoft.com/office/powerpoint/2010/main" val="4933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8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Defining a new vector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dirty="0" smtClean="0">
                <a:latin typeface="Comic Sans MS" pitchFamily="66" charset="0"/>
                <a:ea typeface="Guttman Kav"/>
                <a:cs typeface="Guttman Kav"/>
              </a:rPr>
              <a:t>Syntax</a:t>
            </a:r>
            <a:r>
              <a:rPr lang="en-US" altLang="he-IL" dirty="0" smtClean="0">
                <a:ea typeface="Aharoni"/>
              </a:rPr>
              <a:t>:  </a:t>
            </a:r>
            <a:r>
              <a:rPr lang="en-US" altLang="he-IL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what</a:t>
            </a:r>
            <a:r>
              <a:rPr lang="en-US" altLang="he-IL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he-IL" dirty="0" smtClean="0">
                <a:ea typeface="Aharoni"/>
              </a:rPr>
              <a:t/>
            </a:r>
            <a:br>
              <a:rPr lang="en-US" altLang="he-IL" dirty="0" smtClean="0">
                <a:ea typeface="Aharoni"/>
              </a:rPr>
            </a:br>
            <a:endParaRPr lang="en-US" altLang="he-IL" dirty="0" smtClean="0">
              <a:ea typeface="Aharon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dirty="0" smtClean="0">
                <a:latin typeface="Comic Sans MS" pitchFamily="66" charset="0"/>
                <a:ea typeface="Aharoni"/>
              </a:rPr>
              <a:t>For example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he-IL" sz="2400" dirty="0" smtClean="0">
                <a:latin typeface="Comic Sans MS" pitchFamily="66" charset="0"/>
                <a:ea typeface="Aharoni"/>
              </a:rPr>
              <a:t>vector of integers.</a:t>
            </a:r>
            <a:br>
              <a:rPr lang="en-US" altLang="he-IL" sz="2400" dirty="0" smtClean="0">
                <a:latin typeface="Comic Sans MS" pitchFamily="66" charset="0"/>
                <a:ea typeface="Aharoni"/>
              </a:rPr>
            </a:br>
            <a:endParaRPr lang="en-US" altLang="he-IL" sz="2400" dirty="0" smtClean="0">
              <a:latin typeface="Comic Sans MS" pitchFamily="66" charset="0"/>
              <a:ea typeface="Aharon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altLang="he-IL" sz="2400" dirty="0" smtClean="0">
                <a:latin typeface="Comic Sans MS" pitchFamily="66" charset="0"/>
                <a:ea typeface="Aharoni"/>
              </a:rPr>
              <a:t>vector of strings.</a:t>
            </a:r>
            <a:r>
              <a:rPr lang="en-US" altLang="he-IL" sz="2400" dirty="0" smtClean="0">
                <a:ea typeface="Aharoni"/>
              </a:rPr>
              <a:t/>
            </a:r>
            <a:br>
              <a:rPr lang="en-US" altLang="he-IL" sz="2400" dirty="0" smtClean="0">
                <a:ea typeface="Aharoni"/>
              </a:rPr>
            </a:br>
            <a:endParaRPr lang="en-US" altLang="he-IL" sz="2400" dirty="0" smtClean="0">
              <a:ea typeface="Aharon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altLang="he-IL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he-IL" sz="2400" dirty="0" smtClean="0">
                <a:latin typeface="Comic Sans MS" pitchFamily="66" charset="0"/>
                <a:ea typeface="Aharoni"/>
              </a:rPr>
              <a:t>vector of pointers to integers.</a:t>
            </a:r>
            <a:r>
              <a:rPr lang="en-US" altLang="he-IL" sz="2800" dirty="0" smtClean="0">
                <a:latin typeface="Comic Sans MS" pitchFamily="66" charset="0"/>
                <a:ea typeface="Aharoni"/>
              </a:rPr>
              <a:t/>
            </a:r>
            <a:br>
              <a:rPr lang="en-US" altLang="he-IL" sz="2800" dirty="0" smtClean="0">
                <a:latin typeface="Comic Sans MS" pitchFamily="66" charset="0"/>
                <a:ea typeface="Aharoni"/>
              </a:rPr>
            </a:br>
            <a:endParaRPr lang="en-US" altLang="he-IL" sz="2800" dirty="0" smtClean="0">
              <a:latin typeface="Comic Sans MS" pitchFamily="66" charset="0"/>
              <a:ea typeface="Aharon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altLang="he-IL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28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he-IL" sz="2400" dirty="0" smtClean="0">
                <a:latin typeface="Comic Sans MS" pitchFamily="66" charset="0"/>
                <a:ea typeface="Aharoni"/>
              </a:rPr>
              <a:t>vector of Shape objects.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400" dirty="0" smtClean="0">
                <a:latin typeface="Comic Sans MS" pitchFamily="66" charset="0"/>
                <a:ea typeface="Aharoni"/>
              </a:rPr>
              <a:t>					Shape is a user defined class.</a:t>
            </a:r>
            <a:endParaRPr lang="en-US" altLang="he-IL" sz="2800" dirty="0" smtClean="0">
              <a:latin typeface="Comic Sans MS" pitchFamily="66" charset="0"/>
              <a:ea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0405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sv-SE" altLang="en-US" smtClean="0"/>
              <a:t>Constructors for Vector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800600"/>
          </a:xfrm>
        </p:spPr>
        <p:txBody>
          <a:bodyPr/>
          <a:lstStyle/>
          <a:p>
            <a:r>
              <a:rPr lang="sv-SE" altLang="en-US" dirty="0" smtClean="0"/>
              <a:t>A vector can be initialized by specifying its size and a prototype element or by another vector</a:t>
            </a:r>
          </a:p>
          <a:p>
            <a:pPr>
              <a:buFont typeface="Wingdings" pitchFamily="2" charset="2"/>
              <a:buNone/>
            </a:pPr>
            <a:endParaRPr lang="sv-SE" altLang="en-US" dirty="0" smtClean="0"/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vector&lt;Date&gt; x(1000); </a:t>
            </a:r>
            <a:r>
              <a:rPr lang="sv-SE" altLang="en-US" sz="2400" dirty="0" smtClean="0">
                <a:latin typeface="Arial" pitchFamily="34" charset="0"/>
              </a:rPr>
              <a:t>// creates vector of size 1000, </a:t>
            </a:r>
          </a:p>
          <a:p>
            <a:pPr>
              <a:buFont typeface="Wingdings" pitchFamily="2" charset="2"/>
              <a:buNone/>
            </a:pPr>
            <a:r>
              <a:rPr lang="sv-SE" altLang="en-US" sz="2400" dirty="0" smtClean="0">
                <a:latin typeface="Arial" pitchFamily="34" charset="0"/>
              </a:rPr>
              <a:t>                                               // requires Date default constructor</a:t>
            </a:r>
          </a:p>
          <a:p>
            <a:pPr>
              <a:buFont typeface="Wingdings" pitchFamily="2" charset="2"/>
              <a:buNone/>
            </a:pPr>
            <a:endParaRPr lang="sv-SE" altLang="en-US" sz="2400" dirty="0" smtClean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vector&lt;Date&gt; dates(10, Date(17,12,1999)); </a:t>
            </a:r>
          </a:p>
          <a:p>
            <a:pPr>
              <a:buFont typeface="Wingdings" pitchFamily="2" charset="2"/>
              <a:buNone/>
            </a:pPr>
            <a:r>
              <a:rPr lang="sv-SE" altLang="en-US" sz="2400" dirty="0" smtClean="0">
                <a:latin typeface="Arial" pitchFamily="34" charset="0"/>
              </a:rPr>
              <a:t>					    // all elements are 17.12.1999</a:t>
            </a:r>
          </a:p>
          <a:p>
            <a:pPr>
              <a:buFont typeface="Wingdings" pitchFamily="2" charset="2"/>
              <a:buNone/>
            </a:pPr>
            <a:endParaRPr lang="sv-SE" altLang="en-US" sz="2400" dirty="0" smtClean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vector&lt;Date&gt; y(x); </a:t>
            </a:r>
            <a:r>
              <a:rPr lang="sv-SE" altLang="en-US" sz="2400" dirty="0">
                <a:latin typeface="Arial" pitchFamily="34" charset="0"/>
              </a:rPr>
              <a:t> </a:t>
            </a:r>
            <a:r>
              <a:rPr lang="sv-SE" altLang="en-US" sz="2400" dirty="0" smtClean="0">
                <a:latin typeface="Arial" pitchFamily="34" charset="0"/>
              </a:rPr>
              <a:t>     // initializes vector y with vector x</a:t>
            </a:r>
          </a:p>
          <a:p>
            <a:pPr>
              <a:buFont typeface="Wingdings" pitchFamily="2" charset="2"/>
              <a:buNone/>
            </a:pPr>
            <a:endParaRPr lang="sv-SE" altLang="en-US" sz="2400" dirty="0" smtClean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 Container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Example: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&gt; scores (100);	</a:t>
            </a:r>
            <a:r>
              <a:rPr lang="en-US" altLang="en-US" dirty="0" smtClean="0"/>
              <a:t>//100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scores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vector&lt;Passenger&gt;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passengerList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	//list of 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54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Using Vector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he-IL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include &lt;vector&gt;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he-IL" b="1" smtClean="0">
              <a:latin typeface="Courier New" pitchFamily="49" charset="0"/>
              <a:cs typeface="Courier New" pitchFamily="49" charset="0"/>
            </a:endParaRPr>
          </a:p>
          <a:p>
            <a:pPr marL="609600" indent="-609600"/>
            <a:r>
              <a:rPr lang="en-US" altLang="he-IL" smtClean="0">
                <a:latin typeface="Comic Sans MS" pitchFamily="66" charset="0"/>
                <a:ea typeface="Aharoni"/>
              </a:rPr>
              <a:t>Two ways to use the vector type:</a:t>
            </a:r>
          </a:p>
          <a:p>
            <a:pPr marL="990600" lvl="1" indent="-533400">
              <a:buFontTx/>
              <a:buAutoNum type="arabicPeriod"/>
            </a:pPr>
            <a:r>
              <a:rPr lang="en-US" altLang="he-IL" smtClean="0">
                <a:latin typeface="Comic Sans MS" pitchFamily="66" charset="0"/>
                <a:ea typeface="Aharoni"/>
              </a:rPr>
              <a:t>Array style.</a:t>
            </a:r>
          </a:p>
          <a:p>
            <a:pPr marL="990600" lvl="1" indent="-533400">
              <a:buFontTx/>
              <a:buAutoNum type="arabicPeriod"/>
            </a:pPr>
            <a:r>
              <a:rPr lang="en-US" altLang="he-IL" smtClean="0">
                <a:latin typeface="Comic Sans MS" pitchFamily="66" charset="0"/>
                <a:ea typeface="Aharoni"/>
              </a:rPr>
              <a:t>STL style</a:t>
            </a:r>
            <a:endParaRPr lang="en-US" altLang="he-IL" smtClean="0">
              <a:ea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42469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Using a Vector – Array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02488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he-IL" sz="3200" dirty="0" smtClean="0">
                <a:latin typeface="Comic Sans MS" pitchFamily="66" charset="0"/>
                <a:ea typeface="Aharoni"/>
              </a:rPr>
              <a:t>We mimic the use of built-in array.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he-IL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simple_example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N = 10;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altLang="he-IL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; ++i)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0" indent="0">
              <a:buFont typeface="Wingdings" pitchFamily="2" charset="2"/>
              <a:buNone/>
            </a:pPr>
            <a:endParaRPr lang="en-US" altLang="he-IL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// normal array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[N];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j = 0; j &lt; N; ++j)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[j];</a:t>
            </a:r>
            <a:b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1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3962400"/>
          </a:xfr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dirty="0"/>
              <a:t>We can (already) write programs that are </a:t>
            </a:r>
            <a:r>
              <a:rPr lang="en-US" dirty="0" smtClean="0"/>
              <a:t>very similar </a:t>
            </a:r>
            <a:r>
              <a:rPr lang="en-US" dirty="0"/>
              <a:t>independent of the data type used</a:t>
            </a:r>
          </a:p>
          <a:p>
            <a:pPr lvl="1" algn="l" rtl="0" eaLnBrk="1" hangingPunct="1">
              <a:defRPr/>
            </a:pPr>
            <a:r>
              <a:rPr lang="en-US" dirty="0"/>
              <a:t>Using an </a:t>
            </a:r>
            <a:r>
              <a:rPr lang="en-US" b="1" dirty="0" err="1"/>
              <a:t>int</a:t>
            </a:r>
            <a:r>
              <a:rPr lang="en-US" dirty="0"/>
              <a:t> isn’t that different from </a:t>
            </a:r>
            <a:r>
              <a:rPr lang="en-US" dirty="0" smtClean="0"/>
              <a:t>using </a:t>
            </a:r>
            <a:r>
              <a:rPr lang="en-US" dirty="0"/>
              <a:t>a </a:t>
            </a:r>
            <a:r>
              <a:rPr lang="en-US" b="1" dirty="0"/>
              <a:t>double</a:t>
            </a:r>
          </a:p>
          <a:p>
            <a:pPr lvl="1" algn="l" rtl="0" eaLnBrk="1" hangingPunct="1">
              <a:defRPr/>
            </a:pPr>
            <a:r>
              <a:rPr lang="en-US" dirty="0"/>
              <a:t>Using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isn’t that different from using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vector&lt;string&gt;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632F48-3489-42F4-A80E-9A431D10EB4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 Container	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   #include &lt;vector&gt;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  vector &lt;</a:t>
            </a:r>
            <a:r>
              <a:rPr lang="en-US" alt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&gt; v(20);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   v[5] = 15;</a:t>
            </a:r>
          </a:p>
        </p:txBody>
      </p:sp>
    </p:spTree>
    <p:extLst>
      <p:ext uri="{BB962C8B-B14F-4D97-AF65-F5344CB8AC3E}">
        <p14:creationId xmlns:p14="http://schemas.microsoft.com/office/powerpoint/2010/main" val="2154247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Insertion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427913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he-IL" b="1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he-IL" b="1" smtClean="0">
                <a:solidFill>
                  <a:srgbClr val="F848F8"/>
                </a:solidFill>
                <a:latin typeface="Courier New" pitchFamily="49" charset="0"/>
                <a:cs typeface="Courier New" pitchFamily="49" charset="0"/>
                <a:hlinkClick r:id="rId2" action="ppaction://hlinkfile"/>
              </a:rPr>
              <a:t>push_back</a:t>
            </a:r>
            <a:r>
              <a:rPr lang="en-US" altLang="he-IL" b="1" smtClean="0">
                <a:latin typeface="Courier New" pitchFamily="49" charset="0"/>
                <a:cs typeface="Courier New" pitchFamily="49" charset="0"/>
              </a:rPr>
              <a:t>(const T&amp; x); </a:t>
            </a:r>
          </a:p>
          <a:p>
            <a:pPr marL="0" indent="0">
              <a:buFont typeface="Wingdings" pitchFamily="2" charset="2"/>
              <a:buNone/>
            </a:pPr>
            <a:endParaRPr lang="en-US" altLang="he-IL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he-IL" smtClean="0">
                <a:latin typeface="Comic Sans MS" pitchFamily="66" charset="0"/>
                <a:ea typeface="Aharoni"/>
              </a:rPr>
              <a:t>Inserts an element with value x </a:t>
            </a:r>
            <a:r>
              <a:rPr lang="en-US" altLang="he-IL" b="1" smtClean="0">
                <a:solidFill>
                  <a:srgbClr val="FF0000"/>
                </a:solidFill>
                <a:latin typeface="Comic Sans MS" pitchFamily="66" charset="0"/>
                <a:ea typeface="Aharoni"/>
              </a:rPr>
              <a:t>at the end</a:t>
            </a:r>
            <a:r>
              <a:rPr lang="en-US" altLang="he-IL" smtClean="0">
                <a:latin typeface="Comic Sans MS" pitchFamily="66" charset="0"/>
                <a:ea typeface="Aharoni"/>
              </a:rPr>
              <a:t> of the controlled sequence.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smtClean="0">
                <a:ea typeface="Aharoni"/>
              </a:rPr>
              <a:t/>
            </a:r>
            <a:br>
              <a:rPr lang="en-US" altLang="he-IL" sz="2400" b="1" smtClean="0">
                <a:ea typeface="Aharoni"/>
              </a:rPr>
            </a:br>
            <a:r>
              <a:rPr lang="en-US" altLang="he-IL" sz="2400" b="1" smtClean="0">
                <a:ea typeface="Aharoni"/>
              </a:rPr>
              <a:t>	</a:t>
            </a: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svec.push_back(str);</a:t>
            </a:r>
          </a:p>
        </p:txBody>
      </p:sp>
    </p:spTree>
    <p:extLst>
      <p:ext uri="{BB962C8B-B14F-4D97-AF65-F5344CB8AC3E}">
        <p14:creationId xmlns:p14="http://schemas.microsoft.com/office/powerpoint/2010/main" val="409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Using a vector – STL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600950" cy="44084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mtClean="0">
                <a:latin typeface="Comic Sans MS" pitchFamily="66" charset="0"/>
                <a:ea typeface="Aharoni"/>
              </a:rPr>
              <a:t>You can define an empty vector</a:t>
            </a:r>
            <a:r>
              <a:rPr lang="en-US" altLang="he-IL" b="1" smtClean="0">
                <a:latin typeface="Comic Sans MS" pitchFamily="66" charset="0"/>
                <a:ea typeface="Aharoni"/>
              </a:rPr>
              <a:t/>
            </a:r>
            <a:br>
              <a:rPr lang="en-US" altLang="he-IL" b="1" smtClean="0">
                <a:latin typeface="Comic Sans MS" pitchFamily="66" charset="0"/>
                <a:ea typeface="Aharoni"/>
              </a:rPr>
            </a:br>
            <a:r>
              <a:rPr lang="en-US" altLang="he-IL" sz="2400" b="1" smtClean="0">
                <a:ea typeface="Aharoni"/>
              </a:rPr>
              <a:t>	</a:t>
            </a: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he-IL" sz="2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&gt; svec;</a:t>
            </a:r>
            <a:br>
              <a:rPr lang="en-US" altLang="he-IL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0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he-IL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mtClean="0">
                <a:latin typeface="Comic Sans MS" pitchFamily="66" charset="0"/>
                <a:ea typeface="Aharoni"/>
              </a:rPr>
              <a:t>Then insert elements into the vector using the method </a:t>
            </a:r>
            <a:r>
              <a:rPr lang="en-US" altLang="he-IL" smtClean="0">
                <a:solidFill>
                  <a:srgbClr val="FF0000"/>
                </a:solidFill>
                <a:latin typeface="Comic Sans MS" pitchFamily="66" charset="0"/>
                <a:ea typeface="Aharoni"/>
              </a:rPr>
              <a:t>push_back</a:t>
            </a:r>
            <a:r>
              <a:rPr lang="en-US" altLang="he-IL" smtClean="0">
                <a:latin typeface="Comic Sans MS" pitchFamily="66" charset="0"/>
                <a:ea typeface="Aharoni"/>
              </a:rPr>
              <a:t>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0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he-IL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 word;</a:t>
            </a:r>
            <a:br>
              <a:rPr lang="en-US" altLang="he-IL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 ( cin &gt;&gt; word ) </a:t>
            </a:r>
            <a:r>
              <a:rPr lang="en-US" altLang="he-IL" sz="2000" b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//the number of 					  // words is unlimited.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he-IL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	svec.push_back(word);</a:t>
            </a:r>
            <a:br>
              <a:rPr lang="en-US" altLang="he-IL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he-IL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9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Size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he-IL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he-IL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e-IL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he-IL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 typeface="Wingdings" pitchFamily="2" charset="2"/>
              <a:buNone/>
            </a:pPr>
            <a:endParaRPr lang="en-US" altLang="he-IL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he-IL" dirty="0" smtClean="0">
                <a:latin typeface="Comic Sans MS" pitchFamily="66" charset="0"/>
                <a:ea typeface="Aharoni"/>
              </a:rPr>
              <a:t>Returns the length of the controlled sequence (how many items it contains).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he-IL" sz="2400" b="1" dirty="0" smtClean="0">
                <a:ea typeface="Aharoni"/>
              </a:rPr>
              <a:t/>
            </a:r>
            <a:br>
              <a:rPr lang="en-US" altLang="he-IL" sz="2400" b="1" dirty="0" smtClean="0">
                <a:ea typeface="Aharoni"/>
              </a:rPr>
            </a:br>
            <a:r>
              <a:rPr lang="en-US" altLang="he-IL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he-IL" sz="2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altLang="he-IL" sz="2400" b="1" dirty="0" err="1" smtClean="0">
                <a:latin typeface="Courier New" pitchFamily="49" charset="0"/>
                <a:cs typeface="Courier New" pitchFamily="49" charset="0"/>
              </a:rPr>
              <a:t>svec.size</a:t>
            </a:r>
            <a:r>
              <a:rPr lang="en-US" altLang="he-IL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87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79450"/>
          </a:xfrm>
        </p:spPr>
        <p:txBody>
          <a:bodyPr/>
          <a:lstStyle/>
          <a:p>
            <a:r>
              <a:rPr lang="sv-SE" altLang="en-US" dirty="0" smtClean="0"/>
              <a:t>Vector Container</a:t>
            </a:r>
            <a:endParaRPr lang="en-US" alt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8288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4384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0480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576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267200" y="1981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13</a:t>
            </a:r>
            <a:endParaRPr lang="en-US" alt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567183" y="1126485"/>
            <a:ext cx="5009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 b="1" dirty="0">
                <a:latin typeface="Courier New" pitchFamily="49" charset="0"/>
                <a:cs typeface="Courier New" pitchFamily="49" charset="0"/>
              </a:rPr>
              <a:t>int array[5] = {12, 7, 9, 21, 13 };</a:t>
            </a:r>
          </a:p>
          <a:p>
            <a:pPr algn="l"/>
            <a:r>
              <a:rPr lang="sv-SE" altLang="en-US" b="1" dirty="0">
                <a:latin typeface="Courier New" pitchFamily="49" charset="0"/>
                <a:cs typeface="Courier New" pitchFamily="49" charset="0"/>
              </a:rPr>
              <a:t>vector&lt;int&gt; v(array</a:t>
            </a:r>
            <a:r>
              <a:rPr lang="sv-SE" altLang="en-US" b="1" dirty="0" smtClean="0">
                <a:latin typeface="Courier New" pitchFamily="49" charset="0"/>
                <a:cs typeface="Courier New" pitchFamily="49" charset="0"/>
              </a:rPr>
              <a:t>, array+5</a:t>
            </a:r>
            <a:r>
              <a:rPr lang="sv-SE" alt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330890" y="6172200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EG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sv-SE" altLang="en-US" dirty="0"/>
              <a:t>v.begin();</a:t>
            </a:r>
            <a:endParaRPr lang="en-US" altLang="en-US" dirty="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62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371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98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 rot="-2237036">
            <a:off x="37338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13</a:t>
            </a:r>
            <a:endParaRPr lang="en-US" alt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2819400" y="34290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58127" y="2843644"/>
            <a:ext cx="239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EG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sv-SE" altLang="en-US" dirty="0"/>
              <a:t>v.push_back(15);</a:t>
            </a:r>
            <a:endParaRPr lang="en-US" altLang="en-US" dirty="0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572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181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79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400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 rot="-2237036">
            <a:off x="8382000" y="2895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…</a:t>
            </a:r>
            <a:endParaRPr lang="en-US" altLang="en-US"/>
          </a:p>
        </p:txBody>
      </p:sp>
      <p:sp>
        <p:nvSpPr>
          <p:cNvPr id="26648" name="Freeform 24"/>
          <p:cNvSpPr>
            <a:spLocks/>
          </p:cNvSpPr>
          <p:nvPr/>
        </p:nvSpPr>
        <p:spPr bwMode="auto">
          <a:xfrm>
            <a:off x="7620000" y="34290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10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15</a:t>
            </a:r>
            <a:endParaRPr lang="en-US" alt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7432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33528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3962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5720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1816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15</a:t>
            </a:r>
            <a:endParaRPr lang="en-US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30480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586789" y="61722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EG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sv-SE" altLang="en-US" dirty="0"/>
              <a:t>v[3]</a:t>
            </a:r>
            <a:endParaRPr lang="en-US" altLang="en-US" dirty="0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49530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879725" y="4300538"/>
            <a:ext cx="29876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0        1        2       3        4</a:t>
            </a:r>
            <a:endParaRPr lang="en-US" altLang="en-US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283777" y="2843644"/>
            <a:ext cx="1976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EG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sv-SE" altLang="en-US" dirty="0"/>
              <a:t>v.pop_back();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  <p:bldP spid="26632" grpId="0" animBg="1"/>
      <p:bldP spid="26634" grpId="0"/>
      <p:bldP spid="26635" grpId="0" animBg="1"/>
      <p:bldP spid="26636" grpId="0" animBg="1"/>
      <p:bldP spid="26637" grpId="0" animBg="1"/>
      <p:bldP spid="26638" grpId="0" animBg="1"/>
      <p:bldP spid="26639" grpId="0" animBg="1"/>
      <p:bldP spid="26641" grpId="0" animBg="1"/>
      <p:bldP spid="26642" grpId="0"/>
      <p:bldP spid="26643" grpId="0" animBg="1"/>
      <p:bldP spid="26644" grpId="0" animBg="1"/>
      <p:bldP spid="26645" grpId="0" animBg="1"/>
      <p:bldP spid="26646" grpId="0" animBg="1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  <p:bldP spid="26653" grpId="0" animBg="1"/>
      <p:bldP spid="26654" grpId="0" animBg="1"/>
      <p:bldP spid="26655" grpId="0" animBg="1"/>
      <p:bldP spid="26656" grpId="0"/>
      <p:bldP spid="26657" grpId="0" animBg="1"/>
      <p:bldP spid="26658" grpId="0"/>
      <p:bldP spid="266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sv-SE" altLang="en-US" smtClean="0"/>
              <a:t>Vector Container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7609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 typeface="Wingdings" pitchFamily="2" charset="2"/>
              <a:buNone/>
            </a:pPr>
            <a:endParaRPr lang="sv-SE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int arr[] = { 12, 3, 17, 8 };   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vector&lt;int&gt; v(arr, arr+4);  </a:t>
            </a:r>
            <a:r>
              <a:rPr lang="sv-SE" altLang="en-US" sz="2000" b="1" dirty="0" smtClean="0">
                <a:latin typeface="Courier New" pitchFamily="49" charset="0"/>
                <a:cs typeface="Courier New" pitchFamily="49" charset="0"/>
              </a:rPr>
              <a:t>// initialize from array 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while ( ! v.empty()) 	</a:t>
            </a:r>
            <a:r>
              <a:rPr lang="sv-SE" altLang="en-US" sz="2000" b="1" dirty="0" smtClean="0">
                <a:latin typeface="Courier New" pitchFamily="49" charset="0"/>
                <a:cs typeface="Courier New" pitchFamily="49" charset="0"/>
              </a:rPr>
              <a:t>   // until vector is empty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    cout &lt;&lt; v.back() &lt;&lt; " ";   </a:t>
            </a:r>
            <a:r>
              <a:rPr lang="sv-SE" altLang="en-US" sz="2000" b="1" dirty="0" smtClean="0">
                <a:latin typeface="Courier New" pitchFamily="49" charset="0"/>
                <a:cs typeface="Courier New" pitchFamily="49" charset="0"/>
              </a:rPr>
              <a:t>// output last item</a:t>
            </a:r>
            <a:endParaRPr lang="sv-SE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    v.pop_back();              </a:t>
            </a:r>
            <a:r>
              <a:rPr lang="sv-SE" altLang="en-US" sz="2000" b="1" dirty="0" smtClean="0">
                <a:latin typeface="Courier New" pitchFamily="49" charset="0"/>
                <a:cs typeface="Courier New" pitchFamily="49" charset="0"/>
              </a:rPr>
              <a:t>// delete last item</a:t>
            </a:r>
            <a:endParaRPr lang="sv-SE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sv-SE" altLang="en-US" sz="2400" b="1" dirty="0" smtClean="0">
                <a:latin typeface="Courier New" pitchFamily="49" charset="0"/>
                <a:cs typeface="Courier New" pitchFamily="49" charset="0"/>
              </a:rPr>
              <a:t>cout &lt;&lt; endl;</a:t>
            </a:r>
            <a:endParaRPr lang="en-US" alt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1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Sequence Container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ourier New" pitchFamily="49" charset="0"/>
              </a:rPr>
              <a:t>vector</a:t>
            </a:r>
            <a:r>
              <a:rPr lang="en-US" sz="3200" dirty="0"/>
              <a:t> functions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v.push_back</a:t>
            </a:r>
            <a:r>
              <a:rPr lang="en-US" sz="2400" b="1" dirty="0">
                <a:latin typeface="Courier New" pitchFamily="49" charset="0"/>
              </a:rPr>
              <a:t>(value)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Add element to end (found in all sequence  containers).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v.size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2"/>
            <a:r>
              <a:rPr lang="en-US" dirty="0"/>
              <a:t>Current size of vector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v.capacity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/>
              <a:t>How much vector can hold before reallocating 	memory</a:t>
            </a:r>
          </a:p>
          <a:p>
            <a:pPr lvl="2"/>
            <a:r>
              <a:rPr lang="en-US" dirty="0"/>
              <a:t>Reallocation doubles size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vector&lt;</a:t>
            </a:r>
            <a:r>
              <a:rPr lang="en-US" sz="2400" b="1" i="1" dirty="0">
                <a:latin typeface="Courier New" pitchFamily="49" charset="0"/>
              </a:rPr>
              <a:t>type</a:t>
            </a:r>
            <a:r>
              <a:rPr lang="en-US" sz="2400" b="1" dirty="0">
                <a:latin typeface="Courier New" pitchFamily="49" charset="0"/>
              </a:rPr>
              <a:t>&gt; v(a, a + SIZE) </a:t>
            </a:r>
          </a:p>
          <a:p>
            <a:pPr lvl="2"/>
            <a:r>
              <a:rPr lang="en-US" dirty="0"/>
              <a:t>Creates </a:t>
            </a:r>
            <a:r>
              <a:rPr lang="en-US" b="1" dirty="0">
                <a:latin typeface="Courier New" pitchFamily="49" charset="0"/>
              </a:rPr>
              <a:t>vector v</a:t>
            </a:r>
            <a:r>
              <a:rPr lang="en-US" dirty="0"/>
              <a:t> with elements from array 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dirty="0"/>
              <a:t> up to (not including) </a:t>
            </a:r>
            <a:r>
              <a:rPr lang="en-US" b="1" dirty="0">
                <a:latin typeface="Courier New" pitchFamily="49" charset="0"/>
              </a:rPr>
              <a:t>a + SIZE</a:t>
            </a:r>
          </a:p>
        </p:txBody>
      </p:sp>
    </p:spTree>
    <p:extLst>
      <p:ext uri="{BB962C8B-B14F-4D97-AF65-F5344CB8AC3E}">
        <p14:creationId xmlns:p14="http://schemas.microsoft.com/office/powerpoint/2010/main" val="17409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Sequence Container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ourier New" pitchFamily="49" charset="0"/>
              </a:rPr>
              <a:t>vector</a:t>
            </a:r>
            <a:r>
              <a:rPr lang="en-US" sz="3200" dirty="0"/>
              <a:t> functions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v.insert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i="1" dirty="0"/>
              <a:t>iterator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i="1" dirty="0"/>
              <a:t>value 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Inserts </a:t>
            </a:r>
            <a:r>
              <a:rPr lang="en-US" i="1" dirty="0"/>
              <a:t>value</a:t>
            </a:r>
            <a:r>
              <a:rPr lang="en-US" dirty="0"/>
              <a:t> before location of </a:t>
            </a:r>
            <a:r>
              <a:rPr lang="en-US" i="1" dirty="0"/>
              <a:t>iterator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v.insert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i="1" dirty="0"/>
              <a:t>iterator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dirty="0"/>
              <a:t> </a:t>
            </a:r>
            <a:r>
              <a:rPr lang="en-US" sz="2400" i="1" dirty="0"/>
              <a:t>array 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array + SIZE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lvl="2"/>
            <a:r>
              <a:rPr lang="en-US" dirty="0"/>
              <a:t>Inserts array elements (up to, but not including </a:t>
            </a:r>
            <a:r>
              <a:rPr lang="en-US" i="1" dirty="0"/>
              <a:t>array + SIZE) </a:t>
            </a:r>
            <a:r>
              <a:rPr lang="en-US" dirty="0"/>
              <a:t>into vector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v.erase</a:t>
            </a:r>
            <a:r>
              <a:rPr lang="en-US" sz="2400" b="1" dirty="0">
                <a:latin typeface="Courier New" pitchFamily="49" charset="0"/>
              </a:rPr>
              <a:t>( iterator</a:t>
            </a:r>
            <a:r>
              <a:rPr lang="en-US" sz="2400" i="1" dirty="0"/>
              <a:t> 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lvl="2"/>
            <a:r>
              <a:rPr lang="en-US" dirty="0"/>
              <a:t>Remove element from container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v.erase</a:t>
            </a:r>
            <a:r>
              <a:rPr lang="en-US" sz="2400" b="1" dirty="0">
                <a:latin typeface="Courier New" pitchFamily="49" charset="0"/>
              </a:rPr>
              <a:t>( iter1, iter2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Remove elements starting from </a:t>
            </a:r>
            <a:r>
              <a:rPr lang="en-US" b="1" dirty="0">
                <a:latin typeface="Courier New" pitchFamily="49" charset="0"/>
              </a:rPr>
              <a:t>iter1</a:t>
            </a:r>
            <a:r>
              <a:rPr lang="en-US" dirty="0"/>
              <a:t> and up to (not including) </a:t>
            </a:r>
            <a:r>
              <a:rPr lang="en-US" b="1" dirty="0">
                <a:latin typeface="Courier New" pitchFamily="49" charset="0"/>
              </a:rPr>
              <a:t>iter2</a:t>
            </a:r>
            <a:endParaRPr lang="en-US" dirty="0"/>
          </a:p>
          <a:p>
            <a:pPr lvl="1"/>
            <a:r>
              <a:rPr lang="en-US" sz="2400" b="1" dirty="0" err="1">
                <a:latin typeface="Courier New" pitchFamily="49" charset="0"/>
              </a:rPr>
              <a:t>v.clear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2"/>
            <a:r>
              <a:rPr lang="en-US" dirty="0"/>
              <a:t>Erases entire container</a:t>
            </a:r>
          </a:p>
        </p:txBody>
      </p:sp>
    </p:spTree>
    <p:extLst>
      <p:ext uri="{BB962C8B-B14F-4D97-AF65-F5344CB8AC3E}">
        <p14:creationId xmlns:p14="http://schemas.microsoft.com/office/powerpoint/2010/main" val="4036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Sequence Container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Courier New" pitchFamily="49" charset="0"/>
              </a:rPr>
              <a:t>vector</a:t>
            </a:r>
            <a:r>
              <a:rPr lang="en-US" sz="3600" dirty="0"/>
              <a:t> functions operations</a:t>
            </a:r>
          </a:p>
          <a:p>
            <a:pPr lvl="1"/>
            <a:r>
              <a:rPr lang="en-US" sz="2800" b="1" dirty="0" err="1">
                <a:latin typeface="Courier New" pitchFamily="49" charset="0"/>
              </a:rPr>
              <a:t>v.front</a:t>
            </a:r>
            <a:r>
              <a:rPr lang="en-US" sz="2800" b="1" dirty="0">
                <a:latin typeface="Courier New" pitchFamily="49" charset="0"/>
              </a:rPr>
              <a:t>(), </a:t>
            </a:r>
            <a:r>
              <a:rPr lang="en-US" sz="2800" b="1" dirty="0" err="1">
                <a:latin typeface="Courier New" pitchFamily="49" charset="0"/>
              </a:rPr>
              <a:t>v.back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sz="2400" dirty="0"/>
              <a:t>Return first and last element</a:t>
            </a:r>
          </a:p>
          <a:p>
            <a:pPr lvl="1"/>
            <a:r>
              <a:rPr lang="en-US" sz="2800" b="1" dirty="0">
                <a:latin typeface="Courier New" pitchFamily="49" charset="0"/>
              </a:rPr>
              <a:t>v.[</a:t>
            </a:r>
            <a:r>
              <a:rPr lang="en-US" sz="2800" b="1" dirty="0" err="1">
                <a:latin typeface="Courier New" pitchFamily="49" charset="0"/>
              </a:rPr>
              <a:t>elementNumber</a:t>
            </a:r>
            <a:r>
              <a:rPr lang="en-US" sz="2800" b="1" dirty="0">
                <a:latin typeface="Courier New" pitchFamily="49" charset="0"/>
              </a:rPr>
              <a:t>] =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value;</a:t>
            </a:r>
            <a:r>
              <a:rPr lang="en-US" sz="2800" dirty="0"/>
              <a:t> </a:t>
            </a:r>
          </a:p>
          <a:p>
            <a:pPr lvl="2"/>
            <a:r>
              <a:rPr lang="en-US" sz="2400" dirty="0"/>
              <a:t>Assign </a:t>
            </a:r>
            <a:r>
              <a:rPr lang="en-US" sz="2400" b="1" dirty="0">
                <a:latin typeface="Courier New" pitchFamily="49" charset="0"/>
              </a:rPr>
              <a:t>value</a:t>
            </a:r>
            <a:r>
              <a:rPr lang="en-US" sz="2400" dirty="0"/>
              <a:t> to an element</a:t>
            </a:r>
          </a:p>
          <a:p>
            <a:pPr lvl="1"/>
            <a:r>
              <a:rPr lang="en-US" sz="2800" b="1" dirty="0" smtClean="0">
                <a:latin typeface="Courier New" pitchFamily="49" charset="0"/>
              </a:rPr>
              <a:t>v.at(</a:t>
            </a:r>
            <a:r>
              <a:rPr lang="en-US" sz="2800" b="1" dirty="0" err="1" smtClean="0">
                <a:latin typeface="Courier New" pitchFamily="49" charset="0"/>
              </a:rPr>
              <a:t>elementNumber</a:t>
            </a:r>
            <a:r>
              <a:rPr lang="en-US" sz="2800" b="1" dirty="0" smtClean="0">
                <a:latin typeface="Courier New" pitchFamily="49" charset="0"/>
              </a:rPr>
              <a:t>)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value;</a:t>
            </a:r>
          </a:p>
          <a:p>
            <a:pPr lvl="2"/>
            <a:r>
              <a:rPr lang="en-US" sz="2400" dirty="0"/>
              <a:t>As above, with range checking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out_of_bounds</a:t>
            </a:r>
            <a:r>
              <a:rPr lang="en-US" sz="2400" dirty="0"/>
              <a:t> exception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6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Ideals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93104" y="1295400"/>
            <a:ext cx="8915400" cy="4525963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107000"/>
              </a:lnSpc>
              <a:spcAft>
                <a:spcPts val="600"/>
              </a:spcAft>
              <a:buFontTx/>
              <a:buNone/>
              <a:defRPr/>
            </a:pPr>
            <a:r>
              <a:rPr lang="en-US" sz="2800" dirty="0" smtClean="0"/>
              <a:t>    We’d </a:t>
            </a:r>
            <a:r>
              <a:rPr lang="en-US" sz="2800" dirty="0"/>
              <a:t>like to write </a:t>
            </a:r>
            <a:r>
              <a:rPr lang="en-US" sz="2800" dirty="0">
                <a:solidFill>
                  <a:srgbClr val="FF0000"/>
                </a:solidFill>
              </a:rPr>
              <a:t>common programming </a:t>
            </a:r>
            <a:r>
              <a:rPr lang="en-US" sz="2800" dirty="0"/>
              <a:t>tasks so that we don’t have to re-do the work each time we find a new way of storing the data or a slightly different way of interpreting the data</a:t>
            </a:r>
          </a:p>
          <a:p>
            <a:pPr lvl="1" algn="l" rtl="0" eaLnBrk="1" hangingPunct="1">
              <a:lnSpc>
                <a:spcPct val="107000"/>
              </a:lnSpc>
              <a:spcBef>
                <a:spcPts val="372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Finding a value </a:t>
            </a:r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/>
              <a:t> isn’t all that different from finding a value in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or an array</a:t>
            </a:r>
          </a:p>
          <a:p>
            <a:pPr lvl="1" algn="l" rtl="0" eaLnBrk="1" hangingPunct="1">
              <a:lnSpc>
                <a:spcPct val="107000"/>
              </a:lnSpc>
              <a:spcBef>
                <a:spcPts val="372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Looking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ignoring case isn’t all that different from looking at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not ignoring case</a:t>
            </a:r>
          </a:p>
          <a:p>
            <a:pPr lvl="1" algn="l" rtl="0" eaLnBrk="1" hangingPunct="1">
              <a:lnSpc>
                <a:spcPct val="107000"/>
              </a:lnSpc>
              <a:spcBef>
                <a:spcPts val="372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Copying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set isn’t that </a:t>
            </a:r>
            <a:r>
              <a:rPr lang="en-US" dirty="0"/>
              <a:t>different from copying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53DDA2-E780-4E42-8A79-19B3A55B5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Advantages and Disadvantages of Vector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endParaRPr lang="pl-PL" altLang="en-US" dirty="0"/>
          </a:p>
          <a:p>
            <a:pPr>
              <a:defRPr/>
            </a:pPr>
            <a:r>
              <a:rPr lang="pl-PL" altLang="en-US" dirty="0" smtClean="0">
                <a:solidFill>
                  <a:srgbClr val="00B0F0"/>
                </a:solidFill>
              </a:rPr>
              <a:t>fast</a:t>
            </a:r>
            <a:r>
              <a:rPr lang="pl-PL" altLang="en-US" dirty="0" smtClean="0"/>
              <a:t> </a:t>
            </a:r>
            <a:r>
              <a:rPr lang="pl-PL" altLang="en-US" b="1" dirty="0">
                <a:latin typeface="Courier New" pitchFamily="49" charset="0"/>
                <a:cs typeface="Courier New" pitchFamily="49" charset="0"/>
              </a:rPr>
              <a:t>push_back()</a:t>
            </a:r>
          </a:p>
          <a:p>
            <a:pPr>
              <a:defRPr/>
            </a:pPr>
            <a:r>
              <a:rPr lang="pl-PL" altLang="en-US" dirty="0">
                <a:solidFill>
                  <a:srgbClr val="00B0F0"/>
                </a:solidFill>
              </a:rPr>
              <a:t>fast</a:t>
            </a:r>
            <a:r>
              <a:rPr lang="pl-PL" altLang="en-US" dirty="0"/>
              <a:t> </a:t>
            </a:r>
            <a:r>
              <a:rPr lang="pl-PL" alt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pl-PL" alt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pl-PL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l-PL" altLang="en-US" dirty="0">
                <a:solidFill>
                  <a:srgbClr val="FF0000"/>
                </a:solidFill>
              </a:rPr>
              <a:t>slow</a:t>
            </a:r>
            <a:r>
              <a:rPr lang="pl-PL" altLang="en-US" dirty="0"/>
              <a:t> </a:t>
            </a:r>
            <a:r>
              <a:rPr lang="pl-PL" altLang="en-US" b="1" dirty="0">
                <a:latin typeface="Courier New" pitchFamily="49" charset="0"/>
                <a:cs typeface="Courier New" pitchFamily="49" charset="0"/>
              </a:rPr>
              <a:t>insert()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70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34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Sequence Container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Courier New" pitchFamily="49" charset="0"/>
              </a:rPr>
              <a:t>list</a:t>
            </a:r>
            <a:r>
              <a:rPr lang="en-US" sz="3600" dirty="0"/>
              <a:t> container  </a:t>
            </a:r>
          </a:p>
          <a:p>
            <a:pPr lvl="1"/>
            <a:r>
              <a:rPr lang="en-US" sz="2800" dirty="0"/>
              <a:t>Header </a:t>
            </a:r>
            <a:r>
              <a:rPr lang="en-US" sz="2800" b="1" dirty="0">
                <a:latin typeface="Courier New" pitchFamily="49" charset="0"/>
              </a:rPr>
              <a:t>&lt;list&gt;</a:t>
            </a:r>
          </a:p>
          <a:p>
            <a:pPr lvl="1"/>
            <a:r>
              <a:rPr lang="en-US" sz="2800" dirty="0"/>
              <a:t>Efficient insertion/deletion anywhere in container</a:t>
            </a:r>
          </a:p>
          <a:p>
            <a:pPr lvl="1"/>
            <a:r>
              <a:rPr lang="en-US" sz="2800" dirty="0"/>
              <a:t>Doubly-linked list (two pointers per node)</a:t>
            </a:r>
          </a:p>
          <a:p>
            <a:pPr lvl="1"/>
            <a:r>
              <a:rPr lang="en-US" sz="2800" dirty="0"/>
              <a:t>Bidirectional iterators</a:t>
            </a:r>
          </a:p>
          <a:p>
            <a:pPr lvl="1"/>
            <a:r>
              <a:rPr lang="en-US" sz="2800" b="1" dirty="0" err="1">
                <a:latin typeface="Courier New" pitchFamily="49" charset="0"/>
              </a:rPr>
              <a:t>std</a:t>
            </a:r>
            <a:r>
              <a:rPr lang="en-US" sz="2800" b="1" dirty="0">
                <a:latin typeface="Courier New" pitchFamily="49" charset="0"/>
              </a:rPr>
              <a:t>::list&lt; </a:t>
            </a:r>
            <a:r>
              <a:rPr lang="en-US" sz="2800" b="1" i="1" dirty="0">
                <a:latin typeface="Courier New" pitchFamily="49" charset="0"/>
              </a:rPr>
              <a:t>type</a:t>
            </a:r>
            <a:r>
              <a:rPr lang="en-US" sz="2800" b="1" dirty="0">
                <a:latin typeface="Courier New" pitchFamily="49" charset="0"/>
              </a:rPr>
              <a:t> &gt; </a:t>
            </a:r>
            <a:r>
              <a:rPr lang="en-US" sz="2800" b="1" i="1" dirty="0">
                <a:latin typeface="Courier New" pitchFamily="49" charset="0"/>
              </a:rPr>
              <a:t>name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83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Sequence Container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ourier New" pitchFamily="49" charset="0"/>
              </a:rPr>
              <a:t>list</a:t>
            </a:r>
            <a:r>
              <a:rPr lang="en-US" sz="3200" dirty="0"/>
              <a:t> functions for object </a:t>
            </a:r>
            <a:r>
              <a:rPr lang="en-US" sz="3200" b="1" dirty="0">
                <a:latin typeface="Courier New" pitchFamily="49" charset="0"/>
              </a:rPr>
              <a:t>t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t.sort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Sorts in ascending order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t.splice</a:t>
            </a:r>
            <a:r>
              <a:rPr lang="en-US" sz="2400" b="1" dirty="0">
                <a:latin typeface="Courier New" pitchFamily="49" charset="0"/>
              </a:rPr>
              <a:t>(iterator, </a:t>
            </a:r>
            <a:r>
              <a:rPr lang="en-US" sz="2400" b="1" dirty="0" err="1">
                <a:latin typeface="Courier New" pitchFamily="49" charset="0"/>
              </a:rPr>
              <a:t>otherObject</a:t>
            </a:r>
            <a:r>
              <a:rPr lang="en-US" sz="2400" b="1" dirty="0">
                <a:latin typeface="Courier New" pitchFamily="49" charset="0"/>
              </a:rPr>
              <a:t> );</a:t>
            </a:r>
          </a:p>
          <a:p>
            <a:pPr lvl="2"/>
            <a:r>
              <a:rPr lang="en-US" sz="2400" dirty="0"/>
              <a:t>Inserts values from </a:t>
            </a:r>
            <a:r>
              <a:rPr lang="en-US" sz="2400" b="1" dirty="0" err="1">
                <a:latin typeface="Courier New" pitchFamily="49" charset="0"/>
              </a:rPr>
              <a:t>otherObject</a:t>
            </a:r>
            <a:r>
              <a:rPr lang="en-US" sz="2400" dirty="0"/>
              <a:t> before </a:t>
            </a:r>
            <a:r>
              <a:rPr lang="en-US" sz="2400" b="1" dirty="0">
                <a:latin typeface="Courier New" pitchFamily="49" charset="0"/>
              </a:rPr>
              <a:t>iterator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t.merge</a:t>
            </a:r>
            <a:r>
              <a:rPr lang="en-US" sz="2400" b="1" dirty="0">
                <a:latin typeface="Courier New" pitchFamily="49" charset="0"/>
              </a:rPr>
              <a:t>( </a:t>
            </a:r>
            <a:r>
              <a:rPr lang="en-US" sz="2400" b="1" dirty="0" err="1">
                <a:latin typeface="Courier New" pitchFamily="49" charset="0"/>
              </a:rPr>
              <a:t>otherObject</a:t>
            </a:r>
            <a:r>
              <a:rPr lang="en-US" sz="2400" b="1" dirty="0">
                <a:latin typeface="Courier New" pitchFamily="49" charset="0"/>
              </a:rPr>
              <a:t> )</a:t>
            </a:r>
          </a:p>
          <a:p>
            <a:pPr lvl="2"/>
            <a:r>
              <a:rPr lang="en-US" dirty="0"/>
              <a:t>Removes </a:t>
            </a:r>
            <a:r>
              <a:rPr lang="en-US" b="1" dirty="0" err="1">
                <a:latin typeface="Courier New" pitchFamily="49" charset="0"/>
              </a:rPr>
              <a:t>otherObject</a:t>
            </a:r>
            <a:r>
              <a:rPr lang="en-US" dirty="0"/>
              <a:t> and inserts it into </a:t>
            </a:r>
            <a:r>
              <a:rPr lang="en-US" b="1" dirty="0">
                <a:latin typeface="Courier New" pitchFamily="49" charset="0"/>
              </a:rPr>
              <a:t>t</a:t>
            </a:r>
            <a:r>
              <a:rPr lang="en-US" dirty="0"/>
              <a:t>, sorted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t.unique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/>
              <a:t>Removes duplicate elements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Sequence Container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Courier New" pitchFamily="49" charset="0"/>
              </a:rPr>
              <a:t>list</a:t>
            </a:r>
            <a:r>
              <a:rPr lang="en-US" sz="3600" dirty="0"/>
              <a:t> functions</a:t>
            </a:r>
            <a:endParaRPr lang="en-US" sz="3600" b="1" dirty="0">
              <a:latin typeface="Courier New" pitchFamily="49" charset="0"/>
            </a:endParaRPr>
          </a:p>
          <a:p>
            <a:pPr lvl="1"/>
            <a:r>
              <a:rPr lang="en-US" sz="2800" b="1" dirty="0" err="1">
                <a:latin typeface="Courier New" pitchFamily="49" charset="0"/>
              </a:rPr>
              <a:t>t.swap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otherObject</a:t>
            </a:r>
            <a:r>
              <a:rPr lang="en-US" sz="2800" b="1" dirty="0">
                <a:latin typeface="Courier New" pitchFamily="49" charset="0"/>
              </a:rPr>
              <a:t>);</a:t>
            </a:r>
            <a:r>
              <a:rPr lang="en-US" sz="2800" b="1" dirty="0"/>
              <a:t> </a:t>
            </a:r>
          </a:p>
          <a:p>
            <a:pPr lvl="2"/>
            <a:r>
              <a:rPr lang="en-US" sz="2400" dirty="0"/>
              <a:t>Exchange contents</a:t>
            </a:r>
          </a:p>
          <a:p>
            <a:pPr lvl="1"/>
            <a:r>
              <a:rPr lang="en-US" sz="2800" b="1" dirty="0" err="1">
                <a:latin typeface="Courier New" pitchFamily="49" charset="0"/>
              </a:rPr>
              <a:t>t.assign</a:t>
            </a:r>
            <a:r>
              <a:rPr lang="en-US" sz="2800" b="1" dirty="0">
                <a:latin typeface="Courier New" pitchFamily="49" charset="0"/>
              </a:rPr>
              <a:t>(iterator1, iterator2)</a:t>
            </a:r>
          </a:p>
          <a:p>
            <a:pPr lvl="2"/>
            <a:r>
              <a:rPr lang="en-US" sz="2400" dirty="0"/>
              <a:t>Replaces contents with elements in range of iterators</a:t>
            </a:r>
          </a:p>
          <a:p>
            <a:pPr lvl="1"/>
            <a:r>
              <a:rPr lang="en-US" sz="2800" b="1" dirty="0" err="1">
                <a:latin typeface="Courier New" pitchFamily="49" charset="0"/>
              </a:rPr>
              <a:t>t.remove</a:t>
            </a:r>
            <a:r>
              <a:rPr lang="en-US" sz="2800" b="1" dirty="0">
                <a:latin typeface="Courier New" pitchFamily="49" charset="0"/>
              </a:rPr>
              <a:t>(value)</a:t>
            </a:r>
          </a:p>
          <a:p>
            <a:pPr lvl="2"/>
            <a:r>
              <a:rPr lang="en-US" sz="2400" dirty="0"/>
              <a:t>Erases all instances of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3242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Container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Stores elements by position</a:t>
            </a:r>
          </a:p>
          <a:p>
            <a:pPr eaLnBrk="1" hangingPunct="1"/>
            <a:r>
              <a:rPr lang="en-US" altLang="en-US" dirty="0" smtClean="0"/>
              <a:t>Each item in the list has both a value and a memory address (pointer) that identifies the next item in the sequence</a:t>
            </a: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In the Data Structures course, you will learn how to build a (Linked) List class that internally links successive notes to each other.</a:t>
            </a:r>
          </a:p>
          <a:p>
            <a:pPr eaLnBrk="1" hangingPunct="1"/>
            <a:r>
              <a:rPr lang="en-US" altLang="en-US" dirty="0" smtClean="0"/>
              <a:t>To access a specific data value in the list, one must start at the first position (front) and follow the pointers from element to element until data item is located. (called </a:t>
            </a:r>
            <a:r>
              <a:rPr lang="en-US" altLang="en-US" i="1" dirty="0" smtClean="0">
                <a:solidFill>
                  <a:srgbClr val="FF0000"/>
                </a:solidFill>
              </a:rPr>
              <a:t>list traversal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7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Container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is </a:t>
            </a:r>
            <a:r>
              <a:rPr lang="en-US" altLang="en-US" b="1" u="sng" smtClean="0">
                <a:solidFill>
                  <a:srgbClr val="FF0000"/>
                </a:solidFill>
              </a:rPr>
              <a:t>not</a:t>
            </a:r>
            <a:r>
              <a:rPr lang="en-US" altLang="en-US" smtClean="0"/>
              <a:t> a direct access structure</a:t>
            </a:r>
          </a:p>
          <a:p>
            <a:pPr eaLnBrk="1" hangingPunct="1"/>
            <a:r>
              <a:rPr lang="en-US" altLang="en-US" smtClean="0"/>
              <a:t>Advantage: ability to add and remove items efficiently at any position in the sequence </a:t>
            </a:r>
          </a:p>
          <a:p>
            <a:pPr eaLnBrk="1" hangingPunct="1"/>
            <a:r>
              <a:rPr lang="en-US" altLang="en-US" smtClean="0"/>
              <a:t>Useful for:</a:t>
            </a:r>
          </a:p>
          <a:p>
            <a:pPr lvl="1" eaLnBrk="1" hangingPunct="1"/>
            <a:r>
              <a:rPr lang="en-US" altLang="en-US" smtClean="0"/>
              <a:t>Insertion</a:t>
            </a:r>
          </a:p>
          <a:p>
            <a:pPr lvl="1" eaLnBrk="1" hangingPunct="1"/>
            <a:r>
              <a:rPr lang="en-US" altLang="en-US" smtClean="0"/>
              <a:t>Deletion</a:t>
            </a:r>
          </a:p>
          <a:p>
            <a:pPr lvl="1" eaLnBrk="1" hangingPunct="1"/>
            <a:r>
              <a:rPr lang="en-US" altLang="en-US" smtClean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040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sv-SE" altLang="en-US" smtClean="0"/>
              <a:t>List Container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6388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2484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4676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8077200" y="1295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13</a:t>
            </a:r>
            <a:endParaRPr lang="en-US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203325" y="954088"/>
            <a:ext cx="4373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int array[5] = {12, 7, 9, 21, 13 };</a:t>
            </a:r>
          </a:p>
          <a:p>
            <a:pPr eaLnBrk="1" hangingPunct="1"/>
            <a:r>
              <a:rPr lang="sv-SE" altLang="en-US"/>
              <a:t>list&lt;int&gt; li(array,array+5);</a:t>
            </a:r>
            <a:endParaRPr lang="en-US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6764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2860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895600" y="4343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 rot="1832025">
            <a:off x="228600" y="3733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 flipH="1">
            <a:off x="685800" y="43434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5715000" y="35814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li.push_front(8);</a:t>
            </a:r>
            <a:endParaRPr lang="en-US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8674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4770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70866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76962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 rot="2177238">
            <a:off x="3886200" y="3810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…</a:t>
            </a:r>
            <a:endParaRPr lang="en-US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83058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15</a:t>
            </a:r>
            <a:endParaRPr lang="en-US" alt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676400" y="3581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li.pop_front();</a:t>
            </a:r>
            <a:endParaRPr lang="en-US" altLang="en-US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3810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9906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16002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2098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 rot="-2237036">
            <a:off x="3886200" y="2209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13</a:t>
            </a:r>
            <a:endParaRPr lang="en-US" altLang="en-US"/>
          </a:p>
        </p:txBody>
      </p:sp>
      <p:sp>
        <p:nvSpPr>
          <p:cNvPr id="27687" name="Freeform 39"/>
          <p:cNvSpPr>
            <a:spLocks/>
          </p:cNvSpPr>
          <p:nvPr/>
        </p:nvSpPr>
        <p:spPr bwMode="auto">
          <a:xfrm>
            <a:off x="3048000" y="27432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876800" y="1981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li.push_back(15);</a:t>
            </a:r>
            <a:endParaRPr lang="en-US" alt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7244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3340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59436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9</a:t>
            </a:r>
            <a:endParaRPr lang="en-US" altLang="en-US"/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65532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 rot="-2237036">
            <a:off x="8534400" y="2286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…</a:t>
            </a:r>
            <a:endParaRPr lang="en-US" altLang="en-US"/>
          </a:p>
        </p:txBody>
      </p:sp>
      <p:sp>
        <p:nvSpPr>
          <p:cNvPr id="27694" name="Freeform 46"/>
          <p:cNvSpPr>
            <a:spLocks/>
          </p:cNvSpPr>
          <p:nvPr/>
        </p:nvSpPr>
        <p:spPr bwMode="auto">
          <a:xfrm>
            <a:off x="7772400" y="28194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7162800" y="2743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15</a:t>
            </a:r>
            <a:endParaRPr lang="en-US" altLang="en-US"/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381000" y="205740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li.pop_back();</a:t>
            </a:r>
            <a:endParaRPr lang="en-US" altLang="en-US"/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 flipH="1">
            <a:off x="4419600" y="44196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5257800" y="4267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8</a:t>
            </a:r>
            <a:endParaRPr lang="en-US" altLang="en-US"/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22098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7</a:t>
            </a:r>
            <a:endParaRPr lang="en-US" altLang="en-US"/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28194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12</a:t>
            </a:r>
            <a:endParaRPr lang="en-US" altLang="en-US"/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34290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17</a:t>
            </a:r>
            <a:endParaRPr lang="en-US" alt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50292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21</a:t>
            </a:r>
            <a:endParaRPr lang="en-US" altLang="en-US"/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5638800" y="5867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23</a:t>
            </a:r>
            <a:endParaRPr lang="en-US" altLang="en-US"/>
          </a:p>
        </p:txBody>
      </p:sp>
      <p:sp>
        <p:nvSpPr>
          <p:cNvPr id="27709" name="Text Box 61"/>
          <p:cNvSpPr txBox="1">
            <a:spLocks noChangeArrowheads="1"/>
          </p:cNvSpPr>
          <p:nvPr/>
        </p:nvSpPr>
        <p:spPr bwMode="auto">
          <a:xfrm>
            <a:off x="5791200" y="5181600"/>
            <a:ext cx="139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v-SE" altLang="en-US"/>
              <a:t>li.insert()</a:t>
            </a:r>
            <a:endParaRPr lang="en-US" altLang="en-US"/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 rot="1256412">
            <a:off x="4267200" y="5638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sv-SE" altLang="en-US"/>
              <a:t>19</a:t>
            </a:r>
            <a:endParaRPr lang="en-US" altLang="en-US"/>
          </a:p>
        </p:txBody>
      </p:sp>
      <p:sp>
        <p:nvSpPr>
          <p:cNvPr id="27711" name="Freeform 63"/>
          <p:cNvSpPr>
            <a:spLocks/>
          </p:cNvSpPr>
          <p:nvPr/>
        </p:nvSpPr>
        <p:spPr bwMode="auto">
          <a:xfrm flipH="1" flipV="1">
            <a:off x="4800600" y="5257800"/>
            <a:ext cx="838200" cy="266700"/>
          </a:xfrm>
          <a:custGeom>
            <a:avLst/>
            <a:gdLst>
              <a:gd name="T0" fmla="*/ 0 w 528"/>
              <a:gd name="T1" fmla="*/ 362902500 h 168"/>
              <a:gd name="T2" fmla="*/ 604837500 w 528"/>
              <a:gd name="T3" fmla="*/ 362902500 h 168"/>
              <a:gd name="T4" fmla="*/ 13306425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74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2" grpId="0" animBg="1"/>
      <p:bldP spid="27653" grpId="0" animBg="1"/>
      <p:bldP spid="27654" grpId="0" animBg="1"/>
      <p:bldP spid="27655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64" grpId="0"/>
      <p:bldP spid="27665" grpId="0" animBg="1"/>
      <p:bldP spid="27666" grpId="0" animBg="1"/>
      <p:bldP spid="27667" grpId="0" animBg="1"/>
      <p:bldP spid="27668" grpId="0" animBg="1"/>
      <p:bldP spid="27669" grpId="0" animBg="1"/>
      <p:bldP spid="27671" grpId="0" animBg="1"/>
      <p:bldP spid="27681" grpId="0"/>
      <p:bldP spid="27682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/>
      <p:bldP spid="27689" grpId="0" animBg="1"/>
      <p:bldP spid="27690" grpId="0" animBg="1"/>
      <p:bldP spid="27691" grpId="0" animBg="1"/>
      <p:bldP spid="27692" grpId="0" animBg="1"/>
      <p:bldP spid="27693" grpId="0" animBg="1"/>
      <p:bldP spid="27694" grpId="0" animBg="1"/>
      <p:bldP spid="27695" grpId="0" animBg="1"/>
      <p:bldP spid="27696" grpId="0"/>
      <p:bldP spid="27697" grpId="0" animBg="1"/>
      <p:bldP spid="27703" grpId="0" animBg="1"/>
      <p:bldP spid="27704" grpId="0" animBg="1"/>
      <p:bldP spid="27705" grpId="0" animBg="1"/>
      <p:bldP spid="27706" grpId="0" animBg="1"/>
      <p:bldP spid="27707" grpId="0" animBg="1"/>
      <p:bldP spid="27708" grpId="0" animBg="1"/>
      <p:bldP spid="27709" grpId="0"/>
      <p:bldP spid="27710" grpId="0" animBg="1"/>
      <p:bldP spid="277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   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   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Standard library list class template test program.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  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iostream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 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  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  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 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  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&lt;list&gt;    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list class-template definition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  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&lt;algorithm&gt;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copy algorithm           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 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prototype for function template </a:t>
            </a:r>
            <a:r>
              <a:rPr lang="en-US" sz="1400" dirty="0" err="1">
                <a:solidFill>
                  <a:srgbClr val="008000"/>
                </a:solidFill>
                <a:cs typeface="Courier New" pitchFamily="49" charset="0"/>
              </a:rPr>
              <a:t>printList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T &gt;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13    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::list&lt; T &gt; &amp;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listRef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14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15   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main()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16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{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17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18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array[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] = {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};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19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20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::list&lt;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&gt; values;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21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::list&lt; </a:t>
            </a:r>
            <a:r>
              <a:rPr lang="en-US" sz="1400" dirty="0" err="1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otherValues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22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23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insert items in values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24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values.push_front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25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values.push_front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26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values.push_back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27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values.push_back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3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endParaRPr lang="en-US" sz="1400" dirty="0"/>
          </a:p>
        </p:txBody>
      </p:sp>
      <p:grpSp>
        <p:nvGrpSpPr>
          <p:cNvPr id="178182" name="Group 6"/>
          <p:cNvGrpSpPr>
            <a:grpSpLocks/>
          </p:cNvGrpSpPr>
          <p:nvPr/>
        </p:nvGrpSpPr>
        <p:grpSpPr bwMode="auto">
          <a:xfrm>
            <a:off x="3913584" y="4005064"/>
            <a:ext cx="4114800" cy="838200"/>
            <a:chOff x="1872" y="2256"/>
            <a:chExt cx="2592" cy="528"/>
          </a:xfrm>
        </p:grpSpPr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2784" y="2256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Create two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list</a:t>
              </a: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 objects.</a:t>
              </a:r>
            </a:p>
          </p:txBody>
        </p:sp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 flipH="1">
              <a:off x="1872" y="235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ar-EG" sz="1600" b="1">
                <a:solidFill>
                  <a:srgbClr val="000000"/>
                </a:solidFill>
                <a:latin typeface="Helvetica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3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7029400"/>
          </a:xfrm>
        </p:spPr>
        <p:txBody>
          <a:bodyPr/>
          <a:lstStyle/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28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29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"values contains: "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30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values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31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32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values.sort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();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sort values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33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34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"\</a:t>
            </a:r>
            <a:r>
              <a:rPr lang="en-US" sz="1400" dirty="0" err="1">
                <a:solidFill>
                  <a:srgbClr val="0099FF"/>
                </a:solidFill>
                <a:cs typeface="Courier New" pitchFamily="49" charset="0"/>
              </a:rPr>
              <a:t>nvalues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after sorting contains: "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35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values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36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37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insert elements of array into </a:t>
            </a:r>
            <a:r>
              <a:rPr lang="en-US" sz="1400" dirty="0" err="1">
                <a:solidFill>
                  <a:srgbClr val="008000"/>
                </a:solidFill>
                <a:cs typeface="Courier New" pitchFamily="49" charset="0"/>
              </a:rPr>
              <a:t>otherValues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38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otherValues.insert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otherValues.begin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(),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39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   array, array +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              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40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41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"\</a:t>
            </a:r>
            <a:r>
              <a:rPr lang="en-US" sz="1400" dirty="0" err="1">
                <a:solidFill>
                  <a:srgbClr val="0099FF"/>
                </a:solidFill>
                <a:cs typeface="Courier New" pitchFamily="49" charset="0"/>
              </a:rPr>
              <a:t>nAfter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insert, </a:t>
            </a:r>
            <a:r>
              <a:rPr lang="en-US" sz="1400" dirty="0" err="1">
                <a:solidFill>
                  <a:srgbClr val="0099FF"/>
                </a:solidFill>
                <a:cs typeface="Courier New" pitchFamily="49" charset="0"/>
              </a:rPr>
              <a:t>otherValues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contains: "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42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otherValues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43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44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remove </a:t>
            </a:r>
            <a:r>
              <a:rPr lang="en-US" sz="1400" dirty="0" err="1">
                <a:solidFill>
                  <a:srgbClr val="008000"/>
                </a:solidFill>
                <a:cs typeface="Courier New" pitchFamily="49" charset="0"/>
              </a:rPr>
              <a:t>otherValues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 elements and insert at end of values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45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values.splice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values.end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otherValues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);           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46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47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&lt;&lt;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"\</a:t>
            </a:r>
            <a:r>
              <a:rPr lang="en-US" sz="1400" dirty="0" err="1">
                <a:solidFill>
                  <a:srgbClr val="0099FF"/>
                </a:solidFill>
                <a:cs typeface="Courier New" pitchFamily="49" charset="0"/>
              </a:rPr>
              <a:t>nAfter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splice, values contains: "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48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values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0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49    </a:t>
            </a:r>
            <a:endParaRPr lang="en-US" sz="5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50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values.sort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();  </a:t>
            </a:r>
            <a:r>
              <a:rPr lang="en-US" sz="1400" dirty="0">
                <a:solidFill>
                  <a:srgbClr val="008000"/>
                </a:solidFill>
                <a:cs typeface="Courier New" pitchFamily="49" charset="0"/>
              </a:rPr>
              <a:t>// sort values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9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51    </a:t>
            </a:r>
            <a:endParaRPr lang="en-US" sz="9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52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"\</a:t>
            </a:r>
            <a:r>
              <a:rPr lang="en-US" sz="1400" dirty="0" err="1">
                <a:solidFill>
                  <a:srgbClr val="0099FF"/>
                </a:solidFill>
                <a:cs typeface="Courier New" pitchFamily="49" charset="0"/>
              </a:rPr>
              <a:t>nAfter</a:t>
            </a:r>
            <a:r>
              <a:rPr lang="en-US" sz="1400" dirty="0">
                <a:solidFill>
                  <a:srgbClr val="0099FF"/>
                </a:solidFill>
                <a:cs typeface="Courier New" pitchFamily="49" charset="0"/>
              </a:rPr>
              <a:t> sort, values contains: "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53    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cs typeface="Courier New" pitchFamily="49" charset="0"/>
              </a:rPr>
              <a:t>printList</a:t>
            </a:r>
            <a:r>
              <a:rPr lang="en-US" sz="1400" dirty="0">
                <a:solidFill>
                  <a:srgbClr val="000000"/>
                </a:solidFill>
                <a:cs typeface="Courier New" pitchFamily="49" charset="0"/>
              </a:rPr>
              <a:t>( values );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54    </a:t>
            </a:r>
            <a:endParaRPr lang="en-US" sz="1400" dirty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 sz="1400" dirty="0"/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5353744" y="450354"/>
            <a:ext cx="4114800" cy="2114550"/>
            <a:chOff x="1296" y="156"/>
            <a:chExt cx="2592" cy="1332"/>
          </a:xfrm>
        </p:grpSpPr>
        <p:sp>
          <p:nvSpPr>
            <p:cNvPr id="179204" name="Text Box 4"/>
            <p:cNvSpPr txBox="1">
              <a:spLocks noChangeArrowheads="1"/>
            </p:cNvSpPr>
            <p:nvPr/>
          </p:nvSpPr>
          <p:spPr bwMode="auto">
            <a:xfrm>
              <a:off x="2208" y="15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Various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list</a:t>
              </a: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 member functions.</a:t>
              </a:r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H="1">
              <a:off x="1296" y="25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ar-EG" sz="1600" b="1">
                <a:solidFill>
                  <a:srgbClr val="000000"/>
                </a:solidFill>
                <a:latin typeface="Helvetica" pitchFamily="34" charset="0"/>
                <a:cs typeface="Times New Roman" pitchFamily="18" charset="0"/>
              </a:endParaRPr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 flipH="1">
              <a:off x="1488" y="252"/>
              <a:ext cx="720" cy="1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ar-EG" sz="1600" b="1">
                <a:solidFill>
                  <a:srgbClr val="000000"/>
                </a:solidFill>
                <a:latin typeface="Helvetica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3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Ideals </a:t>
            </a:r>
            <a:r>
              <a:rPr lang="en-US" sz="3200" dirty="0" smtClean="0"/>
              <a:t>(continued)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Code that’s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Easy to read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Easy to modify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Regular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Short 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Fast 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Uniform access </a:t>
            </a:r>
            <a:r>
              <a:rPr lang="en-US" dirty="0"/>
              <a:t>to data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Independently</a:t>
            </a:r>
            <a:r>
              <a:rPr lang="en-US" dirty="0"/>
              <a:t> of how it is </a:t>
            </a:r>
            <a:r>
              <a:rPr lang="en-US" dirty="0">
                <a:solidFill>
                  <a:srgbClr val="FF0000"/>
                </a:solidFill>
              </a:rPr>
              <a:t>stored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Independently</a:t>
            </a:r>
            <a:r>
              <a:rPr lang="en-US" dirty="0"/>
              <a:t> of its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 smtClean="0"/>
              <a:t>…	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8E04A1-2270-4E01-B64A-3AF13BBD949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400800"/>
          </a:xfrm>
        </p:spPr>
        <p:txBody>
          <a:bodyPr/>
          <a:lstStyle/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55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insert elements of array into otherValues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56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otherValues.insert( otherValues.begin(),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57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array, array +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SIZE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58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otherValues.sort();      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59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60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insert, otherValues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61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otherValues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62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63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otherValues elements and insert into values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64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in sorted order                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65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values.merge( otherValues );      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66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67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merge:\n  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68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69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   otherValues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70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otherValues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71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72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values.pop_front();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element from front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73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values.pop_back();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element from back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74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75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pop_front and pop_back:"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76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  &lt;&lt;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 "\n  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77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78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79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values.unique();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duplicate elements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80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81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unique,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82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943600"/>
          </a:xfrm>
        </p:spPr>
        <p:txBody>
          <a:bodyPr/>
          <a:lstStyle/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83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84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swap elements of values and otherValues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85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values.swap( otherValues );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86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87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swap:\n  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88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89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   otherValues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90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otherValues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91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92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replace contents of values with elements of otherValues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93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values.assign( otherValues.begin(), otherValues.end() );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94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95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 "\nAfter assign,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96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97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98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otherValues elements and insert into values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99  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in sorted order                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100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values.merge( otherValues );                      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101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102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merge,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103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104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105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values.remove(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4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remove all 4s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106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107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"\nAfter remove( 4 ), values contains: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108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printList( values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029200"/>
          </a:xfrm>
        </p:spPr>
        <p:txBody>
          <a:bodyPr/>
          <a:lstStyle/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109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110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cout &lt;&lt; endl;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111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112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0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113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114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main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115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116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printList function template definition; uses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117 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ostream_iterator and copy algorithm to output list elements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118 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template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&lt;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T &gt;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119 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printList(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std::list&lt; T &gt; &amp;listRef )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120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{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121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( listRef.empty() )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122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cout &lt;&lt;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"List is empty"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123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124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cs typeface="Courier New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{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125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std::ostream_iterator&lt; T &gt; output( cout, </a:t>
            </a:r>
            <a:r>
              <a:rPr lang="en-US">
                <a:solidFill>
                  <a:srgbClr val="0099FF"/>
                </a:solidFill>
                <a:cs typeface="Courier New" pitchFamily="49" charset="0"/>
              </a:rPr>
              <a:t>" "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126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   std::copy( listRef.begin(), listRef.end(), output );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127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128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else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129  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130  </a:t>
            </a:r>
            <a:r>
              <a:rPr lang="en-US">
                <a:solidFill>
                  <a:srgbClr val="000000"/>
                </a:solidFill>
                <a:cs typeface="Courier New" pitchFamily="49" charset="0"/>
              </a:rPr>
              <a:t>} </a:t>
            </a:r>
            <a:r>
              <a:rPr lang="en-US">
                <a:solidFill>
                  <a:srgbClr val="008000"/>
                </a:solidFill>
                <a:cs typeface="Courier New" pitchFamily="49" charset="0"/>
              </a:rPr>
              <a:t>// end function printList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191000"/>
          </a:xfrm>
          <a:solidFill>
            <a:schemeClr val="hlink"/>
          </a:solidFill>
        </p:spPr>
        <p:txBody>
          <a:bodyPr/>
          <a:lstStyle/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values contains: 2 1 4 3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values after sorting contains: 1 2 3 4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insert, otherValues contains: 2 6 4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splice, values contains: 1 2 3 4 2 6 4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sort, values contains: 1 2 2 3 4 4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insert, otherValues contains: 2 4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merge: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 contains: 1 2 2 2 3 4 4 4 6 6 8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otherValues contains: List is empty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pop_front and pop_back: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 contains: 2 2 2 3 4 4 4 6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unique, values contains: 2 3 4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swap: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values contains: List is empty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   otherValues contains: 2 3 4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assign, values contains: 2 3 4 6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merge, values contains: 2 2 3 3 4 4 6 6 8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r>
              <a:rPr lang="en-US">
                <a:solidFill>
                  <a:srgbClr val="000000"/>
                </a:solidFill>
                <a:cs typeface="Courier New" pitchFamily="49" charset="0"/>
              </a:rPr>
              <a:t>After remove( 4 ), values contains: 2 2 3 3 6 6 8 8</a:t>
            </a:r>
            <a:endParaRPr lang="en-US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1645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7E34937D-BEA9-4C1E-8969-8D452D08751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STL </a:t>
            </a:r>
            <a:r>
              <a:rPr lang="en-US" altLang="en-US" sz="36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deque</a:t>
            </a:r>
            <a:endParaRPr lang="en-US" alt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/>
              <a:t>Very similar to </a:t>
            </a:r>
            <a:r>
              <a:rPr lang="en-US" altLang="en-US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z="3200" dirty="0" smtClean="0"/>
              <a:t>, except</a:t>
            </a:r>
            <a:endParaRPr lang="en-US" altLang="en-US" sz="3200" i="1" dirty="0" smtClean="0">
              <a:solidFill>
                <a:srgbClr val="0000FF"/>
              </a:solidFill>
              <a:latin typeface="Tahoma" pitchFamily="34" charset="0"/>
            </a:endParaRPr>
          </a:p>
          <a:p>
            <a:pPr lvl="1"/>
            <a:r>
              <a:rPr lang="en-US" altLang="en-US" sz="2400" dirty="0" smtClean="0"/>
              <a:t>Supports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push_front</a:t>
            </a:r>
            <a:r>
              <a:rPr lang="en-US" alt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altLang="en-US" sz="2400" dirty="0" smtClean="0"/>
              <a:t>and</a:t>
            </a:r>
            <a:r>
              <a:rPr lang="en-US" altLang="en-US" sz="2400" i="1" dirty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pop_front</a:t>
            </a:r>
            <a:r>
              <a:rPr lang="en-US" alt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r>
              <a:rPr lang="en-US" altLang="en-US" sz="3200" dirty="0" smtClean="0"/>
              <a:t>Also friendly to accessing static data</a:t>
            </a:r>
          </a:p>
        </p:txBody>
      </p:sp>
    </p:spTree>
    <p:extLst>
      <p:ext uri="{BB962C8B-B14F-4D97-AF65-F5344CB8AC3E}">
        <p14:creationId xmlns:p14="http://schemas.microsoft.com/office/powerpoint/2010/main" val="29705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06FD6515-B3E4-4F47-BB46-E7E2D6988D52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vs. Deque vs. List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57712"/>
          </a:xfrm>
        </p:spPr>
        <p:txBody>
          <a:bodyPr/>
          <a:lstStyle/>
          <a:p>
            <a:r>
              <a:rPr lang="en-US" altLang="en-US" sz="3200" dirty="0" smtClean="0"/>
              <a:t>Contiguous-memory based:</a:t>
            </a:r>
          </a:p>
          <a:p>
            <a:pPr lvl="1"/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constant time </a:t>
            </a:r>
            <a:r>
              <a:rPr lang="en-US" altLang="en-US" sz="2400" dirty="0" smtClean="0"/>
              <a:t>addition and deletion at </a:t>
            </a:r>
            <a:r>
              <a:rPr lang="en-US" altLang="en-US" sz="2400" dirty="0" smtClean="0">
                <a:solidFill>
                  <a:srgbClr val="FF0000"/>
                </a:solidFill>
              </a:rPr>
              <a:t>end</a:t>
            </a:r>
          </a:p>
          <a:p>
            <a:pPr lvl="1"/>
            <a:r>
              <a:rPr lang="en-US" altLang="en-US" sz="2400" dirty="0" smtClean="0"/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constant time </a:t>
            </a:r>
            <a:r>
              <a:rPr lang="en-US" altLang="en-US" sz="2400" dirty="0" smtClean="0"/>
              <a:t>addition and deletion at </a:t>
            </a:r>
            <a:r>
              <a:rPr lang="en-US" altLang="en-US" sz="2400" dirty="0" smtClean="0">
                <a:solidFill>
                  <a:srgbClr val="FF0000"/>
                </a:solidFill>
              </a:rPr>
              <a:t>beginning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end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Constant time </a:t>
            </a:r>
            <a:r>
              <a:rPr lang="en-US" altLang="en-US" sz="2400" dirty="0" smtClean="0"/>
              <a:t>access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Linear time </a:t>
            </a:r>
            <a:r>
              <a:rPr lang="en-US" altLang="en-US" sz="2400" dirty="0" smtClean="0"/>
              <a:t>insertion/deletion in middle</a:t>
            </a:r>
          </a:p>
          <a:p>
            <a:r>
              <a:rPr lang="en-US" altLang="en-US" sz="3200" dirty="0" smtClean="0"/>
              <a:t>Node based – </a:t>
            </a:r>
            <a:r>
              <a:rPr lang="en-US" altLang="en-US" sz="3200" i="1" dirty="0" smtClean="0">
                <a:solidFill>
                  <a:srgbClr val="0000FF"/>
                </a:solidFill>
                <a:latin typeface="Tahoma" pitchFamily="34" charset="0"/>
              </a:rPr>
              <a:t>list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Linear time </a:t>
            </a:r>
            <a:r>
              <a:rPr lang="en-US" altLang="en-US" sz="2400" dirty="0" smtClean="0"/>
              <a:t>access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Constant time </a:t>
            </a:r>
            <a:r>
              <a:rPr lang="en-US" altLang="en-US" sz="2400" dirty="0" smtClean="0"/>
              <a:t>insertion/deletion any position</a:t>
            </a:r>
          </a:p>
        </p:txBody>
      </p:sp>
    </p:spTree>
    <p:extLst>
      <p:ext uri="{BB962C8B-B14F-4D97-AF65-F5344CB8AC3E}">
        <p14:creationId xmlns:p14="http://schemas.microsoft.com/office/powerpoint/2010/main" val="1595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B936964-F685-4113-8AF8-4D0867CEC7E8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Tahoma" pitchFamily="34" charset="0"/>
              </a:rPr>
              <a:t>empty</a:t>
            </a:r>
            <a:r>
              <a:rPr lang="en-US" alt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vs. </a:t>
            </a:r>
            <a:r>
              <a:rPr lang="en-US" alt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size() == 0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Two methods to check if a container is empty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dirty="0" smtClean="0"/>
              <a:t>takes constant time</a:t>
            </a:r>
          </a:p>
          <a:p>
            <a:pPr lvl="1"/>
            <a:r>
              <a:rPr lang="en-US" altLang="en-US" dirty="0" smtClean="0"/>
              <a:t>Check if </a:t>
            </a:r>
            <a:r>
              <a:rPr lang="en-US" altLang="en-US" sz="28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size() == 0</a:t>
            </a:r>
            <a:r>
              <a:rPr lang="en-US" altLang="en-US" dirty="0" smtClean="0"/>
              <a:t>, may take linear time!</a:t>
            </a:r>
          </a:p>
        </p:txBody>
      </p:sp>
    </p:spTree>
    <p:extLst>
      <p:ext uri="{BB962C8B-B14F-4D97-AF65-F5344CB8AC3E}">
        <p14:creationId xmlns:p14="http://schemas.microsoft.com/office/powerpoint/2010/main" val="12812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75852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altLang="en-US" sz="3600" smtClean="0">
                <a:solidFill>
                  <a:schemeClr val="tx1"/>
                </a:solidFill>
                <a:cs typeface="Times New Roman" pitchFamily="18" charset="0"/>
              </a:rPr>
              <a:t>Adapter Containers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pPr marL="234950" indent="-234950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STL supports three container adapters:</a:t>
            </a:r>
          </a:p>
          <a:p>
            <a:pPr marL="544513" lvl="1">
              <a:lnSpc>
                <a:spcPct val="90000"/>
              </a:lnSpc>
              <a:buFont typeface="Times New Roman" pitchFamily="18" charset="0"/>
              <a:buChar char="-"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priority_queue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44513" lvl="1">
              <a:lnSpc>
                <a:spcPct val="90000"/>
              </a:lnSpc>
              <a:buFont typeface="Times New Roman" pitchFamily="18" charset="0"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Times New Roman" pitchFamily="18" charset="0"/>
              </a:rPr>
              <a:t>They are implemented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</a:rPr>
              <a:t>using other containers </a:t>
            </a:r>
            <a:r>
              <a:rPr lang="en-US" altLang="en-US" dirty="0" smtClean="0">
                <a:latin typeface="Times New Roman" pitchFamily="18" charset="0"/>
              </a:rPr>
              <a:t>seen before</a:t>
            </a:r>
          </a:p>
          <a:p>
            <a:pPr marL="544513" lvl="1">
              <a:lnSpc>
                <a:spcPct val="90000"/>
              </a:lnSpc>
              <a:buFont typeface="Times New Roman" pitchFamily="18" charset="0"/>
              <a:buChar char="-"/>
            </a:pPr>
            <a:r>
              <a:rPr lang="en-US" altLang="en-US" dirty="0" smtClean="0">
                <a:latin typeface="Times New Roman" pitchFamily="18" charset="0"/>
              </a:rPr>
              <a:t>They do not provide actual data structure</a:t>
            </a:r>
          </a:p>
          <a:p>
            <a:pPr marL="544513" lvl="1">
              <a:lnSpc>
                <a:spcPct val="90000"/>
              </a:lnSpc>
              <a:buFont typeface="Times New Roman" pitchFamily="18" charset="0"/>
              <a:buNone/>
            </a:pPr>
            <a:endParaRPr lang="en-US" altLang="en-US" dirty="0" smtClean="0">
              <a:latin typeface="Times New Roman" pitchFamily="18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Times New Roman" pitchFamily="18" charset="0"/>
              </a:rPr>
              <a:t>Container adapters do not support iterators</a:t>
            </a:r>
          </a:p>
          <a:p>
            <a:pPr marL="234950" indent="-234950"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</a:pPr>
            <a:r>
              <a:rPr lang="en-US" altLang="en-US" dirty="0" smtClean="0">
                <a:latin typeface="Times New Roman" pitchFamily="18" charset="0"/>
              </a:rPr>
              <a:t>The  functions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altLang="en-US" dirty="0" smtClean="0">
                <a:latin typeface="Times New Roman" pitchFamily="18" charset="0"/>
              </a:rPr>
              <a:t> and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altLang="en-US" dirty="0" smtClean="0">
                <a:latin typeface="Times New Roman" pitchFamily="18" charset="0"/>
              </a:rPr>
              <a:t> are common to all container adapters</a:t>
            </a:r>
          </a:p>
        </p:txBody>
      </p:sp>
    </p:spTree>
    <p:extLst>
      <p:ext uri="{BB962C8B-B14F-4D97-AF65-F5344CB8AC3E}">
        <p14:creationId xmlns:p14="http://schemas.microsoft.com/office/powerpoint/2010/main" val="1459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Ideals </a:t>
            </a:r>
            <a:r>
              <a:rPr lang="en-US" sz="3200" dirty="0" smtClean="0"/>
              <a:t>(continued)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2392"/>
            <a:ext cx="8229600" cy="411480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 smtClean="0"/>
              <a:t>…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Type-safe </a:t>
            </a:r>
            <a:r>
              <a:rPr lang="en-US" sz="2800" dirty="0">
                <a:solidFill>
                  <a:srgbClr val="FF0000"/>
                </a:solidFill>
              </a:rPr>
              <a:t>access </a:t>
            </a:r>
            <a:r>
              <a:rPr lang="en-US" sz="2800" dirty="0"/>
              <a:t>to data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Easy traversal </a:t>
            </a:r>
            <a:r>
              <a:rPr lang="en-US" sz="2800" dirty="0"/>
              <a:t>of data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Compact storage </a:t>
            </a:r>
            <a:r>
              <a:rPr lang="en-US" sz="2800" dirty="0"/>
              <a:t>of data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Fast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Retrieval</a:t>
            </a:r>
            <a:r>
              <a:rPr lang="en-US" dirty="0"/>
              <a:t> of data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Addition</a:t>
            </a:r>
            <a:r>
              <a:rPr lang="en-US" dirty="0"/>
              <a:t> of data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 of data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Standard</a:t>
            </a:r>
            <a:r>
              <a:rPr lang="en-US" sz="2800" dirty="0"/>
              <a:t> versions of the most common </a:t>
            </a:r>
            <a:r>
              <a:rPr lang="en-US" sz="2800" dirty="0">
                <a:solidFill>
                  <a:srgbClr val="FF0000"/>
                </a:solidFill>
              </a:rPr>
              <a:t>algorithms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US" dirty="0"/>
              <a:t>Copy, find, search, sort, sum,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681DCC-1092-4682-BF46-69CFFD238A6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tack</a:t>
            </a:r>
            <a:r>
              <a:rPr lang="en-US" altLang="en-US" dirty="0" smtClean="0"/>
              <a:t> Container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Adapter Container</a:t>
            </a:r>
          </a:p>
          <a:p>
            <a:pPr lvl="1" eaLnBrk="1" hangingPunct="1"/>
            <a:r>
              <a:rPr lang="en-US" altLang="en-US" dirty="0" smtClean="0"/>
              <a:t>Internally uses another container to manage elements</a:t>
            </a:r>
          </a:p>
          <a:p>
            <a:pPr lvl="1" eaLnBrk="1" hangingPunct="1"/>
            <a:r>
              <a:rPr lang="en-US" altLang="en-US" i="1" dirty="0" smtClean="0">
                <a:solidFill>
                  <a:srgbClr val="FF0000"/>
                </a:solidFill>
              </a:rPr>
              <a:t>In the Data Structures course, you will learn how to build a stack class that internally uses an array or a list.</a:t>
            </a:r>
          </a:p>
          <a:p>
            <a:pPr eaLnBrk="1" hangingPunct="1"/>
            <a:r>
              <a:rPr lang="en-US" altLang="en-US" dirty="0" smtClean="0"/>
              <a:t>Stack restricts how elements enter and leave a sequence</a:t>
            </a:r>
          </a:p>
          <a:p>
            <a:pPr eaLnBrk="1" hangingPunct="1"/>
            <a:r>
              <a:rPr lang="en-US" altLang="en-US" dirty="0" smtClean="0"/>
              <a:t>Stack</a:t>
            </a:r>
          </a:p>
          <a:p>
            <a:pPr lvl="1" eaLnBrk="1" hangingPunct="1"/>
            <a:r>
              <a:rPr lang="en-US" altLang="en-US" dirty="0" smtClean="0"/>
              <a:t>allows access at only one end of the sequence (</a:t>
            </a:r>
            <a:r>
              <a:rPr lang="en-US" altLang="en-US" dirty="0" smtClean="0">
                <a:solidFill>
                  <a:srgbClr val="FF0000"/>
                </a:solidFill>
              </a:rPr>
              <a:t>top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Adds objects to container by </a:t>
            </a:r>
            <a:r>
              <a:rPr lang="en-US" altLang="en-US" i="1" dirty="0" smtClean="0">
                <a:solidFill>
                  <a:srgbClr val="FF0000"/>
                </a:solidFill>
              </a:rPr>
              <a:t>pushing</a:t>
            </a:r>
            <a:r>
              <a:rPr lang="en-US" altLang="en-US" dirty="0" smtClean="0"/>
              <a:t> the object onto the stack</a:t>
            </a:r>
          </a:p>
          <a:p>
            <a:pPr lvl="1" eaLnBrk="1" hangingPunct="1"/>
            <a:r>
              <a:rPr lang="en-US" altLang="en-US" dirty="0" smtClean="0"/>
              <a:t>Removes objects from container by </a:t>
            </a:r>
            <a:r>
              <a:rPr lang="en-US" altLang="en-US" i="1" dirty="0" smtClean="0">
                <a:solidFill>
                  <a:srgbClr val="FF0000"/>
                </a:solidFill>
              </a:rPr>
              <a:t>popping</a:t>
            </a:r>
            <a:r>
              <a:rPr lang="en-US" altLang="en-US" dirty="0" smtClean="0"/>
              <a:t> the stack</a:t>
            </a:r>
          </a:p>
          <a:p>
            <a:pPr lvl="1" eaLnBrk="1" hangingPunct="1"/>
            <a:r>
              <a:rPr lang="en-US" altLang="en-US" dirty="0" smtClean="0"/>
              <a:t>LIFO ordering (last end, first out)</a:t>
            </a:r>
          </a:p>
        </p:txBody>
      </p:sp>
    </p:spTree>
    <p:extLst>
      <p:ext uri="{BB962C8B-B14F-4D97-AF65-F5344CB8AC3E}">
        <p14:creationId xmlns:p14="http://schemas.microsoft.com/office/powerpoint/2010/main" val="4733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 Container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Queue</a:t>
            </a:r>
          </a:p>
          <a:p>
            <a:pPr lvl="1" eaLnBrk="1" hangingPunct="1"/>
            <a:r>
              <a:rPr lang="en-US" altLang="en-US" dirty="0" smtClean="0"/>
              <a:t>Allows access only at the </a:t>
            </a:r>
            <a:r>
              <a:rPr lang="en-US" altLang="en-US" dirty="0" smtClean="0">
                <a:solidFill>
                  <a:srgbClr val="FF0000"/>
                </a:solidFill>
              </a:rPr>
              <a:t>front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rear</a:t>
            </a:r>
            <a:r>
              <a:rPr lang="en-US" altLang="en-US" dirty="0" smtClean="0"/>
              <a:t> of the sequence</a:t>
            </a:r>
          </a:p>
          <a:p>
            <a:pPr lvl="1" eaLnBrk="1" hangingPunct="1"/>
            <a:r>
              <a:rPr lang="en-US" altLang="en-US" dirty="0" smtClean="0"/>
              <a:t>Items </a:t>
            </a:r>
            <a:r>
              <a:rPr lang="en-US" altLang="en-US" dirty="0" smtClean="0">
                <a:solidFill>
                  <a:srgbClr val="FF0000"/>
                </a:solidFill>
              </a:rPr>
              <a:t>enter</a:t>
            </a:r>
            <a:r>
              <a:rPr lang="en-US" altLang="en-US" dirty="0" smtClean="0"/>
              <a:t> at the </a:t>
            </a:r>
            <a:r>
              <a:rPr lang="en-US" altLang="en-US" dirty="0" smtClean="0">
                <a:solidFill>
                  <a:srgbClr val="FF0000"/>
                </a:solidFill>
              </a:rPr>
              <a:t>rear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exit</a:t>
            </a:r>
            <a:r>
              <a:rPr lang="en-US" altLang="en-US" dirty="0" smtClean="0"/>
              <a:t> from the </a:t>
            </a:r>
            <a:r>
              <a:rPr lang="en-US" altLang="en-US" dirty="0" smtClean="0">
                <a:solidFill>
                  <a:srgbClr val="FF0000"/>
                </a:solidFill>
              </a:rPr>
              <a:t>front</a:t>
            </a:r>
          </a:p>
          <a:p>
            <a:pPr lvl="1" eaLnBrk="1" hangingPunct="1"/>
            <a:r>
              <a:rPr lang="en-US" altLang="en-US" dirty="0" smtClean="0"/>
              <a:t>Example: waiting line at a grocery store</a:t>
            </a:r>
          </a:p>
          <a:p>
            <a:pPr lvl="1" eaLnBrk="1" hangingPunct="1"/>
            <a:r>
              <a:rPr lang="en-US" altLang="en-US" dirty="0" smtClean="0"/>
              <a:t>FIFO ordering (first-in first-out )</a:t>
            </a:r>
          </a:p>
          <a:p>
            <a:pPr lvl="1" eaLnBrk="1" hangingPunct="1"/>
            <a:r>
              <a:rPr lang="en-US" altLang="en-US" i="1" dirty="0" smtClean="0"/>
              <a:t>push(add</a:t>
            </a:r>
            <a:r>
              <a:rPr lang="en-US" altLang="en-US" dirty="0" smtClean="0"/>
              <a:t> object to a queue) .. Also called </a:t>
            </a:r>
            <a:r>
              <a:rPr lang="en-US" altLang="en-US" i="1" dirty="0" err="1" smtClean="0"/>
              <a:t>enqueue</a:t>
            </a:r>
            <a:endParaRPr lang="en-US" altLang="en-US" i="1" dirty="0" smtClean="0"/>
          </a:p>
          <a:p>
            <a:pPr lvl="1" eaLnBrk="1" hangingPunct="1"/>
            <a:r>
              <a:rPr lang="en-US" altLang="en-US" i="1" dirty="0" smtClean="0"/>
              <a:t>pop</a:t>
            </a:r>
            <a:r>
              <a:rPr lang="en-US" altLang="en-US" dirty="0" smtClean="0"/>
              <a:t> (remove object from queue) .. Also called </a:t>
            </a:r>
            <a:r>
              <a:rPr lang="en-US" altLang="en-US" i="1" dirty="0" err="1" smtClean="0"/>
              <a:t>dequeue</a:t>
            </a:r>
            <a:endParaRPr lang="en-US" altLang="en-US" i="1" dirty="0" smtClean="0"/>
          </a:p>
          <a:p>
            <a:pPr lvl="1" eaLnBrk="1" hangingPunct="1"/>
            <a:r>
              <a:rPr lang="en-US" altLang="en-US" i="1" dirty="0" smtClean="0">
                <a:solidFill>
                  <a:srgbClr val="FF0000"/>
                </a:solidFill>
              </a:rPr>
              <a:t>In the Data Structures course, you will learn how to build a queue class that internally uses an array or a list.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0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Queue Container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queue</a:t>
            </a:r>
          </a:p>
          <a:p>
            <a:pPr lvl="1" eaLnBrk="1" hangingPunct="1"/>
            <a:r>
              <a:rPr lang="en-US" altLang="en-US" smtClean="0"/>
              <a:t>Operations are similar to those of a stack or queue</a:t>
            </a:r>
          </a:p>
          <a:p>
            <a:pPr lvl="1" eaLnBrk="1" hangingPunct="1"/>
            <a:r>
              <a:rPr lang="en-US" altLang="en-US" smtClean="0"/>
              <a:t>Elements can enter the priority queue in any order</a:t>
            </a:r>
          </a:p>
          <a:p>
            <a:pPr lvl="1" eaLnBrk="1" hangingPunct="1"/>
            <a:r>
              <a:rPr lang="en-US" altLang="en-US" smtClean="0"/>
              <a:t>Once in the container, a delete operation removes the largest (or smallest) value (according to the element’s </a:t>
            </a:r>
            <a:r>
              <a:rPr lang="en-US" altLang="en-US" i="1" u="sng" smtClean="0">
                <a:solidFill>
                  <a:srgbClr val="FF0000"/>
                </a:solidFill>
              </a:rPr>
              <a:t>priority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8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07288" cy="434340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Sort a vector of strings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Find an number in a phone book, given a name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Find the highest temperature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Find all values larger than 800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Find the first occurrence of the value 17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Sort the telemetry records by unit number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Sort the telemetry records by time stamp</a:t>
            </a:r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US" dirty="0"/>
              <a:t>Find the first value larger than </a:t>
            </a:r>
            <a:r>
              <a:rPr lang="en-US" dirty="0" smtClean="0"/>
              <a:t>“</a:t>
            </a:r>
            <a:r>
              <a:rPr lang="en-US" dirty="0" err="1" smtClean="0"/>
              <a:t>Samy</a:t>
            </a:r>
            <a:r>
              <a:rPr lang="en-US" dirty="0" smtClean="0"/>
              <a:t>”?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825696-C5C3-4347-A949-71B30F1734D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3364</Words>
  <Application>Microsoft Office PowerPoint</Application>
  <PresentationFormat>On-screen Show (4:3)</PresentationFormat>
  <Paragraphs>710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ppt_template_07-25-2002</vt:lpstr>
      <vt:lpstr>CS213 – 2022 / 2023  Programming II  Lecture 14: Standard Template Library   STL - I </vt:lpstr>
      <vt:lpstr>Overview</vt:lpstr>
      <vt:lpstr>I. Common tasks</vt:lpstr>
      <vt:lpstr>Observation</vt:lpstr>
      <vt:lpstr>Ideals</vt:lpstr>
      <vt:lpstr>Ideals (continued)</vt:lpstr>
      <vt:lpstr>Ideals (continued)</vt:lpstr>
      <vt:lpstr>Examples </vt:lpstr>
      <vt:lpstr>PowerPoint Presentation</vt:lpstr>
      <vt:lpstr>2. The STL</vt:lpstr>
      <vt:lpstr>The STL</vt:lpstr>
      <vt:lpstr>Basic model</vt:lpstr>
      <vt:lpstr>The STL</vt:lpstr>
      <vt:lpstr>The STL</vt:lpstr>
      <vt:lpstr>What does STL contain?</vt:lpstr>
      <vt:lpstr>When Do You Need STL?</vt:lpstr>
      <vt:lpstr> Introduction to the Standard Template Library (STL)</vt:lpstr>
      <vt:lpstr>PowerPoint Presentation</vt:lpstr>
      <vt:lpstr>3. Introduction to Containers</vt:lpstr>
      <vt:lpstr>STL Container Classes</vt:lpstr>
      <vt:lpstr>Common STL Member Functions</vt:lpstr>
      <vt:lpstr>PowerPoint Presentation</vt:lpstr>
      <vt:lpstr> Sequence Containers</vt:lpstr>
      <vt:lpstr>PowerPoint Presentation</vt:lpstr>
      <vt:lpstr>Array Sequence Container</vt:lpstr>
      <vt:lpstr>Array Sequence Container</vt:lpstr>
      <vt:lpstr>Array Sequence Container</vt:lpstr>
      <vt:lpstr>Array Sequence Container</vt:lpstr>
      <vt:lpstr>Array Sequence Container</vt:lpstr>
      <vt:lpstr>PowerPoint Presentation</vt:lpstr>
      <vt:lpstr>vector Sequence Container</vt:lpstr>
      <vt:lpstr>vector Sequence Container</vt:lpstr>
      <vt:lpstr>vector Sequence Container</vt:lpstr>
      <vt:lpstr>PowerPoint Presentation</vt:lpstr>
      <vt:lpstr>Defining a new vector</vt:lpstr>
      <vt:lpstr>Constructors for Vector</vt:lpstr>
      <vt:lpstr>Vector Container</vt:lpstr>
      <vt:lpstr>Using Vector</vt:lpstr>
      <vt:lpstr>Using a Vector – Array Style</vt:lpstr>
      <vt:lpstr>Vector Container </vt:lpstr>
      <vt:lpstr>Insertion</vt:lpstr>
      <vt:lpstr>Using a vector – STL style</vt:lpstr>
      <vt:lpstr>Size</vt:lpstr>
      <vt:lpstr>Vector Container</vt:lpstr>
      <vt:lpstr>Vector Container</vt:lpstr>
      <vt:lpstr>PowerPoint Presentation</vt:lpstr>
      <vt:lpstr>vector Sequence Container</vt:lpstr>
      <vt:lpstr>vector Sequence Container</vt:lpstr>
      <vt:lpstr>vector Sequence Container</vt:lpstr>
      <vt:lpstr>Advantages and Disadvantages of Vector</vt:lpstr>
      <vt:lpstr>PowerPoint Presentation</vt:lpstr>
      <vt:lpstr>list Sequence Container</vt:lpstr>
      <vt:lpstr>list Sequence Container</vt:lpstr>
      <vt:lpstr>list Sequence Container</vt:lpstr>
      <vt:lpstr>List Container</vt:lpstr>
      <vt:lpstr>List Container</vt:lpstr>
      <vt:lpstr>List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STL deque</vt:lpstr>
      <vt:lpstr>Vector vs. Deque vs. List</vt:lpstr>
      <vt:lpstr> empty() vs. size() == 0</vt:lpstr>
      <vt:lpstr>PowerPoint Presentation</vt:lpstr>
      <vt:lpstr>Adapter Containers</vt:lpstr>
      <vt:lpstr>stack Container</vt:lpstr>
      <vt:lpstr>Queue Container</vt:lpstr>
      <vt:lpstr>Priority Queue Container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Standard Template Library (STL)</dc:title>
  <dc:creator>Mohamed Mahmoud Abd El-Wahab</dc:creator>
  <cp:lastModifiedBy>makka</cp:lastModifiedBy>
  <cp:revision>50</cp:revision>
  <dcterms:created xsi:type="dcterms:W3CDTF">2012-11-28T23:43:02Z</dcterms:created>
  <dcterms:modified xsi:type="dcterms:W3CDTF">2022-11-15T19:57:49Z</dcterms:modified>
</cp:coreProperties>
</file>