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Roboto Bold" charset="1" panose="02000000000000000000"/>
      <p:regular r:id="rId23"/>
    </p:embeddedFont>
    <p:embeddedFont>
      <p:font typeface="Roboto" charset="1" panose="02000000000000000000"/>
      <p:regular r:id="rId24"/>
    </p:embeddedFont>
    <p:embeddedFont>
      <p:font typeface="Canva Sans Bold" charset="1" panose="020B0803030501040103"/>
      <p:regular r:id="rId25"/>
    </p:embeddedFont>
    <p:embeddedFont>
      <p:font typeface="Canva Sans" charset="1" panose="020B0503030501040103"/>
      <p:regular r:id="rId26"/>
    </p:embeddedFont>
    <p:embeddedFont>
      <p:font typeface="Cooper Hewitt Bold"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jpeg" Type="http://schemas.openxmlformats.org/officeDocument/2006/relationships/image"/><Relationship Id="rId6" Target="../media/image17.jpeg" Type="http://schemas.openxmlformats.org/officeDocument/2006/relationships/image"/><Relationship Id="rId7" Target="../media/image18.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jpeg" Type="http://schemas.openxmlformats.org/officeDocument/2006/relationships/image"/><Relationship Id="rId6" Target="../media/image17.jpeg" Type="http://schemas.openxmlformats.org/officeDocument/2006/relationships/image"/><Relationship Id="rId7" Target="../media/image1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2632598" y="4022712"/>
            <a:ext cx="13022803" cy="1087745"/>
          </a:xfrm>
          <a:prstGeom prst="rect">
            <a:avLst/>
          </a:prstGeom>
        </p:spPr>
        <p:txBody>
          <a:bodyPr anchor="t" rtlCol="false" tIns="0" lIns="0" bIns="0" rIns="0">
            <a:spAutoFit/>
          </a:bodyPr>
          <a:lstStyle/>
          <a:p>
            <a:pPr algn="l">
              <a:lnSpc>
                <a:spcPts val="8820"/>
              </a:lnSpc>
            </a:pPr>
            <a:r>
              <a:rPr lang="en-US" sz="6300" b="true">
                <a:solidFill>
                  <a:srgbClr val="FFFFFF"/>
                </a:solidFill>
                <a:latin typeface="Roboto Bold"/>
                <a:ea typeface="Roboto Bold"/>
                <a:cs typeface="Roboto Bold"/>
                <a:sym typeface="Roboto Bold"/>
              </a:rPr>
              <a:t>Towards a Security Stress-Test for </a:t>
            </a:r>
          </a:p>
        </p:txBody>
      </p:sp>
      <p:sp>
        <p:nvSpPr>
          <p:cNvPr name="TextBox 4" id="4"/>
          <p:cNvSpPr txBox="true"/>
          <p:nvPr/>
        </p:nvSpPr>
        <p:spPr>
          <a:xfrm rot="0">
            <a:off x="1060904" y="4853282"/>
            <a:ext cx="16166192" cy="2232050"/>
          </a:xfrm>
          <a:prstGeom prst="rect">
            <a:avLst/>
          </a:prstGeom>
        </p:spPr>
        <p:txBody>
          <a:bodyPr anchor="t" rtlCol="false" tIns="0" lIns="0" bIns="0" rIns="0">
            <a:spAutoFit/>
          </a:bodyPr>
          <a:lstStyle/>
          <a:p>
            <a:pPr algn="l">
              <a:lnSpc>
                <a:spcPts val="18198"/>
              </a:lnSpc>
            </a:pPr>
            <a:r>
              <a:rPr lang="en-US" sz="12999" b="true">
                <a:solidFill>
                  <a:srgbClr val="F23436"/>
                </a:solidFill>
                <a:latin typeface="Roboto Bold"/>
                <a:ea typeface="Roboto Bold"/>
                <a:cs typeface="Roboto Bold"/>
                <a:sym typeface="Roboto Bold"/>
              </a:rPr>
              <a:t>Cloud Configurations</a:t>
            </a:r>
          </a:p>
        </p:txBody>
      </p:sp>
      <p:sp>
        <p:nvSpPr>
          <p:cNvPr name="TextBox 5" id="5"/>
          <p:cNvSpPr txBox="true"/>
          <p:nvPr/>
        </p:nvSpPr>
        <p:spPr>
          <a:xfrm rot="0">
            <a:off x="4482793" y="3608749"/>
            <a:ext cx="8891758" cy="382270"/>
          </a:xfrm>
          <a:prstGeom prst="rect">
            <a:avLst/>
          </a:prstGeom>
        </p:spPr>
        <p:txBody>
          <a:bodyPr anchor="t" rtlCol="false" tIns="0" lIns="0" bIns="0" rIns="0">
            <a:spAutoFit/>
          </a:bodyPr>
          <a:lstStyle/>
          <a:p>
            <a:pPr algn="ctr">
              <a:lnSpc>
                <a:spcPts val="3079"/>
              </a:lnSpc>
            </a:pPr>
            <a:r>
              <a:rPr lang="en-US" sz="2199" spc="112">
                <a:solidFill>
                  <a:srgbClr val="FFFFFF"/>
                </a:solidFill>
                <a:latin typeface="Roboto"/>
                <a:ea typeface="Roboto"/>
                <a:cs typeface="Roboto"/>
                <a:sym typeface="Roboto"/>
              </a:rPr>
              <a:t>A Paper Review By Naimur Islam Navid</a:t>
            </a:r>
          </a:p>
        </p:txBody>
      </p:sp>
      <p:sp>
        <p:nvSpPr>
          <p:cNvPr name="AutoShape 6" id="6"/>
          <p:cNvSpPr/>
          <p:nvPr/>
        </p:nvSpPr>
        <p:spPr>
          <a:xfrm>
            <a:off x="8750155" y="7567610"/>
            <a:ext cx="1227699" cy="0"/>
          </a:xfrm>
          <a:prstGeom prst="line">
            <a:avLst/>
          </a:prstGeom>
          <a:ln cap="flat" w="95250">
            <a:solidFill>
              <a:srgbClr val="F23436"/>
            </a:solidFill>
            <a:prstDash val="solid"/>
            <a:headEnd type="none" len="sm" w="sm"/>
            <a:tailEnd type="none" len="sm" w="sm"/>
          </a:ln>
        </p:spPr>
      </p:sp>
      <p:sp>
        <p:nvSpPr>
          <p:cNvPr name="AutoShape 7" id="7"/>
          <p:cNvSpPr/>
          <p:nvPr/>
        </p:nvSpPr>
        <p:spPr>
          <a:xfrm>
            <a:off x="7522455" y="7567610"/>
            <a:ext cx="1227699" cy="0"/>
          </a:xfrm>
          <a:prstGeom prst="line">
            <a:avLst/>
          </a:prstGeom>
          <a:ln cap="flat" w="95250">
            <a:solidFill>
              <a:srgbClr val="FFFFFF"/>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82118" y="0"/>
            <a:ext cx="4505882" cy="10287000"/>
            <a:chOff x="0" y="0"/>
            <a:chExt cx="1186734" cy="2709333"/>
          </a:xfrm>
        </p:grpSpPr>
        <p:sp>
          <p:nvSpPr>
            <p:cNvPr name="Freeform 3" id="3"/>
            <p:cNvSpPr/>
            <p:nvPr/>
          </p:nvSpPr>
          <p:spPr>
            <a:xfrm flipH="false" flipV="false" rot="0">
              <a:off x="0" y="0"/>
              <a:ext cx="1186734" cy="2709333"/>
            </a:xfrm>
            <a:custGeom>
              <a:avLst/>
              <a:gdLst/>
              <a:ahLst/>
              <a:cxnLst/>
              <a:rect r="r" b="b" t="t" l="l"/>
              <a:pathLst>
                <a:path h="2709333" w="1186734">
                  <a:moveTo>
                    <a:pt x="0" y="0"/>
                  </a:moveTo>
                  <a:lnTo>
                    <a:pt x="1186734" y="0"/>
                  </a:lnTo>
                  <a:lnTo>
                    <a:pt x="1186734" y="2709333"/>
                  </a:lnTo>
                  <a:lnTo>
                    <a:pt x="0" y="2709333"/>
                  </a:lnTo>
                  <a:close/>
                </a:path>
              </a:pathLst>
            </a:custGeom>
            <a:solidFill>
              <a:srgbClr val="F23436"/>
            </a:solidFill>
          </p:spPr>
        </p:sp>
        <p:sp>
          <p:nvSpPr>
            <p:cNvPr name="TextBox 4" id="4"/>
            <p:cNvSpPr txBox="true"/>
            <p:nvPr/>
          </p:nvSpPr>
          <p:spPr>
            <a:xfrm>
              <a:off x="0" y="-47625"/>
              <a:ext cx="1186734" cy="2756958"/>
            </a:xfrm>
            <a:prstGeom prst="rect">
              <a:avLst/>
            </a:prstGeom>
          </p:spPr>
          <p:txBody>
            <a:bodyPr anchor="ctr" rtlCol="false" tIns="50800" lIns="50800" bIns="50800" rIns="50800"/>
            <a:lstStyle/>
            <a:p>
              <a:pPr algn="ctr">
                <a:lnSpc>
                  <a:spcPts val="3079"/>
                </a:lnSpc>
              </a:pPr>
            </a:p>
          </p:txBody>
        </p:sp>
      </p:grpSp>
      <p:sp>
        <p:nvSpPr>
          <p:cNvPr name="AutoShape 5" id="5"/>
          <p:cNvSpPr/>
          <p:nvPr/>
        </p:nvSpPr>
        <p:spPr>
          <a:xfrm>
            <a:off x="11519138" y="4461614"/>
            <a:ext cx="0" cy="1363773"/>
          </a:xfrm>
          <a:prstGeom prst="line">
            <a:avLst/>
          </a:prstGeom>
          <a:ln cap="flat" w="95250">
            <a:solidFill>
              <a:srgbClr val="F23436"/>
            </a:solidFill>
            <a:prstDash val="solid"/>
            <a:headEnd type="none" len="sm" w="sm"/>
            <a:tailEnd type="none" len="sm" w="sm"/>
          </a:ln>
        </p:spPr>
      </p:sp>
      <p:sp>
        <p:nvSpPr>
          <p:cNvPr name="Freeform 6" id="6"/>
          <p:cNvSpPr/>
          <p:nvPr/>
        </p:nvSpPr>
        <p:spPr>
          <a:xfrm flipH="false" flipV="false" rot="0">
            <a:off x="11519138" y="552273"/>
            <a:ext cx="6282550" cy="9182453"/>
          </a:xfrm>
          <a:custGeom>
            <a:avLst/>
            <a:gdLst/>
            <a:ahLst/>
            <a:cxnLst/>
            <a:rect r="r" b="b" t="t" l="l"/>
            <a:pathLst>
              <a:path h="9182453" w="6282550">
                <a:moveTo>
                  <a:pt x="0" y="0"/>
                </a:moveTo>
                <a:lnTo>
                  <a:pt x="6282551" y="0"/>
                </a:lnTo>
                <a:lnTo>
                  <a:pt x="6282551" y="9182454"/>
                </a:lnTo>
                <a:lnTo>
                  <a:pt x="0" y="9182454"/>
                </a:lnTo>
                <a:lnTo>
                  <a:pt x="0" y="0"/>
                </a:lnTo>
                <a:close/>
              </a:path>
            </a:pathLst>
          </a:custGeom>
          <a:blipFill>
            <a:blip r:embed="rId2"/>
            <a:stretch>
              <a:fillRect l="0" t="-12844" r="0" b="-2694"/>
            </a:stretch>
          </a:blipFill>
          <a:ln w="9525" cap="sq">
            <a:solidFill>
              <a:srgbClr val="000000"/>
            </a:solidFill>
            <a:prstDash val="solid"/>
            <a:miter/>
          </a:ln>
        </p:spPr>
      </p:sp>
      <p:sp>
        <p:nvSpPr>
          <p:cNvPr name="TextBox 7" id="7"/>
          <p:cNvSpPr txBox="true"/>
          <p:nvPr/>
        </p:nvSpPr>
        <p:spPr>
          <a:xfrm rot="0">
            <a:off x="1686388" y="2173906"/>
            <a:ext cx="8361241" cy="7132019"/>
          </a:xfrm>
          <a:prstGeom prst="rect">
            <a:avLst/>
          </a:prstGeom>
        </p:spPr>
        <p:txBody>
          <a:bodyPr anchor="t" rtlCol="false" tIns="0" lIns="0" bIns="0" rIns="0">
            <a:spAutoFit/>
          </a:bodyPr>
          <a:lstStyle/>
          <a:p>
            <a:pPr algn="l">
              <a:lnSpc>
                <a:spcPts val="3796"/>
              </a:lnSpc>
            </a:pPr>
            <a:r>
              <a:rPr lang="en-US" sz="2711" spc="138" b="true">
                <a:solidFill>
                  <a:srgbClr val="000000"/>
                </a:solidFill>
                <a:latin typeface="Roboto Bold"/>
                <a:ea typeface="Roboto Bold"/>
                <a:cs typeface="Roboto Bold"/>
                <a:sym typeface="Roboto Bold"/>
              </a:rPr>
              <a:t>Process:</a:t>
            </a:r>
          </a:p>
          <a:p>
            <a:pPr algn="l" marL="585485" indent="-292743" lvl="1">
              <a:lnSpc>
                <a:spcPts val="3796"/>
              </a:lnSpc>
              <a:buFont typeface="Arial"/>
              <a:buChar char="•"/>
            </a:pPr>
            <a:r>
              <a:rPr lang="en-US" sz="2711" spc="138">
                <a:solidFill>
                  <a:srgbClr val="000000"/>
                </a:solidFill>
                <a:latin typeface="Roboto"/>
                <a:ea typeface="Roboto"/>
                <a:cs typeface="Roboto"/>
                <a:sym typeface="Roboto"/>
              </a:rPr>
              <a:t>Query the graph to find vulnerabilities.</a:t>
            </a:r>
          </a:p>
          <a:p>
            <a:pPr algn="l" marL="585485" indent="-292743" lvl="1">
              <a:lnSpc>
                <a:spcPts val="3796"/>
              </a:lnSpc>
              <a:buFont typeface="Arial"/>
              <a:buChar char="•"/>
            </a:pPr>
            <a:r>
              <a:rPr lang="en-US" sz="2711" spc="138">
                <a:solidFill>
                  <a:srgbClr val="000000"/>
                </a:solidFill>
                <a:latin typeface="Roboto"/>
                <a:ea typeface="Roboto"/>
                <a:cs typeface="Roboto"/>
                <a:sym typeface="Roboto"/>
              </a:rPr>
              <a:t>Recommend fixes ranked by user-defined preferences (e.g., least disruptive).</a:t>
            </a:r>
          </a:p>
          <a:p>
            <a:pPr algn="l" marL="585485" indent="-292743" lvl="1">
              <a:lnSpc>
                <a:spcPts val="3796"/>
              </a:lnSpc>
              <a:buFont typeface="Arial"/>
              <a:buChar char="•"/>
            </a:pPr>
            <a:r>
              <a:rPr lang="en-US" sz="2711" spc="138">
                <a:solidFill>
                  <a:srgbClr val="000000"/>
                </a:solidFill>
                <a:latin typeface="Roboto"/>
                <a:ea typeface="Roboto"/>
                <a:cs typeface="Roboto"/>
                <a:sym typeface="Roboto"/>
              </a:rPr>
              <a:t>Analytic Hierarchy Process (AHP)</a:t>
            </a:r>
          </a:p>
          <a:p>
            <a:pPr algn="l">
              <a:lnSpc>
                <a:spcPts val="3796"/>
              </a:lnSpc>
            </a:pPr>
          </a:p>
          <a:p>
            <a:pPr algn="l">
              <a:lnSpc>
                <a:spcPts val="3796"/>
              </a:lnSpc>
            </a:pPr>
            <a:r>
              <a:rPr lang="en-US" sz="2711" spc="138" b="true">
                <a:solidFill>
                  <a:srgbClr val="000000"/>
                </a:solidFill>
                <a:latin typeface="Roboto Bold"/>
                <a:ea typeface="Roboto Bold"/>
                <a:cs typeface="Roboto Bold"/>
                <a:sym typeface="Roboto Bold"/>
              </a:rPr>
              <a:t>Examples of Fixes:</a:t>
            </a:r>
          </a:p>
          <a:p>
            <a:pPr algn="l" marL="585485" indent="-292743" lvl="1">
              <a:lnSpc>
                <a:spcPts val="3796"/>
              </a:lnSpc>
              <a:buFont typeface="Arial"/>
              <a:buChar char="•"/>
            </a:pPr>
            <a:r>
              <a:rPr lang="en-US" sz="2711" spc="138">
                <a:solidFill>
                  <a:srgbClr val="000000"/>
                </a:solidFill>
                <a:latin typeface="Roboto"/>
                <a:ea typeface="Roboto"/>
                <a:cs typeface="Roboto"/>
                <a:sym typeface="Roboto"/>
              </a:rPr>
              <a:t>Avoid root privileges.</a:t>
            </a:r>
          </a:p>
          <a:p>
            <a:pPr algn="l" marL="585485" indent="-292743" lvl="1">
              <a:lnSpc>
                <a:spcPts val="3796"/>
              </a:lnSpc>
              <a:buFont typeface="Arial"/>
              <a:buChar char="•"/>
            </a:pPr>
            <a:r>
              <a:rPr lang="en-US" sz="2711" spc="138">
                <a:solidFill>
                  <a:srgbClr val="000000"/>
                </a:solidFill>
                <a:latin typeface="Roboto"/>
                <a:ea typeface="Roboto"/>
                <a:cs typeface="Roboto"/>
                <a:sym typeface="Roboto"/>
              </a:rPr>
              <a:t>Drop unneeded capabilities.</a:t>
            </a:r>
          </a:p>
          <a:p>
            <a:pPr algn="l" marL="585485" indent="-292743" lvl="1">
              <a:lnSpc>
                <a:spcPts val="3796"/>
              </a:lnSpc>
              <a:buFont typeface="Arial"/>
              <a:buChar char="•"/>
            </a:pPr>
            <a:r>
              <a:rPr lang="en-US" sz="2711" spc="138">
                <a:solidFill>
                  <a:srgbClr val="000000"/>
                </a:solidFill>
                <a:latin typeface="Roboto"/>
                <a:ea typeface="Roboto"/>
                <a:cs typeface="Roboto"/>
                <a:sym typeface="Roboto"/>
              </a:rPr>
              <a:t>Restrict system calls.</a:t>
            </a:r>
          </a:p>
          <a:p>
            <a:pPr algn="l" marL="585485" indent="-292743" lvl="1">
              <a:lnSpc>
                <a:spcPts val="3796"/>
              </a:lnSpc>
              <a:buFont typeface="Arial"/>
              <a:buChar char="•"/>
            </a:pPr>
            <a:r>
              <a:rPr lang="en-US" sz="2711" spc="138">
                <a:solidFill>
                  <a:srgbClr val="000000"/>
                </a:solidFill>
                <a:latin typeface="Roboto"/>
                <a:ea typeface="Roboto"/>
                <a:cs typeface="Roboto"/>
                <a:sym typeface="Roboto"/>
              </a:rPr>
              <a:t>Set read-only file systems.</a:t>
            </a:r>
          </a:p>
          <a:p>
            <a:pPr algn="l">
              <a:lnSpc>
                <a:spcPts val="3796"/>
              </a:lnSpc>
            </a:pPr>
          </a:p>
          <a:p>
            <a:pPr algn="l">
              <a:lnSpc>
                <a:spcPts val="3796"/>
              </a:lnSpc>
            </a:pPr>
            <a:r>
              <a:rPr lang="en-US" sz="2711" spc="138" b="true">
                <a:solidFill>
                  <a:srgbClr val="000000"/>
                </a:solidFill>
                <a:latin typeface="Roboto Bold"/>
                <a:ea typeface="Roboto Bold"/>
                <a:cs typeface="Roboto Bold"/>
                <a:sym typeface="Roboto Bold"/>
              </a:rPr>
              <a:t>Outcome: </a:t>
            </a:r>
            <a:r>
              <a:rPr lang="en-US" sz="2711" spc="138">
                <a:solidFill>
                  <a:srgbClr val="000000"/>
                </a:solidFill>
                <a:latin typeface="Roboto"/>
                <a:ea typeface="Roboto"/>
                <a:cs typeface="Roboto"/>
                <a:sym typeface="Roboto"/>
              </a:rPr>
              <a:t>Safer configurations with minimal impact on functionality.</a:t>
            </a:r>
          </a:p>
          <a:p>
            <a:pPr algn="l">
              <a:lnSpc>
                <a:spcPts val="3796"/>
              </a:lnSpc>
            </a:pPr>
          </a:p>
        </p:txBody>
      </p:sp>
      <p:sp>
        <p:nvSpPr>
          <p:cNvPr name="TextBox 8" id="8"/>
          <p:cNvSpPr txBox="true"/>
          <p:nvPr/>
        </p:nvSpPr>
        <p:spPr>
          <a:xfrm rot="0">
            <a:off x="2556660" y="1019175"/>
            <a:ext cx="6166482" cy="619125"/>
          </a:xfrm>
          <a:prstGeom prst="rect">
            <a:avLst/>
          </a:prstGeom>
        </p:spPr>
        <p:txBody>
          <a:bodyPr anchor="t" rtlCol="false" tIns="0" lIns="0" bIns="0" rIns="0">
            <a:spAutoFit/>
          </a:bodyPr>
          <a:lstStyle/>
          <a:p>
            <a:pPr algn="l">
              <a:lnSpc>
                <a:spcPts val="4800"/>
              </a:lnSpc>
            </a:pPr>
            <a:r>
              <a:rPr lang="en-US" sz="4000" b="true">
                <a:solidFill>
                  <a:srgbClr val="F23436"/>
                </a:solidFill>
                <a:latin typeface="Roboto Bold"/>
                <a:ea typeface="Roboto Bold"/>
                <a:cs typeface="Roboto Bold"/>
                <a:sym typeface="Roboto Bold"/>
              </a:rPr>
              <a:t>SUGGESTING A FIX</a:t>
            </a:r>
          </a:p>
        </p:txBody>
      </p:sp>
      <p:grpSp>
        <p:nvGrpSpPr>
          <p:cNvPr name="Group 9" id="9"/>
          <p:cNvGrpSpPr/>
          <p:nvPr/>
        </p:nvGrpSpPr>
        <p:grpSpPr>
          <a:xfrm rot="0">
            <a:off x="1450455" y="1887053"/>
            <a:ext cx="7990160" cy="95250"/>
            <a:chOff x="0" y="0"/>
            <a:chExt cx="10653547" cy="127000"/>
          </a:xfrm>
        </p:grpSpPr>
        <p:sp>
          <p:nvSpPr>
            <p:cNvPr name="AutoShape 10" id="10"/>
            <p:cNvSpPr/>
            <p:nvPr/>
          </p:nvSpPr>
          <p:spPr>
            <a:xfrm>
              <a:off x="5396425" y="63500"/>
              <a:ext cx="5257121" cy="0"/>
            </a:xfrm>
            <a:prstGeom prst="line">
              <a:avLst/>
            </a:prstGeom>
            <a:ln cap="flat" w="127000">
              <a:solidFill>
                <a:srgbClr val="F23436"/>
              </a:solidFill>
              <a:prstDash val="solid"/>
              <a:headEnd type="none" len="sm" w="sm"/>
              <a:tailEnd type="none" len="sm" w="sm"/>
            </a:ln>
          </p:spPr>
        </p:sp>
        <p:sp>
          <p:nvSpPr>
            <p:cNvPr name="AutoShape 11" id="11"/>
            <p:cNvSpPr/>
            <p:nvPr/>
          </p:nvSpPr>
          <p:spPr>
            <a:xfrm>
              <a:off x="0" y="63500"/>
              <a:ext cx="5396425" cy="0"/>
            </a:xfrm>
            <a:prstGeom prst="line">
              <a:avLst/>
            </a:prstGeom>
            <a:ln cap="flat" w="127000">
              <a:solidFill>
                <a:srgbClr val="19205F"/>
              </a:solidFill>
              <a:prstDash val="solid"/>
              <a:headEnd type="none" len="sm" w="sm"/>
              <a:tailEnd type="none" len="sm" w="sm"/>
            </a:ln>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808355"/>
            <a:ext cx="8927365" cy="3478645"/>
            <a:chOff x="0" y="0"/>
            <a:chExt cx="2351240" cy="916186"/>
          </a:xfrm>
        </p:grpSpPr>
        <p:sp>
          <p:nvSpPr>
            <p:cNvPr name="Freeform 3" id="3"/>
            <p:cNvSpPr/>
            <p:nvPr/>
          </p:nvSpPr>
          <p:spPr>
            <a:xfrm flipH="false" flipV="false" rot="0">
              <a:off x="0" y="0"/>
              <a:ext cx="2351240" cy="916186"/>
            </a:xfrm>
            <a:custGeom>
              <a:avLst/>
              <a:gdLst/>
              <a:ahLst/>
              <a:cxnLst/>
              <a:rect r="r" b="b" t="t" l="l"/>
              <a:pathLst>
                <a:path h="916186" w="2351240">
                  <a:moveTo>
                    <a:pt x="0" y="0"/>
                  </a:moveTo>
                  <a:lnTo>
                    <a:pt x="2351240" y="0"/>
                  </a:lnTo>
                  <a:lnTo>
                    <a:pt x="2351240" y="916186"/>
                  </a:lnTo>
                  <a:lnTo>
                    <a:pt x="0" y="916186"/>
                  </a:lnTo>
                  <a:close/>
                </a:path>
              </a:pathLst>
            </a:custGeom>
            <a:solidFill>
              <a:srgbClr val="131830"/>
            </a:solidFill>
          </p:spPr>
        </p:sp>
        <p:sp>
          <p:nvSpPr>
            <p:cNvPr name="TextBox 4" id="4"/>
            <p:cNvSpPr txBox="true"/>
            <p:nvPr/>
          </p:nvSpPr>
          <p:spPr>
            <a:xfrm>
              <a:off x="0" y="-47625"/>
              <a:ext cx="2351240" cy="963811"/>
            </a:xfrm>
            <a:prstGeom prst="rect">
              <a:avLst/>
            </a:prstGeom>
          </p:spPr>
          <p:txBody>
            <a:bodyPr anchor="ctr" rtlCol="false" tIns="50800" lIns="50800" bIns="50800" rIns="50800"/>
            <a:lstStyle/>
            <a:p>
              <a:pPr algn="ctr">
                <a:lnSpc>
                  <a:spcPts val="3079"/>
                </a:lnSpc>
              </a:pPr>
            </a:p>
          </p:txBody>
        </p:sp>
      </p:grpSp>
      <p:sp>
        <p:nvSpPr>
          <p:cNvPr name="AutoShape 5" id="5"/>
          <p:cNvSpPr/>
          <p:nvPr/>
        </p:nvSpPr>
        <p:spPr>
          <a:xfrm rot="0">
            <a:off x="0" y="6808355"/>
            <a:ext cx="8927365" cy="0"/>
          </a:xfrm>
          <a:prstGeom prst="line">
            <a:avLst/>
          </a:prstGeom>
          <a:ln cap="flat" w="95250">
            <a:solidFill>
              <a:srgbClr val="FFFFFF"/>
            </a:solidFill>
            <a:prstDash val="solid"/>
            <a:headEnd type="none" len="sm" w="sm"/>
            <a:tailEnd type="none" len="sm" w="sm"/>
          </a:ln>
        </p:spPr>
      </p:sp>
      <p:sp>
        <p:nvSpPr>
          <p:cNvPr name="Freeform 6" id="6"/>
          <p:cNvSpPr/>
          <p:nvPr/>
        </p:nvSpPr>
        <p:spPr>
          <a:xfrm flipH="false" flipV="false" rot="0">
            <a:off x="419100" y="8242877"/>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3403" y="90464"/>
            <a:ext cx="8640559" cy="6717891"/>
          </a:xfrm>
          <a:custGeom>
            <a:avLst/>
            <a:gdLst/>
            <a:ahLst/>
            <a:cxnLst/>
            <a:rect r="r" b="b" t="t" l="l"/>
            <a:pathLst>
              <a:path h="6717891" w="8640559">
                <a:moveTo>
                  <a:pt x="0" y="0"/>
                </a:moveTo>
                <a:lnTo>
                  <a:pt x="8640559" y="0"/>
                </a:lnTo>
                <a:lnTo>
                  <a:pt x="8640559" y="6717891"/>
                </a:lnTo>
                <a:lnTo>
                  <a:pt x="0" y="6717891"/>
                </a:lnTo>
                <a:lnTo>
                  <a:pt x="0" y="0"/>
                </a:lnTo>
                <a:close/>
              </a:path>
            </a:pathLst>
          </a:custGeom>
          <a:blipFill>
            <a:blip r:embed="rId4"/>
            <a:stretch>
              <a:fillRect l="0" t="0" r="0" b="-2732"/>
            </a:stretch>
          </a:blipFill>
          <a:ln w="9525" cap="sq">
            <a:solidFill>
              <a:srgbClr val="000000"/>
            </a:solidFill>
            <a:prstDash val="solid"/>
            <a:miter/>
          </a:ln>
        </p:spPr>
      </p:sp>
      <p:sp>
        <p:nvSpPr>
          <p:cNvPr name="TextBox 8" id="8"/>
          <p:cNvSpPr txBox="true"/>
          <p:nvPr/>
        </p:nvSpPr>
        <p:spPr>
          <a:xfrm rot="0">
            <a:off x="10001806" y="952500"/>
            <a:ext cx="6483987" cy="684519"/>
          </a:xfrm>
          <a:prstGeom prst="rect">
            <a:avLst/>
          </a:prstGeom>
        </p:spPr>
        <p:txBody>
          <a:bodyPr anchor="t" rtlCol="false" tIns="0" lIns="0" bIns="0" rIns="0">
            <a:spAutoFit/>
          </a:bodyPr>
          <a:lstStyle/>
          <a:p>
            <a:pPr algn="l">
              <a:lnSpc>
                <a:spcPts val="5560"/>
              </a:lnSpc>
            </a:pPr>
            <a:r>
              <a:rPr lang="en-US" sz="4000" b="true">
                <a:solidFill>
                  <a:srgbClr val="000000"/>
                </a:solidFill>
                <a:latin typeface="Roboto Bold"/>
                <a:ea typeface="Roboto Bold"/>
                <a:cs typeface="Roboto Bold"/>
                <a:sym typeface="Roboto Bold"/>
              </a:rPr>
              <a:t>Suggesting Fix - Algorithm</a:t>
            </a:r>
          </a:p>
        </p:txBody>
      </p:sp>
      <p:sp>
        <p:nvSpPr>
          <p:cNvPr name="TextBox 9" id="9"/>
          <p:cNvSpPr txBox="true"/>
          <p:nvPr/>
        </p:nvSpPr>
        <p:spPr>
          <a:xfrm rot="0">
            <a:off x="10001806" y="2220914"/>
            <a:ext cx="7862215" cy="6565609"/>
          </a:xfrm>
          <a:prstGeom prst="rect">
            <a:avLst/>
          </a:prstGeom>
        </p:spPr>
        <p:txBody>
          <a:bodyPr anchor="t" rtlCol="false" tIns="0" lIns="0" bIns="0" rIns="0">
            <a:spAutoFit/>
          </a:bodyPr>
          <a:lstStyle/>
          <a:p>
            <a:pPr algn="l">
              <a:lnSpc>
                <a:spcPts val="3516"/>
              </a:lnSpc>
            </a:pPr>
            <a:r>
              <a:rPr lang="en-US" sz="2511" spc="128">
                <a:solidFill>
                  <a:srgbClr val="000000"/>
                </a:solidFill>
                <a:latin typeface="Roboto"/>
                <a:ea typeface="Roboto"/>
                <a:cs typeface="Roboto"/>
                <a:sym typeface="Roboto"/>
              </a:rPr>
              <a:t>Algorithm 1 shows the procedure to stress-test a cloud system by unveiling the presence of one vulnerability.</a:t>
            </a:r>
          </a:p>
          <a:p>
            <a:pPr algn="l">
              <a:lnSpc>
                <a:spcPts val="3516"/>
              </a:lnSpc>
            </a:pPr>
          </a:p>
          <a:p>
            <a:pPr algn="l">
              <a:lnSpc>
                <a:spcPts val="3516"/>
              </a:lnSpc>
            </a:pPr>
            <a:r>
              <a:rPr lang="en-US" sz="2511" spc="128" b="true">
                <a:solidFill>
                  <a:srgbClr val="000000"/>
                </a:solidFill>
                <a:latin typeface="Roboto Bold"/>
                <a:ea typeface="Roboto Bold"/>
                <a:cs typeface="Roboto Bold"/>
                <a:sym typeface="Roboto Bold"/>
              </a:rPr>
              <a:t> The steps of the algorithm are: </a:t>
            </a:r>
          </a:p>
          <a:p>
            <a:pPr algn="l">
              <a:lnSpc>
                <a:spcPts val="3516"/>
              </a:lnSpc>
            </a:pPr>
          </a:p>
          <a:p>
            <a:pPr algn="l">
              <a:lnSpc>
                <a:spcPts val="3516"/>
              </a:lnSpc>
            </a:pPr>
            <a:r>
              <a:rPr lang="en-US" sz="2511" spc="128">
                <a:solidFill>
                  <a:srgbClr val="000000"/>
                </a:solidFill>
                <a:latin typeface="Roboto"/>
                <a:ea typeface="Roboto"/>
                <a:cs typeface="Roboto"/>
                <a:sym typeface="Roboto"/>
              </a:rPr>
              <a:t>(1) parsing the configuration files and building the knowledge graph.</a:t>
            </a:r>
          </a:p>
          <a:p>
            <a:pPr algn="l">
              <a:lnSpc>
                <a:spcPts val="3516"/>
              </a:lnSpc>
            </a:pPr>
          </a:p>
          <a:p>
            <a:pPr algn="l">
              <a:lnSpc>
                <a:spcPts val="3516"/>
              </a:lnSpc>
            </a:pPr>
            <a:r>
              <a:rPr lang="en-US" sz="2511" spc="128">
                <a:solidFill>
                  <a:srgbClr val="000000"/>
                </a:solidFill>
                <a:latin typeface="Roboto"/>
                <a:ea typeface="Roboto"/>
                <a:cs typeface="Roboto"/>
                <a:sym typeface="Roboto"/>
              </a:rPr>
              <a:t> (2) adding and link the vulnerability AND/OR graph</a:t>
            </a:r>
          </a:p>
          <a:p>
            <a:pPr algn="l">
              <a:lnSpc>
                <a:spcPts val="3516"/>
              </a:lnSpc>
            </a:pPr>
          </a:p>
          <a:p>
            <a:pPr algn="l">
              <a:lnSpc>
                <a:spcPts val="3516"/>
              </a:lnSpc>
            </a:pPr>
            <a:r>
              <a:rPr lang="en-US" sz="2511" spc="128">
                <a:solidFill>
                  <a:srgbClr val="000000"/>
                </a:solidFill>
                <a:latin typeface="Roboto"/>
                <a:ea typeface="Roboto"/>
                <a:cs typeface="Roboto"/>
                <a:sym typeface="Roboto"/>
              </a:rPr>
              <a:t>(3) fetching user preferences, and finally </a:t>
            </a:r>
          </a:p>
          <a:p>
            <a:pPr algn="l">
              <a:lnSpc>
                <a:spcPts val="3516"/>
              </a:lnSpc>
            </a:pPr>
          </a:p>
          <a:p>
            <a:pPr algn="l">
              <a:lnSpc>
                <a:spcPts val="3516"/>
              </a:lnSpc>
            </a:pPr>
            <a:r>
              <a:rPr lang="en-US" sz="2511" spc="128">
                <a:solidFill>
                  <a:srgbClr val="000000"/>
                </a:solidFill>
                <a:latin typeface="Roboto"/>
                <a:ea typeface="Roboto"/>
                <a:cs typeface="Roboto"/>
                <a:sym typeface="Roboto"/>
              </a:rPr>
              <a:t>(4) suggesting the best fix</a:t>
            </a:r>
          </a:p>
        </p:txBody>
      </p:sp>
      <p:sp>
        <p:nvSpPr>
          <p:cNvPr name="TextBox 10" id="10"/>
          <p:cNvSpPr txBox="true"/>
          <p:nvPr/>
        </p:nvSpPr>
        <p:spPr>
          <a:xfrm rot="0">
            <a:off x="1536644" y="7429446"/>
            <a:ext cx="6166482" cy="2473325"/>
          </a:xfrm>
          <a:prstGeom prst="rect">
            <a:avLst/>
          </a:prstGeom>
        </p:spPr>
        <p:txBody>
          <a:bodyPr anchor="t" rtlCol="false" tIns="0" lIns="0" bIns="0" rIns="0">
            <a:spAutoFit/>
          </a:bodyPr>
          <a:lstStyle/>
          <a:p>
            <a:pPr algn="l">
              <a:lnSpc>
                <a:spcPts val="2800"/>
              </a:lnSpc>
            </a:pPr>
          </a:p>
          <a:p>
            <a:pPr algn="l">
              <a:lnSpc>
                <a:spcPts val="2800"/>
              </a:lnSpc>
            </a:pPr>
            <a:r>
              <a:rPr lang="en-US" sz="2000" spc="102">
                <a:solidFill>
                  <a:srgbClr val="FFFFFF"/>
                </a:solidFill>
                <a:latin typeface="Roboto"/>
                <a:ea typeface="Roboto"/>
                <a:cs typeface="Roboto"/>
                <a:sym typeface="Roboto"/>
              </a:rPr>
              <a:t>Cloud configurations often have multiple vulnerabilities, requiring a globally optimal solution that balances fixes. Our algorithm uses user-input weights (AHP) to prioritize preferences</a:t>
            </a:r>
          </a:p>
          <a:p>
            <a:pPr algn="l">
              <a:lnSpc>
                <a:spcPts val="2800"/>
              </a:lnSpc>
            </a:pPr>
          </a:p>
        </p:txBody>
      </p:sp>
      <p:grpSp>
        <p:nvGrpSpPr>
          <p:cNvPr name="Group 11" id="11"/>
          <p:cNvGrpSpPr/>
          <p:nvPr/>
        </p:nvGrpSpPr>
        <p:grpSpPr>
          <a:xfrm rot="0">
            <a:off x="9144000" y="1637019"/>
            <a:ext cx="7990160" cy="95250"/>
            <a:chOff x="0" y="0"/>
            <a:chExt cx="10653547" cy="127000"/>
          </a:xfrm>
        </p:grpSpPr>
        <p:sp>
          <p:nvSpPr>
            <p:cNvPr name="AutoShape 12" id="12"/>
            <p:cNvSpPr/>
            <p:nvPr/>
          </p:nvSpPr>
          <p:spPr>
            <a:xfrm>
              <a:off x="5396425" y="63500"/>
              <a:ext cx="5257121" cy="0"/>
            </a:xfrm>
            <a:prstGeom prst="line">
              <a:avLst/>
            </a:prstGeom>
            <a:ln cap="flat" w="127000">
              <a:solidFill>
                <a:srgbClr val="F23436"/>
              </a:solidFill>
              <a:prstDash val="solid"/>
              <a:headEnd type="none" len="sm" w="sm"/>
              <a:tailEnd type="none" len="sm" w="sm"/>
            </a:ln>
          </p:spPr>
        </p:sp>
        <p:sp>
          <p:nvSpPr>
            <p:cNvPr name="AutoShape 13" id="13"/>
            <p:cNvSpPr/>
            <p:nvPr/>
          </p:nvSpPr>
          <p:spPr>
            <a:xfrm>
              <a:off x="0" y="63500"/>
              <a:ext cx="5396425" cy="0"/>
            </a:xfrm>
            <a:prstGeom prst="line">
              <a:avLst/>
            </a:prstGeom>
            <a:ln cap="flat" w="127000">
              <a:solidFill>
                <a:srgbClr val="19205F"/>
              </a:solidFill>
              <a:prstDash val="solid"/>
              <a:headEnd type="none" len="sm" w="sm"/>
              <a:tailEnd type="none" len="sm" w="sm"/>
            </a:ln>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9386" y="251696"/>
            <a:ext cx="8320207" cy="5091470"/>
          </a:xfrm>
          <a:custGeom>
            <a:avLst/>
            <a:gdLst/>
            <a:ahLst/>
            <a:cxnLst/>
            <a:rect r="r" b="b" t="t" l="l"/>
            <a:pathLst>
              <a:path h="5091470" w="8320207">
                <a:moveTo>
                  <a:pt x="0" y="0"/>
                </a:moveTo>
                <a:lnTo>
                  <a:pt x="8320207" y="0"/>
                </a:lnTo>
                <a:lnTo>
                  <a:pt x="8320207" y="5091470"/>
                </a:lnTo>
                <a:lnTo>
                  <a:pt x="0" y="5091470"/>
                </a:lnTo>
                <a:lnTo>
                  <a:pt x="0" y="0"/>
                </a:lnTo>
                <a:close/>
              </a:path>
            </a:pathLst>
          </a:custGeom>
          <a:blipFill>
            <a:blip r:embed="rId2"/>
            <a:stretch>
              <a:fillRect l="0" t="0" r="0" b="0"/>
            </a:stretch>
          </a:blipFill>
        </p:spPr>
      </p:sp>
      <p:sp>
        <p:nvSpPr>
          <p:cNvPr name="Freeform 3" id="3"/>
          <p:cNvSpPr/>
          <p:nvPr/>
        </p:nvSpPr>
        <p:spPr>
          <a:xfrm flipH="false" flipV="false" rot="0">
            <a:off x="10458667" y="3763287"/>
            <a:ext cx="6519687" cy="6107628"/>
          </a:xfrm>
          <a:custGeom>
            <a:avLst/>
            <a:gdLst/>
            <a:ahLst/>
            <a:cxnLst/>
            <a:rect r="r" b="b" t="t" l="l"/>
            <a:pathLst>
              <a:path h="6107628" w="6519687">
                <a:moveTo>
                  <a:pt x="0" y="0"/>
                </a:moveTo>
                <a:lnTo>
                  <a:pt x="6519687" y="0"/>
                </a:lnTo>
                <a:lnTo>
                  <a:pt x="6519687" y="6107628"/>
                </a:lnTo>
                <a:lnTo>
                  <a:pt x="0" y="6107628"/>
                </a:lnTo>
                <a:lnTo>
                  <a:pt x="0" y="0"/>
                </a:lnTo>
                <a:close/>
              </a:path>
            </a:pathLst>
          </a:custGeom>
          <a:blipFill>
            <a:blip r:embed="rId3"/>
            <a:stretch>
              <a:fillRect l="0" t="0" r="0" b="0"/>
            </a:stretch>
          </a:blipFill>
        </p:spPr>
      </p:sp>
      <p:sp>
        <p:nvSpPr>
          <p:cNvPr name="TextBox 4" id="4"/>
          <p:cNvSpPr txBox="true"/>
          <p:nvPr/>
        </p:nvSpPr>
        <p:spPr>
          <a:xfrm rot="0">
            <a:off x="9090156" y="728662"/>
            <a:ext cx="6125016" cy="600075"/>
          </a:xfrm>
          <a:prstGeom prst="rect">
            <a:avLst/>
          </a:prstGeom>
        </p:spPr>
        <p:txBody>
          <a:bodyPr anchor="t" rtlCol="false" tIns="0" lIns="0" bIns="0" rIns="0">
            <a:spAutoFit/>
          </a:bodyPr>
          <a:lstStyle/>
          <a:p>
            <a:pPr algn="l">
              <a:lnSpc>
                <a:spcPts val="4799"/>
              </a:lnSpc>
            </a:pPr>
            <a:r>
              <a:rPr lang="en-US" sz="3999" b="true">
                <a:solidFill>
                  <a:srgbClr val="000000"/>
                </a:solidFill>
                <a:latin typeface="Roboto Bold"/>
                <a:ea typeface="Roboto Bold"/>
                <a:cs typeface="Roboto Bold"/>
                <a:sym typeface="Roboto Bold"/>
              </a:rPr>
              <a:t>Preliminary Evaluation</a:t>
            </a:r>
          </a:p>
        </p:txBody>
      </p:sp>
      <p:sp>
        <p:nvSpPr>
          <p:cNvPr name="TextBox 5" id="5"/>
          <p:cNvSpPr txBox="true"/>
          <p:nvPr/>
        </p:nvSpPr>
        <p:spPr>
          <a:xfrm rot="0">
            <a:off x="9323865" y="1476314"/>
            <a:ext cx="8484329" cy="2594610"/>
          </a:xfrm>
          <a:prstGeom prst="rect">
            <a:avLst/>
          </a:prstGeom>
        </p:spPr>
        <p:txBody>
          <a:bodyPr anchor="t" rtlCol="false" tIns="0" lIns="0" bIns="0" rIns="0">
            <a:spAutoFit/>
          </a:bodyPr>
          <a:lstStyle/>
          <a:p>
            <a:pPr algn="l">
              <a:lnSpc>
                <a:spcPts val="2940"/>
              </a:lnSpc>
            </a:pPr>
            <a:r>
              <a:rPr lang="en-US" sz="2100" spc="107">
                <a:solidFill>
                  <a:srgbClr val="131830"/>
                </a:solidFill>
                <a:latin typeface="Roboto"/>
                <a:ea typeface="Roboto"/>
                <a:cs typeface="Roboto"/>
                <a:sym typeface="Roboto"/>
              </a:rPr>
              <a:t>Storage Efficiency:</a:t>
            </a:r>
          </a:p>
          <a:p>
            <a:pPr algn="l" marL="906780" indent="-302260" lvl="2">
              <a:lnSpc>
                <a:spcPts val="2940"/>
              </a:lnSpc>
              <a:buFont typeface="Arial"/>
              <a:buChar char="⚬"/>
            </a:pPr>
            <a:r>
              <a:rPr lang="en-US" sz="2100" spc="107">
                <a:solidFill>
                  <a:srgbClr val="131830"/>
                </a:solidFill>
                <a:latin typeface="Roboto"/>
                <a:ea typeface="Roboto"/>
                <a:cs typeface="Roboto"/>
                <a:sym typeface="Roboto"/>
              </a:rPr>
              <a:t>Graph structure scales well with deployment size:</a:t>
            </a:r>
          </a:p>
          <a:p>
            <a:pPr algn="l" marL="1360170" indent="-340042" lvl="3">
              <a:lnSpc>
                <a:spcPts val="2940"/>
              </a:lnSpc>
              <a:buFont typeface="Arial"/>
              <a:buChar char="￭"/>
            </a:pPr>
            <a:r>
              <a:rPr lang="en-US" sz="2100" spc="107">
                <a:solidFill>
                  <a:srgbClr val="131830"/>
                </a:solidFill>
                <a:latin typeface="Roboto"/>
                <a:ea typeface="Roboto"/>
                <a:cs typeface="Roboto"/>
                <a:sym typeface="Roboto"/>
              </a:rPr>
              <a:t>1,000 containers = ~3,700 nodes and 10,000 edges.</a:t>
            </a:r>
          </a:p>
          <a:p>
            <a:pPr algn="l">
              <a:lnSpc>
                <a:spcPts val="2940"/>
              </a:lnSpc>
            </a:pPr>
            <a:r>
              <a:rPr lang="en-US" sz="2100" spc="107">
                <a:solidFill>
                  <a:srgbClr val="131830"/>
                </a:solidFill>
                <a:latin typeface="Roboto"/>
                <a:ea typeface="Roboto"/>
                <a:cs typeface="Roboto"/>
                <a:sym typeface="Roboto"/>
              </a:rPr>
              <a:t>Use Case Tests:</a:t>
            </a:r>
          </a:p>
          <a:p>
            <a:pPr algn="l" marL="906780" indent="-302260" lvl="2">
              <a:lnSpc>
                <a:spcPts val="2940"/>
              </a:lnSpc>
              <a:buFont typeface="Arial"/>
              <a:buChar char="⚬"/>
            </a:pPr>
            <a:r>
              <a:rPr lang="en-US" sz="2100" spc="107">
                <a:solidFill>
                  <a:srgbClr val="131830"/>
                </a:solidFill>
                <a:latin typeface="Roboto"/>
                <a:ea typeface="Roboto"/>
                <a:cs typeface="Roboto"/>
                <a:sym typeface="Roboto"/>
              </a:rPr>
              <a:t>Successfully analyzed vulnerabilities like CVE-2022-0492.</a:t>
            </a:r>
          </a:p>
          <a:p>
            <a:pPr algn="l">
              <a:lnSpc>
                <a:spcPts val="2940"/>
              </a:lnSpc>
            </a:pPr>
          </a:p>
          <a:p>
            <a:pPr algn="l">
              <a:lnSpc>
                <a:spcPts val="2940"/>
              </a:lnSpc>
            </a:pPr>
          </a:p>
        </p:txBody>
      </p:sp>
      <p:sp>
        <p:nvSpPr>
          <p:cNvPr name="TextBox 6" id="6"/>
          <p:cNvSpPr txBox="true"/>
          <p:nvPr/>
        </p:nvSpPr>
        <p:spPr>
          <a:xfrm rot="0">
            <a:off x="1028700" y="5709995"/>
            <a:ext cx="8061456" cy="3905377"/>
          </a:xfrm>
          <a:prstGeom prst="rect">
            <a:avLst/>
          </a:prstGeom>
        </p:spPr>
        <p:txBody>
          <a:bodyPr anchor="t" rtlCol="false" tIns="0" lIns="0" bIns="0" rIns="0">
            <a:spAutoFit/>
          </a:bodyPr>
          <a:lstStyle/>
          <a:p>
            <a:pPr algn="l">
              <a:lnSpc>
                <a:spcPts val="3142"/>
              </a:lnSpc>
            </a:pPr>
            <a:r>
              <a:rPr lang="en-US" sz="2244" spc="114">
                <a:solidFill>
                  <a:srgbClr val="131830"/>
                </a:solidFill>
                <a:latin typeface="Roboto"/>
                <a:ea typeface="Roboto"/>
                <a:cs typeface="Roboto"/>
                <a:sym typeface="Roboto"/>
              </a:rPr>
              <a:t>This research used one node to represent the host virtual machine, 50 nodes to represent the versions of Linux kernel. one node to represent the Docker engine, 132 nodes to represent the versions of Docker, 83 nodes to represent the versions of containerd, and 18 nodes to represent the versions of runc. In addition, it used 41 nodes to represent Linux capabilities and 364 nodes to represent Linux system calls. This amounts to 691 nodes and 6 relationships. </a:t>
            </a:r>
          </a:p>
          <a:p>
            <a:pPr algn="l">
              <a:lnSpc>
                <a:spcPts val="3142"/>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983147"/>
            <a:ext cx="9525621" cy="7275153"/>
          </a:xfrm>
          <a:prstGeom prst="rect">
            <a:avLst/>
          </a:prstGeom>
        </p:spPr>
        <p:txBody>
          <a:bodyPr anchor="t" rtlCol="false" tIns="0" lIns="0" bIns="0" rIns="0">
            <a:spAutoFit/>
          </a:bodyPr>
          <a:lstStyle/>
          <a:p>
            <a:pPr algn="l">
              <a:lnSpc>
                <a:spcPts val="5304"/>
              </a:lnSpc>
            </a:pPr>
            <a:r>
              <a:rPr lang="en-US" sz="2720">
                <a:solidFill>
                  <a:srgbClr val="131830"/>
                </a:solidFill>
                <a:latin typeface="Canva Sans"/>
                <a:ea typeface="Canva Sans"/>
                <a:cs typeface="Canva Sans"/>
                <a:sym typeface="Canva Sans"/>
              </a:rPr>
              <a:t>The number of nodes and edges in the table corresponds to the AND/OR graph representing each vulnerability. To test the approach, they evaluated three vulnerabilities: </a:t>
            </a:r>
            <a:r>
              <a:rPr lang="en-US" sz="2720" b="true">
                <a:solidFill>
                  <a:srgbClr val="131830"/>
                </a:solidFill>
                <a:latin typeface="Canva Sans Bold"/>
                <a:ea typeface="Canva Sans Bold"/>
                <a:cs typeface="Canva Sans Bold"/>
                <a:sym typeface="Canva Sans Bold"/>
              </a:rPr>
              <a:t>Cgroup escape, CVE-2022-0492, and CVE-2020-13401</a:t>
            </a:r>
            <a:r>
              <a:rPr lang="en-US" sz="2720">
                <a:solidFill>
                  <a:srgbClr val="131830"/>
                </a:solidFill>
                <a:latin typeface="Canva Sans"/>
                <a:ea typeface="Canva Sans"/>
                <a:cs typeface="Canva Sans"/>
                <a:sym typeface="Canva Sans"/>
              </a:rPr>
              <a:t>. Currently, there's no existing algorithm to traverse the AND/OR graph in Neo4j, but they manually checked exploitability for initial validation. Future work involves implementing an algorithm to automatically check for vulnerabilities and testing the approach on all 36 vulnerabilities with various configurations (e.g., different AppArmor profiles and Docker run options).</a:t>
            </a:r>
          </a:p>
        </p:txBody>
      </p:sp>
      <p:grpSp>
        <p:nvGrpSpPr>
          <p:cNvPr name="Group 3" id="3"/>
          <p:cNvGrpSpPr/>
          <p:nvPr/>
        </p:nvGrpSpPr>
        <p:grpSpPr>
          <a:xfrm rot="0">
            <a:off x="12777957" y="0"/>
            <a:ext cx="5510043" cy="10287000"/>
            <a:chOff x="0" y="0"/>
            <a:chExt cx="1451205" cy="2709333"/>
          </a:xfrm>
        </p:grpSpPr>
        <p:sp>
          <p:nvSpPr>
            <p:cNvPr name="Freeform 4" id="4"/>
            <p:cNvSpPr/>
            <p:nvPr/>
          </p:nvSpPr>
          <p:spPr>
            <a:xfrm flipH="false" flipV="false" rot="0">
              <a:off x="0" y="0"/>
              <a:ext cx="1451205" cy="2709333"/>
            </a:xfrm>
            <a:custGeom>
              <a:avLst/>
              <a:gdLst/>
              <a:ahLst/>
              <a:cxnLst/>
              <a:rect r="r" b="b" t="t" l="l"/>
              <a:pathLst>
                <a:path h="2709333" w="1451205">
                  <a:moveTo>
                    <a:pt x="0" y="0"/>
                  </a:moveTo>
                  <a:lnTo>
                    <a:pt x="1451205" y="0"/>
                  </a:lnTo>
                  <a:lnTo>
                    <a:pt x="1451205" y="2709333"/>
                  </a:lnTo>
                  <a:lnTo>
                    <a:pt x="0" y="2709333"/>
                  </a:lnTo>
                  <a:close/>
                </a:path>
              </a:pathLst>
            </a:custGeom>
            <a:solidFill>
              <a:srgbClr val="F23436"/>
            </a:solidFill>
          </p:spPr>
        </p:sp>
        <p:sp>
          <p:nvSpPr>
            <p:cNvPr name="TextBox 5" id="5"/>
            <p:cNvSpPr txBox="true"/>
            <p:nvPr/>
          </p:nvSpPr>
          <p:spPr>
            <a:xfrm>
              <a:off x="0" y="-47625"/>
              <a:ext cx="1451205" cy="2756958"/>
            </a:xfrm>
            <a:prstGeom prst="rect">
              <a:avLst/>
            </a:prstGeom>
          </p:spPr>
          <p:txBody>
            <a:bodyPr anchor="ctr" rtlCol="false" tIns="50800" lIns="50800" bIns="50800" rIns="50800"/>
            <a:lstStyle/>
            <a:p>
              <a:pPr algn="ctr">
                <a:lnSpc>
                  <a:spcPts val="3079"/>
                </a:lnSpc>
              </a:pPr>
            </a:p>
          </p:txBody>
        </p:sp>
      </p:grpSp>
      <p:sp>
        <p:nvSpPr>
          <p:cNvPr name="Freeform 6" id="6"/>
          <p:cNvSpPr/>
          <p:nvPr/>
        </p:nvSpPr>
        <p:spPr>
          <a:xfrm flipH="false" flipV="false" rot="0">
            <a:off x="11031970" y="3141364"/>
            <a:ext cx="7077513" cy="4004272"/>
          </a:xfrm>
          <a:custGeom>
            <a:avLst/>
            <a:gdLst/>
            <a:ahLst/>
            <a:cxnLst/>
            <a:rect r="r" b="b" t="t" l="l"/>
            <a:pathLst>
              <a:path h="4004272" w="7077513">
                <a:moveTo>
                  <a:pt x="0" y="0"/>
                </a:moveTo>
                <a:lnTo>
                  <a:pt x="7077513" y="0"/>
                </a:lnTo>
                <a:lnTo>
                  <a:pt x="7077513" y="4004272"/>
                </a:lnTo>
                <a:lnTo>
                  <a:pt x="0" y="4004272"/>
                </a:lnTo>
                <a:lnTo>
                  <a:pt x="0" y="0"/>
                </a:lnTo>
                <a:close/>
              </a:path>
            </a:pathLst>
          </a:custGeom>
          <a:blipFill>
            <a:blip r:embed="rId2"/>
            <a:stretch>
              <a:fillRect l="0" t="-17832" r="0" b="0"/>
            </a:stretch>
          </a:blipFill>
        </p:spPr>
      </p:sp>
      <p:sp>
        <p:nvSpPr>
          <p:cNvPr name="TextBox 7" id="7"/>
          <p:cNvSpPr txBox="true"/>
          <p:nvPr/>
        </p:nvSpPr>
        <p:spPr>
          <a:xfrm rot="0">
            <a:off x="2360646" y="1219586"/>
            <a:ext cx="9226757" cy="600075"/>
          </a:xfrm>
          <a:prstGeom prst="rect">
            <a:avLst/>
          </a:prstGeom>
        </p:spPr>
        <p:txBody>
          <a:bodyPr anchor="t" rtlCol="false" tIns="0" lIns="0" bIns="0" rIns="0">
            <a:spAutoFit/>
          </a:bodyPr>
          <a:lstStyle/>
          <a:p>
            <a:pPr algn="l">
              <a:lnSpc>
                <a:spcPts val="4799"/>
              </a:lnSpc>
            </a:pPr>
            <a:r>
              <a:rPr lang="en-US" sz="3999" b="true">
                <a:solidFill>
                  <a:srgbClr val="F23436"/>
                </a:solidFill>
                <a:latin typeface="Roboto Bold"/>
                <a:ea typeface="Roboto Bold"/>
                <a:cs typeface="Roboto Bold"/>
                <a:sym typeface="Roboto Bold"/>
              </a:rPr>
              <a:t>Preliminary Evaluation and in Future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99858" y="1967426"/>
            <a:ext cx="8188142" cy="5465585"/>
          </a:xfrm>
          <a:custGeom>
            <a:avLst/>
            <a:gdLst/>
            <a:ahLst/>
            <a:cxnLst/>
            <a:rect r="r" b="b" t="t" l="l"/>
            <a:pathLst>
              <a:path h="5465585" w="8188142">
                <a:moveTo>
                  <a:pt x="0" y="0"/>
                </a:moveTo>
                <a:lnTo>
                  <a:pt x="8188142" y="0"/>
                </a:lnTo>
                <a:lnTo>
                  <a:pt x="8188142" y="5465584"/>
                </a:lnTo>
                <a:lnTo>
                  <a:pt x="0" y="5465584"/>
                </a:lnTo>
                <a:lnTo>
                  <a:pt x="0" y="0"/>
                </a:lnTo>
                <a:close/>
              </a:path>
            </a:pathLst>
          </a:custGeom>
          <a:blipFill>
            <a:blip r:embed="rId2"/>
            <a:stretch>
              <a:fillRect l="0" t="0" r="0" b="0"/>
            </a:stretch>
          </a:blipFill>
        </p:spPr>
      </p:sp>
      <p:sp>
        <p:nvSpPr>
          <p:cNvPr name="TextBox 3" id="3"/>
          <p:cNvSpPr txBox="true"/>
          <p:nvPr/>
        </p:nvSpPr>
        <p:spPr>
          <a:xfrm rot="0">
            <a:off x="1770939" y="2813101"/>
            <a:ext cx="8071331" cy="6042026"/>
          </a:xfrm>
          <a:prstGeom prst="rect">
            <a:avLst/>
          </a:prstGeom>
        </p:spPr>
        <p:txBody>
          <a:bodyPr anchor="t" rtlCol="false" tIns="0" lIns="0" bIns="0" rIns="0">
            <a:spAutoFit/>
          </a:bodyPr>
          <a:lstStyle/>
          <a:p>
            <a:pPr algn="l">
              <a:lnSpc>
                <a:spcPts val="4849"/>
              </a:lnSpc>
            </a:pPr>
            <a:r>
              <a:rPr lang="en-US" b="true" sz="2499" spc="79">
                <a:solidFill>
                  <a:srgbClr val="000000"/>
                </a:solidFill>
                <a:latin typeface="Roboto Bold"/>
                <a:ea typeface="Roboto Bold"/>
                <a:cs typeface="Roboto Bold"/>
                <a:sym typeface="Roboto Bold"/>
              </a:rPr>
              <a:t>Improvements Planned:</a:t>
            </a:r>
          </a:p>
          <a:p>
            <a:pPr algn="l" marL="539748" indent="-269874" lvl="1">
              <a:lnSpc>
                <a:spcPts val="4849"/>
              </a:lnSpc>
              <a:buFont typeface="Arial"/>
              <a:buChar char="•"/>
            </a:pPr>
            <a:r>
              <a:rPr lang="en-US" sz="2499" spc="79">
                <a:solidFill>
                  <a:srgbClr val="000000"/>
                </a:solidFill>
                <a:latin typeface="Roboto"/>
                <a:ea typeface="Roboto"/>
                <a:cs typeface="Roboto"/>
                <a:sym typeface="Roboto"/>
              </a:rPr>
              <a:t>Automate the selection of optimal fixes.</a:t>
            </a:r>
          </a:p>
          <a:p>
            <a:pPr algn="l" marL="539748" indent="-269874" lvl="1">
              <a:lnSpc>
                <a:spcPts val="4849"/>
              </a:lnSpc>
              <a:buFont typeface="Arial"/>
              <a:buChar char="•"/>
            </a:pPr>
            <a:r>
              <a:rPr lang="en-US" sz="2499" spc="79">
                <a:solidFill>
                  <a:srgbClr val="000000"/>
                </a:solidFill>
                <a:latin typeface="Roboto"/>
                <a:ea typeface="Roboto"/>
                <a:cs typeface="Roboto"/>
                <a:sym typeface="Roboto"/>
              </a:rPr>
              <a:t>Support for more tools (e.g., Kubernetes, Terraform).</a:t>
            </a:r>
          </a:p>
          <a:p>
            <a:pPr algn="l" marL="539748" indent="-269874" lvl="1">
              <a:lnSpc>
                <a:spcPts val="4849"/>
              </a:lnSpc>
              <a:buFont typeface="Arial"/>
              <a:buChar char="•"/>
            </a:pPr>
            <a:r>
              <a:rPr lang="en-US" sz="2499" spc="79">
                <a:solidFill>
                  <a:srgbClr val="000000"/>
                </a:solidFill>
                <a:latin typeface="Roboto"/>
                <a:ea typeface="Roboto"/>
                <a:cs typeface="Roboto"/>
                <a:sym typeface="Roboto"/>
              </a:rPr>
              <a:t>Continuous monitoring of dynamic configurations.</a:t>
            </a:r>
          </a:p>
          <a:p>
            <a:pPr algn="l">
              <a:lnSpc>
                <a:spcPts val="4849"/>
              </a:lnSpc>
            </a:pPr>
          </a:p>
          <a:p>
            <a:pPr algn="l">
              <a:lnSpc>
                <a:spcPts val="4849"/>
              </a:lnSpc>
            </a:pPr>
            <a:r>
              <a:rPr lang="en-US" b="true" sz="2499" spc="79">
                <a:solidFill>
                  <a:srgbClr val="000000"/>
                </a:solidFill>
                <a:latin typeface="Roboto Bold"/>
                <a:ea typeface="Roboto Bold"/>
                <a:cs typeface="Roboto Bold"/>
                <a:sym typeface="Roboto Bold"/>
              </a:rPr>
              <a:t>Metrics for Resilience:</a:t>
            </a:r>
          </a:p>
          <a:p>
            <a:pPr algn="l">
              <a:lnSpc>
                <a:spcPts val="4849"/>
              </a:lnSpc>
            </a:pPr>
            <a:r>
              <a:rPr lang="en-US" sz="2499" spc="79">
                <a:solidFill>
                  <a:srgbClr val="000000"/>
                </a:solidFill>
                <a:latin typeface="Roboto"/>
                <a:ea typeface="Roboto"/>
                <a:cs typeface="Roboto"/>
                <a:sym typeface="Roboto"/>
              </a:rPr>
              <a:t>Track graph changes (e.g., removed edges) as a security score.</a:t>
            </a:r>
          </a:p>
        </p:txBody>
      </p:sp>
      <p:sp>
        <p:nvSpPr>
          <p:cNvPr name="TextBox 4" id="4"/>
          <p:cNvSpPr txBox="true"/>
          <p:nvPr/>
        </p:nvSpPr>
        <p:spPr>
          <a:xfrm rot="0">
            <a:off x="2172604" y="1533500"/>
            <a:ext cx="6125016" cy="600075"/>
          </a:xfrm>
          <a:prstGeom prst="rect">
            <a:avLst/>
          </a:prstGeom>
        </p:spPr>
        <p:txBody>
          <a:bodyPr anchor="t" rtlCol="false" tIns="0" lIns="0" bIns="0" rIns="0">
            <a:spAutoFit/>
          </a:bodyPr>
          <a:lstStyle/>
          <a:p>
            <a:pPr algn="l">
              <a:lnSpc>
                <a:spcPts val="4799"/>
              </a:lnSpc>
            </a:pPr>
            <a:r>
              <a:rPr lang="en-US" sz="3999" b="true">
                <a:solidFill>
                  <a:srgbClr val="000000"/>
                </a:solidFill>
                <a:latin typeface="Roboto Bold"/>
                <a:ea typeface="Roboto Bold"/>
                <a:cs typeface="Roboto Bold"/>
                <a:sym typeface="Roboto Bold"/>
              </a:rPr>
              <a:t>Future Directions</a:t>
            </a:r>
          </a:p>
        </p:txBody>
      </p:sp>
      <p:grpSp>
        <p:nvGrpSpPr>
          <p:cNvPr name="Group 5" id="5"/>
          <p:cNvGrpSpPr/>
          <p:nvPr/>
        </p:nvGrpSpPr>
        <p:grpSpPr>
          <a:xfrm rot="0">
            <a:off x="1028700" y="2267463"/>
            <a:ext cx="7990160" cy="95250"/>
            <a:chOff x="0" y="0"/>
            <a:chExt cx="10653547" cy="127000"/>
          </a:xfrm>
        </p:grpSpPr>
        <p:sp>
          <p:nvSpPr>
            <p:cNvPr name="AutoShape 6" id="6"/>
            <p:cNvSpPr/>
            <p:nvPr/>
          </p:nvSpPr>
          <p:spPr>
            <a:xfrm>
              <a:off x="5396425" y="63500"/>
              <a:ext cx="5257121" cy="0"/>
            </a:xfrm>
            <a:prstGeom prst="line">
              <a:avLst/>
            </a:prstGeom>
            <a:ln cap="flat" w="127000">
              <a:solidFill>
                <a:srgbClr val="F23436"/>
              </a:solidFill>
              <a:prstDash val="solid"/>
              <a:headEnd type="none" len="sm" w="sm"/>
              <a:tailEnd type="none" len="sm" w="sm"/>
            </a:ln>
          </p:spPr>
        </p:sp>
        <p:sp>
          <p:nvSpPr>
            <p:cNvPr name="AutoShape 7" id="7"/>
            <p:cNvSpPr/>
            <p:nvPr/>
          </p:nvSpPr>
          <p:spPr>
            <a:xfrm>
              <a:off x="0" y="63500"/>
              <a:ext cx="5396425" cy="0"/>
            </a:xfrm>
            <a:prstGeom prst="line">
              <a:avLst/>
            </a:prstGeom>
            <a:ln cap="flat" w="127000">
              <a:solidFill>
                <a:srgbClr val="19205F"/>
              </a:solidFill>
              <a:prstDash val="solid"/>
              <a:headEnd type="none" len="sm" w="sm"/>
              <a:tailEnd type="none" len="sm" w="sm"/>
            </a:ln>
          </p:spPr>
        </p:sp>
      </p:gr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71665"/>
            <a:ext cx="10687050" cy="1708151"/>
            <a:chOff x="0" y="0"/>
            <a:chExt cx="2814696" cy="449883"/>
          </a:xfrm>
        </p:grpSpPr>
        <p:sp>
          <p:nvSpPr>
            <p:cNvPr name="Freeform 3" id="3"/>
            <p:cNvSpPr/>
            <p:nvPr/>
          </p:nvSpPr>
          <p:spPr>
            <a:xfrm flipH="false" flipV="false" rot="0">
              <a:off x="0" y="0"/>
              <a:ext cx="2814696" cy="449883"/>
            </a:xfrm>
            <a:custGeom>
              <a:avLst/>
              <a:gdLst/>
              <a:ahLst/>
              <a:cxnLst/>
              <a:rect r="r" b="b" t="t" l="l"/>
              <a:pathLst>
                <a:path h="449883" w="2814696">
                  <a:moveTo>
                    <a:pt x="0" y="0"/>
                  </a:moveTo>
                  <a:lnTo>
                    <a:pt x="2814696" y="0"/>
                  </a:lnTo>
                  <a:lnTo>
                    <a:pt x="2814696" y="449883"/>
                  </a:lnTo>
                  <a:lnTo>
                    <a:pt x="0" y="449883"/>
                  </a:lnTo>
                  <a:close/>
                </a:path>
              </a:pathLst>
            </a:custGeom>
            <a:solidFill>
              <a:srgbClr val="F23436"/>
            </a:solidFill>
          </p:spPr>
        </p:sp>
        <p:sp>
          <p:nvSpPr>
            <p:cNvPr name="TextBox 4" id="4"/>
            <p:cNvSpPr txBox="true"/>
            <p:nvPr/>
          </p:nvSpPr>
          <p:spPr>
            <a:xfrm>
              <a:off x="0" y="-47625"/>
              <a:ext cx="2814696" cy="497508"/>
            </a:xfrm>
            <a:prstGeom prst="rect">
              <a:avLst/>
            </a:prstGeom>
          </p:spPr>
          <p:txBody>
            <a:bodyPr anchor="ctr" rtlCol="false" tIns="50800" lIns="50800" bIns="50800" rIns="50800"/>
            <a:lstStyle/>
            <a:p>
              <a:pPr algn="ctr">
                <a:lnSpc>
                  <a:spcPts val="3079"/>
                </a:lnSpc>
              </a:pPr>
            </a:p>
          </p:txBody>
        </p:sp>
      </p:grpSp>
      <p:sp>
        <p:nvSpPr>
          <p:cNvPr name="TextBox 5" id="5"/>
          <p:cNvSpPr txBox="true"/>
          <p:nvPr/>
        </p:nvSpPr>
        <p:spPr>
          <a:xfrm rot="0">
            <a:off x="178517" y="1120937"/>
            <a:ext cx="9906036" cy="679450"/>
          </a:xfrm>
          <a:prstGeom prst="rect">
            <a:avLst/>
          </a:prstGeom>
        </p:spPr>
        <p:txBody>
          <a:bodyPr anchor="t" rtlCol="false" tIns="0" lIns="0" bIns="0" rIns="0">
            <a:spAutoFit/>
          </a:bodyPr>
          <a:lstStyle/>
          <a:p>
            <a:pPr algn="ctr">
              <a:lnSpc>
                <a:spcPts val="5599"/>
              </a:lnSpc>
            </a:pPr>
            <a:r>
              <a:rPr lang="en-US" sz="3999" b="true">
                <a:solidFill>
                  <a:srgbClr val="FFFFFF"/>
                </a:solidFill>
                <a:latin typeface="Canva Sans Bold"/>
                <a:ea typeface="Canva Sans Bold"/>
                <a:cs typeface="Canva Sans Bold"/>
                <a:sym typeface="Canva Sans Bold"/>
              </a:rPr>
              <a:t>Conclusion and Acknowledgement</a:t>
            </a:r>
          </a:p>
        </p:txBody>
      </p:sp>
      <p:sp>
        <p:nvSpPr>
          <p:cNvPr name="TextBox 6" id="6"/>
          <p:cNvSpPr txBox="true"/>
          <p:nvPr/>
        </p:nvSpPr>
        <p:spPr>
          <a:xfrm rot="0">
            <a:off x="1164134" y="7547370"/>
            <a:ext cx="15725656" cy="1437132"/>
          </a:xfrm>
          <a:prstGeom prst="rect">
            <a:avLst/>
          </a:prstGeom>
        </p:spPr>
        <p:txBody>
          <a:bodyPr anchor="t" rtlCol="false" tIns="0" lIns="0" bIns="0" rIns="0">
            <a:spAutoFit/>
          </a:bodyPr>
          <a:lstStyle/>
          <a:p>
            <a:pPr algn="ctr">
              <a:lnSpc>
                <a:spcPts val="3863"/>
              </a:lnSpc>
            </a:pPr>
            <a:r>
              <a:rPr lang="en-US" b="true" sz="2399" spc="189">
                <a:solidFill>
                  <a:srgbClr val="000000"/>
                </a:solidFill>
                <a:latin typeface="Roboto Bold"/>
                <a:ea typeface="Roboto Bold"/>
                <a:cs typeface="Roboto Bold"/>
                <a:sym typeface="Roboto Bold"/>
              </a:rPr>
              <a:t>Acknowledgments</a:t>
            </a:r>
          </a:p>
          <a:p>
            <a:pPr algn="l">
              <a:lnSpc>
                <a:spcPts val="3863"/>
              </a:lnSpc>
            </a:pPr>
            <a:r>
              <a:rPr lang="en-US" b="true" sz="2399" spc="189">
                <a:solidFill>
                  <a:srgbClr val="000000"/>
                </a:solidFill>
                <a:latin typeface="Roboto Bold"/>
                <a:ea typeface="Roboto Bold"/>
                <a:cs typeface="Roboto Bold"/>
                <a:sym typeface="Roboto Bold"/>
              </a:rPr>
              <a:t>Funding: </a:t>
            </a:r>
            <a:r>
              <a:rPr lang="en-US" sz="2399" spc="189">
                <a:solidFill>
                  <a:srgbClr val="000000"/>
                </a:solidFill>
                <a:latin typeface="Roboto"/>
                <a:ea typeface="Roboto"/>
                <a:cs typeface="Roboto"/>
                <a:sym typeface="Roboto"/>
              </a:rPr>
              <a:t>Supported by the European Union under H2020 grant 952647 (AssureMOSS).</a:t>
            </a:r>
          </a:p>
          <a:p>
            <a:pPr algn="l">
              <a:lnSpc>
                <a:spcPts val="3863"/>
              </a:lnSpc>
            </a:pPr>
            <a:r>
              <a:rPr lang="en-US" b="true" sz="2399" spc="189">
                <a:solidFill>
                  <a:srgbClr val="000000"/>
                </a:solidFill>
                <a:latin typeface="Roboto Bold"/>
                <a:ea typeface="Roboto Bold"/>
                <a:cs typeface="Roboto Bold"/>
                <a:sym typeface="Roboto Bold"/>
              </a:rPr>
              <a:t>References:</a:t>
            </a:r>
            <a:r>
              <a:rPr lang="en-US" sz="2399" spc="189">
                <a:solidFill>
                  <a:srgbClr val="000000"/>
                </a:solidFill>
                <a:latin typeface="Roboto"/>
                <a:ea typeface="Roboto"/>
                <a:cs typeface="Roboto"/>
                <a:sym typeface="Roboto"/>
              </a:rPr>
              <a:t> Key sources include Sysdig reports, MITRE ATT&amp;CK, and Docker vulnerability analyses</a:t>
            </a:r>
            <a:r>
              <a:rPr lang="en-US" b="true" sz="2399" spc="189">
                <a:solidFill>
                  <a:srgbClr val="000000"/>
                </a:solidFill>
                <a:latin typeface="Roboto Bold"/>
                <a:ea typeface="Roboto Bold"/>
                <a:cs typeface="Roboto Bold"/>
                <a:sym typeface="Roboto Bold"/>
              </a:rPr>
              <a:t>.</a:t>
            </a:r>
          </a:p>
        </p:txBody>
      </p:sp>
      <p:sp>
        <p:nvSpPr>
          <p:cNvPr name="TextBox 7" id="7"/>
          <p:cNvSpPr txBox="true"/>
          <p:nvPr/>
        </p:nvSpPr>
        <p:spPr>
          <a:xfrm rot="0">
            <a:off x="1164134" y="2868549"/>
            <a:ext cx="15725656" cy="4006977"/>
          </a:xfrm>
          <a:prstGeom prst="rect">
            <a:avLst/>
          </a:prstGeom>
        </p:spPr>
        <p:txBody>
          <a:bodyPr anchor="t" rtlCol="false" tIns="0" lIns="0" bIns="0" rIns="0">
            <a:spAutoFit/>
          </a:bodyPr>
          <a:lstStyle/>
          <a:p>
            <a:pPr algn="ctr">
              <a:lnSpc>
                <a:spcPts val="3563"/>
              </a:lnSpc>
            </a:pPr>
            <a:r>
              <a:rPr lang="en-US" b="true" sz="2199" spc="173">
                <a:solidFill>
                  <a:srgbClr val="000000"/>
                </a:solidFill>
                <a:latin typeface="Roboto Bold"/>
                <a:ea typeface="Roboto Bold"/>
                <a:cs typeface="Roboto Bold"/>
                <a:sym typeface="Roboto Bold"/>
              </a:rPr>
              <a:t>Conclusion</a:t>
            </a:r>
          </a:p>
          <a:p>
            <a:pPr algn="l">
              <a:lnSpc>
                <a:spcPts val="3563"/>
              </a:lnSpc>
            </a:pPr>
            <a:r>
              <a:rPr lang="en-US" sz="2199" spc="173">
                <a:solidFill>
                  <a:srgbClr val="000000"/>
                </a:solidFill>
                <a:latin typeface="Roboto"/>
                <a:ea typeface="Roboto"/>
                <a:cs typeface="Roboto"/>
                <a:sym typeface="Roboto"/>
              </a:rPr>
              <a:t>In this paper, they proposed a stress-test approach for cloud configurations, leveraging a knowledge graph to represent deployments and permissions, and using AND/OR graphs to represent vulnerabilities. Their solution includes algorithms that identify vulnerabilities and suggest semi-automated security fixes. They implemented and evaluated this approach on Docker containers, marking the first step toward a dynamic and continuous risk analysis mechanism for cloud environments. Future work will focus on validating scalability and query performance, especially in environments with large-scale deployments, and extending the approach to support more container engines, infrastructure-as-code tools, and orchestration platforms like Kubernetes.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523238" y="650875"/>
            <a:ext cx="2795230" cy="679450"/>
          </a:xfrm>
          <a:prstGeom prst="rect">
            <a:avLst/>
          </a:prstGeom>
        </p:spPr>
        <p:txBody>
          <a:bodyPr anchor="t" rtlCol="false" tIns="0" lIns="0" bIns="0" rIns="0">
            <a:spAutoFit/>
          </a:bodyPr>
          <a:lstStyle/>
          <a:p>
            <a:pPr algn="ctr">
              <a:lnSpc>
                <a:spcPts val="5599"/>
              </a:lnSpc>
            </a:pPr>
            <a:r>
              <a:rPr lang="en-US" sz="3999" b="true">
                <a:solidFill>
                  <a:srgbClr val="000000"/>
                </a:solidFill>
                <a:latin typeface="Canva Sans Bold"/>
                <a:ea typeface="Canva Sans Bold"/>
                <a:cs typeface="Canva Sans Bold"/>
                <a:sym typeface="Canva Sans Bold"/>
              </a:rPr>
              <a:t>References</a:t>
            </a:r>
          </a:p>
        </p:txBody>
      </p:sp>
      <p:sp>
        <p:nvSpPr>
          <p:cNvPr name="TextBox 3" id="3"/>
          <p:cNvSpPr txBox="true"/>
          <p:nvPr/>
        </p:nvSpPr>
        <p:spPr>
          <a:xfrm rot="0">
            <a:off x="2588503" y="1725245"/>
            <a:ext cx="14182098" cy="7355840"/>
          </a:xfrm>
          <a:prstGeom prst="rect">
            <a:avLst/>
          </a:prstGeom>
        </p:spPr>
        <p:txBody>
          <a:bodyPr anchor="t" rtlCol="false" tIns="0" lIns="0" bIns="0" rIns="0">
            <a:spAutoFit/>
          </a:bodyPr>
          <a:lstStyle/>
          <a:p>
            <a:pPr algn="l">
              <a:lnSpc>
                <a:spcPts val="3280"/>
              </a:lnSpc>
            </a:pPr>
            <a:r>
              <a:rPr lang="en-US" sz="2000">
                <a:solidFill>
                  <a:srgbClr val="000000"/>
                </a:solidFill>
                <a:latin typeface="Roboto"/>
                <a:ea typeface="Roboto"/>
                <a:cs typeface="Roboto"/>
                <a:sym typeface="Roboto"/>
              </a:rPr>
              <a:t> [1] Sysdig, “Sysdig 2022 cloud-native security and usage report,” (Accessed on: 28/03/2022). [Online]. Available: https://sysdig.com/2022-cloud native-security-and-usage-report/ 1 [</a:t>
            </a:r>
          </a:p>
          <a:p>
            <a:pPr algn="ctr">
              <a:lnSpc>
                <a:spcPts val="3280"/>
              </a:lnSpc>
            </a:pPr>
          </a:p>
          <a:p>
            <a:pPr algn="l">
              <a:lnSpc>
                <a:spcPts val="3280"/>
              </a:lnSpc>
            </a:pPr>
            <a:r>
              <a:rPr lang="en-US" sz="2000">
                <a:solidFill>
                  <a:srgbClr val="000000"/>
                </a:solidFill>
                <a:latin typeface="Roboto"/>
                <a:ea typeface="Roboto"/>
                <a:cs typeface="Roboto"/>
                <a:sym typeface="Roboto"/>
              </a:rPr>
              <a:t>2] N. S. ities,” able: A. (Accessed (NSA), on: “Mitigating 09/03/2022). cloud [Online]. vulnerabil Avail https://media.defense.gov/2020/Jan/22/2002237484/-1/-1/0/CSI  MITIGATING-CLOUD-VULNERABILITIES 20200121.PDF 1</a:t>
            </a:r>
          </a:p>
          <a:p>
            <a:pPr algn="l">
              <a:lnSpc>
                <a:spcPts val="3280"/>
              </a:lnSpc>
            </a:pPr>
            <a:r>
              <a:rPr lang="en-US" sz="2000">
                <a:solidFill>
                  <a:srgbClr val="000000"/>
                </a:solidFill>
                <a:latin typeface="Roboto"/>
                <a:ea typeface="Roboto"/>
                <a:cs typeface="Roboto"/>
                <a:sym typeface="Roboto"/>
              </a:rPr>
              <a:t> </a:t>
            </a:r>
          </a:p>
          <a:p>
            <a:pPr algn="l">
              <a:lnSpc>
                <a:spcPts val="3280"/>
              </a:lnSpc>
            </a:pPr>
            <a:r>
              <a:rPr lang="en-US" sz="2000">
                <a:solidFill>
                  <a:srgbClr val="000000"/>
                </a:solidFill>
                <a:latin typeface="Roboto"/>
                <a:ea typeface="Roboto"/>
                <a:cs typeface="Roboto"/>
                <a:sym typeface="Roboto"/>
              </a:rPr>
              <a:t>[3] E. E. B. Authority), “Eba will run its next eu-wide stress test in 2023,” (Accessed on: 22/03/2022). [Online]. Available: https: //www.eba.europa.eu/eba-will-run-its-next-eu-wide-stress-test-2023 </a:t>
            </a:r>
          </a:p>
          <a:p>
            <a:pPr algn="l">
              <a:lnSpc>
                <a:spcPts val="3280"/>
              </a:lnSpc>
            </a:pPr>
          </a:p>
          <a:p>
            <a:pPr algn="l">
              <a:lnSpc>
                <a:spcPts val="3280"/>
              </a:lnSpc>
            </a:pPr>
            <a:r>
              <a:rPr lang="en-US" sz="2000">
                <a:solidFill>
                  <a:srgbClr val="000000"/>
                </a:solidFill>
                <a:latin typeface="Roboto"/>
                <a:ea typeface="Roboto"/>
                <a:cs typeface="Roboto"/>
                <a:sym typeface="Roboto"/>
              </a:rPr>
              <a:t> [4] T. of Bits, “Understanding docker container escapes,” (Accessed on: 23/03/2022). [Online]. Available: https://blog.trailofbits.com/2019/07/ 19/understanding-docker-container-escapes/ 1, 3 </a:t>
            </a:r>
          </a:p>
          <a:p>
            <a:pPr algn="l">
              <a:lnSpc>
                <a:spcPts val="3280"/>
              </a:lnSpc>
            </a:pPr>
          </a:p>
          <a:p>
            <a:pPr algn="l">
              <a:lnSpc>
                <a:spcPts val="3280"/>
              </a:lnSpc>
            </a:pPr>
            <a:r>
              <a:rPr lang="en-US" sz="2000">
                <a:solidFill>
                  <a:srgbClr val="000000"/>
                </a:solidFill>
                <a:latin typeface="Roboto"/>
                <a:ea typeface="Roboto"/>
                <a:cs typeface="Roboto"/>
                <a:sym typeface="Roboto"/>
              </a:rPr>
              <a:t>[5] P. A. U. 42, “New linux vulnerability cve-2022-0492 affecting cgroups: Can containers escape?” (Accessed on: 23/03/2022). [Online]. Available: https://unit42.paloaltonetworks.com/cve-2022-0492-cgroups/ 2 </a:t>
            </a:r>
          </a:p>
          <a:p>
            <a:pPr algn="l">
              <a:lnSpc>
                <a:spcPts val="3280"/>
              </a:lnSpc>
            </a:pPr>
          </a:p>
          <a:p>
            <a:pPr algn="l">
              <a:lnSpc>
                <a:spcPts val="3280"/>
              </a:lnSpc>
            </a:pPr>
            <a:r>
              <a:rPr lang="en-US" sz="2000">
                <a:solidFill>
                  <a:srgbClr val="000000"/>
                </a:solidFill>
                <a:latin typeface="Roboto"/>
                <a:ea typeface="Roboto"/>
                <a:cs typeface="Roboto"/>
                <a:sym typeface="Roboto"/>
              </a:rPr>
              <a:t>[6] X. Li, Y. Chen, and Z. Lin, “Towards automated inter-service authorization for microservice applications.” New York, NY, USA: Association for Computing Machinery, 2019, p. 3–5. 2</a:t>
            </a:r>
          </a:p>
          <a:p>
            <a:pPr algn="l">
              <a:lnSpc>
                <a:spcPts val="328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6000969" y="3996843"/>
            <a:ext cx="7755385" cy="2460275"/>
          </a:xfrm>
          <a:prstGeom prst="rect">
            <a:avLst/>
          </a:prstGeom>
        </p:spPr>
        <p:txBody>
          <a:bodyPr anchor="t" rtlCol="false" tIns="0" lIns="0" bIns="0" rIns="0">
            <a:spAutoFit/>
          </a:bodyPr>
          <a:lstStyle/>
          <a:p>
            <a:pPr algn="ctr">
              <a:lnSpc>
                <a:spcPts val="17395"/>
              </a:lnSpc>
            </a:pPr>
            <a:r>
              <a:rPr lang="en-US" sz="12425" b="true">
                <a:solidFill>
                  <a:srgbClr val="F23436"/>
                </a:solidFill>
                <a:latin typeface="Cooper Hewitt Bold"/>
                <a:ea typeface="Cooper Hewitt Bold"/>
                <a:cs typeface="Cooper Hewitt Bold"/>
                <a:sym typeface="Cooper Hewitt Bold"/>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17399" y="2432384"/>
            <a:ext cx="7990160" cy="95250"/>
            <a:chOff x="0" y="0"/>
            <a:chExt cx="10653547" cy="127000"/>
          </a:xfrm>
        </p:grpSpPr>
        <p:sp>
          <p:nvSpPr>
            <p:cNvPr name="AutoShape 3" id="3"/>
            <p:cNvSpPr/>
            <p:nvPr/>
          </p:nvSpPr>
          <p:spPr>
            <a:xfrm>
              <a:off x="5396425" y="63500"/>
              <a:ext cx="5257121" cy="0"/>
            </a:xfrm>
            <a:prstGeom prst="line">
              <a:avLst/>
            </a:prstGeom>
            <a:ln cap="flat" w="127000">
              <a:solidFill>
                <a:srgbClr val="F23436"/>
              </a:solidFill>
              <a:prstDash val="solid"/>
              <a:headEnd type="none" len="sm" w="sm"/>
              <a:tailEnd type="none" len="sm" w="sm"/>
            </a:ln>
          </p:spPr>
        </p:sp>
        <p:sp>
          <p:nvSpPr>
            <p:cNvPr name="AutoShape 4" id="4"/>
            <p:cNvSpPr/>
            <p:nvPr/>
          </p:nvSpPr>
          <p:spPr>
            <a:xfrm>
              <a:off x="0" y="63500"/>
              <a:ext cx="5396425" cy="0"/>
            </a:xfrm>
            <a:prstGeom prst="line">
              <a:avLst/>
            </a:prstGeom>
            <a:ln cap="flat" w="127000">
              <a:solidFill>
                <a:srgbClr val="19205F"/>
              </a:solidFill>
              <a:prstDash val="solid"/>
              <a:headEnd type="none" len="sm" w="sm"/>
              <a:tailEnd type="none" len="sm" w="sm"/>
            </a:ln>
          </p:spPr>
        </p:sp>
      </p:grpSp>
      <p:sp>
        <p:nvSpPr>
          <p:cNvPr name="TextBox 5" id="5"/>
          <p:cNvSpPr txBox="true"/>
          <p:nvPr/>
        </p:nvSpPr>
        <p:spPr>
          <a:xfrm rot="0">
            <a:off x="1028700" y="1140812"/>
            <a:ext cx="9518329" cy="1087745"/>
          </a:xfrm>
          <a:prstGeom prst="rect">
            <a:avLst/>
          </a:prstGeom>
        </p:spPr>
        <p:txBody>
          <a:bodyPr anchor="t" rtlCol="false" tIns="0" lIns="0" bIns="0" rIns="0">
            <a:spAutoFit/>
          </a:bodyPr>
          <a:lstStyle/>
          <a:p>
            <a:pPr algn="ctr">
              <a:lnSpc>
                <a:spcPts val="8820"/>
              </a:lnSpc>
              <a:spcBef>
                <a:spcPct val="0"/>
              </a:spcBef>
            </a:pPr>
            <a:r>
              <a:rPr lang="en-US" b="true" sz="6300">
                <a:solidFill>
                  <a:srgbClr val="F23436"/>
                </a:solidFill>
                <a:latin typeface="Roboto Bold"/>
                <a:ea typeface="Roboto Bold"/>
                <a:cs typeface="Roboto Bold"/>
                <a:sym typeface="Roboto Bold"/>
              </a:rPr>
              <a:t>Introduction of the paper </a:t>
            </a:r>
          </a:p>
        </p:txBody>
      </p:sp>
      <p:sp>
        <p:nvSpPr>
          <p:cNvPr name="TextBox 6" id="6"/>
          <p:cNvSpPr txBox="true"/>
          <p:nvPr/>
        </p:nvSpPr>
        <p:spPr>
          <a:xfrm rot="0">
            <a:off x="1204993" y="3474795"/>
            <a:ext cx="10930053" cy="3063875"/>
          </a:xfrm>
          <a:prstGeom prst="rect">
            <a:avLst/>
          </a:prstGeom>
        </p:spPr>
        <p:txBody>
          <a:bodyPr anchor="t" rtlCol="false" tIns="0" lIns="0" bIns="0" rIns="0">
            <a:spAutoFit/>
          </a:bodyPr>
          <a:lstStyle/>
          <a:p>
            <a:pPr algn="l">
              <a:lnSpc>
                <a:spcPts val="6249"/>
              </a:lnSpc>
            </a:pPr>
            <a:r>
              <a:rPr lang="en-US" b="true" sz="2499" spc="79">
                <a:solidFill>
                  <a:srgbClr val="000000"/>
                </a:solidFill>
                <a:latin typeface="Roboto Bold"/>
                <a:ea typeface="Roboto Bold"/>
                <a:cs typeface="Roboto Bold"/>
                <a:sym typeface="Roboto Bold"/>
              </a:rPr>
              <a:t>Title: </a:t>
            </a:r>
            <a:r>
              <a:rPr lang="en-US" sz="2499" spc="79">
                <a:solidFill>
                  <a:srgbClr val="000000"/>
                </a:solidFill>
                <a:latin typeface="Roboto"/>
                <a:ea typeface="Roboto"/>
                <a:cs typeface="Roboto"/>
                <a:sym typeface="Roboto"/>
              </a:rPr>
              <a:t>Towards a Security Stress-Test for Cloud Configurations</a:t>
            </a:r>
          </a:p>
          <a:p>
            <a:pPr algn="l">
              <a:lnSpc>
                <a:spcPts val="6249"/>
              </a:lnSpc>
            </a:pPr>
            <a:r>
              <a:rPr lang="en-US" b="true" sz="2499" spc="79">
                <a:solidFill>
                  <a:srgbClr val="000000"/>
                </a:solidFill>
                <a:latin typeface="Roboto Bold"/>
                <a:ea typeface="Roboto Bold"/>
                <a:cs typeface="Roboto Bold"/>
                <a:sym typeface="Roboto Bold"/>
              </a:rPr>
              <a:t>Authors: </a:t>
            </a:r>
            <a:r>
              <a:rPr lang="en-US" sz="2499" spc="79">
                <a:solidFill>
                  <a:srgbClr val="000000"/>
                </a:solidFill>
                <a:latin typeface="Roboto"/>
                <a:ea typeface="Roboto"/>
                <a:cs typeface="Roboto"/>
                <a:sym typeface="Roboto"/>
              </a:rPr>
              <a:t>Francesco Minna, Fabio Massacci, Katja Tuma</a:t>
            </a:r>
          </a:p>
          <a:p>
            <a:pPr algn="l">
              <a:lnSpc>
                <a:spcPts val="6249"/>
              </a:lnSpc>
            </a:pPr>
            <a:r>
              <a:rPr lang="en-US" b="true" sz="2499" spc="79">
                <a:solidFill>
                  <a:srgbClr val="000000"/>
                </a:solidFill>
                <a:latin typeface="Roboto Bold"/>
                <a:ea typeface="Roboto Bold"/>
                <a:cs typeface="Roboto Bold"/>
                <a:sym typeface="Roboto Bold"/>
              </a:rPr>
              <a:t>Affiliation:</a:t>
            </a:r>
            <a:r>
              <a:rPr lang="en-US" sz="2499" spc="79">
                <a:solidFill>
                  <a:srgbClr val="000000"/>
                </a:solidFill>
                <a:latin typeface="Roboto"/>
                <a:ea typeface="Roboto"/>
                <a:cs typeface="Roboto"/>
                <a:sym typeface="Roboto"/>
              </a:rPr>
              <a:t> Vrije Universiteit Amsterdam, University of Trento</a:t>
            </a:r>
          </a:p>
          <a:p>
            <a:pPr algn="l">
              <a:lnSpc>
                <a:spcPts val="6249"/>
              </a:lnSpc>
            </a:pPr>
          </a:p>
        </p:txBody>
      </p:sp>
      <p:sp>
        <p:nvSpPr>
          <p:cNvPr name="TextBox 7" id="7"/>
          <p:cNvSpPr txBox="true"/>
          <p:nvPr/>
        </p:nvSpPr>
        <p:spPr>
          <a:xfrm rot="0">
            <a:off x="753314" y="6084646"/>
            <a:ext cx="9518329" cy="860425"/>
          </a:xfrm>
          <a:prstGeom prst="rect">
            <a:avLst/>
          </a:prstGeom>
        </p:spPr>
        <p:txBody>
          <a:bodyPr anchor="t" rtlCol="false" tIns="0" lIns="0" bIns="0" rIns="0">
            <a:spAutoFit/>
          </a:bodyPr>
          <a:lstStyle/>
          <a:p>
            <a:pPr algn="ctr">
              <a:lnSpc>
                <a:spcPts val="3499"/>
              </a:lnSpc>
            </a:pPr>
            <a:r>
              <a:rPr lang="en-US" sz="2499" b="true">
                <a:solidFill>
                  <a:srgbClr val="000000"/>
                </a:solidFill>
                <a:latin typeface="Canva Sans Bold"/>
                <a:ea typeface="Canva Sans Bold"/>
                <a:cs typeface="Canva Sans Bold"/>
                <a:sym typeface="Canva Sans Bold"/>
              </a:rPr>
              <a:t>Conference:</a:t>
            </a:r>
            <a:r>
              <a:rPr lang="en-US" sz="2499">
                <a:solidFill>
                  <a:srgbClr val="000000"/>
                </a:solidFill>
                <a:latin typeface="Canva Sans"/>
                <a:ea typeface="Canva Sans"/>
                <a:cs typeface="Canva Sans"/>
                <a:sym typeface="Canva Sans"/>
              </a:rPr>
              <a:t> IEEE 15th International Conference on Cloud Computing, 2022</a:t>
            </a:r>
          </a:p>
        </p:txBody>
      </p:sp>
      <p:sp>
        <p:nvSpPr>
          <p:cNvPr name="Freeform 8" id="8"/>
          <p:cNvSpPr/>
          <p:nvPr/>
        </p:nvSpPr>
        <p:spPr>
          <a:xfrm flipH="false" flipV="false" rot="0">
            <a:off x="12003382" y="1986090"/>
            <a:ext cx="6070150" cy="7197355"/>
          </a:xfrm>
          <a:custGeom>
            <a:avLst/>
            <a:gdLst/>
            <a:ahLst/>
            <a:cxnLst/>
            <a:rect r="r" b="b" t="t" l="l"/>
            <a:pathLst>
              <a:path h="7197355" w="6070150">
                <a:moveTo>
                  <a:pt x="0" y="0"/>
                </a:moveTo>
                <a:lnTo>
                  <a:pt x="6070151" y="0"/>
                </a:lnTo>
                <a:lnTo>
                  <a:pt x="6070151" y="7197355"/>
                </a:lnTo>
                <a:lnTo>
                  <a:pt x="0" y="7197355"/>
                </a:lnTo>
                <a:lnTo>
                  <a:pt x="0" y="0"/>
                </a:lnTo>
                <a:close/>
              </a:path>
            </a:pathLst>
          </a:custGeom>
          <a:blipFill>
            <a:blip r:embed="rId2"/>
            <a:stretch>
              <a:fillRect l="-9554" t="0" r="-6069" b="0"/>
            </a:stretch>
          </a:blipFill>
          <a:ln w="8572" cap="sq">
            <a:solidFill>
              <a:srgbClr val="000000"/>
            </a:solid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00360" y="0"/>
            <a:ext cx="10487640" cy="10287000"/>
          </a:xfrm>
          <a:custGeom>
            <a:avLst/>
            <a:gdLst/>
            <a:ahLst/>
            <a:cxnLst/>
            <a:rect r="r" b="b" t="t" l="l"/>
            <a:pathLst>
              <a:path h="10287000" w="10487640">
                <a:moveTo>
                  <a:pt x="0" y="0"/>
                </a:moveTo>
                <a:lnTo>
                  <a:pt x="10487640" y="0"/>
                </a:lnTo>
                <a:lnTo>
                  <a:pt x="10487640" y="10287000"/>
                </a:lnTo>
                <a:lnTo>
                  <a:pt x="0" y="10287000"/>
                </a:lnTo>
                <a:lnTo>
                  <a:pt x="0" y="0"/>
                </a:lnTo>
                <a:close/>
              </a:path>
            </a:pathLst>
          </a:custGeom>
          <a:blipFill>
            <a:blip r:embed="rId2"/>
            <a:stretch>
              <a:fillRect l="-42964" t="0" r="-45297" b="-7962"/>
            </a:stretch>
          </a:blipFill>
        </p:spPr>
      </p:sp>
      <p:sp>
        <p:nvSpPr>
          <p:cNvPr name="Freeform 3" id="3"/>
          <p:cNvSpPr/>
          <p:nvPr/>
        </p:nvSpPr>
        <p:spPr>
          <a:xfrm flipH="false" flipV="false" rot="5400000">
            <a:off x="8334857" y="1263519"/>
            <a:ext cx="1203026" cy="46617"/>
          </a:xfrm>
          <a:custGeom>
            <a:avLst/>
            <a:gdLst/>
            <a:ahLst/>
            <a:cxnLst/>
            <a:rect r="r" b="b" t="t" l="l"/>
            <a:pathLst>
              <a:path h="46617" w="1203026">
                <a:moveTo>
                  <a:pt x="0" y="0"/>
                </a:moveTo>
                <a:lnTo>
                  <a:pt x="1203026" y="0"/>
                </a:lnTo>
                <a:lnTo>
                  <a:pt x="1203026" y="46617"/>
                </a:lnTo>
                <a:lnTo>
                  <a:pt x="0" y="466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176873" y="8060816"/>
            <a:ext cx="1196540" cy="76279"/>
          </a:xfrm>
          <a:custGeom>
            <a:avLst/>
            <a:gdLst/>
            <a:ahLst/>
            <a:cxnLst/>
            <a:rect r="r" b="b" t="t" l="l"/>
            <a:pathLst>
              <a:path h="76279" w="1196540">
                <a:moveTo>
                  <a:pt x="0" y="0"/>
                </a:moveTo>
                <a:lnTo>
                  <a:pt x="1196539" y="0"/>
                </a:lnTo>
                <a:lnTo>
                  <a:pt x="1196539" y="76279"/>
                </a:lnTo>
                <a:lnTo>
                  <a:pt x="0" y="762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373412" y="8060816"/>
            <a:ext cx="1196540" cy="76279"/>
          </a:xfrm>
          <a:custGeom>
            <a:avLst/>
            <a:gdLst/>
            <a:ahLst/>
            <a:cxnLst/>
            <a:rect r="r" b="b" t="t" l="l"/>
            <a:pathLst>
              <a:path h="76279" w="1196540">
                <a:moveTo>
                  <a:pt x="0" y="0"/>
                </a:moveTo>
                <a:lnTo>
                  <a:pt x="1196540" y="0"/>
                </a:lnTo>
                <a:lnTo>
                  <a:pt x="1196540" y="76279"/>
                </a:lnTo>
                <a:lnTo>
                  <a:pt x="0" y="762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191922" y="3913022"/>
            <a:ext cx="5901190" cy="1304913"/>
          </a:xfrm>
          <a:prstGeom prst="rect">
            <a:avLst/>
          </a:prstGeom>
        </p:spPr>
        <p:txBody>
          <a:bodyPr anchor="t" rtlCol="false" tIns="0" lIns="0" bIns="0" rIns="0">
            <a:spAutoFit/>
          </a:bodyPr>
          <a:lstStyle/>
          <a:p>
            <a:pPr algn="ctr">
              <a:lnSpc>
                <a:spcPts val="3920"/>
              </a:lnSpc>
            </a:pPr>
            <a:r>
              <a:rPr lang="en-US" sz="2800" b="true">
                <a:solidFill>
                  <a:srgbClr val="F23436"/>
                </a:solidFill>
                <a:latin typeface="Roboto Bold"/>
                <a:ea typeface="Roboto Bold"/>
                <a:cs typeface="Roboto Bold"/>
                <a:sym typeface="Roboto Bold"/>
              </a:rPr>
              <a:t>Towards a Security Stress-Test for</a:t>
            </a:r>
          </a:p>
          <a:p>
            <a:pPr algn="ctr">
              <a:lnSpc>
                <a:spcPts val="6580"/>
              </a:lnSpc>
            </a:pPr>
            <a:r>
              <a:rPr lang="en-US" b="true" sz="4700">
                <a:solidFill>
                  <a:srgbClr val="131830"/>
                </a:solidFill>
                <a:latin typeface="Roboto Bold"/>
                <a:ea typeface="Roboto Bold"/>
                <a:cs typeface="Roboto Bold"/>
                <a:sym typeface="Roboto Bold"/>
              </a:rPr>
              <a:t> Cloud Configurations</a:t>
            </a:r>
          </a:p>
        </p:txBody>
      </p:sp>
      <p:sp>
        <p:nvSpPr>
          <p:cNvPr name="TextBox 7" id="7"/>
          <p:cNvSpPr txBox="true"/>
          <p:nvPr/>
        </p:nvSpPr>
        <p:spPr>
          <a:xfrm rot="0">
            <a:off x="2327953" y="3712998"/>
            <a:ext cx="4341180" cy="276225"/>
          </a:xfrm>
          <a:prstGeom prst="rect">
            <a:avLst/>
          </a:prstGeom>
        </p:spPr>
        <p:txBody>
          <a:bodyPr anchor="t" rtlCol="false" tIns="0" lIns="0" bIns="0" rIns="0">
            <a:spAutoFit/>
          </a:bodyPr>
          <a:lstStyle/>
          <a:p>
            <a:pPr algn="l">
              <a:lnSpc>
                <a:spcPts val="2100"/>
              </a:lnSpc>
            </a:pPr>
            <a:r>
              <a:rPr lang="en-US" sz="1500" spc="76">
                <a:solidFill>
                  <a:srgbClr val="000000"/>
                </a:solidFill>
                <a:latin typeface="Roboto"/>
                <a:ea typeface="Roboto"/>
                <a:cs typeface="Roboto"/>
                <a:sym typeface="Roboto"/>
              </a:rPr>
              <a:t>Paper Review on cloud Security</a:t>
            </a:r>
          </a:p>
        </p:txBody>
      </p:sp>
      <p:sp>
        <p:nvSpPr>
          <p:cNvPr name="TextBox 8" id="8"/>
          <p:cNvSpPr txBox="true"/>
          <p:nvPr/>
        </p:nvSpPr>
        <p:spPr>
          <a:xfrm rot="0">
            <a:off x="1191922" y="5679622"/>
            <a:ext cx="5901190" cy="1757045"/>
          </a:xfrm>
          <a:prstGeom prst="rect">
            <a:avLst/>
          </a:prstGeom>
        </p:spPr>
        <p:txBody>
          <a:bodyPr anchor="t" rtlCol="false" tIns="0" lIns="0" bIns="0" rIns="0">
            <a:spAutoFit/>
          </a:bodyPr>
          <a:lstStyle/>
          <a:p>
            <a:pPr algn="ctr">
              <a:lnSpc>
                <a:spcPts val="2380"/>
              </a:lnSpc>
            </a:pPr>
            <a:r>
              <a:rPr lang="en-US" sz="1700">
                <a:solidFill>
                  <a:srgbClr val="000000"/>
                </a:solidFill>
                <a:latin typeface="Canva Sans"/>
                <a:ea typeface="Canva Sans"/>
                <a:cs typeface="Canva Sans"/>
                <a:sym typeface="Canva Sans"/>
              </a:rPr>
              <a:t>Cloud computing is very popular today because it’s flexible and easy to use. But keeping it secure can be tricky. Many system administrators use trial-and-error or follow basic rules to protect their cloud systems. Unfortunately, these methods are not enough to fully stop security problems.</a:t>
            </a:r>
          </a:p>
        </p:txBody>
      </p:sp>
      <p:sp>
        <p:nvSpPr>
          <p:cNvPr name="TextBox 9" id="9"/>
          <p:cNvSpPr txBox="true"/>
          <p:nvPr/>
        </p:nvSpPr>
        <p:spPr>
          <a:xfrm rot="0">
            <a:off x="9144000" y="836930"/>
            <a:ext cx="8826573" cy="871220"/>
          </a:xfrm>
          <a:prstGeom prst="rect">
            <a:avLst/>
          </a:prstGeom>
        </p:spPr>
        <p:txBody>
          <a:bodyPr anchor="t" rtlCol="false" tIns="0" lIns="0" bIns="0" rIns="0">
            <a:spAutoFit/>
          </a:bodyPr>
          <a:lstStyle/>
          <a:p>
            <a:pPr algn="l">
              <a:lnSpc>
                <a:spcPts val="2380"/>
              </a:lnSpc>
            </a:pPr>
            <a:r>
              <a:rPr lang="en-US" sz="1700">
                <a:solidFill>
                  <a:srgbClr val="FFFFFF"/>
                </a:solidFill>
                <a:latin typeface="Canva Sans"/>
                <a:ea typeface="Canva Sans"/>
                <a:cs typeface="Canva Sans"/>
                <a:sym typeface="Canva Sans"/>
              </a:rPr>
              <a:t>Tools like Docker and Kubernetes have revolutionized the way we manage applications. These container engines and orchestration platforms make it easier to deploy, scale, and manage applications efficiently across various environments.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360635" y="0"/>
            <a:ext cx="8927365" cy="4422382"/>
            <a:chOff x="0" y="0"/>
            <a:chExt cx="2351240" cy="1164743"/>
          </a:xfrm>
        </p:grpSpPr>
        <p:sp>
          <p:nvSpPr>
            <p:cNvPr name="Freeform 3" id="3"/>
            <p:cNvSpPr/>
            <p:nvPr/>
          </p:nvSpPr>
          <p:spPr>
            <a:xfrm flipH="false" flipV="false" rot="0">
              <a:off x="0" y="0"/>
              <a:ext cx="2351240" cy="1164743"/>
            </a:xfrm>
            <a:custGeom>
              <a:avLst/>
              <a:gdLst/>
              <a:ahLst/>
              <a:cxnLst/>
              <a:rect r="r" b="b" t="t" l="l"/>
              <a:pathLst>
                <a:path h="1164743" w="2351240">
                  <a:moveTo>
                    <a:pt x="0" y="0"/>
                  </a:moveTo>
                  <a:lnTo>
                    <a:pt x="2351240" y="0"/>
                  </a:lnTo>
                  <a:lnTo>
                    <a:pt x="2351240" y="1164743"/>
                  </a:lnTo>
                  <a:lnTo>
                    <a:pt x="0" y="1164743"/>
                  </a:lnTo>
                  <a:close/>
                </a:path>
              </a:pathLst>
            </a:custGeom>
            <a:solidFill>
              <a:srgbClr val="131830"/>
            </a:solidFill>
          </p:spPr>
        </p:sp>
        <p:sp>
          <p:nvSpPr>
            <p:cNvPr name="TextBox 4" id="4"/>
            <p:cNvSpPr txBox="true"/>
            <p:nvPr/>
          </p:nvSpPr>
          <p:spPr>
            <a:xfrm>
              <a:off x="0" y="-47625"/>
              <a:ext cx="2351240" cy="1212368"/>
            </a:xfrm>
            <a:prstGeom prst="rect">
              <a:avLst/>
            </a:prstGeom>
          </p:spPr>
          <p:txBody>
            <a:bodyPr anchor="ctr" rtlCol="false" tIns="50800" lIns="50800" bIns="50800" rIns="50800"/>
            <a:lstStyle/>
            <a:p>
              <a:pPr algn="ctr">
                <a:lnSpc>
                  <a:spcPts val="3079"/>
                </a:lnSpc>
              </a:pPr>
            </a:p>
          </p:txBody>
        </p:sp>
      </p:grpSp>
      <p:sp>
        <p:nvSpPr>
          <p:cNvPr name="Freeform 5" id="5"/>
          <p:cNvSpPr/>
          <p:nvPr/>
        </p:nvSpPr>
        <p:spPr>
          <a:xfrm flipH="false" flipV="false" rot="0">
            <a:off x="9803661" y="438541"/>
            <a:ext cx="514016" cy="421493"/>
          </a:xfrm>
          <a:custGeom>
            <a:avLst/>
            <a:gdLst/>
            <a:ahLst/>
            <a:cxnLst/>
            <a:rect r="r" b="b" t="t" l="l"/>
            <a:pathLst>
              <a:path h="421493" w="514016">
                <a:moveTo>
                  <a:pt x="0" y="0"/>
                </a:moveTo>
                <a:lnTo>
                  <a:pt x="514015" y="0"/>
                </a:lnTo>
                <a:lnTo>
                  <a:pt x="514015" y="421493"/>
                </a:lnTo>
                <a:lnTo>
                  <a:pt x="0" y="4214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4422382"/>
            <a:ext cx="9360635" cy="5864618"/>
          </a:xfrm>
          <a:custGeom>
            <a:avLst/>
            <a:gdLst/>
            <a:ahLst/>
            <a:cxnLst/>
            <a:rect r="r" b="b" t="t" l="l"/>
            <a:pathLst>
              <a:path h="5864618" w="9360635">
                <a:moveTo>
                  <a:pt x="0" y="0"/>
                </a:moveTo>
                <a:lnTo>
                  <a:pt x="9360635" y="0"/>
                </a:lnTo>
                <a:lnTo>
                  <a:pt x="9360635" y="5864618"/>
                </a:lnTo>
                <a:lnTo>
                  <a:pt x="0" y="5864618"/>
                </a:lnTo>
                <a:lnTo>
                  <a:pt x="0" y="0"/>
                </a:lnTo>
                <a:close/>
              </a:path>
            </a:pathLst>
          </a:custGeom>
          <a:blipFill>
            <a:blip r:embed="rId4"/>
            <a:stretch>
              <a:fillRect l="0" t="-6391" r="0" b="-13317"/>
            </a:stretch>
          </a:blipFill>
        </p:spPr>
      </p:sp>
      <p:sp>
        <p:nvSpPr>
          <p:cNvPr name="TextBox 7" id="7"/>
          <p:cNvSpPr txBox="true"/>
          <p:nvPr/>
        </p:nvSpPr>
        <p:spPr>
          <a:xfrm rot="0">
            <a:off x="10317676" y="4800600"/>
            <a:ext cx="4570218" cy="684519"/>
          </a:xfrm>
          <a:prstGeom prst="rect">
            <a:avLst/>
          </a:prstGeom>
        </p:spPr>
        <p:txBody>
          <a:bodyPr anchor="t" rtlCol="false" tIns="0" lIns="0" bIns="0" rIns="0">
            <a:spAutoFit/>
          </a:bodyPr>
          <a:lstStyle/>
          <a:p>
            <a:pPr algn="l">
              <a:lnSpc>
                <a:spcPts val="5560"/>
              </a:lnSpc>
            </a:pPr>
            <a:r>
              <a:rPr lang="en-US" sz="4000" b="true">
                <a:solidFill>
                  <a:srgbClr val="131830"/>
                </a:solidFill>
                <a:latin typeface="Roboto Bold"/>
                <a:ea typeface="Roboto Bold"/>
                <a:cs typeface="Roboto Bold"/>
                <a:sym typeface="Roboto Bold"/>
              </a:rPr>
              <a:t>Proposed Solution</a:t>
            </a:r>
          </a:p>
        </p:txBody>
      </p:sp>
      <p:sp>
        <p:nvSpPr>
          <p:cNvPr name="TextBox 8" id="8"/>
          <p:cNvSpPr txBox="true"/>
          <p:nvPr/>
        </p:nvSpPr>
        <p:spPr>
          <a:xfrm rot="0">
            <a:off x="10317676" y="6948794"/>
            <a:ext cx="7376093" cy="2286000"/>
          </a:xfrm>
          <a:prstGeom prst="rect">
            <a:avLst/>
          </a:prstGeom>
        </p:spPr>
        <p:txBody>
          <a:bodyPr anchor="t" rtlCol="false" tIns="0" lIns="0" bIns="0" rIns="0">
            <a:spAutoFit/>
          </a:bodyPr>
          <a:lstStyle/>
          <a:p>
            <a:pPr algn="l" marL="431801" indent="-215900" lvl="1">
              <a:lnSpc>
                <a:spcPts val="3000"/>
              </a:lnSpc>
              <a:buFont typeface="Arial"/>
              <a:buChar char="•"/>
            </a:pPr>
            <a:r>
              <a:rPr lang="en-US" sz="2000" spc="148">
                <a:solidFill>
                  <a:srgbClr val="000000"/>
                </a:solidFill>
                <a:latin typeface="Roboto"/>
                <a:ea typeface="Roboto"/>
                <a:cs typeface="Roboto"/>
                <a:sym typeface="Roboto"/>
              </a:rPr>
              <a:t>Knowledge-based AND/OR graphs for:</a:t>
            </a:r>
          </a:p>
          <a:p>
            <a:pPr algn="l" marL="431801" indent="-215900" lvl="1">
              <a:lnSpc>
                <a:spcPts val="3000"/>
              </a:lnSpc>
              <a:buFont typeface="Arial"/>
              <a:buChar char="•"/>
            </a:pPr>
            <a:r>
              <a:rPr lang="en-US" sz="2000" spc="148">
                <a:solidFill>
                  <a:srgbClr val="000000"/>
                </a:solidFill>
                <a:latin typeface="Roboto"/>
                <a:ea typeface="Roboto"/>
                <a:cs typeface="Roboto"/>
                <a:sym typeface="Roboto"/>
              </a:rPr>
              <a:t>Modeling configurations and vulnerabilities.</a:t>
            </a:r>
          </a:p>
          <a:p>
            <a:pPr algn="l" marL="431801" indent="-215900" lvl="1">
              <a:lnSpc>
                <a:spcPts val="3000"/>
              </a:lnSpc>
              <a:buFont typeface="Arial"/>
              <a:buChar char="•"/>
            </a:pPr>
            <a:r>
              <a:rPr lang="en-US" sz="2000" spc="148">
                <a:solidFill>
                  <a:srgbClr val="000000"/>
                </a:solidFill>
                <a:latin typeface="Roboto"/>
                <a:ea typeface="Roboto"/>
                <a:cs typeface="Roboto"/>
                <a:sym typeface="Roboto"/>
              </a:rPr>
              <a:t>Analyzing "what-if" scenarios for safer alternatives.</a:t>
            </a:r>
          </a:p>
          <a:p>
            <a:pPr algn="l" marL="431801" indent="-215900" lvl="1">
              <a:lnSpc>
                <a:spcPts val="3000"/>
              </a:lnSpc>
              <a:buFont typeface="Arial"/>
              <a:buChar char="•"/>
            </a:pPr>
            <a:r>
              <a:rPr lang="en-US" sz="2000" spc="148">
                <a:solidFill>
                  <a:srgbClr val="000000"/>
                </a:solidFill>
                <a:latin typeface="Roboto"/>
                <a:ea typeface="Roboto"/>
                <a:cs typeface="Roboto"/>
                <a:sym typeface="Roboto"/>
              </a:rPr>
              <a:t>Testing and fixing the system by interacting with the user.</a:t>
            </a:r>
          </a:p>
          <a:p>
            <a:pPr algn="l">
              <a:lnSpc>
                <a:spcPts val="3000"/>
              </a:lnSpc>
            </a:pPr>
          </a:p>
        </p:txBody>
      </p:sp>
      <p:sp>
        <p:nvSpPr>
          <p:cNvPr name="TextBox 9" id="9"/>
          <p:cNvSpPr txBox="true"/>
          <p:nvPr/>
        </p:nvSpPr>
        <p:spPr>
          <a:xfrm rot="0">
            <a:off x="10500811" y="401331"/>
            <a:ext cx="7192958" cy="3984625"/>
          </a:xfrm>
          <a:prstGeom prst="rect">
            <a:avLst/>
          </a:prstGeom>
        </p:spPr>
        <p:txBody>
          <a:bodyPr anchor="t" rtlCol="false" tIns="0" lIns="0" bIns="0" rIns="0">
            <a:spAutoFit/>
          </a:bodyPr>
          <a:lstStyle/>
          <a:p>
            <a:pPr algn="l">
              <a:lnSpc>
                <a:spcPts val="2900"/>
              </a:lnSpc>
            </a:pPr>
            <a:r>
              <a:rPr lang="en-US" sz="2000" spc="222">
                <a:solidFill>
                  <a:srgbClr val="FFFFFF"/>
                </a:solidFill>
                <a:latin typeface="Roboto"/>
                <a:ea typeface="Roboto"/>
                <a:cs typeface="Roboto"/>
                <a:sym typeface="Roboto"/>
              </a:rPr>
              <a:t>Security Challenges in Containerized Environments</a:t>
            </a:r>
          </a:p>
          <a:p>
            <a:pPr algn="l">
              <a:lnSpc>
                <a:spcPts val="2900"/>
              </a:lnSpc>
            </a:pPr>
          </a:p>
          <a:p>
            <a:pPr algn="l" marL="431801" indent="-215900" lvl="1">
              <a:lnSpc>
                <a:spcPts val="2900"/>
              </a:lnSpc>
              <a:buFont typeface="Arial"/>
              <a:buChar char="•"/>
            </a:pPr>
            <a:r>
              <a:rPr lang="en-US" sz="2000" spc="222">
                <a:solidFill>
                  <a:srgbClr val="FFFFFF"/>
                </a:solidFill>
                <a:latin typeface="Roboto"/>
                <a:ea typeface="Roboto"/>
                <a:cs typeface="Roboto"/>
                <a:sym typeface="Roboto"/>
              </a:rPr>
              <a:t>Dynamic Nature:</a:t>
            </a:r>
          </a:p>
          <a:p>
            <a:pPr algn="l" marL="863601" indent="-287867" lvl="2">
              <a:lnSpc>
                <a:spcPts val="2900"/>
              </a:lnSpc>
              <a:buFont typeface="Arial"/>
              <a:buChar char="⚬"/>
            </a:pPr>
            <a:r>
              <a:rPr lang="en-US" sz="2000" spc="222">
                <a:solidFill>
                  <a:srgbClr val="FFFFFF"/>
                </a:solidFill>
                <a:latin typeface="Roboto"/>
                <a:ea typeface="Roboto"/>
                <a:cs typeface="Roboto"/>
                <a:sym typeface="Roboto"/>
              </a:rPr>
              <a:t>44% of containers run for less than 5 minutes.</a:t>
            </a:r>
          </a:p>
          <a:p>
            <a:pPr algn="l" marL="431801" indent="-215900" lvl="1">
              <a:lnSpc>
                <a:spcPts val="2900"/>
              </a:lnSpc>
              <a:buFont typeface="Arial"/>
              <a:buChar char="•"/>
            </a:pPr>
            <a:r>
              <a:rPr lang="en-US" sz="2000" spc="222">
                <a:solidFill>
                  <a:srgbClr val="FFFFFF"/>
                </a:solidFill>
                <a:latin typeface="Roboto"/>
                <a:ea typeface="Roboto"/>
                <a:cs typeface="Roboto"/>
                <a:sym typeface="Roboto"/>
              </a:rPr>
              <a:t>Misconfigurations:</a:t>
            </a:r>
          </a:p>
          <a:p>
            <a:pPr algn="l" marL="863601" indent="-287867" lvl="2">
              <a:lnSpc>
                <a:spcPts val="2900"/>
              </a:lnSpc>
              <a:buFont typeface="Arial"/>
              <a:buChar char="⚬"/>
            </a:pPr>
            <a:r>
              <a:rPr lang="en-US" sz="2000" spc="222">
                <a:solidFill>
                  <a:srgbClr val="FFFFFF"/>
                </a:solidFill>
                <a:latin typeface="Roboto"/>
                <a:ea typeface="Roboto"/>
                <a:cs typeface="Roboto"/>
                <a:sym typeface="Roboto"/>
              </a:rPr>
              <a:t>The most common cloud vulnerability.</a:t>
            </a:r>
          </a:p>
          <a:p>
            <a:pPr algn="l" marL="863601" indent="-287867" lvl="2">
              <a:lnSpc>
                <a:spcPts val="2900"/>
              </a:lnSpc>
              <a:buFont typeface="Arial"/>
              <a:buChar char="⚬"/>
            </a:pPr>
            <a:r>
              <a:rPr lang="en-US" sz="2000" spc="222">
                <a:solidFill>
                  <a:srgbClr val="FFFFFF"/>
                </a:solidFill>
                <a:latin typeface="Roboto"/>
                <a:ea typeface="Roboto"/>
                <a:cs typeface="Roboto"/>
                <a:sym typeface="Roboto"/>
              </a:rPr>
              <a:t>76% of containers run as root.</a:t>
            </a:r>
          </a:p>
          <a:p>
            <a:pPr algn="l" marL="863601" indent="-287867" lvl="2">
              <a:lnSpc>
                <a:spcPts val="2900"/>
              </a:lnSpc>
              <a:buFont typeface="Arial"/>
              <a:buChar char="⚬"/>
            </a:pPr>
            <a:r>
              <a:rPr lang="en-US" sz="2000" spc="222">
                <a:solidFill>
                  <a:srgbClr val="FFFFFF"/>
                </a:solidFill>
                <a:latin typeface="Roboto"/>
                <a:ea typeface="Roboto"/>
                <a:cs typeface="Roboto"/>
                <a:sym typeface="Roboto"/>
              </a:rPr>
              <a:t>75% of containers have critical vulnerabilities.</a:t>
            </a:r>
          </a:p>
          <a:p>
            <a:pPr algn="l">
              <a:lnSpc>
                <a:spcPts val="2900"/>
              </a:lnSpc>
            </a:pPr>
          </a:p>
        </p:txBody>
      </p:sp>
      <p:sp>
        <p:nvSpPr>
          <p:cNvPr name="TextBox 10" id="10"/>
          <p:cNvSpPr txBox="true"/>
          <p:nvPr/>
        </p:nvSpPr>
        <p:spPr>
          <a:xfrm rot="0">
            <a:off x="752188" y="363231"/>
            <a:ext cx="5543431"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F23436"/>
                </a:solidFill>
                <a:latin typeface="Roboto Bold"/>
                <a:ea typeface="Roboto Bold"/>
                <a:cs typeface="Roboto Bold"/>
                <a:sym typeface="Roboto Bold"/>
              </a:rPr>
              <a:t>Problem Statement</a:t>
            </a:r>
          </a:p>
        </p:txBody>
      </p:sp>
      <p:sp>
        <p:nvSpPr>
          <p:cNvPr name="TextBox 11" id="11"/>
          <p:cNvSpPr txBox="true"/>
          <p:nvPr/>
        </p:nvSpPr>
        <p:spPr>
          <a:xfrm rot="0">
            <a:off x="752188" y="1372881"/>
            <a:ext cx="8257924" cy="1054100"/>
          </a:xfrm>
          <a:prstGeom prst="rect">
            <a:avLst/>
          </a:prstGeom>
        </p:spPr>
        <p:txBody>
          <a:bodyPr anchor="t" rtlCol="false" tIns="0" lIns="0" bIns="0" rIns="0">
            <a:spAutoFit/>
          </a:bodyPr>
          <a:lstStyle/>
          <a:p>
            <a:pPr algn="l">
              <a:lnSpc>
                <a:spcPts val="2800"/>
              </a:lnSpc>
            </a:pPr>
            <a:r>
              <a:rPr lang="en-US" sz="2000">
                <a:solidFill>
                  <a:srgbClr val="000000"/>
                </a:solidFill>
                <a:latin typeface="Canva Sans"/>
                <a:ea typeface="Canva Sans"/>
                <a:cs typeface="Canva Sans"/>
                <a:sym typeface="Canva Sans"/>
              </a:rPr>
              <a:t>Key Issue: </a:t>
            </a:r>
            <a:r>
              <a:rPr lang="en-US" sz="2000">
                <a:solidFill>
                  <a:srgbClr val="000000"/>
                </a:solidFill>
                <a:latin typeface="Canva Sans"/>
                <a:ea typeface="Canva Sans"/>
                <a:cs typeface="Canva Sans"/>
                <a:sym typeface="Canva Sans"/>
              </a:rPr>
              <a:t>Securing cloud configurations is a complex task due to dynamic environments and and reliance on trial-and-error method.</a:t>
            </a:r>
          </a:p>
          <a:p>
            <a:pPr algn="l">
              <a:lnSpc>
                <a:spcPts val="2800"/>
              </a:lnSpc>
            </a:pPr>
          </a:p>
        </p:txBody>
      </p:sp>
      <p:sp>
        <p:nvSpPr>
          <p:cNvPr name="TextBox 12" id="12"/>
          <p:cNvSpPr txBox="true"/>
          <p:nvPr/>
        </p:nvSpPr>
        <p:spPr>
          <a:xfrm rot="0">
            <a:off x="752188" y="2163566"/>
            <a:ext cx="8257924" cy="701675"/>
          </a:xfrm>
          <a:prstGeom prst="rect">
            <a:avLst/>
          </a:prstGeom>
        </p:spPr>
        <p:txBody>
          <a:bodyPr anchor="t" rtlCol="false" tIns="0" lIns="0" bIns="0" rIns="0">
            <a:spAutoFit/>
          </a:bodyPr>
          <a:lstStyle/>
          <a:p>
            <a:pPr algn="ctr" marL="431801" indent="-215900" lvl="1">
              <a:lnSpc>
                <a:spcPts val="2800"/>
              </a:lnSpc>
              <a:buFont typeface="Arial"/>
              <a:buChar char="•"/>
            </a:pPr>
            <a:r>
              <a:rPr lang="en-US" sz="2000">
                <a:solidFill>
                  <a:srgbClr val="000000"/>
                </a:solidFill>
                <a:latin typeface="Canva Sans"/>
                <a:ea typeface="Canva Sans"/>
                <a:cs typeface="Canva Sans"/>
                <a:sym typeface="Canva Sans"/>
              </a:rPr>
              <a:t> most “vulnerability scanners” only check for the software bill of materials.</a:t>
            </a:r>
          </a:p>
        </p:txBody>
      </p:sp>
      <p:sp>
        <p:nvSpPr>
          <p:cNvPr name="TextBox 13" id="13"/>
          <p:cNvSpPr txBox="true"/>
          <p:nvPr/>
        </p:nvSpPr>
        <p:spPr>
          <a:xfrm rot="0">
            <a:off x="752188" y="3050032"/>
            <a:ext cx="8257924" cy="701675"/>
          </a:xfrm>
          <a:prstGeom prst="rect">
            <a:avLst/>
          </a:prstGeom>
        </p:spPr>
        <p:txBody>
          <a:bodyPr anchor="t" rtlCol="false" tIns="0" lIns="0" bIns="0" rIns="0">
            <a:spAutoFit/>
          </a:bodyPr>
          <a:lstStyle/>
          <a:p>
            <a:pPr algn="ctr" marL="431801" indent="-215900" lvl="1">
              <a:lnSpc>
                <a:spcPts val="2800"/>
              </a:lnSpc>
              <a:buFont typeface="Arial"/>
              <a:buChar char="•"/>
            </a:pPr>
            <a:r>
              <a:rPr lang="en-US" sz="2000">
                <a:solidFill>
                  <a:srgbClr val="000000"/>
                </a:solidFill>
                <a:latin typeface="Canva Sans"/>
                <a:ea typeface="Canva Sans"/>
                <a:cs typeface="Canva Sans"/>
                <a:sym typeface="Canva Sans"/>
              </a:rPr>
              <a:t>When checking for actual configurations most of the time, only best practices are taken into account (i.e., CIS Benchmarks)</a:t>
            </a:r>
          </a:p>
        </p:txBody>
      </p:sp>
      <p:sp>
        <p:nvSpPr>
          <p:cNvPr name="TextBox 14" id="14"/>
          <p:cNvSpPr txBox="true"/>
          <p:nvPr/>
        </p:nvSpPr>
        <p:spPr>
          <a:xfrm rot="0">
            <a:off x="10317676" y="5704194"/>
            <a:ext cx="7765127" cy="1054100"/>
          </a:xfrm>
          <a:prstGeom prst="rect">
            <a:avLst/>
          </a:prstGeom>
        </p:spPr>
        <p:txBody>
          <a:bodyPr anchor="t" rtlCol="false" tIns="0" lIns="0" bIns="0" rIns="0">
            <a:spAutoFit/>
          </a:bodyPr>
          <a:lstStyle/>
          <a:p>
            <a:pPr algn="l">
              <a:lnSpc>
                <a:spcPts val="2800"/>
              </a:lnSpc>
            </a:pPr>
            <a:r>
              <a:rPr lang="en-US" sz="2000">
                <a:solidFill>
                  <a:srgbClr val="000000"/>
                </a:solidFill>
                <a:latin typeface="Canva Sans"/>
                <a:ea typeface="Canva Sans"/>
                <a:cs typeface="Canva Sans"/>
                <a:sym typeface="Canva Sans"/>
              </a:rPr>
              <a:t>The authors propose a "stress-test" approach for cloud security, similar to how banks test their financial stability. This involves:</a:t>
            </a:r>
          </a:p>
        </p:txBody>
      </p:sp>
      <p:sp>
        <p:nvSpPr>
          <p:cNvPr name="TextBox 15" id="15"/>
          <p:cNvSpPr txBox="true"/>
          <p:nvPr/>
        </p:nvSpPr>
        <p:spPr>
          <a:xfrm rot="0">
            <a:off x="10060669" y="9187169"/>
            <a:ext cx="7890108" cy="701675"/>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Goal:</a:t>
            </a:r>
            <a:r>
              <a:rPr lang="en-US" sz="2000">
                <a:solidFill>
                  <a:srgbClr val="000000"/>
                </a:solidFill>
                <a:latin typeface="Canva Sans"/>
                <a:ea typeface="Canva Sans"/>
                <a:cs typeface="Canva Sans"/>
                <a:sym typeface="Canva Sans"/>
              </a:rPr>
              <a:t> Suggest safer configurations and scale analysis to large deployments.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27620" y="0"/>
            <a:ext cx="6579428" cy="2491958"/>
          </a:xfrm>
          <a:custGeom>
            <a:avLst/>
            <a:gdLst/>
            <a:ahLst/>
            <a:cxnLst/>
            <a:rect r="r" b="b" t="t" l="l"/>
            <a:pathLst>
              <a:path h="2491958" w="6579428">
                <a:moveTo>
                  <a:pt x="0" y="0"/>
                </a:moveTo>
                <a:lnTo>
                  <a:pt x="6579428" y="0"/>
                </a:lnTo>
                <a:lnTo>
                  <a:pt x="6579428" y="2491958"/>
                </a:lnTo>
                <a:lnTo>
                  <a:pt x="0" y="24919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4670" y="1245979"/>
            <a:ext cx="8799330" cy="4382411"/>
          </a:xfrm>
          <a:custGeom>
            <a:avLst/>
            <a:gdLst/>
            <a:ahLst/>
            <a:cxnLst/>
            <a:rect r="r" b="b" t="t" l="l"/>
            <a:pathLst>
              <a:path h="4382411" w="8799330">
                <a:moveTo>
                  <a:pt x="0" y="0"/>
                </a:moveTo>
                <a:lnTo>
                  <a:pt x="8799330" y="0"/>
                </a:lnTo>
                <a:lnTo>
                  <a:pt x="8799330" y="4382412"/>
                </a:lnTo>
                <a:lnTo>
                  <a:pt x="0" y="4382412"/>
                </a:lnTo>
                <a:lnTo>
                  <a:pt x="0" y="0"/>
                </a:lnTo>
                <a:close/>
              </a:path>
            </a:pathLst>
          </a:custGeom>
          <a:blipFill>
            <a:blip r:embed="rId4"/>
            <a:stretch>
              <a:fillRect l="0" t="0" r="0" b="0"/>
            </a:stretch>
          </a:blipFill>
        </p:spPr>
      </p:sp>
      <p:sp>
        <p:nvSpPr>
          <p:cNvPr name="Freeform 4" id="4"/>
          <p:cNvSpPr/>
          <p:nvPr/>
        </p:nvSpPr>
        <p:spPr>
          <a:xfrm flipH="false" flipV="false" rot="0">
            <a:off x="762094" y="4330026"/>
            <a:ext cx="5260864" cy="4589370"/>
          </a:xfrm>
          <a:custGeom>
            <a:avLst/>
            <a:gdLst/>
            <a:ahLst/>
            <a:cxnLst/>
            <a:rect r="r" b="b" t="t" l="l"/>
            <a:pathLst>
              <a:path h="4589370" w="5260864">
                <a:moveTo>
                  <a:pt x="0" y="0"/>
                </a:moveTo>
                <a:lnTo>
                  <a:pt x="5260864" y="0"/>
                </a:lnTo>
                <a:lnTo>
                  <a:pt x="5260864" y="4589370"/>
                </a:lnTo>
                <a:lnTo>
                  <a:pt x="0" y="4589370"/>
                </a:lnTo>
                <a:lnTo>
                  <a:pt x="0" y="0"/>
                </a:lnTo>
                <a:close/>
              </a:path>
            </a:pathLst>
          </a:custGeom>
          <a:blipFill>
            <a:blip r:embed="rId5"/>
            <a:stretch>
              <a:fillRect l="-15427" t="-32" r="-1048" b="-32"/>
            </a:stretch>
          </a:blipFill>
        </p:spPr>
      </p:sp>
      <p:sp>
        <p:nvSpPr>
          <p:cNvPr name="Freeform 5" id="5"/>
          <p:cNvSpPr/>
          <p:nvPr/>
        </p:nvSpPr>
        <p:spPr>
          <a:xfrm flipH="false" flipV="false" rot="0">
            <a:off x="5089282" y="5890221"/>
            <a:ext cx="4054718" cy="3368079"/>
          </a:xfrm>
          <a:custGeom>
            <a:avLst/>
            <a:gdLst/>
            <a:ahLst/>
            <a:cxnLst/>
            <a:rect r="r" b="b" t="t" l="l"/>
            <a:pathLst>
              <a:path h="3368079" w="4054718">
                <a:moveTo>
                  <a:pt x="0" y="0"/>
                </a:moveTo>
                <a:lnTo>
                  <a:pt x="4054718" y="0"/>
                </a:lnTo>
                <a:lnTo>
                  <a:pt x="4054718" y="3368079"/>
                </a:lnTo>
                <a:lnTo>
                  <a:pt x="0" y="3368079"/>
                </a:lnTo>
                <a:lnTo>
                  <a:pt x="0" y="0"/>
                </a:lnTo>
                <a:close/>
              </a:path>
            </a:pathLst>
          </a:custGeom>
          <a:blipFill>
            <a:blip r:embed="rId6"/>
            <a:stretch>
              <a:fillRect l="0" t="-19514" r="-34051" b="0"/>
            </a:stretch>
          </a:blipFill>
        </p:spPr>
      </p:sp>
      <p:sp>
        <p:nvSpPr>
          <p:cNvPr name="Freeform 6" id="6"/>
          <p:cNvSpPr/>
          <p:nvPr/>
        </p:nvSpPr>
        <p:spPr>
          <a:xfrm flipH="false" flipV="false" rot="0">
            <a:off x="3793020" y="2999198"/>
            <a:ext cx="5619666" cy="3171097"/>
          </a:xfrm>
          <a:custGeom>
            <a:avLst/>
            <a:gdLst/>
            <a:ahLst/>
            <a:cxnLst/>
            <a:rect r="r" b="b" t="t" l="l"/>
            <a:pathLst>
              <a:path h="3171097" w="5619666">
                <a:moveTo>
                  <a:pt x="0" y="0"/>
                </a:moveTo>
                <a:lnTo>
                  <a:pt x="5619666" y="0"/>
                </a:lnTo>
                <a:lnTo>
                  <a:pt x="5619666" y="3171097"/>
                </a:lnTo>
                <a:lnTo>
                  <a:pt x="0" y="3171097"/>
                </a:lnTo>
                <a:lnTo>
                  <a:pt x="0" y="0"/>
                </a:lnTo>
                <a:close/>
              </a:path>
            </a:pathLst>
          </a:custGeom>
          <a:blipFill>
            <a:blip r:embed="rId7"/>
            <a:stretch>
              <a:fillRect l="0" t="0" r="0" b="0"/>
            </a:stretch>
          </a:blipFill>
        </p:spPr>
      </p:sp>
      <p:sp>
        <p:nvSpPr>
          <p:cNvPr name="TextBox 7" id="7"/>
          <p:cNvSpPr txBox="true"/>
          <p:nvPr/>
        </p:nvSpPr>
        <p:spPr>
          <a:xfrm rot="0">
            <a:off x="11210184" y="1390213"/>
            <a:ext cx="5588785" cy="771525"/>
          </a:xfrm>
          <a:prstGeom prst="rect">
            <a:avLst/>
          </a:prstGeom>
        </p:spPr>
        <p:txBody>
          <a:bodyPr anchor="t" rtlCol="false" tIns="0" lIns="0" bIns="0" rIns="0">
            <a:spAutoFit/>
          </a:bodyPr>
          <a:lstStyle/>
          <a:p>
            <a:pPr algn="l">
              <a:lnSpc>
                <a:spcPts val="6000"/>
              </a:lnSpc>
            </a:pPr>
            <a:r>
              <a:rPr lang="en-US" sz="5000" b="true">
                <a:solidFill>
                  <a:srgbClr val="000000"/>
                </a:solidFill>
                <a:latin typeface="Roboto Bold"/>
                <a:ea typeface="Roboto Bold"/>
                <a:cs typeface="Roboto Bold"/>
                <a:sym typeface="Roboto Bold"/>
              </a:rPr>
              <a:t>Attack Scenarios</a:t>
            </a:r>
          </a:p>
        </p:txBody>
      </p:sp>
      <p:sp>
        <p:nvSpPr>
          <p:cNvPr name="TextBox 8" id="8"/>
          <p:cNvSpPr txBox="true"/>
          <p:nvPr/>
        </p:nvSpPr>
        <p:spPr>
          <a:xfrm rot="0">
            <a:off x="10201109" y="2126331"/>
            <a:ext cx="7517677" cy="6946011"/>
          </a:xfrm>
          <a:prstGeom prst="rect">
            <a:avLst/>
          </a:prstGeom>
        </p:spPr>
        <p:txBody>
          <a:bodyPr anchor="t" rtlCol="false" tIns="0" lIns="0" bIns="0" rIns="0">
            <a:spAutoFit/>
          </a:bodyPr>
          <a:lstStyle/>
          <a:p>
            <a:pPr algn="ctr">
              <a:lnSpc>
                <a:spcPts val="4663"/>
              </a:lnSpc>
            </a:pPr>
            <a:r>
              <a:rPr lang="en-US" b="true" sz="2199" spc="241">
                <a:solidFill>
                  <a:srgbClr val="000000"/>
                </a:solidFill>
                <a:latin typeface="Roboto Bold"/>
                <a:ea typeface="Roboto Bold"/>
                <a:cs typeface="Roboto Bold"/>
                <a:sym typeface="Roboto Bold"/>
              </a:rPr>
              <a:t> </a:t>
            </a:r>
            <a:r>
              <a:rPr lang="en-US" b="true" sz="2199" spc="241">
                <a:solidFill>
                  <a:srgbClr val="000000"/>
                </a:solidFill>
                <a:latin typeface="Roboto Bold"/>
                <a:ea typeface="Roboto Bold"/>
                <a:cs typeface="Roboto Bold"/>
                <a:sym typeface="Roboto Bold"/>
              </a:rPr>
              <a:t>Docker </a:t>
            </a:r>
            <a:r>
              <a:rPr lang="en-US" b="true" sz="2199" spc="241">
                <a:solidFill>
                  <a:srgbClr val="000000"/>
                </a:solidFill>
                <a:latin typeface="Roboto Bold"/>
                <a:ea typeface="Roboto Bold"/>
                <a:cs typeface="Roboto Bold"/>
                <a:sym typeface="Roboto Bold"/>
              </a:rPr>
              <a:t>A</a:t>
            </a:r>
            <a:r>
              <a:rPr lang="en-US" b="true" sz="2199" spc="241">
                <a:solidFill>
                  <a:srgbClr val="000000"/>
                </a:solidFill>
                <a:latin typeface="Roboto Bold"/>
                <a:ea typeface="Roboto Bold"/>
                <a:cs typeface="Roboto Bold"/>
                <a:sym typeface="Roboto Bold"/>
              </a:rPr>
              <a:t>t</a:t>
            </a:r>
            <a:r>
              <a:rPr lang="en-US" b="true" sz="2199" spc="241">
                <a:solidFill>
                  <a:srgbClr val="000000"/>
                </a:solidFill>
                <a:latin typeface="Roboto Bold"/>
                <a:ea typeface="Roboto Bold"/>
                <a:cs typeface="Roboto Bold"/>
                <a:sym typeface="Roboto Bold"/>
              </a:rPr>
              <a:t>tack</a:t>
            </a:r>
            <a:r>
              <a:rPr lang="en-US" b="true" sz="2199" spc="241">
                <a:solidFill>
                  <a:srgbClr val="000000"/>
                </a:solidFill>
                <a:latin typeface="Roboto Bold"/>
                <a:ea typeface="Roboto Bold"/>
                <a:cs typeface="Roboto Bold"/>
                <a:sym typeface="Roboto Bold"/>
              </a:rPr>
              <a:t> (2019)</a:t>
            </a:r>
          </a:p>
          <a:p>
            <a:pPr algn="l" marL="431801" indent="-215900" lvl="1">
              <a:lnSpc>
                <a:spcPts val="4240"/>
              </a:lnSpc>
              <a:buFont typeface="Arial"/>
              <a:buChar char="•"/>
            </a:pPr>
            <a:r>
              <a:rPr lang="en-US" b="true" sz="2000" spc="220">
                <a:solidFill>
                  <a:srgbClr val="F23436"/>
                </a:solidFill>
                <a:latin typeface="Roboto Bold"/>
                <a:ea typeface="Roboto Bold"/>
                <a:cs typeface="Roboto Bold"/>
                <a:sym typeface="Roboto Bold"/>
              </a:rPr>
              <a:t>How it worked:</a:t>
            </a:r>
          </a:p>
          <a:p>
            <a:pPr algn="l" marL="863601" indent="-287867" lvl="2">
              <a:lnSpc>
                <a:spcPts val="4240"/>
              </a:lnSpc>
              <a:buFont typeface="Arial"/>
              <a:buChar char="⚬"/>
            </a:pPr>
            <a:r>
              <a:rPr lang="en-US" sz="2000" spc="220">
                <a:solidFill>
                  <a:srgbClr val="000000"/>
                </a:solidFill>
                <a:latin typeface="Roboto"/>
                <a:ea typeface="Roboto"/>
                <a:cs typeface="Roboto"/>
                <a:sym typeface="Roboto"/>
              </a:rPr>
              <a:t>Used the release agent feature in cgroups to run code on the host system.</a:t>
            </a:r>
          </a:p>
          <a:p>
            <a:pPr algn="l" marL="431801" indent="-215900" lvl="1">
              <a:lnSpc>
                <a:spcPts val="4240"/>
              </a:lnSpc>
              <a:buFont typeface="Arial"/>
              <a:buChar char="•"/>
            </a:pPr>
            <a:r>
              <a:rPr lang="en-US" b="true" sz="2000" spc="220">
                <a:solidFill>
                  <a:srgbClr val="F23436"/>
                </a:solidFill>
                <a:latin typeface="Roboto Bold"/>
                <a:ea typeface="Roboto Bold"/>
                <a:cs typeface="Roboto Bold"/>
                <a:sym typeface="Roboto Bold"/>
              </a:rPr>
              <a:t>Why </a:t>
            </a:r>
            <a:r>
              <a:rPr lang="en-US" b="true" sz="2000" spc="220">
                <a:solidFill>
                  <a:srgbClr val="F23436"/>
                </a:solidFill>
                <a:latin typeface="Roboto Bold"/>
                <a:ea typeface="Roboto Bold"/>
                <a:cs typeface="Roboto Bold"/>
                <a:sym typeface="Roboto Bold"/>
              </a:rPr>
              <a:t>it happened:</a:t>
            </a:r>
          </a:p>
          <a:p>
            <a:pPr algn="l" marL="863601" indent="-287867" lvl="2">
              <a:lnSpc>
                <a:spcPts val="4240"/>
              </a:lnSpc>
              <a:buFont typeface="Arial"/>
              <a:buChar char="⚬"/>
            </a:pPr>
            <a:r>
              <a:rPr lang="en-US" sz="2000" spc="220">
                <a:solidFill>
                  <a:srgbClr val="000000"/>
                </a:solidFill>
                <a:latin typeface="Roboto"/>
                <a:ea typeface="Roboto"/>
                <a:cs typeface="Roboto"/>
                <a:sym typeface="Roboto"/>
              </a:rPr>
              <a:t>Containers ran as root or privileged users.</a:t>
            </a:r>
          </a:p>
          <a:p>
            <a:pPr algn="l" marL="863601" indent="-287867" lvl="2">
              <a:lnSpc>
                <a:spcPts val="4240"/>
              </a:lnSpc>
              <a:buFont typeface="Arial"/>
              <a:buChar char="⚬"/>
            </a:pPr>
            <a:r>
              <a:rPr lang="en-US" sz="2000" spc="220">
                <a:solidFill>
                  <a:srgbClr val="000000"/>
                </a:solidFill>
                <a:latin typeface="Roboto"/>
                <a:ea typeface="Roboto"/>
                <a:cs typeface="Roboto"/>
                <a:sym typeface="Roboto"/>
              </a:rPr>
              <a:t>Extra permissions like</a:t>
            </a:r>
            <a:r>
              <a:rPr lang="en-US" b="true" sz="2000" spc="220">
                <a:solidFill>
                  <a:srgbClr val="000000"/>
                </a:solidFill>
                <a:latin typeface="Roboto Bold"/>
                <a:ea typeface="Roboto Bold"/>
                <a:cs typeface="Roboto Bold"/>
                <a:sym typeface="Roboto Bold"/>
              </a:rPr>
              <a:t> </a:t>
            </a:r>
            <a:r>
              <a:rPr lang="en-US" b="true" sz="2000" spc="220">
                <a:solidFill>
                  <a:srgbClr val="000000"/>
                </a:solidFill>
                <a:latin typeface="Roboto Bold"/>
                <a:ea typeface="Roboto Bold"/>
                <a:cs typeface="Roboto Bold"/>
                <a:sym typeface="Roboto Bold"/>
              </a:rPr>
              <a:t>CAP_SYS_ADMIN</a:t>
            </a:r>
            <a:r>
              <a:rPr lang="en-US" sz="2000" spc="220">
                <a:solidFill>
                  <a:srgbClr val="000000"/>
                </a:solidFill>
                <a:latin typeface="Roboto"/>
                <a:ea typeface="Roboto"/>
                <a:cs typeface="Roboto"/>
                <a:sym typeface="Roboto"/>
              </a:rPr>
              <a:t> were enabled.</a:t>
            </a:r>
          </a:p>
          <a:p>
            <a:pPr algn="l" marL="863601" indent="-287867" lvl="2">
              <a:lnSpc>
                <a:spcPts val="4240"/>
              </a:lnSpc>
              <a:buFont typeface="Arial"/>
              <a:buChar char="⚬"/>
            </a:pPr>
            <a:r>
              <a:rPr lang="en-US" sz="2000" spc="220">
                <a:solidFill>
                  <a:srgbClr val="000000"/>
                </a:solidFill>
                <a:latin typeface="Roboto"/>
                <a:ea typeface="Roboto"/>
                <a:cs typeface="Roboto"/>
                <a:sym typeface="Roboto"/>
              </a:rPr>
              <a:t>S</a:t>
            </a:r>
            <a:r>
              <a:rPr lang="en-US" sz="2000" spc="220">
                <a:solidFill>
                  <a:srgbClr val="000000"/>
                </a:solidFill>
                <a:latin typeface="Roboto"/>
                <a:ea typeface="Roboto"/>
                <a:cs typeface="Roboto"/>
                <a:sym typeface="Roboto"/>
              </a:rPr>
              <a:t>ecurity profiles like AppArmor were disabled.</a:t>
            </a:r>
          </a:p>
          <a:p>
            <a:pPr algn="l" marL="431801" indent="-215900" lvl="1">
              <a:lnSpc>
                <a:spcPts val="4240"/>
              </a:lnSpc>
              <a:buFont typeface="Arial"/>
              <a:buChar char="•"/>
            </a:pPr>
            <a:r>
              <a:rPr lang="en-US" b="true" sz="2000" spc="220">
                <a:solidFill>
                  <a:srgbClr val="F23436"/>
                </a:solidFill>
                <a:latin typeface="Roboto Bold"/>
                <a:ea typeface="Roboto Bold"/>
                <a:cs typeface="Roboto Bold"/>
                <a:sym typeface="Roboto Bold"/>
              </a:rPr>
              <a:t>F</a:t>
            </a:r>
            <a:r>
              <a:rPr lang="en-US" b="true" sz="2000" spc="220">
                <a:solidFill>
                  <a:srgbClr val="F23436"/>
                </a:solidFill>
                <a:latin typeface="Roboto Bold"/>
                <a:ea typeface="Roboto Bold"/>
                <a:cs typeface="Roboto Bold"/>
                <a:sym typeface="Roboto Bold"/>
              </a:rPr>
              <a:t>ix:</a:t>
            </a:r>
          </a:p>
          <a:p>
            <a:pPr algn="l" marL="863601" indent="-287867" lvl="2">
              <a:lnSpc>
                <a:spcPts val="4240"/>
              </a:lnSpc>
              <a:buFont typeface="Arial"/>
              <a:buChar char="⚬"/>
            </a:pPr>
            <a:r>
              <a:rPr lang="en-US" sz="2000" spc="220">
                <a:solidFill>
                  <a:srgbClr val="000000"/>
                </a:solidFill>
                <a:latin typeface="Roboto"/>
                <a:ea typeface="Roboto"/>
                <a:cs typeface="Roboto"/>
                <a:sym typeface="Roboto"/>
              </a:rPr>
              <a:t>Remove unnecessary permissions (e.g.,</a:t>
            </a:r>
            <a:r>
              <a:rPr lang="en-US" b="true" sz="2000" spc="220">
                <a:solidFill>
                  <a:srgbClr val="000000"/>
                </a:solidFill>
                <a:latin typeface="Roboto Bold"/>
                <a:ea typeface="Roboto Bold"/>
                <a:cs typeface="Roboto Bold"/>
                <a:sym typeface="Roboto Bold"/>
              </a:rPr>
              <a:t> --cap-drop ALL</a:t>
            </a:r>
            <a:r>
              <a:rPr lang="en-US" sz="2000" spc="220">
                <a:solidFill>
                  <a:srgbClr val="000000"/>
                </a:solidFill>
                <a:latin typeface="Roboto"/>
                <a:ea typeface="Roboto"/>
                <a:cs typeface="Roboto"/>
                <a:sym typeface="Roboto"/>
              </a:rPr>
              <a:t>), but this can slow down containers.</a:t>
            </a:r>
          </a:p>
          <a:p>
            <a:pPr algn="l">
              <a:lnSpc>
                <a:spcPts val="42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27620" y="-165603"/>
            <a:ext cx="6579428" cy="2491958"/>
          </a:xfrm>
          <a:custGeom>
            <a:avLst/>
            <a:gdLst/>
            <a:ahLst/>
            <a:cxnLst/>
            <a:rect r="r" b="b" t="t" l="l"/>
            <a:pathLst>
              <a:path h="2491958" w="6579428">
                <a:moveTo>
                  <a:pt x="0" y="0"/>
                </a:moveTo>
                <a:lnTo>
                  <a:pt x="6579428" y="0"/>
                </a:lnTo>
                <a:lnTo>
                  <a:pt x="6579428" y="2491959"/>
                </a:lnTo>
                <a:lnTo>
                  <a:pt x="0" y="24919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4670" y="1245979"/>
            <a:ext cx="8799330" cy="4382411"/>
          </a:xfrm>
          <a:custGeom>
            <a:avLst/>
            <a:gdLst/>
            <a:ahLst/>
            <a:cxnLst/>
            <a:rect r="r" b="b" t="t" l="l"/>
            <a:pathLst>
              <a:path h="4382411" w="8799330">
                <a:moveTo>
                  <a:pt x="0" y="0"/>
                </a:moveTo>
                <a:lnTo>
                  <a:pt x="8799330" y="0"/>
                </a:lnTo>
                <a:lnTo>
                  <a:pt x="8799330" y="4382412"/>
                </a:lnTo>
                <a:lnTo>
                  <a:pt x="0" y="4382412"/>
                </a:lnTo>
                <a:lnTo>
                  <a:pt x="0" y="0"/>
                </a:lnTo>
                <a:close/>
              </a:path>
            </a:pathLst>
          </a:custGeom>
          <a:blipFill>
            <a:blip r:embed="rId4"/>
            <a:stretch>
              <a:fillRect l="0" t="0" r="0" b="0"/>
            </a:stretch>
          </a:blipFill>
        </p:spPr>
      </p:sp>
      <p:sp>
        <p:nvSpPr>
          <p:cNvPr name="Freeform 4" id="4"/>
          <p:cNvSpPr/>
          <p:nvPr/>
        </p:nvSpPr>
        <p:spPr>
          <a:xfrm flipH="false" flipV="false" rot="0">
            <a:off x="762094" y="4330026"/>
            <a:ext cx="5260864" cy="4589370"/>
          </a:xfrm>
          <a:custGeom>
            <a:avLst/>
            <a:gdLst/>
            <a:ahLst/>
            <a:cxnLst/>
            <a:rect r="r" b="b" t="t" l="l"/>
            <a:pathLst>
              <a:path h="4589370" w="5260864">
                <a:moveTo>
                  <a:pt x="0" y="0"/>
                </a:moveTo>
                <a:lnTo>
                  <a:pt x="5260864" y="0"/>
                </a:lnTo>
                <a:lnTo>
                  <a:pt x="5260864" y="4589370"/>
                </a:lnTo>
                <a:lnTo>
                  <a:pt x="0" y="4589370"/>
                </a:lnTo>
                <a:lnTo>
                  <a:pt x="0" y="0"/>
                </a:lnTo>
                <a:close/>
              </a:path>
            </a:pathLst>
          </a:custGeom>
          <a:blipFill>
            <a:blip r:embed="rId5"/>
            <a:stretch>
              <a:fillRect l="-15427" t="-32" r="-1048" b="-32"/>
            </a:stretch>
          </a:blipFill>
        </p:spPr>
      </p:sp>
      <p:sp>
        <p:nvSpPr>
          <p:cNvPr name="Freeform 5" id="5"/>
          <p:cNvSpPr/>
          <p:nvPr/>
        </p:nvSpPr>
        <p:spPr>
          <a:xfrm flipH="false" flipV="false" rot="0">
            <a:off x="5089282" y="5890221"/>
            <a:ext cx="4054718" cy="3368079"/>
          </a:xfrm>
          <a:custGeom>
            <a:avLst/>
            <a:gdLst/>
            <a:ahLst/>
            <a:cxnLst/>
            <a:rect r="r" b="b" t="t" l="l"/>
            <a:pathLst>
              <a:path h="3368079" w="4054718">
                <a:moveTo>
                  <a:pt x="0" y="0"/>
                </a:moveTo>
                <a:lnTo>
                  <a:pt x="4054718" y="0"/>
                </a:lnTo>
                <a:lnTo>
                  <a:pt x="4054718" y="3368079"/>
                </a:lnTo>
                <a:lnTo>
                  <a:pt x="0" y="3368079"/>
                </a:lnTo>
                <a:lnTo>
                  <a:pt x="0" y="0"/>
                </a:lnTo>
                <a:close/>
              </a:path>
            </a:pathLst>
          </a:custGeom>
          <a:blipFill>
            <a:blip r:embed="rId6"/>
            <a:stretch>
              <a:fillRect l="0" t="-19514" r="-34051" b="0"/>
            </a:stretch>
          </a:blipFill>
        </p:spPr>
      </p:sp>
      <p:sp>
        <p:nvSpPr>
          <p:cNvPr name="Freeform 6" id="6"/>
          <p:cNvSpPr/>
          <p:nvPr/>
        </p:nvSpPr>
        <p:spPr>
          <a:xfrm flipH="false" flipV="false" rot="0">
            <a:off x="3793020" y="2999198"/>
            <a:ext cx="5619666" cy="3171097"/>
          </a:xfrm>
          <a:custGeom>
            <a:avLst/>
            <a:gdLst/>
            <a:ahLst/>
            <a:cxnLst/>
            <a:rect r="r" b="b" t="t" l="l"/>
            <a:pathLst>
              <a:path h="3171097" w="5619666">
                <a:moveTo>
                  <a:pt x="0" y="0"/>
                </a:moveTo>
                <a:lnTo>
                  <a:pt x="5619666" y="0"/>
                </a:lnTo>
                <a:lnTo>
                  <a:pt x="5619666" y="3171097"/>
                </a:lnTo>
                <a:lnTo>
                  <a:pt x="0" y="3171097"/>
                </a:lnTo>
                <a:lnTo>
                  <a:pt x="0" y="0"/>
                </a:lnTo>
                <a:close/>
              </a:path>
            </a:pathLst>
          </a:custGeom>
          <a:blipFill>
            <a:blip r:embed="rId7"/>
            <a:stretch>
              <a:fillRect l="0" t="0" r="0" b="0"/>
            </a:stretch>
          </a:blipFill>
        </p:spPr>
      </p:sp>
      <p:sp>
        <p:nvSpPr>
          <p:cNvPr name="TextBox 7" id="7"/>
          <p:cNvSpPr txBox="true"/>
          <p:nvPr/>
        </p:nvSpPr>
        <p:spPr>
          <a:xfrm rot="0">
            <a:off x="11210184" y="1390213"/>
            <a:ext cx="5588785" cy="771525"/>
          </a:xfrm>
          <a:prstGeom prst="rect">
            <a:avLst/>
          </a:prstGeom>
        </p:spPr>
        <p:txBody>
          <a:bodyPr anchor="t" rtlCol="false" tIns="0" lIns="0" bIns="0" rIns="0">
            <a:spAutoFit/>
          </a:bodyPr>
          <a:lstStyle/>
          <a:p>
            <a:pPr algn="l">
              <a:lnSpc>
                <a:spcPts val="6000"/>
              </a:lnSpc>
            </a:pPr>
            <a:r>
              <a:rPr lang="en-US" sz="5000" b="true">
                <a:solidFill>
                  <a:srgbClr val="000000"/>
                </a:solidFill>
                <a:latin typeface="Roboto Bold"/>
                <a:ea typeface="Roboto Bold"/>
                <a:cs typeface="Roboto Bold"/>
                <a:sym typeface="Roboto Bold"/>
              </a:rPr>
              <a:t>Attack Scenarios</a:t>
            </a:r>
          </a:p>
        </p:txBody>
      </p:sp>
      <p:sp>
        <p:nvSpPr>
          <p:cNvPr name="TextBox 8" id="8"/>
          <p:cNvSpPr txBox="true"/>
          <p:nvPr/>
        </p:nvSpPr>
        <p:spPr>
          <a:xfrm rot="0">
            <a:off x="9955647" y="2116806"/>
            <a:ext cx="7517677" cy="6454394"/>
          </a:xfrm>
          <a:prstGeom prst="rect">
            <a:avLst/>
          </a:prstGeom>
        </p:spPr>
        <p:txBody>
          <a:bodyPr anchor="t" rtlCol="false" tIns="0" lIns="0" bIns="0" rIns="0">
            <a:spAutoFit/>
          </a:bodyPr>
          <a:lstStyle/>
          <a:p>
            <a:pPr algn="ctr">
              <a:lnSpc>
                <a:spcPts val="4875"/>
              </a:lnSpc>
            </a:pPr>
            <a:r>
              <a:rPr lang="en-US" b="true" sz="2299" spc="252">
                <a:solidFill>
                  <a:srgbClr val="000000"/>
                </a:solidFill>
                <a:latin typeface="Roboto Bold"/>
                <a:ea typeface="Roboto Bold"/>
                <a:cs typeface="Roboto Bold"/>
                <a:sym typeface="Roboto Bold"/>
              </a:rPr>
              <a:t> </a:t>
            </a:r>
            <a:r>
              <a:rPr lang="en-US" b="true" sz="2299" spc="252">
                <a:solidFill>
                  <a:srgbClr val="131830"/>
                </a:solidFill>
                <a:latin typeface="Roboto Bold"/>
                <a:ea typeface="Roboto Bold"/>
                <a:cs typeface="Roboto Bold"/>
                <a:sym typeface="Roboto Bold"/>
              </a:rPr>
              <a:t>Linux Kernel Flaw (CVE-2022-0492)</a:t>
            </a:r>
          </a:p>
          <a:p>
            <a:pPr algn="ctr">
              <a:lnSpc>
                <a:spcPts val="4875"/>
              </a:lnSpc>
            </a:pPr>
          </a:p>
          <a:p>
            <a:pPr algn="just" marL="474979" indent="-237490" lvl="1">
              <a:lnSpc>
                <a:spcPts val="4663"/>
              </a:lnSpc>
              <a:buFont typeface="Arial"/>
              <a:buChar char="•"/>
            </a:pPr>
            <a:r>
              <a:rPr lang="en-US" b="true" sz="2199" spc="241">
                <a:solidFill>
                  <a:srgbClr val="F23436"/>
                </a:solidFill>
                <a:latin typeface="Roboto Bold"/>
                <a:ea typeface="Roboto Bold"/>
                <a:cs typeface="Roboto Bold"/>
                <a:sym typeface="Roboto Bold"/>
              </a:rPr>
              <a:t>How it worked:</a:t>
            </a:r>
          </a:p>
          <a:p>
            <a:pPr algn="just" marL="949959" indent="-316653" lvl="2">
              <a:lnSpc>
                <a:spcPts val="4663"/>
              </a:lnSpc>
              <a:buFont typeface="Arial"/>
              <a:buChar char="⚬"/>
            </a:pPr>
            <a:r>
              <a:rPr lang="en-US" sz="2199" spc="241">
                <a:solidFill>
                  <a:srgbClr val="000000"/>
                </a:solidFill>
                <a:latin typeface="Roboto"/>
                <a:ea typeface="Roboto"/>
                <a:cs typeface="Roboto"/>
                <a:sym typeface="Roboto"/>
              </a:rPr>
              <a:t>Used a release agent issue to gain higher permissions on the system.</a:t>
            </a:r>
          </a:p>
          <a:p>
            <a:pPr algn="just" marL="474979" indent="-237490" lvl="1">
              <a:lnSpc>
                <a:spcPts val="4663"/>
              </a:lnSpc>
              <a:buFont typeface="Arial"/>
              <a:buChar char="•"/>
            </a:pPr>
            <a:r>
              <a:rPr lang="en-US" b="true" sz="2199" spc="241">
                <a:solidFill>
                  <a:srgbClr val="F23436"/>
                </a:solidFill>
                <a:latin typeface="Roboto Bold"/>
                <a:ea typeface="Roboto Bold"/>
                <a:cs typeface="Roboto Bold"/>
                <a:sym typeface="Roboto Bold"/>
              </a:rPr>
              <a:t>Why </a:t>
            </a:r>
            <a:r>
              <a:rPr lang="en-US" b="true" sz="2199" spc="241">
                <a:solidFill>
                  <a:srgbClr val="F23436"/>
                </a:solidFill>
                <a:latin typeface="Roboto Bold"/>
                <a:ea typeface="Roboto Bold"/>
                <a:cs typeface="Roboto Bold"/>
                <a:sym typeface="Roboto Bold"/>
              </a:rPr>
              <a:t>it happened:</a:t>
            </a:r>
          </a:p>
          <a:p>
            <a:pPr algn="just" marL="949959" indent="-316653" lvl="2">
              <a:lnSpc>
                <a:spcPts val="4663"/>
              </a:lnSpc>
              <a:buFont typeface="Arial"/>
              <a:buChar char="⚬"/>
            </a:pPr>
            <a:r>
              <a:rPr lang="en-US" sz="2199" spc="241">
                <a:solidFill>
                  <a:srgbClr val="000000"/>
                </a:solidFill>
                <a:latin typeface="Roboto"/>
                <a:ea typeface="Roboto"/>
                <a:cs typeface="Roboto"/>
                <a:sym typeface="Roboto"/>
              </a:rPr>
              <a:t>Containers had root access o</a:t>
            </a:r>
            <a:r>
              <a:rPr lang="en-US" sz="2199" spc="241">
                <a:solidFill>
                  <a:srgbClr val="000000"/>
                </a:solidFill>
                <a:latin typeface="Roboto"/>
                <a:ea typeface="Roboto"/>
                <a:cs typeface="Roboto"/>
                <a:sym typeface="Roboto"/>
              </a:rPr>
              <a:t>r permissions like </a:t>
            </a:r>
            <a:r>
              <a:rPr lang="en-US" b="true" sz="2199" spc="241">
                <a:solidFill>
                  <a:srgbClr val="000000"/>
                </a:solidFill>
                <a:latin typeface="Roboto Bold"/>
                <a:ea typeface="Roboto Bold"/>
                <a:cs typeface="Roboto Bold"/>
                <a:sym typeface="Roboto Bold"/>
              </a:rPr>
              <a:t>CAP_DAC_OVERRIDE.</a:t>
            </a:r>
          </a:p>
          <a:p>
            <a:pPr algn="just" marL="949959" indent="-316653" lvl="2">
              <a:lnSpc>
                <a:spcPts val="4663"/>
              </a:lnSpc>
              <a:buFont typeface="Arial"/>
              <a:buChar char="⚬"/>
            </a:pPr>
            <a:r>
              <a:rPr lang="en-US" sz="2199" spc="241">
                <a:solidFill>
                  <a:srgbClr val="000000"/>
                </a:solidFill>
                <a:latin typeface="Roboto"/>
                <a:ea typeface="Roboto"/>
                <a:cs typeface="Roboto"/>
                <a:sym typeface="Roboto"/>
              </a:rPr>
              <a:t>Unsaf</a:t>
            </a:r>
            <a:r>
              <a:rPr lang="en-US" sz="2199" spc="241">
                <a:solidFill>
                  <a:srgbClr val="000000"/>
                </a:solidFill>
                <a:latin typeface="Roboto"/>
                <a:ea typeface="Roboto"/>
                <a:cs typeface="Roboto"/>
                <a:sym typeface="Roboto"/>
              </a:rPr>
              <a:t>e system calls like "mount" and "unshare" were allowed.</a:t>
            </a:r>
          </a:p>
          <a:p>
            <a:pPr algn="just">
              <a:lnSpc>
                <a:spcPts val="42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55881" y="5839790"/>
            <a:ext cx="12088643" cy="3418510"/>
          </a:xfrm>
          <a:custGeom>
            <a:avLst/>
            <a:gdLst/>
            <a:ahLst/>
            <a:cxnLst/>
            <a:rect r="r" b="b" t="t" l="l"/>
            <a:pathLst>
              <a:path h="3418510" w="12088643">
                <a:moveTo>
                  <a:pt x="0" y="0"/>
                </a:moveTo>
                <a:lnTo>
                  <a:pt x="12088643" y="0"/>
                </a:lnTo>
                <a:lnTo>
                  <a:pt x="12088643" y="3418510"/>
                </a:lnTo>
                <a:lnTo>
                  <a:pt x="0" y="3418510"/>
                </a:lnTo>
                <a:lnTo>
                  <a:pt x="0" y="0"/>
                </a:lnTo>
                <a:close/>
              </a:path>
            </a:pathLst>
          </a:custGeom>
          <a:blipFill>
            <a:blip r:embed="rId2"/>
            <a:stretch>
              <a:fillRect l="0" t="0" r="0" b="0"/>
            </a:stretch>
          </a:blipFill>
        </p:spPr>
      </p:sp>
      <p:sp>
        <p:nvSpPr>
          <p:cNvPr name="TextBox 3" id="3"/>
          <p:cNvSpPr txBox="true"/>
          <p:nvPr/>
        </p:nvSpPr>
        <p:spPr>
          <a:xfrm rot="0">
            <a:off x="9139238" y="4928552"/>
            <a:ext cx="9525" cy="382270"/>
          </a:xfrm>
          <a:prstGeom prst="rect">
            <a:avLst/>
          </a:prstGeom>
        </p:spPr>
        <p:txBody>
          <a:bodyPr anchor="t" rtlCol="false" tIns="0" lIns="0" bIns="0" rIns="0">
            <a:spAutoFit/>
          </a:bodyPr>
          <a:lstStyle/>
          <a:p>
            <a:pPr algn="ctr">
              <a:lnSpc>
                <a:spcPts val="3079"/>
              </a:lnSpc>
              <a:spcBef>
                <a:spcPct val="0"/>
              </a:spcBef>
            </a:pPr>
          </a:p>
        </p:txBody>
      </p:sp>
      <p:sp>
        <p:nvSpPr>
          <p:cNvPr name="TextBox 4" id="4"/>
          <p:cNvSpPr txBox="true"/>
          <p:nvPr/>
        </p:nvSpPr>
        <p:spPr>
          <a:xfrm rot="0">
            <a:off x="6129535" y="650875"/>
            <a:ext cx="4814411" cy="679450"/>
          </a:xfrm>
          <a:prstGeom prst="rect">
            <a:avLst/>
          </a:prstGeom>
        </p:spPr>
        <p:txBody>
          <a:bodyPr anchor="t" rtlCol="false" tIns="0" lIns="0" bIns="0" rIns="0">
            <a:spAutoFit/>
          </a:bodyPr>
          <a:lstStyle/>
          <a:p>
            <a:pPr algn="ctr">
              <a:lnSpc>
                <a:spcPts val="5599"/>
              </a:lnSpc>
            </a:pPr>
            <a:r>
              <a:rPr lang="en-US" sz="3999" b="true">
                <a:solidFill>
                  <a:srgbClr val="000000"/>
                </a:solidFill>
                <a:latin typeface="Canva Sans Bold"/>
                <a:ea typeface="Canva Sans Bold"/>
                <a:cs typeface="Canva Sans Bold"/>
                <a:sym typeface="Canva Sans Bold"/>
              </a:rPr>
              <a:t>Workflow Overview</a:t>
            </a:r>
          </a:p>
        </p:txBody>
      </p:sp>
      <p:sp>
        <p:nvSpPr>
          <p:cNvPr name="TextBox 5" id="5"/>
          <p:cNvSpPr txBox="true"/>
          <p:nvPr/>
        </p:nvSpPr>
        <p:spPr>
          <a:xfrm rot="0">
            <a:off x="1648279" y="2248483"/>
            <a:ext cx="8297313" cy="4081091"/>
          </a:xfrm>
          <a:prstGeom prst="rect">
            <a:avLst/>
          </a:prstGeom>
        </p:spPr>
        <p:txBody>
          <a:bodyPr anchor="t" rtlCol="false" tIns="0" lIns="0" bIns="0" rIns="0">
            <a:spAutoFit/>
          </a:bodyPr>
          <a:lstStyle/>
          <a:p>
            <a:pPr algn="l">
              <a:lnSpc>
                <a:spcPts val="4064"/>
              </a:lnSpc>
            </a:pPr>
            <a:r>
              <a:rPr lang="en-US" sz="2478" spc="235" b="true">
                <a:solidFill>
                  <a:srgbClr val="131830"/>
                </a:solidFill>
                <a:latin typeface="Canva Sans Bold"/>
                <a:ea typeface="Canva Sans Bold"/>
                <a:cs typeface="Canva Sans Bold"/>
                <a:sym typeface="Canva Sans Bold"/>
              </a:rPr>
              <a:t>       Step-by-Step Process:</a:t>
            </a:r>
          </a:p>
          <a:p>
            <a:pPr algn="ctr">
              <a:lnSpc>
                <a:spcPts val="4064"/>
              </a:lnSpc>
            </a:pPr>
          </a:p>
          <a:p>
            <a:pPr algn="l" marL="535050" indent="-267525" lvl="1">
              <a:lnSpc>
                <a:spcPts val="4064"/>
              </a:lnSpc>
              <a:buAutoNum type="arabicPeriod" startAt="1"/>
            </a:pPr>
            <a:r>
              <a:rPr lang="en-US" b="true" sz="2478" spc="235">
                <a:solidFill>
                  <a:srgbClr val="F23436"/>
                </a:solidFill>
                <a:latin typeface="Canva Sans Bold"/>
                <a:ea typeface="Canva Sans Bold"/>
                <a:cs typeface="Canva Sans Bold"/>
                <a:sym typeface="Canva Sans Bold"/>
              </a:rPr>
              <a:t>Build the Knowledge Graph:</a:t>
            </a:r>
            <a:r>
              <a:rPr lang="en-US" sz="2478" spc="235">
                <a:solidFill>
                  <a:srgbClr val="F23436"/>
                </a:solidFill>
                <a:latin typeface="Canva Sans"/>
                <a:ea typeface="Canva Sans"/>
                <a:cs typeface="Canva Sans"/>
                <a:sym typeface="Canva Sans"/>
              </a:rPr>
              <a:t> </a:t>
            </a:r>
            <a:r>
              <a:rPr lang="en-US" sz="2478" spc="235">
                <a:solidFill>
                  <a:srgbClr val="000000"/>
                </a:solidFill>
                <a:latin typeface="Canva Sans"/>
                <a:ea typeface="Canva Sans"/>
                <a:cs typeface="Canva Sans"/>
                <a:sym typeface="Canva Sans"/>
              </a:rPr>
              <a:t>Parse configuration files to map components.</a:t>
            </a:r>
          </a:p>
          <a:p>
            <a:pPr algn="l" marL="535050" indent="-267525" lvl="1">
              <a:lnSpc>
                <a:spcPts val="4064"/>
              </a:lnSpc>
              <a:buAutoNum type="arabicPeriod" startAt="1"/>
            </a:pPr>
            <a:r>
              <a:rPr lang="en-US" b="true" sz="2478" spc="235">
                <a:solidFill>
                  <a:srgbClr val="F23436"/>
                </a:solidFill>
                <a:latin typeface="Canva Sans Bold"/>
                <a:ea typeface="Canva Sans Bold"/>
                <a:cs typeface="Canva Sans Bold"/>
                <a:sym typeface="Canva Sans Bold"/>
              </a:rPr>
              <a:t>Add Vulnerability Graphs:</a:t>
            </a:r>
            <a:r>
              <a:rPr lang="en-US" sz="2478" spc="235">
                <a:solidFill>
                  <a:srgbClr val="000000"/>
                </a:solidFill>
                <a:latin typeface="Canva Sans"/>
                <a:ea typeface="Canva Sans"/>
                <a:cs typeface="Canva Sans"/>
                <a:sym typeface="Canva Sans"/>
              </a:rPr>
              <a:t> Link known vulnerabilities as AND/OR conditions.</a:t>
            </a:r>
          </a:p>
          <a:p>
            <a:pPr algn="l">
              <a:lnSpc>
                <a:spcPts val="4064"/>
              </a:lnSpc>
            </a:pPr>
          </a:p>
          <a:p>
            <a:pPr algn="ctr">
              <a:lnSpc>
                <a:spcPts val="4064"/>
              </a:lnSpc>
            </a:pPr>
          </a:p>
        </p:txBody>
      </p:sp>
      <p:sp>
        <p:nvSpPr>
          <p:cNvPr name="TextBox 6" id="6"/>
          <p:cNvSpPr txBox="true"/>
          <p:nvPr/>
        </p:nvSpPr>
        <p:spPr>
          <a:xfrm rot="0">
            <a:off x="9610872" y="2267533"/>
            <a:ext cx="7648428" cy="3545570"/>
          </a:xfrm>
          <a:prstGeom prst="rect">
            <a:avLst/>
          </a:prstGeom>
        </p:spPr>
        <p:txBody>
          <a:bodyPr anchor="t" rtlCol="false" tIns="0" lIns="0" bIns="0" rIns="0">
            <a:spAutoFit/>
          </a:bodyPr>
          <a:lstStyle/>
          <a:p>
            <a:pPr algn="l">
              <a:lnSpc>
                <a:spcPts val="3567"/>
              </a:lnSpc>
            </a:pPr>
            <a:r>
              <a:rPr lang="en-US" sz="2175" spc="206" b="true">
                <a:solidFill>
                  <a:srgbClr val="000000"/>
                </a:solidFill>
                <a:latin typeface="Canva Sans Bold"/>
                <a:ea typeface="Canva Sans Bold"/>
                <a:cs typeface="Canva Sans Bold"/>
                <a:sym typeface="Canva Sans Bold"/>
              </a:rPr>
              <a:t>3.</a:t>
            </a:r>
            <a:r>
              <a:rPr lang="en-US" sz="2175" spc="206" b="true">
                <a:solidFill>
                  <a:srgbClr val="F23436"/>
                </a:solidFill>
                <a:latin typeface="Canva Sans Bold"/>
                <a:ea typeface="Canva Sans Bold"/>
                <a:cs typeface="Canva Sans Bold"/>
                <a:sym typeface="Canva Sans Bold"/>
              </a:rPr>
              <a:t> Query</a:t>
            </a:r>
            <a:r>
              <a:rPr lang="en-US" b="true" sz="2175" spc="206">
                <a:solidFill>
                  <a:srgbClr val="F23436"/>
                </a:solidFill>
                <a:latin typeface="Canva Sans Bold"/>
                <a:ea typeface="Canva Sans Bold"/>
                <a:cs typeface="Canva Sans Bold"/>
                <a:sym typeface="Canva Sans Bold"/>
              </a:rPr>
              <a:t> and Fix:</a:t>
            </a:r>
          </a:p>
          <a:p>
            <a:pPr algn="l" marL="939288" indent="-313096" lvl="2">
              <a:lnSpc>
                <a:spcPts val="3567"/>
              </a:lnSpc>
              <a:buFont typeface="Arial"/>
              <a:buChar char="⚬"/>
            </a:pPr>
            <a:r>
              <a:rPr lang="en-US" sz="2175" spc="206">
                <a:solidFill>
                  <a:srgbClr val="000000"/>
                </a:solidFill>
                <a:latin typeface="Canva Sans"/>
                <a:ea typeface="Canva Sans"/>
                <a:cs typeface="Canva Sans"/>
                <a:sym typeface="Canva Sans"/>
              </a:rPr>
              <a:t>Analyze configurations for weak points.</a:t>
            </a:r>
          </a:p>
          <a:p>
            <a:pPr algn="l" marL="939288" indent="-313096" lvl="2">
              <a:lnSpc>
                <a:spcPts val="3567"/>
              </a:lnSpc>
              <a:buFont typeface="Arial"/>
              <a:buChar char="⚬"/>
            </a:pPr>
            <a:r>
              <a:rPr lang="en-US" sz="2175" spc="206">
                <a:solidFill>
                  <a:srgbClr val="000000"/>
                </a:solidFill>
                <a:latin typeface="Canva Sans"/>
                <a:ea typeface="Canva Sans"/>
                <a:cs typeface="Canva Sans"/>
                <a:sym typeface="Canva Sans"/>
              </a:rPr>
              <a:t>Suggest ranked fixes based on user preferences.</a:t>
            </a:r>
          </a:p>
          <a:p>
            <a:pPr algn="l">
              <a:lnSpc>
                <a:spcPts val="3567"/>
              </a:lnSpc>
            </a:pPr>
          </a:p>
          <a:p>
            <a:pPr algn="l">
              <a:lnSpc>
                <a:spcPts val="3567"/>
              </a:lnSpc>
            </a:pPr>
            <a:r>
              <a:rPr lang="en-US" b="true" sz="2175" spc="206">
                <a:solidFill>
                  <a:srgbClr val="000000"/>
                </a:solidFill>
                <a:latin typeface="Canva Sans Bold"/>
                <a:ea typeface="Canva Sans Bold"/>
                <a:cs typeface="Canva Sans Bold"/>
                <a:sym typeface="Canva Sans Bold"/>
              </a:rPr>
              <a:t>Outcome</a:t>
            </a:r>
            <a:r>
              <a:rPr lang="en-US" sz="2175" spc="206">
                <a:solidFill>
                  <a:srgbClr val="000000"/>
                </a:solidFill>
                <a:latin typeface="Canva Sans"/>
                <a:ea typeface="Canva Sans"/>
                <a:cs typeface="Canva Sans"/>
                <a:sym typeface="Canva Sans"/>
              </a:rPr>
              <a:t>: Improved security through systematic analysis and guided fixes.</a:t>
            </a:r>
          </a:p>
          <a:p>
            <a:pPr algn="l">
              <a:lnSpc>
                <a:spcPts val="3567"/>
              </a:lnSpc>
            </a:pPr>
          </a:p>
        </p:txBody>
      </p:sp>
      <p:grpSp>
        <p:nvGrpSpPr>
          <p:cNvPr name="Group 7" id="7"/>
          <p:cNvGrpSpPr/>
          <p:nvPr/>
        </p:nvGrpSpPr>
        <p:grpSpPr>
          <a:xfrm rot="0">
            <a:off x="4541661" y="1539797"/>
            <a:ext cx="7990160" cy="95250"/>
            <a:chOff x="0" y="0"/>
            <a:chExt cx="10653547" cy="127000"/>
          </a:xfrm>
        </p:grpSpPr>
        <p:sp>
          <p:nvSpPr>
            <p:cNvPr name="AutoShape 8" id="8"/>
            <p:cNvSpPr/>
            <p:nvPr/>
          </p:nvSpPr>
          <p:spPr>
            <a:xfrm>
              <a:off x="5396425" y="63500"/>
              <a:ext cx="5257121" cy="0"/>
            </a:xfrm>
            <a:prstGeom prst="line">
              <a:avLst/>
            </a:prstGeom>
            <a:ln cap="flat" w="127000">
              <a:solidFill>
                <a:srgbClr val="F23436"/>
              </a:solidFill>
              <a:prstDash val="solid"/>
              <a:headEnd type="none" len="sm" w="sm"/>
              <a:tailEnd type="none" len="sm" w="sm"/>
            </a:ln>
          </p:spPr>
        </p:sp>
        <p:sp>
          <p:nvSpPr>
            <p:cNvPr name="AutoShape 9" id="9"/>
            <p:cNvSpPr/>
            <p:nvPr/>
          </p:nvSpPr>
          <p:spPr>
            <a:xfrm>
              <a:off x="0" y="63500"/>
              <a:ext cx="5396425" cy="0"/>
            </a:xfrm>
            <a:prstGeom prst="line">
              <a:avLst/>
            </a:prstGeom>
            <a:ln cap="flat" w="127000">
              <a:solidFill>
                <a:srgbClr val="19205F"/>
              </a:solidFill>
              <a:prstDash val="solid"/>
              <a:headEnd type="none" len="sm" w="sm"/>
              <a:tailEnd type="none" len="sm" w="sm"/>
            </a:ln>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6808355"/>
            <a:ext cx="8927365" cy="0"/>
          </a:xfrm>
          <a:prstGeom prst="line">
            <a:avLst/>
          </a:prstGeom>
          <a:ln cap="flat" w="95250">
            <a:solidFill>
              <a:srgbClr val="FFFFFF"/>
            </a:solidFill>
            <a:prstDash val="solid"/>
            <a:headEnd type="none" len="sm" w="sm"/>
            <a:tailEnd type="none" len="sm" w="sm"/>
          </a:ln>
        </p:spPr>
      </p:sp>
      <p:sp>
        <p:nvSpPr>
          <p:cNvPr name="Freeform 3" id="3"/>
          <p:cNvSpPr/>
          <p:nvPr/>
        </p:nvSpPr>
        <p:spPr>
          <a:xfrm flipH="false" flipV="false" rot="0">
            <a:off x="6855395" y="1463113"/>
            <a:ext cx="329241" cy="247754"/>
          </a:xfrm>
          <a:custGeom>
            <a:avLst/>
            <a:gdLst/>
            <a:ahLst/>
            <a:cxnLst/>
            <a:rect r="r" b="b" t="t" l="l"/>
            <a:pathLst>
              <a:path h="247754" w="329241">
                <a:moveTo>
                  <a:pt x="0" y="0"/>
                </a:moveTo>
                <a:lnTo>
                  <a:pt x="329241" y="0"/>
                </a:lnTo>
                <a:lnTo>
                  <a:pt x="329241" y="247754"/>
                </a:lnTo>
                <a:lnTo>
                  <a:pt x="0" y="247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0441" y="7391977"/>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184636" y="344181"/>
            <a:ext cx="3292987" cy="684519"/>
          </a:xfrm>
          <a:prstGeom prst="rect">
            <a:avLst/>
          </a:prstGeom>
        </p:spPr>
        <p:txBody>
          <a:bodyPr anchor="t" rtlCol="false" tIns="0" lIns="0" bIns="0" rIns="0">
            <a:spAutoFit/>
          </a:bodyPr>
          <a:lstStyle/>
          <a:p>
            <a:pPr algn="l">
              <a:lnSpc>
                <a:spcPts val="5560"/>
              </a:lnSpc>
            </a:pPr>
            <a:r>
              <a:rPr lang="en-US" sz="4000" b="true">
                <a:solidFill>
                  <a:srgbClr val="000000"/>
                </a:solidFill>
                <a:latin typeface="Roboto Bold"/>
                <a:ea typeface="Roboto Bold"/>
                <a:cs typeface="Roboto Bold"/>
                <a:sym typeface="Roboto Bold"/>
              </a:rPr>
              <a:t>Related Work</a:t>
            </a:r>
          </a:p>
        </p:txBody>
      </p:sp>
      <p:sp>
        <p:nvSpPr>
          <p:cNvPr name="TextBox 6" id="6"/>
          <p:cNvSpPr txBox="true"/>
          <p:nvPr/>
        </p:nvSpPr>
        <p:spPr>
          <a:xfrm rot="0">
            <a:off x="1380441" y="8232775"/>
            <a:ext cx="6166482" cy="1063625"/>
          </a:xfrm>
          <a:prstGeom prst="rect">
            <a:avLst/>
          </a:prstGeom>
        </p:spPr>
        <p:txBody>
          <a:bodyPr anchor="t" rtlCol="false" tIns="0" lIns="0" bIns="0" rIns="0">
            <a:spAutoFit/>
          </a:bodyPr>
          <a:lstStyle/>
          <a:p>
            <a:pPr algn="l">
              <a:lnSpc>
                <a:spcPts val="2800"/>
              </a:lnSpc>
            </a:pPr>
            <a:r>
              <a:rPr lang="en-US" sz="2000" spc="102">
                <a:solidFill>
                  <a:srgbClr val="FFFFFF"/>
                </a:solidFill>
                <a:latin typeface="Roboto"/>
                <a:ea typeface="Roboto"/>
                <a:cs typeface="Roboto"/>
                <a:sym typeface="Roboto"/>
              </a:rPr>
              <a:t>Social engineering by exploiting psychology and encouraging it to provide information and access to its tools</a:t>
            </a:r>
          </a:p>
        </p:txBody>
      </p:sp>
      <p:sp>
        <p:nvSpPr>
          <p:cNvPr name="TextBox 7" id="7"/>
          <p:cNvSpPr txBox="true"/>
          <p:nvPr/>
        </p:nvSpPr>
        <p:spPr>
          <a:xfrm rot="0">
            <a:off x="2382487" y="7496752"/>
            <a:ext cx="3865190" cy="390525"/>
          </a:xfrm>
          <a:prstGeom prst="rect">
            <a:avLst/>
          </a:prstGeom>
        </p:spPr>
        <p:txBody>
          <a:bodyPr anchor="t" rtlCol="false" tIns="0" lIns="0" bIns="0" rIns="0">
            <a:spAutoFit/>
          </a:bodyPr>
          <a:lstStyle/>
          <a:p>
            <a:pPr algn="l">
              <a:lnSpc>
                <a:spcPts val="3000"/>
              </a:lnSpc>
            </a:pPr>
            <a:r>
              <a:rPr lang="en-US" sz="2500" b="true">
                <a:solidFill>
                  <a:srgbClr val="FFFFFF"/>
                </a:solidFill>
                <a:latin typeface="Roboto Bold"/>
                <a:ea typeface="Roboto Bold"/>
                <a:cs typeface="Roboto Bold"/>
                <a:sym typeface="Roboto Bold"/>
              </a:rPr>
              <a:t>Operational Security</a:t>
            </a:r>
          </a:p>
        </p:txBody>
      </p:sp>
      <p:sp>
        <p:nvSpPr>
          <p:cNvPr name="TextBox 8" id="8"/>
          <p:cNvSpPr txBox="true"/>
          <p:nvPr/>
        </p:nvSpPr>
        <p:spPr>
          <a:xfrm rot="0">
            <a:off x="2142096" y="1723624"/>
            <a:ext cx="14003807" cy="7534676"/>
          </a:xfrm>
          <a:prstGeom prst="rect">
            <a:avLst/>
          </a:prstGeom>
        </p:spPr>
        <p:txBody>
          <a:bodyPr anchor="t" rtlCol="false" tIns="0" lIns="0" bIns="0" rIns="0">
            <a:spAutoFit/>
          </a:bodyPr>
          <a:lstStyle/>
          <a:p>
            <a:pPr algn="just" marL="499255" indent="-249628" lvl="1">
              <a:lnSpc>
                <a:spcPts val="4046"/>
              </a:lnSpc>
              <a:buFont typeface="Arial"/>
              <a:buChar char="•"/>
            </a:pPr>
            <a:r>
              <a:rPr lang="en-US" b="true" sz="2312" spc="108">
                <a:solidFill>
                  <a:srgbClr val="000000"/>
                </a:solidFill>
                <a:latin typeface="Canva Sans Bold"/>
                <a:ea typeface="Canva Sans Bold"/>
                <a:cs typeface="Canva Sans Bold"/>
                <a:sym typeface="Canva Sans Bold"/>
              </a:rPr>
              <a:t>Access control</a:t>
            </a:r>
            <a:r>
              <a:rPr lang="en-US" sz="2312" spc="108">
                <a:solidFill>
                  <a:srgbClr val="000000"/>
                </a:solidFill>
                <a:latin typeface="Canva Sans"/>
                <a:ea typeface="Canva Sans"/>
                <a:cs typeface="Canva Sans"/>
                <a:sym typeface="Canva Sans"/>
              </a:rPr>
              <a:t> and network policies in cloud deployments are well-studied, but automated exploration and validation of practical configuration policies remain underexplored.</a:t>
            </a:r>
          </a:p>
          <a:p>
            <a:pPr algn="just" marL="499255" indent="-249628" lvl="1">
              <a:lnSpc>
                <a:spcPts val="4046"/>
              </a:lnSpc>
              <a:buFont typeface="Arial"/>
              <a:buChar char="•"/>
            </a:pPr>
            <a:r>
              <a:rPr lang="en-US" b="true" sz="2312" spc="108">
                <a:solidFill>
                  <a:srgbClr val="000000"/>
                </a:solidFill>
                <a:latin typeface="Canva Sans Bold"/>
                <a:ea typeface="Canva Sans Bold"/>
                <a:cs typeface="Canva Sans Bold"/>
                <a:sym typeface="Canva Sans Bold"/>
              </a:rPr>
              <a:t>Ibrahim et al. [9] studied the</a:t>
            </a:r>
            <a:r>
              <a:rPr lang="en-US" sz="2312" spc="108">
                <a:solidFill>
                  <a:srgbClr val="000000"/>
                </a:solidFill>
                <a:latin typeface="Canva Sans"/>
                <a:ea typeface="Canva Sans"/>
                <a:cs typeface="Canva Sans"/>
                <a:sym typeface="Canva Sans"/>
              </a:rPr>
              <a:t>oretical microservice attacks using vulnerabilities to build attack graphs, but their feasibility and practical configuration changes (e.g., </a:t>
            </a:r>
            <a:r>
              <a:rPr lang="en-US" b="true" sz="2312" spc="108">
                <a:solidFill>
                  <a:srgbClr val="000000"/>
                </a:solidFill>
                <a:latin typeface="Canva Sans Bold"/>
                <a:ea typeface="Canva Sans Bold"/>
                <a:cs typeface="Canva Sans Bold"/>
                <a:sym typeface="Canva Sans Bold"/>
              </a:rPr>
              <a:t>dropping</a:t>
            </a:r>
            <a:r>
              <a:rPr lang="en-US" sz="2312" spc="108">
                <a:solidFill>
                  <a:srgbClr val="000000"/>
                </a:solidFill>
                <a:latin typeface="Canva Sans"/>
                <a:ea typeface="Canva Sans"/>
                <a:cs typeface="Canva Sans"/>
                <a:sym typeface="Canva Sans"/>
              </a:rPr>
              <a:t> </a:t>
            </a:r>
            <a:r>
              <a:rPr lang="en-US" b="true" sz="2312" spc="108">
                <a:solidFill>
                  <a:srgbClr val="000000"/>
                </a:solidFill>
                <a:latin typeface="Canva Sans Bold"/>
                <a:ea typeface="Canva Sans Bold"/>
                <a:cs typeface="Canva Sans Bold"/>
                <a:sym typeface="Canva Sans Bold"/>
              </a:rPr>
              <a:t>SYS_ADMIN capability</a:t>
            </a:r>
            <a:r>
              <a:rPr lang="en-US" sz="2312" spc="108">
                <a:solidFill>
                  <a:srgbClr val="000000"/>
                </a:solidFill>
                <a:latin typeface="Canva Sans"/>
                <a:ea typeface="Canva Sans"/>
                <a:cs typeface="Canva Sans"/>
                <a:sym typeface="Canva Sans"/>
              </a:rPr>
              <a:t>) were not tested.</a:t>
            </a:r>
          </a:p>
          <a:p>
            <a:pPr algn="just" marL="499255" indent="-249628" lvl="1">
              <a:lnSpc>
                <a:spcPts val="4046"/>
              </a:lnSpc>
              <a:buFont typeface="Arial"/>
              <a:buChar char="•"/>
            </a:pPr>
            <a:r>
              <a:rPr lang="en-US" b="true" sz="2312" spc="108">
                <a:solidFill>
                  <a:srgbClr val="000000"/>
                </a:solidFill>
                <a:latin typeface="Canva Sans Bold"/>
                <a:ea typeface="Canva Sans Bold"/>
                <a:cs typeface="Canva Sans Bold"/>
                <a:sym typeface="Canva Sans Bold"/>
              </a:rPr>
              <a:t>Security too</a:t>
            </a:r>
            <a:r>
              <a:rPr lang="en-US" sz="2312" spc="108">
                <a:solidFill>
                  <a:srgbClr val="000000"/>
                </a:solidFill>
                <a:latin typeface="Canva Sans"/>
                <a:ea typeface="Canva Sans"/>
                <a:cs typeface="Canva Sans"/>
                <a:sym typeface="Canva Sans"/>
              </a:rPr>
              <a:t>ls for cloud environments include configuration analyzers (e.g., </a:t>
            </a:r>
            <a:r>
              <a:rPr lang="en-US" b="true" sz="2312" spc="108">
                <a:solidFill>
                  <a:srgbClr val="000000"/>
                </a:solidFill>
                <a:latin typeface="Canva Sans Bold"/>
                <a:ea typeface="Canva Sans Bold"/>
                <a:cs typeface="Canva Sans Bold"/>
                <a:sym typeface="Canva Sans Bold"/>
              </a:rPr>
              <a:t>Snyk</a:t>
            </a:r>
            <a:r>
              <a:rPr lang="en-US" sz="2312" spc="108">
                <a:solidFill>
                  <a:srgbClr val="000000"/>
                </a:solidFill>
                <a:latin typeface="Canva Sans"/>
                <a:ea typeface="Canva Sans"/>
                <a:cs typeface="Canva Sans"/>
                <a:sym typeface="Canva Sans"/>
              </a:rPr>
              <a:t>, </a:t>
            </a:r>
            <a:r>
              <a:rPr lang="en-US" b="true" sz="2312" spc="108">
                <a:solidFill>
                  <a:srgbClr val="000000"/>
                </a:solidFill>
                <a:latin typeface="Canva Sans Bold"/>
                <a:ea typeface="Canva Sans Bold"/>
                <a:cs typeface="Canva Sans Bold"/>
                <a:sym typeface="Canva Sans Bold"/>
              </a:rPr>
              <a:t>Docker Bench</a:t>
            </a:r>
            <a:r>
              <a:rPr lang="en-US" sz="2312" spc="108">
                <a:solidFill>
                  <a:srgbClr val="000000"/>
                </a:solidFill>
                <a:latin typeface="Canva Sans"/>
                <a:ea typeface="Canva Sans"/>
                <a:cs typeface="Canva Sans"/>
                <a:sym typeface="Canva Sans"/>
              </a:rPr>
              <a:t>) that check settings against best practices and vulnerability scanners (e.g., </a:t>
            </a:r>
            <a:r>
              <a:rPr lang="en-US" b="true" sz="2312" spc="108">
                <a:solidFill>
                  <a:srgbClr val="000000"/>
                </a:solidFill>
                <a:latin typeface="Canva Sans Bold"/>
                <a:ea typeface="Canva Sans Bold"/>
                <a:cs typeface="Canva Sans Bold"/>
                <a:sym typeface="Canva Sans Bold"/>
              </a:rPr>
              <a:t>Clair, Trivy</a:t>
            </a:r>
            <a:r>
              <a:rPr lang="en-US" sz="2312" spc="108">
                <a:solidFill>
                  <a:srgbClr val="000000"/>
                </a:solidFill>
                <a:latin typeface="Canva Sans"/>
                <a:ea typeface="Canva Sans"/>
                <a:cs typeface="Canva Sans"/>
                <a:sym typeface="Canva Sans"/>
              </a:rPr>
              <a:t>) that compare container images with vulnerability databases.</a:t>
            </a:r>
          </a:p>
          <a:p>
            <a:pPr algn="just" marL="499255" indent="-249628" lvl="1">
              <a:lnSpc>
                <a:spcPts val="4046"/>
              </a:lnSpc>
              <a:buFont typeface="Arial"/>
              <a:buChar char="•"/>
            </a:pPr>
            <a:r>
              <a:rPr lang="en-US" b="true" sz="2312" spc="108">
                <a:solidFill>
                  <a:srgbClr val="000000"/>
                </a:solidFill>
                <a:latin typeface="Canva Sans Bold"/>
                <a:ea typeface="Canva Sans Bold"/>
                <a:cs typeface="Canva Sans Bold"/>
                <a:sym typeface="Canva Sans Bold"/>
              </a:rPr>
              <a:t>Automatically suggestin</a:t>
            </a:r>
            <a:r>
              <a:rPr lang="en-US" sz="2312" spc="108">
                <a:solidFill>
                  <a:srgbClr val="000000"/>
                </a:solidFill>
                <a:latin typeface="Canva Sans"/>
                <a:ea typeface="Canva Sans"/>
                <a:cs typeface="Canva Sans"/>
                <a:sym typeface="Canva Sans"/>
              </a:rPr>
              <a:t>g fixes for cloud misconfigurations remains an open challenge, as existing tools rely on users to manually address vulnerabilities.</a:t>
            </a:r>
          </a:p>
          <a:p>
            <a:pPr algn="just" marL="499255" indent="-249628" lvl="1">
              <a:lnSpc>
                <a:spcPts val="4046"/>
              </a:lnSpc>
              <a:buFont typeface="Arial"/>
              <a:buChar char="•"/>
            </a:pPr>
            <a:r>
              <a:rPr lang="en-US" b="true" sz="2312" spc="108">
                <a:solidFill>
                  <a:srgbClr val="000000"/>
                </a:solidFill>
                <a:latin typeface="Canva Sans Bold"/>
                <a:ea typeface="Canva Sans Bold"/>
                <a:cs typeface="Canva Sans Bold"/>
                <a:sym typeface="Canva Sans Bold"/>
              </a:rPr>
              <a:t>Knowledge graphs</a:t>
            </a:r>
            <a:r>
              <a:rPr lang="en-US" sz="2312" spc="108">
                <a:solidFill>
                  <a:srgbClr val="000000"/>
                </a:solidFill>
                <a:latin typeface="Canva Sans"/>
                <a:ea typeface="Canva Sans"/>
                <a:cs typeface="Canva Sans"/>
                <a:sym typeface="Canva Sans"/>
              </a:rPr>
              <a:t> for cloud cybersecurity have been explored, primarily for security awareness and intelligence sharing, with some approaches like Banse et al.'s Cloud Property Graph focusing on linking static code analysis to runtime environments, but not on comprehensive configuration security analysis.</a:t>
            </a:r>
          </a:p>
        </p:txBody>
      </p:sp>
      <p:grpSp>
        <p:nvGrpSpPr>
          <p:cNvPr name="Group 9" id="9"/>
          <p:cNvGrpSpPr/>
          <p:nvPr/>
        </p:nvGrpSpPr>
        <p:grpSpPr>
          <a:xfrm rot="0">
            <a:off x="4463682" y="981075"/>
            <a:ext cx="7990160" cy="95250"/>
            <a:chOff x="0" y="0"/>
            <a:chExt cx="10653547" cy="127000"/>
          </a:xfrm>
        </p:grpSpPr>
        <p:sp>
          <p:nvSpPr>
            <p:cNvPr name="AutoShape 10" id="10"/>
            <p:cNvSpPr/>
            <p:nvPr/>
          </p:nvSpPr>
          <p:spPr>
            <a:xfrm>
              <a:off x="5396425" y="63500"/>
              <a:ext cx="5257121" cy="0"/>
            </a:xfrm>
            <a:prstGeom prst="line">
              <a:avLst/>
            </a:prstGeom>
            <a:ln cap="flat" w="127000">
              <a:solidFill>
                <a:srgbClr val="F23436"/>
              </a:solidFill>
              <a:prstDash val="solid"/>
              <a:headEnd type="none" len="sm" w="sm"/>
              <a:tailEnd type="none" len="sm" w="sm"/>
            </a:ln>
          </p:spPr>
        </p:sp>
        <p:sp>
          <p:nvSpPr>
            <p:cNvPr name="AutoShape 11" id="11"/>
            <p:cNvSpPr/>
            <p:nvPr/>
          </p:nvSpPr>
          <p:spPr>
            <a:xfrm>
              <a:off x="0" y="63500"/>
              <a:ext cx="5396425" cy="0"/>
            </a:xfrm>
            <a:prstGeom prst="line">
              <a:avLst/>
            </a:prstGeom>
            <a:ln cap="flat" w="127000">
              <a:solidFill>
                <a:srgbClr val="19205F"/>
              </a:solidFill>
              <a:prstDash val="solid"/>
              <a:headEnd type="none" len="sm" w="sm"/>
              <a:tailEnd type="none" len="sm" w="sm"/>
            </a:ln>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50408" y="2653996"/>
            <a:ext cx="7402163" cy="5510332"/>
          </a:xfrm>
          <a:custGeom>
            <a:avLst/>
            <a:gdLst/>
            <a:ahLst/>
            <a:cxnLst/>
            <a:rect r="r" b="b" t="t" l="l"/>
            <a:pathLst>
              <a:path h="5510332" w="7402163">
                <a:moveTo>
                  <a:pt x="0" y="0"/>
                </a:moveTo>
                <a:lnTo>
                  <a:pt x="7402163" y="0"/>
                </a:lnTo>
                <a:lnTo>
                  <a:pt x="7402163" y="5510332"/>
                </a:lnTo>
                <a:lnTo>
                  <a:pt x="0" y="5510332"/>
                </a:lnTo>
                <a:lnTo>
                  <a:pt x="0" y="0"/>
                </a:lnTo>
                <a:close/>
              </a:path>
            </a:pathLst>
          </a:custGeom>
          <a:blipFill>
            <a:blip r:embed="rId2"/>
            <a:stretch>
              <a:fillRect l="0" t="0" r="0" b="0"/>
            </a:stretch>
          </a:blipFill>
          <a:ln w="9525" cap="sq">
            <a:solidFill>
              <a:srgbClr val="000000"/>
            </a:solidFill>
            <a:prstDash val="solid"/>
            <a:miter/>
          </a:ln>
        </p:spPr>
      </p:sp>
      <p:sp>
        <p:nvSpPr>
          <p:cNvPr name="TextBox 3" id="3"/>
          <p:cNvSpPr txBox="true"/>
          <p:nvPr/>
        </p:nvSpPr>
        <p:spPr>
          <a:xfrm rot="0">
            <a:off x="2813875" y="1019175"/>
            <a:ext cx="6166482" cy="619125"/>
          </a:xfrm>
          <a:prstGeom prst="rect">
            <a:avLst/>
          </a:prstGeom>
        </p:spPr>
        <p:txBody>
          <a:bodyPr anchor="t" rtlCol="false" tIns="0" lIns="0" bIns="0" rIns="0">
            <a:spAutoFit/>
          </a:bodyPr>
          <a:lstStyle/>
          <a:p>
            <a:pPr algn="l">
              <a:lnSpc>
                <a:spcPts val="4800"/>
              </a:lnSpc>
            </a:pPr>
            <a:r>
              <a:rPr lang="en-US" sz="4000" b="true">
                <a:solidFill>
                  <a:srgbClr val="000000"/>
                </a:solidFill>
                <a:latin typeface="Roboto Bold"/>
                <a:ea typeface="Roboto Bold"/>
                <a:cs typeface="Roboto Bold"/>
                <a:sym typeface="Roboto Bold"/>
              </a:rPr>
              <a:t>BUILDING THE GRAPHS</a:t>
            </a:r>
          </a:p>
        </p:txBody>
      </p:sp>
      <p:sp>
        <p:nvSpPr>
          <p:cNvPr name="TextBox 4" id="4"/>
          <p:cNvSpPr txBox="true"/>
          <p:nvPr/>
        </p:nvSpPr>
        <p:spPr>
          <a:xfrm rot="0">
            <a:off x="1184903" y="2750809"/>
            <a:ext cx="8632404" cy="6257687"/>
          </a:xfrm>
          <a:prstGeom prst="rect">
            <a:avLst/>
          </a:prstGeom>
        </p:spPr>
        <p:txBody>
          <a:bodyPr anchor="t" rtlCol="false" tIns="0" lIns="0" bIns="0" rIns="0">
            <a:spAutoFit/>
          </a:bodyPr>
          <a:lstStyle/>
          <a:p>
            <a:pPr algn="l">
              <a:lnSpc>
                <a:spcPts val="5011"/>
              </a:lnSpc>
            </a:pPr>
            <a:r>
              <a:rPr lang="en-US" sz="2799" spc="142" b="true">
                <a:solidFill>
                  <a:srgbClr val="F23436"/>
                </a:solidFill>
                <a:latin typeface="Roboto Bold"/>
                <a:ea typeface="Roboto Bold"/>
                <a:cs typeface="Roboto Bold"/>
                <a:sym typeface="Roboto Bold"/>
              </a:rPr>
              <a:t>Build Knowledge Graphs:</a:t>
            </a:r>
          </a:p>
          <a:p>
            <a:pPr algn="l" marL="604474" indent="-302237" lvl="1">
              <a:lnSpc>
                <a:spcPts val="5011"/>
              </a:lnSpc>
              <a:buFont typeface="Arial"/>
              <a:buChar char="•"/>
            </a:pPr>
            <a:r>
              <a:rPr lang="en-US" sz="2799" spc="142">
                <a:solidFill>
                  <a:srgbClr val="000000"/>
                </a:solidFill>
                <a:latin typeface="Roboto"/>
                <a:ea typeface="Roboto"/>
                <a:cs typeface="Roboto"/>
                <a:sym typeface="Roboto"/>
              </a:rPr>
              <a:t>Nodes represent configurations (e.g., permissions, Docker run options).</a:t>
            </a:r>
          </a:p>
          <a:p>
            <a:pPr algn="l" marL="604474" indent="-302237" lvl="1">
              <a:lnSpc>
                <a:spcPts val="5011"/>
              </a:lnSpc>
              <a:buFont typeface="Arial"/>
              <a:buChar char="•"/>
            </a:pPr>
            <a:r>
              <a:rPr lang="en-US" sz="2799" spc="142">
                <a:solidFill>
                  <a:srgbClr val="000000"/>
                </a:solidFill>
                <a:latin typeface="Roboto"/>
                <a:ea typeface="Roboto"/>
                <a:cs typeface="Roboto"/>
                <a:sym typeface="Roboto"/>
              </a:rPr>
              <a:t>Edges map relationships (e.g., "Container has Capability").</a:t>
            </a:r>
          </a:p>
          <a:p>
            <a:pPr algn="l">
              <a:lnSpc>
                <a:spcPts val="5011"/>
              </a:lnSpc>
            </a:pPr>
            <a:r>
              <a:rPr lang="en-US" sz="2799" spc="142" b="true">
                <a:solidFill>
                  <a:srgbClr val="F23436"/>
                </a:solidFill>
                <a:latin typeface="Roboto Bold"/>
                <a:ea typeface="Roboto Bold"/>
                <a:cs typeface="Roboto Bold"/>
                <a:sym typeface="Roboto Bold"/>
              </a:rPr>
              <a:t>Add AND/OR Vulnerability Graphs:</a:t>
            </a:r>
          </a:p>
          <a:p>
            <a:pPr algn="l" marL="604474" indent="-302237" lvl="1">
              <a:lnSpc>
                <a:spcPts val="5011"/>
              </a:lnSpc>
              <a:buFont typeface="Arial"/>
              <a:buChar char="•"/>
            </a:pPr>
            <a:r>
              <a:rPr lang="en-US" sz="2799" spc="142">
                <a:solidFill>
                  <a:srgbClr val="000000"/>
                </a:solidFill>
                <a:latin typeface="Roboto"/>
                <a:ea typeface="Roboto"/>
                <a:cs typeface="Roboto"/>
                <a:sym typeface="Roboto"/>
              </a:rPr>
              <a:t>Model attack scenarios (e.g., "requires CAP_SYS_ADMIN").</a:t>
            </a:r>
          </a:p>
          <a:p>
            <a:pPr algn="l" marL="604474" indent="-302237" lvl="1">
              <a:lnSpc>
                <a:spcPts val="5011"/>
              </a:lnSpc>
              <a:buFont typeface="Arial"/>
              <a:buChar char="•"/>
            </a:pPr>
            <a:r>
              <a:rPr lang="en-US" sz="2799" spc="142">
                <a:solidFill>
                  <a:srgbClr val="000000"/>
                </a:solidFill>
                <a:latin typeface="Roboto"/>
                <a:ea typeface="Roboto"/>
                <a:cs typeface="Roboto"/>
                <a:sym typeface="Roboto"/>
              </a:rPr>
              <a:t>Link vulnerabilities to configurations.</a:t>
            </a:r>
          </a:p>
          <a:p>
            <a:pPr algn="l">
              <a:lnSpc>
                <a:spcPts val="5011"/>
              </a:lnSpc>
            </a:pPr>
          </a:p>
        </p:txBody>
      </p:sp>
      <p:grpSp>
        <p:nvGrpSpPr>
          <p:cNvPr name="Group 5" id="5"/>
          <p:cNvGrpSpPr/>
          <p:nvPr/>
        </p:nvGrpSpPr>
        <p:grpSpPr>
          <a:xfrm rot="0">
            <a:off x="1651287" y="1829888"/>
            <a:ext cx="7990160" cy="95250"/>
            <a:chOff x="0" y="0"/>
            <a:chExt cx="10653547" cy="127000"/>
          </a:xfrm>
        </p:grpSpPr>
        <p:sp>
          <p:nvSpPr>
            <p:cNvPr name="AutoShape 6" id="6"/>
            <p:cNvSpPr/>
            <p:nvPr/>
          </p:nvSpPr>
          <p:spPr>
            <a:xfrm>
              <a:off x="5396425" y="63500"/>
              <a:ext cx="5257121" cy="0"/>
            </a:xfrm>
            <a:prstGeom prst="line">
              <a:avLst/>
            </a:prstGeom>
            <a:ln cap="flat" w="127000">
              <a:solidFill>
                <a:srgbClr val="F23436"/>
              </a:solidFill>
              <a:prstDash val="solid"/>
              <a:headEnd type="none" len="sm" w="sm"/>
              <a:tailEnd type="none" len="sm" w="sm"/>
            </a:ln>
          </p:spPr>
        </p:sp>
        <p:sp>
          <p:nvSpPr>
            <p:cNvPr name="AutoShape 7" id="7"/>
            <p:cNvSpPr/>
            <p:nvPr/>
          </p:nvSpPr>
          <p:spPr>
            <a:xfrm>
              <a:off x="0" y="63500"/>
              <a:ext cx="5396425" cy="0"/>
            </a:xfrm>
            <a:prstGeom prst="line">
              <a:avLst/>
            </a:prstGeom>
            <a:ln cap="flat" w="127000">
              <a:solidFill>
                <a:srgbClr val="19205F"/>
              </a:solidFill>
              <a:prstDash val="solid"/>
              <a:headEnd type="none" len="sm" w="sm"/>
              <a:tailEnd type="none" len="sm" w="sm"/>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DAGWm2Mdpow</dc:identifier>
  <dcterms:modified xsi:type="dcterms:W3CDTF">2011-08-01T06:04:30Z</dcterms:modified>
  <cp:revision>1</cp:revision>
  <dc:title>A Paper Review By Naimur Islam Navid</dc:title>
</cp:coreProperties>
</file>