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44"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12EC4-B5B4-42CD-A9F6-9F112B83D3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31C656-0754-4991-A837-F132E10AA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E739C3-3292-4EA7-8A03-31A1F035DB94}"/>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id="{E653FBDB-1A6F-42BB-955A-A512C0DFD7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C668F1-F6B3-4CDA-BD1A-152C6CD5BC7D}"/>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77368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D0046-1044-4F3C-A9F5-66E32E4547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7752F81-82E5-46AD-88BE-77867554BA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8114FC-50B2-40DF-99FF-0AB051C7ED5A}"/>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id="{9EF19299-6B85-4A3B-8CAD-225C9FC989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AB6924-0B3B-43E0-8B65-DAA721817AD3}"/>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58288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820186-0E90-4968-B535-09559A48EF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680E3A-3231-4170-895D-077B93D05FE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38731F-C425-43F1-8EDC-2D1E8A68B8D5}"/>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id="{84EA5CD6-EAC0-44B5-B368-2ED496A3FB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9038CA-9A4F-48EF-A8C3-EE5599DC07C3}"/>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56311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C9ECC-A7D4-4B65-B215-2CCB661D12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DCD141-663F-4833-8CED-E85933F999C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733B26-9CB1-4F8D-A924-2B392721579C}"/>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id="{BDACAB2A-3F0B-4762-B5A4-AA8F4571E0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65E607-DEBC-4459-AF97-D70327BADBF3}"/>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406397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44015-D4A1-4254-BACB-28D77603A1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B6F8D7-4621-4D4D-9BF9-CA4CF64D7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A6712E-9CAF-40AA-A243-EF2C13CFFE63}"/>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id="{D26F9D4C-B18D-4D53-AD58-9FCC2337EC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CCB08C-DE4E-4D28-AEA0-BD9D0B080820}"/>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194010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11154-62EF-4C2E-A47A-13A5C1410D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031D73-B17A-4F0E-8638-25DE0A3ED1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9D8ED5F-8D7B-4EAA-AC5E-5A12D40D3C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408103-8AE1-4E6B-94C5-D10F9DD55E06}"/>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6" name="页脚占位符 5">
            <a:extLst>
              <a:ext uri="{FF2B5EF4-FFF2-40B4-BE49-F238E27FC236}">
                <a16:creationId xmlns:a16="http://schemas.microsoft.com/office/drawing/2014/main" id="{9468DC4E-6D9B-4584-B4A6-4970C9ACAB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DC42F5-B17A-430C-8C50-F6FC88D9701B}"/>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2608658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78E83-7F5D-47FC-B6F7-D2BB8B287C6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99F60D-E0FF-4C8F-B08A-DD5E109DC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47D5C91-39C2-4F1A-9C18-AC8899B1A0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4CFA80-2521-4BD1-A845-A946F124A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619E790-E505-43CB-A4E5-D5FDBE84815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80CC43-AF7C-4F53-8CF9-8439C76C1E61}"/>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8" name="页脚占位符 7">
            <a:extLst>
              <a:ext uri="{FF2B5EF4-FFF2-40B4-BE49-F238E27FC236}">
                <a16:creationId xmlns:a16="http://schemas.microsoft.com/office/drawing/2014/main" id="{7E8E268F-BB56-4ED1-A98C-75608A21BD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E4FBF1-8589-4207-89A5-CB3A0A09CC3F}"/>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35112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21C5A-BA91-424E-8D67-3B6CBE1A67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BB44A2-C86E-4F4D-BA3F-EAF89097827B}"/>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4" name="页脚占位符 3">
            <a:extLst>
              <a:ext uri="{FF2B5EF4-FFF2-40B4-BE49-F238E27FC236}">
                <a16:creationId xmlns:a16="http://schemas.microsoft.com/office/drawing/2014/main" id="{BA227363-895D-4353-AB15-2B836AD42F8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E0B735-665E-4256-B645-32548F507E5F}"/>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69720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578470-FD2A-45D5-933E-BB973A5793A3}"/>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3" name="页脚占位符 2">
            <a:extLst>
              <a:ext uri="{FF2B5EF4-FFF2-40B4-BE49-F238E27FC236}">
                <a16:creationId xmlns:a16="http://schemas.microsoft.com/office/drawing/2014/main" id="{ED2361A8-2AB2-4F5A-ADB7-D49CBEF1FC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53B5750-DA90-475C-BAFE-1BED76A35386}"/>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413348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5BBF3-FEF0-480C-B8E8-ECBDE5D72D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E9AC9D-06C3-40A5-AD51-74B3C6467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E881FA-B483-410A-8277-EC97FFCF8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8911AEC-22B8-4C3F-9CA9-6A6FEBEF55B0}"/>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6" name="页脚占位符 5">
            <a:extLst>
              <a:ext uri="{FF2B5EF4-FFF2-40B4-BE49-F238E27FC236}">
                <a16:creationId xmlns:a16="http://schemas.microsoft.com/office/drawing/2014/main" id="{82911291-D13A-4172-826A-3B84ECBA05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627188-009D-436A-90A6-02C880E608E5}"/>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86695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533C9-0F90-42BC-81FC-F7541CF682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0E7C2F-2D1B-44E4-8EE0-94662A2E38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A6F8CF-94A6-4A69-8BC1-3EF75F9F5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29AE0F-E46A-4457-B702-3EE93BC31CEB}"/>
              </a:ext>
            </a:extLst>
          </p:cNvPr>
          <p:cNvSpPr>
            <a:spLocks noGrp="1"/>
          </p:cNvSpPr>
          <p:nvPr>
            <p:ph type="dt" sz="half" idx="10"/>
          </p:nvPr>
        </p:nvSpPr>
        <p:spPr/>
        <p:txBody>
          <a:bodyPr/>
          <a:lstStyle/>
          <a:p>
            <a:fld id="{19F600CA-4CA7-419E-93B2-74EF8791B8D6}" type="datetimeFigureOut">
              <a:rPr lang="zh-CN" altLang="en-US" smtClean="0"/>
              <a:t>2019/9/1</a:t>
            </a:fld>
            <a:endParaRPr lang="zh-CN" altLang="en-US"/>
          </a:p>
        </p:txBody>
      </p:sp>
      <p:sp>
        <p:nvSpPr>
          <p:cNvPr id="6" name="页脚占位符 5">
            <a:extLst>
              <a:ext uri="{FF2B5EF4-FFF2-40B4-BE49-F238E27FC236}">
                <a16:creationId xmlns:a16="http://schemas.microsoft.com/office/drawing/2014/main" id="{119B50CB-A989-4C05-8BCB-E8114340C3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23D576-B863-4186-B330-9E09E15BD220}"/>
              </a:ext>
            </a:extLst>
          </p:cNvPr>
          <p:cNvSpPr>
            <a:spLocks noGrp="1"/>
          </p:cNvSpPr>
          <p:nvPr>
            <p:ph type="sldNum" sz="quarter" idx="12"/>
          </p:nvPr>
        </p:nvSpPr>
        <p:spPr/>
        <p:txBody>
          <a:body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250405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9AD5AF0-9021-42B6-9262-70FF08C15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C6FF1D-4CB1-4387-85CD-C1ED4760E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4A4930-7C84-4208-8B8F-12FF54EAB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600CA-4CA7-419E-93B2-74EF8791B8D6}"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id="{FDC0918A-A1A6-4410-8FFE-904CA91E4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7398FF-E8FC-4B18-89F2-9F1AE2C1B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CC67F-560D-43CA-A229-4F027C7AB754}" type="slidenum">
              <a:rPr lang="zh-CN" altLang="en-US" smtClean="0"/>
              <a:t>‹#›</a:t>
            </a:fld>
            <a:endParaRPr lang="zh-CN" altLang="en-US"/>
          </a:p>
        </p:txBody>
      </p:sp>
    </p:spTree>
    <p:extLst>
      <p:ext uri="{BB962C8B-B14F-4D97-AF65-F5344CB8AC3E}">
        <p14:creationId xmlns:p14="http://schemas.microsoft.com/office/powerpoint/2010/main" val="3711040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AA3A99C-79E1-4D96-81D5-253A14639066}"/>
              </a:ext>
            </a:extLst>
          </p:cNvPr>
          <p:cNvSpPr/>
          <p:nvPr/>
        </p:nvSpPr>
        <p:spPr>
          <a:xfrm>
            <a:off x="1093509" y="499621"/>
            <a:ext cx="11387580" cy="6033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首先我们这个程序。明确他的初衷是以小程序为载体的一个在校大学生的一个交易平台。它的用户呢，必须是要通过教务处认证的大学生，所以这点上保证了。他的安全封闭的特点。</a:t>
            </a:r>
            <a:endParaRPr lang="en-US" altLang="zh-CN" dirty="0"/>
          </a:p>
          <a:p>
            <a:pPr algn="ctr"/>
            <a:r>
              <a:rPr lang="zh-CN" altLang="en-US" dirty="0"/>
              <a:t>然后作为一个完善的交易平台呢，它拥有完整的商品从发布到分类到买家的一个搜索、购买，包括和卖家沟通的环节应有尽有。</a:t>
            </a:r>
            <a:endParaRPr lang="en-US" altLang="zh-CN" dirty="0"/>
          </a:p>
          <a:p>
            <a:pPr algn="ctr"/>
            <a:r>
              <a:rPr lang="zh-CN" altLang="en-US" dirty="0"/>
              <a:t>他所能提供的作用之一呢就是完全取代校园内的二手交易微信</a:t>
            </a:r>
            <a:r>
              <a:rPr lang="en-US" altLang="zh-CN" dirty="0"/>
              <a:t>QQ</a:t>
            </a:r>
            <a:r>
              <a:rPr lang="zh-CN" altLang="en-US" dirty="0"/>
              <a:t>群。首先就是封闭安全，不用担心学生受到校外人员的一些诈骗呐</a:t>
            </a:r>
            <a:r>
              <a:rPr lang="en-US" altLang="zh-CN" dirty="0"/>
              <a:t>,</a:t>
            </a:r>
            <a:r>
              <a:rPr lang="zh-CN" altLang="en-US" dirty="0"/>
              <a:t>虚假广告啊，亦或是校园贷的侵扰。</a:t>
            </a:r>
            <a:endParaRPr lang="en-US" altLang="zh-CN" dirty="0"/>
          </a:p>
          <a:p>
            <a:pPr algn="ctr"/>
            <a:r>
              <a:rPr lang="zh-CN" altLang="en-US" dirty="0"/>
              <a:t>安全：他能保证整个交易流程的绝对封闭与安全，但安全只是它的一个小优点</a:t>
            </a:r>
            <a:endParaRPr lang="en-US" altLang="zh-CN" dirty="0"/>
          </a:p>
          <a:p>
            <a:pPr algn="ctr"/>
            <a:r>
              <a:rPr lang="zh-CN" altLang="en-US" dirty="0"/>
              <a:t>快捷：完善的分类模式涵盖了大学生活中所需的所有商品类型，精确的搜索则提供了直达目标商品的捷径</a:t>
            </a:r>
            <a:endParaRPr lang="en-US" altLang="zh-CN" dirty="0"/>
          </a:p>
          <a:p>
            <a:pPr algn="ctr"/>
            <a:r>
              <a:rPr lang="zh-CN" altLang="en-US" dirty="0"/>
              <a:t>运营模式完整：运营由工大</a:t>
            </a:r>
            <a:r>
              <a:rPr lang="en-US" altLang="zh-CN" dirty="0" err="1"/>
              <a:t>kab</a:t>
            </a:r>
            <a:r>
              <a:rPr lang="zh-CN" altLang="en-US" dirty="0"/>
              <a:t>部门负责广告赞助拉取，违规行为处理；维护与更新由工大</a:t>
            </a:r>
            <a:r>
              <a:rPr lang="en-US" altLang="zh-CN" dirty="0"/>
              <a:t>MOS</a:t>
            </a:r>
            <a:r>
              <a:rPr lang="zh-CN" altLang="en-US" dirty="0"/>
              <a:t>团队下属 </a:t>
            </a:r>
            <a:r>
              <a:rPr lang="en-US" altLang="zh-CN" dirty="0"/>
              <a:t>web/</a:t>
            </a:r>
            <a:r>
              <a:rPr lang="zh-CN" altLang="en-US" dirty="0"/>
              <a:t>运维 分组负责产品前后端的维护与更新</a:t>
            </a:r>
            <a:endParaRPr lang="en-US" altLang="zh-CN" dirty="0"/>
          </a:p>
          <a:p>
            <a:pPr algn="ctr"/>
            <a:endParaRPr lang="en-US" altLang="zh-CN" dirty="0"/>
          </a:p>
          <a:p>
            <a:pPr algn="ctr"/>
            <a:r>
              <a:rPr lang="zh-CN" altLang="en-US" dirty="0"/>
              <a:t>即便今天我们拿不到奖，我们的整个运营链也已经部署就位了，他将在未来的数年内持续为我校及未来陆续开放的其他学校学生的大学生活发光发热</a:t>
            </a:r>
            <a:endParaRPr lang="en-US" altLang="zh-CN" dirty="0"/>
          </a:p>
          <a:p>
            <a:pPr algn="ctr"/>
            <a:endParaRPr lang="en-US" altLang="zh-CN" dirty="0"/>
          </a:p>
          <a:p>
            <a:pPr algn="ctr"/>
            <a:endParaRPr lang="zh-CN" altLang="en-US" dirty="0"/>
          </a:p>
        </p:txBody>
      </p:sp>
    </p:spTree>
    <p:extLst>
      <p:ext uri="{BB962C8B-B14F-4D97-AF65-F5344CB8AC3E}">
        <p14:creationId xmlns:p14="http://schemas.microsoft.com/office/powerpoint/2010/main" val="258501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5F67B9-A6F5-4C0D-A116-17094A9CE202}"/>
              </a:ext>
            </a:extLst>
          </p:cNvPr>
          <p:cNvSpPr/>
          <p:nvPr/>
        </p:nvSpPr>
        <p:spPr>
          <a:xfrm>
            <a:off x="1093509" y="499621"/>
            <a:ext cx="9700182" cy="405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每个学校基本都有本校的二手交易</a:t>
            </a:r>
            <a:r>
              <a:rPr lang="en-US" altLang="zh-CN" dirty="0"/>
              <a:t>QQ</a:t>
            </a:r>
            <a:r>
              <a:rPr lang="zh-CN" altLang="en-US" dirty="0"/>
              <a:t>群，微信群，但是其中鱼龙混杂，除了本校学生，还有大量的校外人员利用</a:t>
            </a:r>
            <a:r>
              <a:rPr lang="en-US" altLang="zh-CN" dirty="0"/>
              <a:t>QQ/</a:t>
            </a:r>
            <a:r>
              <a:rPr lang="zh-CN" altLang="en-US" dirty="0"/>
              <a:t>微信群这一平台从事包括但不限于：招聘兼职、代刷网课、代做毕设、甚至是诈骗、校园贷等严重干扰学生正常交易甚至危害学生安全的行为。故出发点之一：安全，仅允许使用教务处身份信息登录，保证用户群体绝对仅为本校学生，杜绝外人干扰出发点二：高效，群里的商品无法分类，无法下架，商品过多时很快就会被淹没没人能看到。而我们的产品有严格的分类，搜索功能，交易完成后直接下架，最大限度提高买卖双方交易体验出发点三：平台允许上架几乎涵盖大学所需所有品类的一手二手商品，允许在校生从事大规模商品销售活动平台将拥有完善的用户举报机制，有运营团队负责处理举报信息</a:t>
            </a:r>
            <a:endParaRPr lang="en-US" altLang="zh-CN" dirty="0"/>
          </a:p>
          <a:p>
            <a:pPr algn="ctr"/>
            <a:endParaRPr lang="en-US" altLang="zh-CN" dirty="0"/>
          </a:p>
          <a:p>
            <a:pPr algn="ctr"/>
            <a:endParaRPr lang="en-US" altLang="zh-CN" dirty="0"/>
          </a:p>
          <a:p>
            <a:pPr algn="ctr"/>
            <a:r>
              <a:rPr lang="zh-CN" altLang="en-US" dirty="0"/>
              <a:t>毕业季的跳蚤市场没有充分利用，应届毕业生商品展示将有适量权重增加</a:t>
            </a:r>
          </a:p>
        </p:txBody>
      </p:sp>
    </p:spTree>
    <p:extLst>
      <p:ext uri="{BB962C8B-B14F-4D97-AF65-F5344CB8AC3E}">
        <p14:creationId xmlns:p14="http://schemas.microsoft.com/office/powerpoint/2010/main" val="176552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BDA487B-B76B-4131-9133-8DF145A91541}"/>
              </a:ext>
            </a:extLst>
          </p:cNvPr>
          <p:cNvSpPr/>
          <p:nvPr/>
        </p:nvSpPr>
        <p:spPr>
          <a:xfrm>
            <a:off x="1093509" y="499621"/>
            <a:ext cx="11180190" cy="6278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创新点</a:t>
            </a:r>
            <a:endParaRPr lang="en-US" altLang="zh-CN" dirty="0">
              <a:solidFill>
                <a:srgbClr val="FF0000"/>
              </a:solidFill>
            </a:endParaRPr>
          </a:p>
          <a:p>
            <a:pPr algn="ctr"/>
            <a:r>
              <a:rPr lang="zh-CN" altLang="en-US" dirty="0">
                <a:solidFill>
                  <a:srgbClr val="FF0000"/>
                </a:solidFill>
              </a:rPr>
              <a:t>交易平台从来都不是一个新课题，相反，他每年必有，所以所有人都会想到“创新性不足”</a:t>
            </a:r>
            <a:endParaRPr lang="en-US" altLang="zh-CN" dirty="0">
              <a:solidFill>
                <a:srgbClr val="FF0000"/>
              </a:solidFill>
            </a:endParaRPr>
          </a:p>
          <a:p>
            <a:pPr algn="ctr"/>
            <a:r>
              <a:rPr lang="zh-CN" altLang="en-US" dirty="0">
                <a:solidFill>
                  <a:srgbClr val="FF0000"/>
                </a:solidFill>
              </a:rPr>
              <a:t>但是，何为创新？</a:t>
            </a:r>
            <a:endParaRPr lang="en-US" altLang="zh-CN" dirty="0">
              <a:solidFill>
                <a:srgbClr val="FF0000"/>
              </a:solidFill>
            </a:endParaRPr>
          </a:p>
          <a:p>
            <a:pPr algn="ctr"/>
            <a:r>
              <a:rPr lang="zh-CN" altLang="en-US" dirty="0">
                <a:solidFill>
                  <a:srgbClr val="FF0000"/>
                </a:solidFill>
              </a:rPr>
              <a:t>没有的东西我们做出来了，就是创新</a:t>
            </a:r>
            <a:endParaRPr lang="en-US" altLang="zh-CN" dirty="0">
              <a:solidFill>
                <a:srgbClr val="FF0000"/>
              </a:solidFill>
            </a:endParaRPr>
          </a:p>
          <a:p>
            <a:pPr algn="ctr"/>
            <a:r>
              <a:rPr lang="zh-CN" altLang="en-US" dirty="0">
                <a:solidFill>
                  <a:srgbClr val="FF0000"/>
                </a:solidFill>
              </a:rPr>
              <a:t>别人解决不了的问题我解决了，就是创新</a:t>
            </a:r>
            <a:endParaRPr lang="en-US" altLang="zh-CN" dirty="0">
              <a:solidFill>
                <a:srgbClr val="FF0000"/>
              </a:solidFill>
            </a:endParaRPr>
          </a:p>
          <a:p>
            <a:pPr algn="ctr"/>
            <a:r>
              <a:rPr lang="zh-CN" altLang="en-US" dirty="0">
                <a:solidFill>
                  <a:srgbClr val="FF0000"/>
                </a:solidFill>
              </a:rPr>
              <a:t>别人概念提的天花乱坠，而我们真正让每一个学生每一个用户都真正享受到了我们的产品，这就不是创新了？</a:t>
            </a:r>
            <a:endParaRPr lang="en-US" altLang="zh-CN" dirty="0">
              <a:solidFill>
                <a:srgbClr val="FF0000"/>
              </a:solidFill>
            </a:endParaRPr>
          </a:p>
          <a:p>
            <a:pPr algn="ctr"/>
            <a:r>
              <a:rPr lang="zh-CN" altLang="en-US" dirty="0">
                <a:solidFill>
                  <a:srgbClr val="FF0000"/>
                </a:solidFill>
              </a:rPr>
              <a:t>我们都知道交易平台不是一个新课题，但是一个真正属于我们学生的安全便捷的交易平台，他在哪呢？</a:t>
            </a:r>
            <a:endParaRPr lang="en-US" altLang="zh-CN" dirty="0">
              <a:solidFill>
                <a:srgbClr val="FF0000"/>
              </a:solidFill>
            </a:endParaRPr>
          </a:p>
          <a:p>
            <a:pPr algn="ctr"/>
            <a:r>
              <a:rPr lang="zh-CN" altLang="en-US" dirty="0">
                <a:solidFill>
                  <a:srgbClr val="FF0000"/>
                </a:solidFill>
              </a:rPr>
              <a:t>概念年年都有，但我们手上为什么什么都没有？</a:t>
            </a:r>
            <a:endParaRPr lang="en-US" altLang="zh-CN" dirty="0">
              <a:solidFill>
                <a:srgbClr val="FF0000"/>
              </a:solidFill>
            </a:endParaRPr>
          </a:p>
          <a:p>
            <a:pPr algn="ctr"/>
            <a:endParaRPr lang="zh-CN" altLang="en-US" dirty="0"/>
          </a:p>
        </p:txBody>
      </p:sp>
    </p:spTree>
    <p:extLst>
      <p:ext uri="{BB962C8B-B14F-4D97-AF65-F5344CB8AC3E}">
        <p14:creationId xmlns:p14="http://schemas.microsoft.com/office/powerpoint/2010/main" val="184955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终止 1">
            <a:extLst>
              <a:ext uri="{FF2B5EF4-FFF2-40B4-BE49-F238E27FC236}">
                <a16:creationId xmlns:a16="http://schemas.microsoft.com/office/drawing/2014/main" id="{D24E5482-7BC8-40F6-BBAD-233BC9AC04DA}"/>
              </a:ext>
            </a:extLst>
          </p:cNvPr>
          <p:cNvSpPr/>
          <p:nvPr/>
        </p:nvSpPr>
        <p:spPr>
          <a:xfrm>
            <a:off x="928216" y="128862"/>
            <a:ext cx="875772" cy="51372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登录流程开始</a:t>
            </a:r>
          </a:p>
        </p:txBody>
      </p:sp>
      <p:sp>
        <p:nvSpPr>
          <p:cNvPr id="3" name="流程图: 可选过程 2">
            <a:extLst>
              <a:ext uri="{FF2B5EF4-FFF2-40B4-BE49-F238E27FC236}">
                <a16:creationId xmlns:a16="http://schemas.microsoft.com/office/drawing/2014/main" id="{F2DFDD67-F7A5-4E76-BFD9-8D87A4944BF6}"/>
              </a:ext>
            </a:extLst>
          </p:cNvPr>
          <p:cNvSpPr/>
          <p:nvPr/>
        </p:nvSpPr>
        <p:spPr>
          <a:xfrm>
            <a:off x="763571" y="921854"/>
            <a:ext cx="1205061"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打开程序</a:t>
            </a:r>
          </a:p>
        </p:txBody>
      </p:sp>
      <p:sp>
        <p:nvSpPr>
          <p:cNvPr id="6" name="流程图: 可选过程 5">
            <a:extLst>
              <a:ext uri="{FF2B5EF4-FFF2-40B4-BE49-F238E27FC236}">
                <a16:creationId xmlns:a16="http://schemas.microsoft.com/office/drawing/2014/main" id="{80C2AC81-12FE-4A66-90E5-7E08DEDE3B5A}"/>
              </a:ext>
            </a:extLst>
          </p:cNvPr>
          <p:cNvSpPr/>
          <p:nvPr/>
        </p:nvSpPr>
        <p:spPr>
          <a:xfrm>
            <a:off x="763571" y="3198873"/>
            <a:ext cx="1205061"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成功</a:t>
            </a:r>
          </a:p>
        </p:txBody>
      </p:sp>
      <p:sp>
        <p:nvSpPr>
          <p:cNvPr id="7" name="流程图: 可选过程 6">
            <a:extLst>
              <a:ext uri="{FF2B5EF4-FFF2-40B4-BE49-F238E27FC236}">
                <a16:creationId xmlns:a16="http://schemas.microsoft.com/office/drawing/2014/main" id="{89704776-EAB0-4890-A42C-98F128020C0F}"/>
              </a:ext>
            </a:extLst>
          </p:cNvPr>
          <p:cNvSpPr/>
          <p:nvPr/>
        </p:nvSpPr>
        <p:spPr>
          <a:xfrm>
            <a:off x="763571" y="5121395"/>
            <a:ext cx="1205061"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进入程序首页</a:t>
            </a:r>
          </a:p>
        </p:txBody>
      </p:sp>
      <p:sp>
        <p:nvSpPr>
          <p:cNvPr id="8" name="流程图: 终止 7">
            <a:extLst>
              <a:ext uri="{FF2B5EF4-FFF2-40B4-BE49-F238E27FC236}">
                <a16:creationId xmlns:a16="http://schemas.microsoft.com/office/drawing/2014/main" id="{CBF8AD42-44D8-49F2-9A6B-C27CCAE3041E}"/>
              </a:ext>
            </a:extLst>
          </p:cNvPr>
          <p:cNvSpPr/>
          <p:nvPr/>
        </p:nvSpPr>
        <p:spPr>
          <a:xfrm>
            <a:off x="923827" y="6187932"/>
            <a:ext cx="885200" cy="50423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登录流程结束</a:t>
            </a:r>
          </a:p>
        </p:txBody>
      </p:sp>
      <p:sp>
        <p:nvSpPr>
          <p:cNvPr id="10" name="流程图: 可选过程 9">
            <a:extLst>
              <a:ext uri="{FF2B5EF4-FFF2-40B4-BE49-F238E27FC236}">
                <a16:creationId xmlns:a16="http://schemas.microsoft.com/office/drawing/2014/main" id="{625127E3-A973-4A01-8E7B-81519FB08C6C}"/>
              </a:ext>
            </a:extLst>
          </p:cNvPr>
          <p:cNvSpPr/>
          <p:nvPr/>
        </p:nvSpPr>
        <p:spPr>
          <a:xfrm>
            <a:off x="3446444" y="1945856"/>
            <a:ext cx="1205061"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失败</a:t>
            </a:r>
          </a:p>
        </p:txBody>
      </p:sp>
      <p:sp>
        <p:nvSpPr>
          <p:cNvPr id="11" name="流程图: 决策 10">
            <a:extLst>
              <a:ext uri="{FF2B5EF4-FFF2-40B4-BE49-F238E27FC236}">
                <a16:creationId xmlns:a16="http://schemas.microsoft.com/office/drawing/2014/main" id="{3484ACA8-8592-4C7C-9FAF-73CD4521FC87}"/>
              </a:ext>
            </a:extLst>
          </p:cNvPr>
          <p:cNvSpPr/>
          <p:nvPr/>
        </p:nvSpPr>
        <p:spPr>
          <a:xfrm>
            <a:off x="113087" y="1774898"/>
            <a:ext cx="2506027" cy="109412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获取本地存储登录凭证并云端验证</a:t>
            </a:r>
          </a:p>
        </p:txBody>
      </p:sp>
      <p:sp>
        <p:nvSpPr>
          <p:cNvPr id="14" name="流程图: 可选过程 13">
            <a:extLst>
              <a:ext uri="{FF2B5EF4-FFF2-40B4-BE49-F238E27FC236}">
                <a16:creationId xmlns:a16="http://schemas.microsoft.com/office/drawing/2014/main" id="{D477F70C-F463-46F9-A307-5EB0417908AE}"/>
              </a:ext>
            </a:extLst>
          </p:cNvPr>
          <p:cNvSpPr/>
          <p:nvPr/>
        </p:nvSpPr>
        <p:spPr>
          <a:xfrm>
            <a:off x="8942040" y="3198873"/>
            <a:ext cx="1205061"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登陆成功</a:t>
            </a:r>
          </a:p>
        </p:txBody>
      </p:sp>
      <p:sp>
        <p:nvSpPr>
          <p:cNvPr id="15" name="流程图: 决策 14">
            <a:extLst>
              <a:ext uri="{FF2B5EF4-FFF2-40B4-BE49-F238E27FC236}">
                <a16:creationId xmlns:a16="http://schemas.microsoft.com/office/drawing/2014/main" id="{F2FC2766-0952-43BA-A980-D554A091546B}"/>
              </a:ext>
            </a:extLst>
          </p:cNvPr>
          <p:cNvSpPr/>
          <p:nvPr/>
        </p:nvSpPr>
        <p:spPr>
          <a:xfrm>
            <a:off x="6208803" y="1528955"/>
            <a:ext cx="2080342" cy="109412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使用学号密码登录</a:t>
            </a:r>
          </a:p>
        </p:txBody>
      </p:sp>
      <p:sp>
        <p:nvSpPr>
          <p:cNvPr id="16" name="流程图: 可选过程 15">
            <a:extLst>
              <a:ext uri="{FF2B5EF4-FFF2-40B4-BE49-F238E27FC236}">
                <a16:creationId xmlns:a16="http://schemas.microsoft.com/office/drawing/2014/main" id="{A6111410-1226-4C7E-997F-B38DBBA7DA8A}"/>
              </a:ext>
            </a:extLst>
          </p:cNvPr>
          <p:cNvSpPr/>
          <p:nvPr/>
        </p:nvSpPr>
        <p:spPr>
          <a:xfrm>
            <a:off x="6646443" y="3198873"/>
            <a:ext cx="1205061"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登录失败</a:t>
            </a:r>
          </a:p>
        </p:txBody>
      </p:sp>
      <p:sp>
        <p:nvSpPr>
          <p:cNvPr id="17" name="流程图: 可选过程 16">
            <a:extLst>
              <a:ext uri="{FF2B5EF4-FFF2-40B4-BE49-F238E27FC236}">
                <a16:creationId xmlns:a16="http://schemas.microsoft.com/office/drawing/2014/main" id="{713DF91E-63B6-40C6-A40A-E65F1679BF01}"/>
              </a:ext>
            </a:extLst>
          </p:cNvPr>
          <p:cNvSpPr/>
          <p:nvPr/>
        </p:nvSpPr>
        <p:spPr>
          <a:xfrm>
            <a:off x="5242087" y="3198873"/>
            <a:ext cx="1118480"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返回错误信息</a:t>
            </a:r>
          </a:p>
        </p:txBody>
      </p:sp>
      <p:sp>
        <p:nvSpPr>
          <p:cNvPr id="18" name="流程图: 可选过程 17">
            <a:extLst>
              <a:ext uri="{FF2B5EF4-FFF2-40B4-BE49-F238E27FC236}">
                <a16:creationId xmlns:a16="http://schemas.microsoft.com/office/drawing/2014/main" id="{C60EA989-6554-4E8C-8563-49465806E9C3}"/>
              </a:ext>
            </a:extLst>
          </p:cNvPr>
          <p:cNvSpPr/>
          <p:nvPr/>
        </p:nvSpPr>
        <p:spPr>
          <a:xfrm>
            <a:off x="8942040" y="4265410"/>
            <a:ext cx="1205061"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存储登录凭证至本地</a:t>
            </a:r>
          </a:p>
        </p:txBody>
      </p:sp>
      <p:cxnSp>
        <p:nvCxnSpPr>
          <p:cNvPr id="20" name="直接箭头连接符 19">
            <a:extLst>
              <a:ext uri="{FF2B5EF4-FFF2-40B4-BE49-F238E27FC236}">
                <a16:creationId xmlns:a16="http://schemas.microsoft.com/office/drawing/2014/main" id="{3D87E93E-F895-4A20-8E44-7E7B1C5B043E}"/>
              </a:ext>
            </a:extLst>
          </p:cNvPr>
          <p:cNvCxnSpPr>
            <a:cxnSpLocks/>
            <a:stCxn id="2" idx="2"/>
            <a:endCxn id="3" idx="0"/>
          </p:cNvCxnSpPr>
          <p:nvPr/>
        </p:nvCxnSpPr>
        <p:spPr>
          <a:xfrm>
            <a:off x="1366102" y="642585"/>
            <a:ext cx="0" cy="279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F669E16-333B-46D4-AB12-D8D6D5508D09}"/>
              </a:ext>
            </a:extLst>
          </p:cNvPr>
          <p:cNvCxnSpPr>
            <a:cxnSpLocks/>
            <a:stCxn id="3" idx="2"/>
            <a:endCxn id="11" idx="0"/>
          </p:cNvCxnSpPr>
          <p:nvPr/>
        </p:nvCxnSpPr>
        <p:spPr>
          <a:xfrm flipH="1">
            <a:off x="1366101" y="1480391"/>
            <a:ext cx="1" cy="29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9C895D3-CFA8-4E89-96C6-2E15F6E1ADCB}"/>
              </a:ext>
            </a:extLst>
          </p:cNvPr>
          <p:cNvCxnSpPr>
            <a:cxnSpLocks/>
            <a:stCxn id="11" idx="2"/>
            <a:endCxn id="6" idx="0"/>
          </p:cNvCxnSpPr>
          <p:nvPr/>
        </p:nvCxnSpPr>
        <p:spPr>
          <a:xfrm>
            <a:off x="1366101" y="2869025"/>
            <a:ext cx="1" cy="329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F2A3C6FD-DBB0-49CB-AD7A-5B7D66F0C760}"/>
              </a:ext>
            </a:extLst>
          </p:cNvPr>
          <p:cNvCxnSpPr>
            <a:cxnSpLocks/>
            <a:stCxn id="11" idx="3"/>
            <a:endCxn id="10" idx="0"/>
          </p:cNvCxnSpPr>
          <p:nvPr/>
        </p:nvCxnSpPr>
        <p:spPr>
          <a:xfrm flipV="1">
            <a:off x="2619114" y="1945856"/>
            <a:ext cx="1429861" cy="376106"/>
          </a:xfrm>
          <a:prstGeom prst="bentConnector4">
            <a:avLst>
              <a:gd name="adj1" fmla="val 28930"/>
              <a:gd name="adj2" fmla="val 2062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a:extLst>
              <a:ext uri="{FF2B5EF4-FFF2-40B4-BE49-F238E27FC236}">
                <a16:creationId xmlns:a16="http://schemas.microsoft.com/office/drawing/2014/main" id="{40A6DE56-FA00-4FC8-923A-9E9657B9A18F}"/>
              </a:ext>
            </a:extLst>
          </p:cNvPr>
          <p:cNvCxnSpPr>
            <a:cxnSpLocks/>
            <a:stCxn id="15" idx="3"/>
            <a:endCxn id="14" idx="0"/>
          </p:cNvCxnSpPr>
          <p:nvPr/>
        </p:nvCxnSpPr>
        <p:spPr>
          <a:xfrm>
            <a:off x="8289145" y="2076019"/>
            <a:ext cx="1255426" cy="11228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54B9AC27-E4B3-4EF9-8036-E5B6BB229682}"/>
              </a:ext>
            </a:extLst>
          </p:cNvPr>
          <p:cNvCxnSpPr>
            <a:cxnSpLocks/>
            <a:stCxn id="6" idx="2"/>
            <a:endCxn id="95" idx="0"/>
          </p:cNvCxnSpPr>
          <p:nvPr/>
        </p:nvCxnSpPr>
        <p:spPr>
          <a:xfrm flipH="1">
            <a:off x="1366101" y="3757410"/>
            <a:ext cx="1" cy="5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614E4BC-A1AD-4613-84B8-967CB144EA3D}"/>
              </a:ext>
            </a:extLst>
          </p:cNvPr>
          <p:cNvCxnSpPr>
            <a:cxnSpLocks/>
            <a:stCxn id="7" idx="2"/>
            <a:endCxn id="8" idx="0"/>
          </p:cNvCxnSpPr>
          <p:nvPr/>
        </p:nvCxnSpPr>
        <p:spPr>
          <a:xfrm>
            <a:off x="1366102" y="5679932"/>
            <a:ext cx="325" cy="5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671FD2A-19BE-4AD5-BF19-BAA27B40732A}"/>
              </a:ext>
            </a:extLst>
          </p:cNvPr>
          <p:cNvCxnSpPr>
            <a:cxnSpLocks/>
            <a:stCxn id="15" idx="2"/>
            <a:endCxn id="16" idx="0"/>
          </p:cNvCxnSpPr>
          <p:nvPr/>
        </p:nvCxnSpPr>
        <p:spPr>
          <a:xfrm>
            <a:off x="7248974" y="2623082"/>
            <a:ext cx="0" cy="575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2A1821F-4EFD-476D-A1DE-C53FEF6284C8}"/>
              </a:ext>
            </a:extLst>
          </p:cNvPr>
          <p:cNvCxnSpPr>
            <a:cxnSpLocks/>
            <a:stCxn id="16" idx="1"/>
            <a:endCxn id="17" idx="3"/>
          </p:cNvCxnSpPr>
          <p:nvPr/>
        </p:nvCxnSpPr>
        <p:spPr>
          <a:xfrm flipH="1">
            <a:off x="6360567" y="3478142"/>
            <a:ext cx="285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6F391FCD-8D51-4EA8-8A36-2292C3CDA300}"/>
              </a:ext>
            </a:extLst>
          </p:cNvPr>
          <p:cNvCxnSpPr>
            <a:cxnSpLocks/>
            <a:stCxn id="17" idx="0"/>
            <a:endCxn id="15" idx="0"/>
          </p:cNvCxnSpPr>
          <p:nvPr/>
        </p:nvCxnSpPr>
        <p:spPr>
          <a:xfrm rot="5400000" flipH="1" flipV="1">
            <a:off x="5690191" y="1640091"/>
            <a:ext cx="1669918" cy="1447647"/>
          </a:xfrm>
          <a:prstGeom prst="bentConnector3">
            <a:avLst>
              <a:gd name="adj1" fmla="val 1136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4ACB4EEB-BA9D-445B-BEBD-907769E55BC0}"/>
              </a:ext>
            </a:extLst>
          </p:cNvPr>
          <p:cNvCxnSpPr>
            <a:cxnSpLocks/>
            <a:stCxn id="10" idx="2"/>
            <a:endCxn id="15" idx="0"/>
          </p:cNvCxnSpPr>
          <p:nvPr/>
        </p:nvCxnSpPr>
        <p:spPr>
          <a:xfrm rot="5400000" flipH="1" flipV="1">
            <a:off x="5161255" y="416674"/>
            <a:ext cx="975438" cy="3199999"/>
          </a:xfrm>
          <a:prstGeom prst="bentConnector5">
            <a:avLst>
              <a:gd name="adj1" fmla="val -23436"/>
              <a:gd name="adj2" fmla="val 43162"/>
              <a:gd name="adj3" fmla="val 1234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A3501EBF-5F6B-4D0F-81DB-EC20EAFA9396}"/>
              </a:ext>
            </a:extLst>
          </p:cNvPr>
          <p:cNvCxnSpPr>
            <a:cxnSpLocks/>
            <a:stCxn id="14" idx="2"/>
            <a:endCxn id="18" idx="0"/>
          </p:cNvCxnSpPr>
          <p:nvPr/>
        </p:nvCxnSpPr>
        <p:spPr>
          <a:xfrm>
            <a:off x="9544571" y="3757410"/>
            <a:ext cx="0" cy="5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9C62D64-FBC0-4F8F-8DC2-73E73B3D524B}"/>
              </a:ext>
            </a:extLst>
          </p:cNvPr>
          <p:cNvCxnSpPr>
            <a:cxnSpLocks/>
            <a:stCxn id="18" idx="1"/>
            <a:endCxn id="95" idx="3"/>
          </p:cNvCxnSpPr>
          <p:nvPr/>
        </p:nvCxnSpPr>
        <p:spPr>
          <a:xfrm flipH="1">
            <a:off x="1808375" y="4544679"/>
            <a:ext cx="71336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流程图: 可选过程 94">
            <a:extLst>
              <a:ext uri="{FF2B5EF4-FFF2-40B4-BE49-F238E27FC236}">
                <a16:creationId xmlns:a16="http://schemas.microsoft.com/office/drawing/2014/main" id="{D893C96D-ECEA-4494-B8AE-B2584CF99383}"/>
              </a:ext>
            </a:extLst>
          </p:cNvPr>
          <p:cNvSpPr/>
          <p:nvPr/>
        </p:nvSpPr>
        <p:spPr>
          <a:xfrm>
            <a:off x="923827" y="4265410"/>
            <a:ext cx="884548" cy="55853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返回用户数据</a:t>
            </a:r>
          </a:p>
        </p:txBody>
      </p:sp>
      <p:cxnSp>
        <p:nvCxnSpPr>
          <p:cNvPr id="98" name="直接箭头连接符 97">
            <a:extLst>
              <a:ext uri="{FF2B5EF4-FFF2-40B4-BE49-F238E27FC236}">
                <a16:creationId xmlns:a16="http://schemas.microsoft.com/office/drawing/2014/main" id="{7F3FCA1E-6D70-4BA9-9110-EA83CEFD16EA}"/>
              </a:ext>
            </a:extLst>
          </p:cNvPr>
          <p:cNvCxnSpPr>
            <a:cxnSpLocks/>
            <a:stCxn id="95" idx="2"/>
            <a:endCxn id="7" idx="0"/>
          </p:cNvCxnSpPr>
          <p:nvPr/>
        </p:nvCxnSpPr>
        <p:spPr>
          <a:xfrm>
            <a:off x="1366101" y="4823947"/>
            <a:ext cx="1" cy="297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流程图: 可选过程 145">
            <a:extLst>
              <a:ext uri="{FF2B5EF4-FFF2-40B4-BE49-F238E27FC236}">
                <a16:creationId xmlns:a16="http://schemas.microsoft.com/office/drawing/2014/main" id="{4FAE7561-C14F-445C-86C3-7758F2306B8B}"/>
              </a:ext>
            </a:extLst>
          </p:cNvPr>
          <p:cNvSpPr/>
          <p:nvPr/>
        </p:nvSpPr>
        <p:spPr>
          <a:xfrm>
            <a:off x="6043912" y="183149"/>
            <a:ext cx="5749020" cy="65132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用户登录流程图</a:t>
            </a:r>
          </a:p>
        </p:txBody>
      </p:sp>
    </p:spTree>
    <p:extLst>
      <p:ext uri="{BB962C8B-B14F-4D97-AF65-F5344CB8AC3E}">
        <p14:creationId xmlns:p14="http://schemas.microsoft.com/office/powerpoint/2010/main" val="255870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可选过程 1">
            <a:extLst>
              <a:ext uri="{FF2B5EF4-FFF2-40B4-BE49-F238E27FC236}">
                <a16:creationId xmlns:a16="http://schemas.microsoft.com/office/drawing/2014/main" id="{1E08FD9C-84C8-4C0D-BEB8-10D982F1D1AE}"/>
              </a:ext>
            </a:extLst>
          </p:cNvPr>
          <p:cNvSpPr/>
          <p:nvPr/>
        </p:nvSpPr>
        <p:spPr>
          <a:xfrm>
            <a:off x="6043912" y="183149"/>
            <a:ext cx="5749020" cy="65132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用户购买商品流程图</a:t>
            </a:r>
          </a:p>
        </p:txBody>
      </p:sp>
      <p:sp>
        <p:nvSpPr>
          <p:cNvPr id="3" name="流程图: 终止 2">
            <a:extLst>
              <a:ext uri="{FF2B5EF4-FFF2-40B4-BE49-F238E27FC236}">
                <a16:creationId xmlns:a16="http://schemas.microsoft.com/office/drawing/2014/main" id="{4806158B-906D-4B10-ABDA-DB88C0FB470D}"/>
              </a:ext>
            </a:extLst>
          </p:cNvPr>
          <p:cNvSpPr/>
          <p:nvPr/>
        </p:nvSpPr>
        <p:spPr>
          <a:xfrm>
            <a:off x="928216" y="128862"/>
            <a:ext cx="875772" cy="51372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购买流程开始</a:t>
            </a:r>
          </a:p>
        </p:txBody>
      </p:sp>
      <p:sp>
        <p:nvSpPr>
          <p:cNvPr id="7" name="流程图: 终止 6">
            <a:extLst>
              <a:ext uri="{FF2B5EF4-FFF2-40B4-BE49-F238E27FC236}">
                <a16:creationId xmlns:a16="http://schemas.microsoft.com/office/drawing/2014/main" id="{F398DD85-DA37-4A33-B182-1BAA8762B852}"/>
              </a:ext>
            </a:extLst>
          </p:cNvPr>
          <p:cNvSpPr/>
          <p:nvPr/>
        </p:nvSpPr>
        <p:spPr>
          <a:xfrm>
            <a:off x="841179" y="6295027"/>
            <a:ext cx="1048512" cy="53234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购买流程结束</a:t>
            </a:r>
          </a:p>
        </p:txBody>
      </p:sp>
      <p:cxnSp>
        <p:nvCxnSpPr>
          <p:cNvPr id="9" name="直接箭头连接符 8">
            <a:extLst>
              <a:ext uri="{FF2B5EF4-FFF2-40B4-BE49-F238E27FC236}">
                <a16:creationId xmlns:a16="http://schemas.microsoft.com/office/drawing/2014/main" id="{B6931A5E-25E1-496C-8FBC-7B67A9A76907}"/>
              </a:ext>
            </a:extLst>
          </p:cNvPr>
          <p:cNvCxnSpPr>
            <a:cxnSpLocks/>
            <a:stCxn id="3" idx="2"/>
            <a:endCxn id="23" idx="0"/>
          </p:cNvCxnSpPr>
          <p:nvPr/>
        </p:nvCxnSpPr>
        <p:spPr>
          <a:xfrm flipH="1">
            <a:off x="1366101" y="642585"/>
            <a:ext cx="1" cy="25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B61C19D-B267-4A7A-9A67-4B40560C94F8}"/>
              </a:ext>
            </a:extLst>
          </p:cNvPr>
          <p:cNvCxnSpPr>
            <a:cxnSpLocks/>
            <a:stCxn id="74" idx="2"/>
            <a:endCxn id="93" idx="0"/>
          </p:cNvCxnSpPr>
          <p:nvPr/>
        </p:nvCxnSpPr>
        <p:spPr>
          <a:xfrm>
            <a:off x="1365435" y="5361993"/>
            <a:ext cx="0" cy="292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FAF0C98-D197-439A-B7E6-072653E2A435}"/>
              </a:ext>
            </a:extLst>
          </p:cNvPr>
          <p:cNvCxnSpPr>
            <a:cxnSpLocks/>
            <a:stCxn id="93" idx="2"/>
            <a:endCxn id="7" idx="0"/>
          </p:cNvCxnSpPr>
          <p:nvPr/>
        </p:nvCxnSpPr>
        <p:spPr>
          <a:xfrm>
            <a:off x="1365435" y="6186935"/>
            <a:ext cx="0" cy="10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流程图: 决策 22">
            <a:extLst>
              <a:ext uri="{FF2B5EF4-FFF2-40B4-BE49-F238E27FC236}">
                <a16:creationId xmlns:a16="http://schemas.microsoft.com/office/drawing/2014/main" id="{FB51A79F-9DA9-41EE-AA4A-34938392A2F8}"/>
              </a:ext>
            </a:extLst>
          </p:cNvPr>
          <p:cNvSpPr/>
          <p:nvPr/>
        </p:nvSpPr>
        <p:spPr>
          <a:xfrm>
            <a:off x="399853" y="893275"/>
            <a:ext cx="1932495" cy="784084"/>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选取商品</a:t>
            </a:r>
          </a:p>
        </p:txBody>
      </p:sp>
      <p:sp>
        <p:nvSpPr>
          <p:cNvPr id="28" name="矩形 27">
            <a:extLst>
              <a:ext uri="{FF2B5EF4-FFF2-40B4-BE49-F238E27FC236}">
                <a16:creationId xmlns:a16="http://schemas.microsoft.com/office/drawing/2014/main" id="{37848C1E-91FA-44F3-B83E-BE5ECE49E8D7}"/>
              </a:ext>
            </a:extLst>
          </p:cNvPr>
          <p:cNvSpPr/>
          <p:nvPr/>
        </p:nvSpPr>
        <p:spPr>
          <a:xfrm>
            <a:off x="763571" y="1928049"/>
            <a:ext cx="1203731" cy="53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从首页推荐选取商品</a:t>
            </a:r>
          </a:p>
        </p:txBody>
      </p:sp>
      <p:sp>
        <p:nvSpPr>
          <p:cNvPr id="29" name="矩形 28">
            <a:extLst>
              <a:ext uri="{FF2B5EF4-FFF2-40B4-BE49-F238E27FC236}">
                <a16:creationId xmlns:a16="http://schemas.microsoft.com/office/drawing/2014/main" id="{36737FCA-D033-4F91-88C1-A7C1F56EF54E}"/>
              </a:ext>
            </a:extLst>
          </p:cNvPr>
          <p:cNvSpPr/>
          <p:nvPr/>
        </p:nvSpPr>
        <p:spPr>
          <a:xfrm>
            <a:off x="2552302" y="1974025"/>
            <a:ext cx="1203730" cy="53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从分类筛选选取商品</a:t>
            </a:r>
          </a:p>
        </p:txBody>
      </p:sp>
      <p:sp>
        <p:nvSpPr>
          <p:cNvPr id="30" name="矩形 29">
            <a:extLst>
              <a:ext uri="{FF2B5EF4-FFF2-40B4-BE49-F238E27FC236}">
                <a16:creationId xmlns:a16="http://schemas.microsoft.com/office/drawing/2014/main" id="{409B1982-6436-4E6F-AB11-12BE95B6BA79}"/>
              </a:ext>
            </a:extLst>
          </p:cNvPr>
          <p:cNvSpPr/>
          <p:nvPr/>
        </p:nvSpPr>
        <p:spPr>
          <a:xfrm>
            <a:off x="4341032" y="1974025"/>
            <a:ext cx="1203730" cy="53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从搜索查找选取商品</a:t>
            </a:r>
          </a:p>
        </p:txBody>
      </p:sp>
      <p:sp>
        <p:nvSpPr>
          <p:cNvPr id="31" name="矩形 30">
            <a:extLst>
              <a:ext uri="{FF2B5EF4-FFF2-40B4-BE49-F238E27FC236}">
                <a16:creationId xmlns:a16="http://schemas.microsoft.com/office/drawing/2014/main" id="{F7EEC6C7-5F8A-413A-A64B-F620A81AB5A6}"/>
              </a:ext>
            </a:extLst>
          </p:cNvPr>
          <p:cNvSpPr/>
          <p:nvPr/>
        </p:nvSpPr>
        <p:spPr>
          <a:xfrm>
            <a:off x="6129762" y="1974025"/>
            <a:ext cx="1203725" cy="53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从我的收藏选取商品</a:t>
            </a:r>
          </a:p>
        </p:txBody>
      </p:sp>
      <p:sp>
        <p:nvSpPr>
          <p:cNvPr id="32" name="矩形 31">
            <a:extLst>
              <a:ext uri="{FF2B5EF4-FFF2-40B4-BE49-F238E27FC236}">
                <a16:creationId xmlns:a16="http://schemas.microsoft.com/office/drawing/2014/main" id="{17EF1C34-BDBB-47A6-85F0-18B770D19A2C}"/>
              </a:ext>
            </a:extLst>
          </p:cNvPr>
          <p:cNvSpPr/>
          <p:nvPr/>
        </p:nvSpPr>
        <p:spPr>
          <a:xfrm>
            <a:off x="7918487" y="1974025"/>
            <a:ext cx="1203723" cy="53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从</a:t>
            </a:r>
            <a:r>
              <a:rPr lang="en-US" altLang="zh-CN" sz="1400" dirty="0">
                <a:solidFill>
                  <a:schemeClr val="tx1"/>
                </a:solidFill>
              </a:rPr>
              <a:t>……</a:t>
            </a:r>
            <a:r>
              <a:rPr lang="zh-CN" altLang="en-US" sz="1400" dirty="0">
                <a:solidFill>
                  <a:schemeClr val="tx1"/>
                </a:solidFill>
              </a:rPr>
              <a:t>选取商品</a:t>
            </a:r>
          </a:p>
        </p:txBody>
      </p:sp>
      <p:cxnSp>
        <p:nvCxnSpPr>
          <p:cNvPr id="33" name="连接符: 肘形 32">
            <a:extLst>
              <a:ext uri="{FF2B5EF4-FFF2-40B4-BE49-F238E27FC236}">
                <a16:creationId xmlns:a16="http://schemas.microsoft.com/office/drawing/2014/main" id="{E031062E-9147-4FD5-BD36-08F7F8C4F957}"/>
              </a:ext>
            </a:extLst>
          </p:cNvPr>
          <p:cNvCxnSpPr>
            <a:cxnSpLocks/>
            <a:stCxn id="23" idx="3"/>
            <a:endCxn id="29" idx="0"/>
          </p:cNvCxnSpPr>
          <p:nvPr/>
        </p:nvCxnSpPr>
        <p:spPr>
          <a:xfrm>
            <a:off x="2332348" y="1285317"/>
            <a:ext cx="821819" cy="6887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D195F330-4DDB-473D-9771-65E6F33E5647}"/>
              </a:ext>
            </a:extLst>
          </p:cNvPr>
          <p:cNvCxnSpPr>
            <a:cxnSpLocks/>
            <a:stCxn id="23" idx="3"/>
            <a:endCxn id="30" idx="0"/>
          </p:cNvCxnSpPr>
          <p:nvPr/>
        </p:nvCxnSpPr>
        <p:spPr>
          <a:xfrm>
            <a:off x="2332348" y="1285317"/>
            <a:ext cx="2610549" cy="6887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06A24996-F0BA-4A81-8F76-9E8BA89C942B}"/>
              </a:ext>
            </a:extLst>
          </p:cNvPr>
          <p:cNvCxnSpPr>
            <a:cxnSpLocks/>
            <a:stCxn id="23" idx="3"/>
            <a:endCxn id="31" idx="0"/>
          </p:cNvCxnSpPr>
          <p:nvPr/>
        </p:nvCxnSpPr>
        <p:spPr>
          <a:xfrm>
            <a:off x="2332348" y="1285317"/>
            <a:ext cx="4399277" cy="6887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a:extLst>
              <a:ext uri="{FF2B5EF4-FFF2-40B4-BE49-F238E27FC236}">
                <a16:creationId xmlns:a16="http://schemas.microsoft.com/office/drawing/2014/main" id="{E63ACAD4-AA1D-4E5C-9306-766A22629F61}"/>
              </a:ext>
            </a:extLst>
          </p:cNvPr>
          <p:cNvCxnSpPr>
            <a:cxnSpLocks/>
            <a:stCxn id="23" idx="3"/>
            <a:endCxn id="32" idx="0"/>
          </p:cNvCxnSpPr>
          <p:nvPr/>
        </p:nvCxnSpPr>
        <p:spPr>
          <a:xfrm>
            <a:off x="2332348" y="1285317"/>
            <a:ext cx="6188001" cy="6887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47AF720-EDBF-4152-AD5B-6455C1C9B6DD}"/>
              </a:ext>
            </a:extLst>
          </p:cNvPr>
          <p:cNvCxnSpPr>
            <a:cxnSpLocks/>
            <a:stCxn id="23" idx="2"/>
            <a:endCxn id="28" idx="0"/>
          </p:cNvCxnSpPr>
          <p:nvPr/>
        </p:nvCxnSpPr>
        <p:spPr>
          <a:xfrm flipH="1">
            <a:off x="1365437" y="1677359"/>
            <a:ext cx="664" cy="250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75E94EB2-4AF5-48A1-87B0-01206695F1FA}"/>
              </a:ext>
            </a:extLst>
          </p:cNvPr>
          <p:cNvSpPr/>
          <p:nvPr/>
        </p:nvSpPr>
        <p:spPr>
          <a:xfrm>
            <a:off x="763572" y="3024720"/>
            <a:ext cx="1203730" cy="53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进入商品详情页</a:t>
            </a:r>
          </a:p>
        </p:txBody>
      </p:sp>
      <p:cxnSp>
        <p:nvCxnSpPr>
          <p:cNvPr id="58" name="直接箭头连接符 57">
            <a:extLst>
              <a:ext uri="{FF2B5EF4-FFF2-40B4-BE49-F238E27FC236}">
                <a16:creationId xmlns:a16="http://schemas.microsoft.com/office/drawing/2014/main" id="{0E770D61-B10B-4A1F-BC13-FD168E7AA990}"/>
              </a:ext>
            </a:extLst>
          </p:cNvPr>
          <p:cNvCxnSpPr>
            <a:cxnSpLocks/>
            <a:stCxn id="28" idx="2"/>
            <a:endCxn id="57" idx="0"/>
          </p:cNvCxnSpPr>
          <p:nvPr/>
        </p:nvCxnSpPr>
        <p:spPr>
          <a:xfrm>
            <a:off x="1365437" y="2460397"/>
            <a:ext cx="0" cy="5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a:extLst>
              <a:ext uri="{FF2B5EF4-FFF2-40B4-BE49-F238E27FC236}">
                <a16:creationId xmlns:a16="http://schemas.microsoft.com/office/drawing/2014/main" id="{74BD8207-4111-4E2A-953E-EB206C2FC40A}"/>
              </a:ext>
            </a:extLst>
          </p:cNvPr>
          <p:cNvCxnSpPr>
            <a:cxnSpLocks/>
            <a:stCxn id="29" idx="2"/>
            <a:endCxn id="57" idx="3"/>
          </p:cNvCxnSpPr>
          <p:nvPr/>
        </p:nvCxnSpPr>
        <p:spPr>
          <a:xfrm rot="5400000">
            <a:off x="2168475" y="2305201"/>
            <a:ext cx="784521" cy="11868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1307267F-229F-4C04-9988-3328442CC6C4}"/>
              </a:ext>
            </a:extLst>
          </p:cNvPr>
          <p:cNvCxnSpPr>
            <a:cxnSpLocks/>
            <a:stCxn id="30" idx="2"/>
            <a:endCxn id="57" idx="3"/>
          </p:cNvCxnSpPr>
          <p:nvPr/>
        </p:nvCxnSpPr>
        <p:spPr>
          <a:xfrm rot="5400000">
            <a:off x="3062840" y="1410836"/>
            <a:ext cx="784521" cy="29755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967743CE-D3C7-4AFE-AB5E-2BD6D220D84E}"/>
              </a:ext>
            </a:extLst>
          </p:cNvPr>
          <p:cNvCxnSpPr>
            <a:cxnSpLocks/>
            <a:stCxn id="31" idx="2"/>
            <a:endCxn id="57" idx="3"/>
          </p:cNvCxnSpPr>
          <p:nvPr/>
        </p:nvCxnSpPr>
        <p:spPr>
          <a:xfrm rot="5400000">
            <a:off x="3957204" y="516472"/>
            <a:ext cx="784521" cy="47643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连接符: 肘形 69">
            <a:extLst>
              <a:ext uri="{FF2B5EF4-FFF2-40B4-BE49-F238E27FC236}">
                <a16:creationId xmlns:a16="http://schemas.microsoft.com/office/drawing/2014/main" id="{36F2964C-11DF-421F-BA39-BAEA55E7029D}"/>
              </a:ext>
            </a:extLst>
          </p:cNvPr>
          <p:cNvCxnSpPr>
            <a:cxnSpLocks/>
            <a:stCxn id="32" idx="2"/>
            <a:endCxn id="57" idx="3"/>
          </p:cNvCxnSpPr>
          <p:nvPr/>
        </p:nvCxnSpPr>
        <p:spPr>
          <a:xfrm rot="5400000">
            <a:off x="4851566" y="-377890"/>
            <a:ext cx="784521" cy="6553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流程图: 可选过程 72">
            <a:extLst>
              <a:ext uri="{FF2B5EF4-FFF2-40B4-BE49-F238E27FC236}">
                <a16:creationId xmlns:a16="http://schemas.microsoft.com/office/drawing/2014/main" id="{16A9DD1C-BD07-4B2A-8D6F-88437CEFCD54}"/>
              </a:ext>
            </a:extLst>
          </p:cNvPr>
          <p:cNvSpPr/>
          <p:nvPr/>
        </p:nvSpPr>
        <p:spPr>
          <a:xfrm>
            <a:off x="560346" y="3736760"/>
            <a:ext cx="1610179" cy="49130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点赞</a:t>
            </a:r>
            <a:r>
              <a:rPr lang="en-US" altLang="zh-CN" sz="1400" dirty="0">
                <a:solidFill>
                  <a:schemeClr val="tx1"/>
                </a:solidFill>
              </a:rPr>
              <a:t>/</a:t>
            </a:r>
            <a:r>
              <a:rPr lang="zh-CN" altLang="en-US" sz="1400" dirty="0">
                <a:solidFill>
                  <a:schemeClr val="tx1"/>
                </a:solidFill>
              </a:rPr>
              <a:t>收藏</a:t>
            </a:r>
            <a:r>
              <a:rPr lang="en-US" altLang="zh-CN" sz="1400" dirty="0">
                <a:solidFill>
                  <a:schemeClr val="tx1"/>
                </a:solidFill>
              </a:rPr>
              <a:t>/</a:t>
            </a:r>
            <a:r>
              <a:rPr lang="zh-CN" altLang="en-US" sz="1400" dirty="0">
                <a:solidFill>
                  <a:schemeClr val="tx1"/>
                </a:solidFill>
              </a:rPr>
              <a:t>留言</a:t>
            </a:r>
          </a:p>
        </p:txBody>
      </p:sp>
      <p:sp>
        <p:nvSpPr>
          <p:cNvPr id="74" name="矩形 73">
            <a:extLst>
              <a:ext uri="{FF2B5EF4-FFF2-40B4-BE49-F238E27FC236}">
                <a16:creationId xmlns:a16="http://schemas.microsoft.com/office/drawing/2014/main" id="{345A840E-1E98-4620-A5FB-23330EFDC93C}"/>
              </a:ext>
            </a:extLst>
          </p:cNvPr>
          <p:cNvSpPr/>
          <p:nvPr/>
        </p:nvSpPr>
        <p:spPr>
          <a:xfrm>
            <a:off x="418041" y="4520662"/>
            <a:ext cx="1894788" cy="84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与卖家利用在线聊天功能交流，决定交易时间地点</a:t>
            </a:r>
          </a:p>
        </p:txBody>
      </p:sp>
      <p:cxnSp>
        <p:nvCxnSpPr>
          <p:cNvPr id="81" name="直接箭头连接符 80">
            <a:extLst>
              <a:ext uri="{FF2B5EF4-FFF2-40B4-BE49-F238E27FC236}">
                <a16:creationId xmlns:a16="http://schemas.microsoft.com/office/drawing/2014/main" id="{65648B59-4D56-437D-9E01-E4C168458BF1}"/>
              </a:ext>
            </a:extLst>
          </p:cNvPr>
          <p:cNvCxnSpPr>
            <a:cxnSpLocks/>
            <a:stCxn id="57" idx="2"/>
            <a:endCxn id="73" idx="0"/>
          </p:cNvCxnSpPr>
          <p:nvPr/>
        </p:nvCxnSpPr>
        <p:spPr>
          <a:xfrm flipH="1">
            <a:off x="1365436" y="3557068"/>
            <a:ext cx="1" cy="179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364AF637-9383-40E2-91BD-76B2B16BB2E6}"/>
              </a:ext>
            </a:extLst>
          </p:cNvPr>
          <p:cNvCxnSpPr>
            <a:cxnSpLocks/>
            <a:stCxn id="73" idx="2"/>
            <a:endCxn id="74" idx="0"/>
          </p:cNvCxnSpPr>
          <p:nvPr/>
        </p:nvCxnSpPr>
        <p:spPr>
          <a:xfrm flipH="1">
            <a:off x="1365435" y="4228068"/>
            <a:ext cx="1" cy="292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B52FB2AE-F046-4F0F-BB63-5620C13F41C0}"/>
              </a:ext>
            </a:extLst>
          </p:cNvPr>
          <p:cNvSpPr/>
          <p:nvPr/>
        </p:nvSpPr>
        <p:spPr>
          <a:xfrm>
            <a:off x="763570" y="5654587"/>
            <a:ext cx="1203730" cy="53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线下交易</a:t>
            </a:r>
            <a:endParaRPr lang="zh-CN" altLang="en-US" sz="1400" dirty="0">
              <a:solidFill>
                <a:schemeClr val="tx1"/>
              </a:solidFill>
            </a:endParaRPr>
          </a:p>
        </p:txBody>
      </p:sp>
    </p:spTree>
    <p:extLst>
      <p:ext uri="{BB962C8B-B14F-4D97-AF65-F5344CB8AC3E}">
        <p14:creationId xmlns:p14="http://schemas.microsoft.com/office/powerpoint/2010/main" val="79826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终止 1">
            <a:extLst>
              <a:ext uri="{FF2B5EF4-FFF2-40B4-BE49-F238E27FC236}">
                <a16:creationId xmlns:a16="http://schemas.microsoft.com/office/drawing/2014/main" id="{885E787B-F16E-4912-B1FA-5917756F3DB8}"/>
              </a:ext>
            </a:extLst>
          </p:cNvPr>
          <p:cNvSpPr/>
          <p:nvPr/>
        </p:nvSpPr>
        <p:spPr>
          <a:xfrm>
            <a:off x="806736" y="53447"/>
            <a:ext cx="1117400" cy="51372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开始商品上架流程</a:t>
            </a:r>
          </a:p>
        </p:txBody>
      </p:sp>
      <p:sp>
        <p:nvSpPr>
          <p:cNvPr id="4" name="矩形 3">
            <a:extLst>
              <a:ext uri="{FF2B5EF4-FFF2-40B4-BE49-F238E27FC236}">
                <a16:creationId xmlns:a16="http://schemas.microsoft.com/office/drawing/2014/main" id="{57DA594A-A6B1-47DA-B8CD-490C1A360598}"/>
              </a:ext>
            </a:extLst>
          </p:cNvPr>
          <p:cNvSpPr/>
          <p:nvPr/>
        </p:nvSpPr>
        <p:spPr>
          <a:xfrm>
            <a:off x="688156" y="1211612"/>
            <a:ext cx="1348033" cy="532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用户登陆成功</a:t>
            </a:r>
          </a:p>
        </p:txBody>
      </p:sp>
      <p:cxnSp>
        <p:nvCxnSpPr>
          <p:cNvPr id="6" name="直接箭头连接符 5">
            <a:extLst>
              <a:ext uri="{FF2B5EF4-FFF2-40B4-BE49-F238E27FC236}">
                <a16:creationId xmlns:a16="http://schemas.microsoft.com/office/drawing/2014/main" id="{F0C367FC-CCCF-4C43-B9F6-0C07A3D1FDE4}"/>
              </a:ext>
            </a:extLst>
          </p:cNvPr>
          <p:cNvCxnSpPr>
            <a:cxnSpLocks/>
            <a:stCxn id="4" idx="2"/>
            <a:endCxn id="12" idx="0"/>
          </p:cNvCxnSpPr>
          <p:nvPr/>
        </p:nvCxnSpPr>
        <p:spPr>
          <a:xfrm>
            <a:off x="1362173" y="1743960"/>
            <a:ext cx="0" cy="42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流程图: 可选过程 6">
            <a:extLst>
              <a:ext uri="{FF2B5EF4-FFF2-40B4-BE49-F238E27FC236}">
                <a16:creationId xmlns:a16="http://schemas.microsoft.com/office/drawing/2014/main" id="{C0DE1559-5D54-49C1-8B8C-CC5BECEED96F}"/>
              </a:ext>
            </a:extLst>
          </p:cNvPr>
          <p:cNvSpPr/>
          <p:nvPr/>
        </p:nvSpPr>
        <p:spPr>
          <a:xfrm>
            <a:off x="6043912" y="183149"/>
            <a:ext cx="5749020" cy="65132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商品上架流程图</a:t>
            </a:r>
          </a:p>
        </p:txBody>
      </p:sp>
      <p:cxnSp>
        <p:nvCxnSpPr>
          <p:cNvPr id="9" name="直接箭头连接符 8">
            <a:extLst>
              <a:ext uri="{FF2B5EF4-FFF2-40B4-BE49-F238E27FC236}">
                <a16:creationId xmlns:a16="http://schemas.microsoft.com/office/drawing/2014/main" id="{436649DC-1B9F-4FB4-9A36-3A7FD8DFA12D}"/>
              </a:ext>
            </a:extLst>
          </p:cNvPr>
          <p:cNvCxnSpPr>
            <a:cxnSpLocks/>
            <a:stCxn id="2" idx="2"/>
            <a:endCxn id="4" idx="0"/>
          </p:cNvCxnSpPr>
          <p:nvPr/>
        </p:nvCxnSpPr>
        <p:spPr>
          <a:xfrm flipH="1">
            <a:off x="1362173" y="567170"/>
            <a:ext cx="3263" cy="64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7CADEA2-E497-48FE-8928-2E1DB9E0C84F}"/>
              </a:ext>
            </a:extLst>
          </p:cNvPr>
          <p:cNvSpPr/>
          <p:nvPr/>
        </p:nvSpPr>
        <p:spPr>
          <a:xfrm>
            <a:off x="56560" y="2173145"/>
            <a:ext cx="2611225" cy="65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进入</a:t>
            </a:r>
            <a:r>
              <a:rPr lang="en-US" altLang="zh-CN" sz="1400" dirty="0">
                <a:solidFill>
                  <a:schemeClr val="tx1"/>
                </a:solidFill>
              </a:rPr>
              <a:t>[</a:t>
            </a:r>
            <a:r>
              <a:rPr lang="zh-CN" altLang="en-US" sz="1400" dirty="0">
                <a:solidFill>
                  <a:schemeClr val="tx1"/>
                </a:solidFill>
              </a:rPr>
              <a:t>我的主页</a:t>
            </a:r>
            <a:r>
              <a:rPr lang="en-US" altLang="zh-CN" sz="1400" dirty="0">
                <a:solidFill>
                  <a:schemeClr val="tx1"/>
                </a:solidFill>
              </a:rPr>
              <a:t>]-&gt;[</a:t>
            </a:r>
            <a:r>
              <a:rPr lang="zh-CN" altLang="en-US" sz="1400" dirty="0">
                <a:solidFill>
                  <a:schemeClr val="tx1"/>
                </a:solidFill>
              </a:rPr>
              <a:t>上架商品</a:t>
            </a:r>
            <a:r>
              <a:rPr lang="en-US" altLang="zh-CN" sz="1400" dirty="0">
                <a:solidFill>
                  <a:schemeClr val="tx1"/>
                </a:solidFill>
              </a:rPr>
              <a:t>]</a:t>
            </a:r>
            <a:endParaRPr lang="zh-CN" altLang="en-US" sz="1400" dirty="0">
              <a:solidFill>
                <a:schemeClr val="tx1"/>
              </a:solidFill>
            </a:endParaRPr>
          </a:p>
        </p:txBody>
      </p:sp>
      <p:sp>
        <p:nvSpPr>
          <p:cNvPr id="14" name="矩形 13">
            <a:extLst>
              <a:ext uri="{FF2B5EF4-FFF2-40B4-BE49-F238E27FC236}">
                <a16:creationId xmlns:a16="http://schemas.microsoft.com/office/drawing/2014/main" id="{C418C469-9864-49A7-B2D5-C5AC29F54846}"/>
              </a:ext>
            </a:extLst>
          </p:cNvPr>
          <p:cNvSpPr/>
          <p:nvPr/>
        </p:nvSpPr>
        <p:spPr>
          <a:xfrm>
            <a:off x="286008" y="3218599"/>
            <a:ext cx="2155534" cy="7840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填写商品信息（标题，描述，图片，价格，库存，新旧等）</a:t>
            </a:r>
          </a:p>
        </p:txBody>
      </p:sp>
      <p:sp>
        <p:nvSpPr>
          <p:cNvPr id="15" name="矩形 14">
            <a:extLst>
              <a:ext uri="{FF2B5EF4-FFF2-40B4-BE49-F238E27FC236}">
                <a16:creationId xmlns:a16="http://schemas.microsoft.com/office/drawing/2014/main" id="{50067D79-C274-45DE-9CB2-0EBE5A2BB07E}"/>
              </a:ext>
            </a:extLst>
          </p:cNvPr>
          <p:cNvSpPr/>
          <p:nvPr/>
        </p:nvSpPr>
        <p:spPr>
          <a:xfrm>
            <a:off x="286008" y="4300589"/>
            <a:ext cx="2155534" cy="65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发布商品，等待买家联系</a:t>
            </a:r>
          </a:p>
        </p:txBody>
      </p:sp>
      <p:cxnSp>
        <p:nvCxnSpPr>
          <p:cNvPr id="16" name="直接箭头连接符 15">
            <a:extLst>
              <a:ext uri="{FF2B5EF4-FFF2-40B4-BE49-F238E27FC236}">
                <a16:creationId xmlns:a16="http://schemas.microsoft.com/office/drawing/2014/main" id="{3C311B47-AF4E-4CDA-92BB-4404CDD2170F}"/>
              </a:ext>
            </a:extLst>
          </p:cNvPr>
          <p:cNvCxnSpPr>
            <a:cxnSpLocks/>
            <a:stCxn id="15" idx="2"/>
            <a:endCxn id="26" idx="0"/>
          </p:cNvCxnSpPr>
          <p:nvPr/>
        </p:nvCxnSpPr>
        <p:spPr>
          <a:xfrm flipH="1">
            <a:off x="1362171" y="4959269"/>
            <a:ext cx="1604" cy="578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8FD4712-5484-47B0-8C4E-584EAA6710AB}"/>
              </a:ext>
            </a:extLst>
          </p:cNvPr>
          <p:cNvCxnSpPr>
            <a:cxnSpLocks/>
            <a:stCxn id="14" idx="2"/>
            <a:endCxn id="15" idx="0"/>
          </p:cNvCxnSpPr>
          <p:nvPr/>
        </p:nvCxnSpPr>
        <p:spPr>
          <a:xfrm>
            <a:off x="1363775" y="4002683"/>
            <a:ext cx="0" cy="297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53F62AD-F439-4C26-86C7-2720910DA335}"/>
              </a:ext>
            </a:extLst>
          </p:cNvPr>
          <p:cNvCxnSpPr>
            <a:cxnSpLocks/>
            <a:stCxn id="12" idx="2"/>
            <a:endCxn id="14" idx="0"/>
          </p:cNvCxnSpPr>
          <p:nvPr/>
        </p:nvCxnSpPr>
        <p:spPr>
          <a:xfrm>
            <a:off x="1362173" y="2831825"/>
            <a:ext cx="1602" cy="38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流程图: 终止 25">
            <a:extLst>
              <a:ext uri="{FF2B5EF4-FFF2-40B4-BE49-F238E27FC236}">
                <a16:creationId xmlns:a16="http://schemas.microsoft.com/office/drawing/2014/main" id="{0ED57080-6619-4765-BEBE-B26D9B07EA49}"/>
              </a:ext>
            </a:extLst>
          </p:cNvPr>
          <p:cNvSpPr/>
          <p:nvPr/>
        </p:nvSpPr>
        <p:spPr>
          <a:xfrm>
            <a:off x="803471" y="5538099"/>
            <a:ext cx="1117400" cy="51372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商品上架流程结束</a:t>
            </a:r>
          </a:p>
        </p:txBody>
      </p:sp>
    </p:spTree>
    <p:extLst>
      <p:ext uri="{BB962C8B-B14F-4D97-AF65-F5344CB8AC3E}">
        <p14:creationId xmlns:p14="http://schemas.microsoft.com/office/powerpoint/2010/main" val="200198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终止 6">
            <a:extLst>
              <a:ext uri="{FF2B5EF4-FFF2-40B4-BE49-F238E27FC236}">
                <a16:creationId xmlns:a16="http://schemas.microsoft.com/office/drawing/2014/main" id="{157EA22E-905C-4D32-8223-19B0099457D5}"/>
              </a:ext>
            </a:extLst>
          </p:cNvPr>
          <p:cNvSpPr/>
          <p:nvPr/>
        </p:nvSpPr>
        <p:spPr>
          <a:xfrm>
            <a:off x="1387933" y="609629"/>
            <a:ext cx="1117400" cy="51372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用户举报流程开始</a:t>
            </a:r>
          </a:p>
        </p:txBody>
      </p:sp>
      <p:sp>
        <p:nvSpPr>
          <p:cNvPr id="10" name="矩形 9">
            <a:extLst>
              <a:ext uri="{FF2B5EF4-FFF2-40B4-BE49-F238E27FC236}">
                <a16:creationId xmlns:a16="http://schemas.microsoft.com/office/drawing/2014/main" id="{F3B49015-F86B-4221-AB45-BCB4A42E3D3C}"/>
              </a:ext>
            </a:extLst>
          </p:cNvPr>
          <p:cNvSpPr/>
          <p:nvPr/>
        </p:nvSpPr>
        <p:spPr>
          <a:xfrm>
            <a:off x="868866" y="3893770"/>
            <a:ext cx="2155534" cy="65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运维人员每天固定时间核实举报信息，并给予违规用户封号时长处罚</a:t>
            </a:r>
          </a:p>
        </p:txBody>
      </p:sp>
      <p:cxnSp>
        <p:nvCxnSpPr>
          <p:cNvPr id="11" name="直接箭头连接符 10">
            <a:extLst>
              <a:ext uri="{FF2B5EF4-FFF2-40B4-BE49-F238E27FC236}">
                <a16:creationId xmlns:a16="http://schemas.microsoft.com/office/drawing/2014/main" id="{01C7A751-E0D8-4B12-B3D7-63CF63FB3334}"/>
              </a:ext>
            </a:extLst>
          </p:cNvPr>
          <p:cNvCxnSpPr>
            <a:cxnSpLocks/>
            <a:stCxn id="7" idx="2"/>
            <a:endCxn id="12" idx="0"/>
          </p:cNvCxnSpPr>
          <p:nvPr/>
        </p:nvCxnSpPr>
        <p:spPr>
          <a:xfrm>
            <a:off x="1946633" y="1123352"/>
            <a:ext cx="0" cy="510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388EDAF-74CE-4CC4-9633-A94D78CCCB42}"/>
              </a:ext>
            </a:extLst>
          </p:cNvPr>
          <p:cNvSpPr/>
          <p:nvPr/>
        </p:nvSpPr>
        <p:spPr>
          <a:xfrm>
            <a:off x="868866" y="1634182"/>
            <a:ext cx="2155534" cy="65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用户在违规用户个人信息页中选择举报</a:t>
            </a:r>
          </a:p>
        </p:txBody>
      </p:sp>
      <p:sp>
        <p:nvSpPr>
          <p:cNvPr id="19" name="矩形 18">
            <a:extLst>
              <a:ext uri="{FF2B5EF4-FFF2-40B4-BE49-F238E27FC236}">
                <a16:creationId xmlns:a16="http://schemas.microsoft.com/office/drawing/2014/main" id="{941141FD-B21C-4310-8A97-2E7F980BF524}"/>
              </a:ext>
            </a:extLst>
          </p:cNvPr>
          <p:cNvSpPr/>
          <p:nvPr/>
        </p:nvSpPr>
        <p:spPr>
          <a:xfrm>
            <a:off x="868866" y="2718265"/>
            <a:ext cx="2155534" cy="65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填写违规信息后提交</a:t>
            </a:r>
          </a:p>
        </p:txBody>
      </p:sp>
      <p:cxnSp>
        <p:nvCxnSpPr>
          <p:cNvPr id="20" name="直接箭头连接符 19">
            <a:extLst>
              <a:ext uri="{FF2B5EF4-FFF2-40B4-BE49-F238E27FC236}">
                <a16:creationId xmlns:a16="http://schemas.microsoft.com/office/drawing/2014/main" id="{5F40AFE2-3150-4020-A714-C33CA10583A1}"/>
              </a:ext>
            </a:extLst>
          </p:cNvPr>
          <p:cNvCxnSpPr>
            <a:cxnSpLocks/>
            <a:stCxn id="12" idx="2"/>
            <a:endCxn id="19" idx="0"/>
          </p:cNvCxnSpPr>
          <p:nvPr/>
        </p:nvCxnSpPr>
        <p:spPr>
          <a:xfrm>
            <a:off x="1946633" y="2292862"/>
            <a:ext cx="0" cy="42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1B2590D-D99E-4BB6-B9F7-C177ADD9F010}"/>
              </a:ext>
            </a:extLst>
          </p:cNvPr>
          <p:cNvCxnSpPr>
            <a:cxnSpLocks/>
            <a:stCxn id="19" idx="2"/>
            <a:endCxn id="10" idx="0"/>
          </p:cNvCxnSpPr>
          <p:nvPr/>
        </p:nvCxnSpPr>
        <p:spPr>
          <a:xfrm>
            <a:off x="1946633" y="3376945"/>
            <a:ext cx="0" cy="51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流程图: 终止 28">
            <a:extLst>
              <a:ext uri="{FF2B5EF4-FFF2-40B4-BE49-F238E27FC236}">
                <a16:creationId xmlns:a16="http://schemas.microsoft.com/office/drawing/2014/main" id="{0C8EBAA4-99B7-4D34-9D6E-5DC601826BDD}"/>
              </a:ext>
            </a:extLst>
          </p:cNvPr>
          <p:cNvSpPr/>
          <p:nvPr/>
        </p:nvSpPr>
        <p:spPr>
          <a:xfrm>
            <a:off x="1387933" y="4908130"/>
            <a:ext cx="1117400" cy="51372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用户举报流程结束</a:t>
            </a:r>
          </a:p>
        </p:txBody>
      </p:sp>
      <p:cxnSp>
        <p:nvCxnSpPr>
          <p:cNvPr id="30" name="直接箭头连接符 29">
            <a:extLst>
              <a:ext uri="{FF2B5EF4-FFF2-40B4-BE49-F238E27FC236}">
                <a16:creationId xmlns:a16="http://schemas.microsoft.com/office/drawing/2014/main" id="{A3374C1B-AFF9-4CDC-93C4-F6F6C7DC3F8F}"/>
              </a:ext>
            </a:extLst>
          </p:cNvPr>
          <p:cNvCxnSpPr>
            <a:cxnSpLocks/>
            <a:stCxn id="10" idx="2"/>
            <a:endCxn id="29" idx="0"/>
          </p:cNvCxnSpPr>
          <p:nvPr/>
        </p:nvCxnSpPr>
        <p:spPr>
          <a:xfrm>
            <a:off x="1946633" y="4552450"/>
            <a:ext cx="0" cy="355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可选过程 32">
            <a:extLst>
              <a:ext uri="{FF2B5EF4-FFF2-40B4-BE49-F238E27FC236}">
                <a16:creationId xmlns:a16="http://schemas.microsoft.com/office/drawing/2014/main" id="{17B60D79-B9A3-4E7A-A89F-35241631862A}"/>
              </a:ext>
            </a:extLst>
          </p:cNvPr>
          <p:cNvSpPr/>
          <p:nvPr/>
        </p:nvSpPr>
        <p:spPr>
          <a:xfrm>
            <a:off x="6043912" y="183149"/>
            <a:ext cx="5749020" cy="65132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用户举报信息处理流程图</a:t>
            </a:r>
          </a:p>
        </p:txBody>
      </p:sp>
    </p:spTree>
    <p:extLst>
      <p:ext uri="{BB962C8B-B14F-4D97-AF65-F5344CB8AC3E}">
        <p14:creationId xmlns:p14="http://schemas.microsoft.com/office/powerpoint/2010/main" val="256868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704D752-0E08-42D7-B128-7ED25D589F46}"/>
              </a:ext>
            </a:extLst>
          </p:cNvPr>
          <p:cNvSpPr/>
          <p:nvPr/>
        </p:nvSpPr>
        <p:spPr>
          <a:xfrm>
            <a:off x="1634067" y="296333"/>
            <a:ext cx="6680200" cy="5956299"/>
          </a:xfrm>
          <a:prstGeom prst="rect">
            <a:avLst/>
          </a:prstGeom>
          <a:solidFill>
            <a:srgbClr val="D9D9D9">
              <a:alpha val="1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4" name="图片 13">
            <a:extLst>
              <a:ext uri="{FF2B5EF4-FFF2-40B4-BE49-F238E27FC236}">
                <a16:creationId xmlns:a16="http://schemas.microsoft.com/office/drawing/2014/main" id="{4F8E89DF-C746-412D-9C0A-46B6C771B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677" y="3429000"/>
            <a:ext cx="1199661" cy="2599266"/>
          </a:xfrm>
          <a:prstGeom prst="rect">
            <a:avLst/>
          </a:prstGeom>
        </p:spPr>
      </p:pic>
      <p:pic>
        <p:nvPicPr>
          <p:cNvPr id="16" name="图片 15">
            <a:extLst>
              <a:ext uri="{FF2B5EF4-FFF2-40B4-BE49-F238E27FC236}">
                <a16:creationId xmlns:a16="http://schemas.microsoft.com/office/drawing/2014/main" id="{DC7CAA8E-3282-407C-B003-E419D6E37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595" y="605366"/>
            <a:ext cx="1199661" cy="2599266"/>
          </a:xfrm>
          <a:prstGeom prst="rect">
            <a:avLst/>
          </a:prstGeom>
        </p:spPr>
      </p:pic>
      <p:pic>
        <p:nvPicPr>
          <p:cNvPr id="18" name="图片 17">
            <a:extLst>
              <a:ext uri="{FF2B5EF4-FFF2-40B4-BE49-F238E27FC236}">
                <a16:creationId xmlns:a16="http://schemas.microsoft.com/office/drawing/2014/main" id="{A7BE1AD0-B385-4FA0-B93E-BBEF0E382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8761" y="3429000"/>
            <a:ext cx="1199661" cy="2599266"/>
          </a:xfrm>
          <a:prstGeom prst="rect">
            <a:avLst/>
          </a:prstGeom>
        </p:spPr>
      </p:pic>
      <p:pic>
        <p:nvPicPr>
          <p:cNvPr id="20" name="图片 19">
            <a:extLst>
              <a:ext uri="{FF2B5EF4-FFF2-40B4-BE49-F238E27FC236}">
                <a16:creationId xmlns:a16="http://schemas.microsoft.com/office/drawing/2014/main" id="{344F808F-0AD4-40EB-ADBB-A47AAFD872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6678" y="605366"/>
            <a:ext cx="1199661" cy="2599266"/>
          </a:xfrm>
          <a:prstGeom prst="rect">
            <a:avLst/>
          </a:prstGeom>
        </p:spPr>
      </p:pic>
      <p:pic>
        <p:nvPicPr>
          <p:cNvPr id="22" name="图片 21">
            <a:extLst>
              <a:ext uri="{FF2B5EF4-FFF2-40B4-BE49-F238E27FC236}">
                <a16:creationId xmlns:a16="http://schemas.microsoft.com/office/drawing/2014/main" id="{37A4E542-B478-4473-A2AE-7D52AA6745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0843" y="3429000"/>
            <a:ext cx="1199661" cy="2599266"/>
          </a:xfrm>
          <a:prstGeom prst="rect">
            <a:avLst/>
          </a:prstGeom>
        </p:spPr>
      </p:pic>
      <p:pic>
        <p:nvPicPr>
          <p:cNvPr id="24" name="图片 23">
            <a:extLst>
              <a:ext uri="{FF2B5EF4-FFF2-40B4-BE49-F238E27FC236}">
                <a16:creationId xmlns:a16="http://schemas.microsoft.com/office/drawing/2014/main" id="{2EB34FA7-A887-4A2F-84B2-458D34ADBF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08761" y="605367"/>
            <a:ext cx="1199661" cy="2599266"/>
          </a:xfrm>
          <a:prstGeom prst="rect">
            <a:avLst/>
          </a:prstGeom>
        </p:spPr>
      </p:pic>
      <p:pic>
        <p:nvPicPr>
          <p:cNvPr id="26" name="图片 25">
            <a:extLst>
              <a:ext uri="{FF2B5EF4-FFF2-40B4-BE49-F238E27FC236}">
                <a16:creationId xmlns:a16="http://schemas.microsoft.com/office/drawing/2014/main" id="{52A4E026-6A3C-42C8-90D8-DBC3CB51CC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30844" y="605367"/>
            <a:ext cx="1199661" cy="2599266"/>
          </a:xfrm>
          <a:prstGeom prst="rect">
            <a:avLst/>
          </a:prstGeom>
        </p:spPr>
      </p:pic>
      <p:pic>
        <p:nvPicPr>
          <p:cNvPr id="28" name="图片 27">
            <a:extLst>
              <a:ext uri="{FF2B5EF4-FFF2-40B4-BE49-F238E27FC236}">
                <a16:creationId xmlns:a16="http://schemas.microsoft.com/office/drawing/2014/main" id="{A34F709B-AA7C-4033-BEA5-37F80CCBCE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64595" y="3429000"/>
            <a:ext cx="1199661" cy="2599266"/>
          </a:xfrm>
          <a:prstGeom prst="rect">
            <a:avLst/>
          </a:prstGeom>
        </p:spPr>
      </p:pic>
    </p:spTree>
    <p:extLst>
      <p:ext uri="{BB962C8B-B14F-4D97-AF65-F5344CB8AC3E}">
        <p14:creationId xmlns:p14="http://schemas.microsoft.com/office/powerpoint/2010/main" val="16104855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1824</TotalTime>
  <Words>814</Words>
  <Application>Microsoft Office PowerPoint</Application>
  <PresentationFormat>宽屏</PresentationFormat>
  <Paragraphs>60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学良 隋</dc:creator>
  <cp:lastModifiedBy>学良 隋</cp:lastModifiedBy>
  <cp:revision>31</cp:revision>
  <dcterms:created xsi:type="dcterms:W3CDTF">2019-08-10T08:35:38Z</dcterms:created>
  <dcterms:modified xsi:type="dcterms:W3CDTF">2019-09-02T11:34:26Z</dcterms:modified>
</cp:coreProperties>
</file>