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1A727-784E-43A3-A5F4-D1D74349CCE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DEFB2A96-9A90-4C55-93B2-4EE3E749EF3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Die Isländische Sprache kommt vom Germanischen</a:t>
          </a:r>
          <a:endParaRPr lang="en-US"/>
        </a:p>
      </dgm:t>
    </dgm:pt>
    <dgm:pt modelId="{90650AB2-4E7D-4C97-9169-5AC1D3B18014}" type="parTrans" cxnId="{F1993702-EAA5-44A0-8298-D0D88DE14AA9}">
      <dgm:prSet/>
      <dgm:spPr/>
      <dgm:t>
        <a:bodyPr/>
        <a:lstStyle/>
        <a:p>
          <a:endParaRPr lang="en-US"/>
        </a:p>
      </dgm:t>
    </dgm:pt>
    <dgm:pt modelId="{A37E5BAC-A303-4EF5-A146-BC4F783F49AD}" type="sibTrans" cxnId="{F1993702-EAA5-44A0-8298-D0D88DE14AA9}">
      <dgm:prSet/>
      <dgm:spPr/>
      <dgm:t>
        <a:bodyPr/>
        <a:lstStyle/>
        <a:p>
          <a:endParaRPr lang="en-US"/>
        </a:p>
      </dgm:t>
    </dgm:pt>
    <dgm:pt modelId="{3A48E532-C0E3-4F0B-8419-90BB1DF0BA2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Es ist die Amtssprache von Island</a:t>
          </a:r>
          <a:endParaRPr lang="en-US"/>
        </a:p>
      </dgm:t>
    </dgm:pt>
    <dgm:pt modelId="{1A73DC20-8129-4E13-8B88-D432B2649E9E}" type="parTrans" cxnId="{F9223D23-9666-474B-88CC-64D3EE6C6544}">
      <dgm:prSet/>
      <dgm:spPr/>
      <dgm:t>
        <a:bodyPr/>
        <a:lstStyle/>
        <a:p>
          <a:endParaRPr lang="en-US"/>
        </a:p>
      </dgm:t>
    </dgm:pt>
    <dgm:pt modelId="{6A2304EA-C517-4877-B82E-6944F532C045}" type="sibTrans" cxnId="{F9223D23-9666-474B-88CC-64D3EE6C6544}">
      <dgm:prSet/>
      <dgm:spPr/>
      <dgm:t>
        <a:bodyPr/>
        <a:lstStyle/>
        <a:p>
          <a:endParaRPr lang="en-US"/>
        </a:p>
      </dgm:t>
    </dgm:pt>
    <dgm:pt modelId="{B7902698-4872-4B02-9D82-E24FD9C6D2C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300 000 Menschen sprechen diese Sprache</a:t>
          </a:r>
          <a:endParaRPr lang="en-US"/>
        </a:p>
      </dgm:t>
    </dgm:pt>
    <dgm:pt modelId="{327F93DE-85CA-48FB-B352-087B0A30C621}" type="parTrans" cxnId="{64916DAC-EA1F-43FA-8C74-BE5D5BEB4732}">
      <dgm:prSet/>
      <dgm:spPr/>
      <dgm:t>
        <a:bodyPr/>
        <a:lstStyle/>
        <a:p>
          <a:endParaRPr lang="en-US"/>
        </a:p>
      </dgm:t>
    </dgm:pt>
    <dgm:pt modelId="{2165C19F-D733-44B1-B9C1-9950DC7661B6}" type="sibTrans" cxnId="{64916DAC-EA1F-43FA-8C74-BE5D5BEB4732}">
      <dgm:prSet/>
      <dgm:spPr/>
      <dgm:t>
        <a:bodyPr/>
        <a:lstStyle/>
        <a:p>
          <a:endParaRPr lang="en-US"/>
        </a:p>
      </dgm:t>
    </dgm:pt>
    <dgm:pt modelId="{3543E057-9189-4B77-811E-36BE5D132984}" type="pres">
      <dgm:prSet presAssocID="{5481A727-784E-43A3-A5F4-D1D74349CCEC}" presName="root" presStyleCnt="0">
        <dgm:presLayoutVars>
          <dgm:dir/>
          <dgm:resizeHandles val="exact"/>
        </dgm:presLayoutVars>
      </dgm:prSet>
      <dgm:spPr/>
    </dgm:pt>
    <dgm:pt modelId="{4AA7B9BF-8F43-46F4-924E-CDD135DE9863}" type="pres">
      <dgm:prSet presAssocID="{DEFB2A96-9A90-4C55-93B2-4EE3E749EF36}" presName="compNode" presStyleCnt="0"/>
      <dgm:spPr/>
    </dgm:pt>
    <dgm:pt modelId="{94101F50-1EBA-48B8-A395-08097A560562}" type="pres">
      <dgm:prSet presAssocID="{DEFB2A96-9A90-4C55-93B2-4EE3E749EF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16AD26C2-3DDF-4301-BB83-FA949041FDCC}" type="pres">
      <dgm:prSet presAssocID="{DEFB2A96-9A90-4C55-93B2-4EE3E749EF36}" presName="spaceRect" presStyleCnt="0"/>
      <dgm:spPr/>
    </dgm:pt>
    <dgm:pt modelId="{7138BD94-BEC6-478F-87B8-0C399FB94419}" type="pres">
      <dgm:prSet presAssocID="{DEFB2A96-9A90-4C55-93B2-4EE3E749EF36}" presName="textRect" presStyleLbl="revTx" presStyleIdx="0" presStyleCnt="3">
        <dgm:presLayoutVars>
          <dgm:chMax val="1"/>
          <dgm:chPref val="1"/>
        </dgm:presLayoutVars>
      </dgm:prSet>
      <dgm:spPr/>
    </dgm:pt>
    <dgm:pt modelId="{445CD2EB-A11D-4B2D-8E93-01A621D41F0D}" type="pres">
      <dgm:prSet presAssocID="{A37E5BAC-A303-4EF5-A146-BC4F783F49AD}" presName="sibTrans" presStyleCnt="0"/>
      <dgm:spPr/>
    </dgm:pt>
    <dgm:pt modelId="{4808A1FB-3264-4E98-97D2-6BDDD69A597B}" type="pres">
      <dgm:prSet presAssocID="{3A48E532-C0E3-4F0B-8419-90BB1DF0BA22}" presName="compNode" presStyleCnt="0"/>
      <dgm:spPr/>
    </dgm:pt>
    <dgm:pt modelId="{1D2B1502-6B0F-459D-A849-459A68661328}" type="pres">
      <dgm:prSet presAssocID="{3A48E532-C0E3-4F0B-8419-90BB1DF0BA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2737CC4-F699-4938-AAEB-9C59D43A2640}" type="pres">
      <dgm:prSet presAssocID="{3A48E532-C0E3-4F0B-8419-90BB1DF0BA22}" presName="spaceRect" presStyleCnt="0"/>
      <dgm:spPr/>
    </dgm:pt>
    <dgm:pt modelId="{C3C2672E-F89B-40BB-BF51-EC43E07AD8A7}" type="pres">
      <dgm:prSet presAssocID="{3A48E532-C0E3-4F0B-8419-90BB1DF0BA22}" presName="textRect" presStyleLbl="revTx" presStyleIdx="1" presStyleCnt="3">
        <dgm:presLayoutVars>
          <dgm:chMax val="1"/>
          <dgm:chPref val="1"/>
        </dgm:presLayoutVars>
      </dgm:prSet>
      <dgm:spPr/>
    </dgm:pt>
    <dgm:pt modelId="{FE81A405-00D9-486D-B764-C1DC3604FB50}" type="pres">
      <dgm:prSet presAssocID="{6A2304EA-C517-4877-B82E-6944F532C045}" presName="sibTrans" presStyleCnt="0"/>
      <dgm:spPr/>
    </dgm:pt>
    <dgm:pt modelId="{CE9D10AC-B1B1-46A3-ABA7-175E2AD655D6}" type="pres">
      <dgm:prSet presAssocID="{B7902698-4872-4B02-9D82-E24FD9C6D2C1}" presName="compNode" presStyleCnt="0"/>
      <dgm:spPr/>
    </dgm:pt>
    <dgm:pt modelId="{2606448C-2A97-44EC-9376-E8D15C119A1B}" type="pres">
      <dgm:prSet presAssocID="{B7902698-4872-4B02-9D82-E24FD9C6D2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8F91F99-CD38-4098-8F02-02582E0AF7EB}" type="pres">
      <dgm:prSet presAssocID="{B7902698-4872-4B02-9D82-E24FD9C6D2C1}" presName="spaceRect" presStyleCnt="0"/>
      <dgm:spPr/>
    </dgm:pt>
    <dgm:pt modelId="{1D9CA3E2-D3D5-4D26-BA60-556F826C3B29}" type="pres">
      <dgm:prSet presAssocID="{B7902698-4872-4B02-9D82-E24FD9C6D2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1993702-EAA5-44A0-8298-D0D88DE14AA9}" srcId="{5481A727-784E-43A3-A5F4-D1D74349CCEC}" destId="{DEFB2A96-9A90-4C55-93B2-4EE3E749EF36}" srcOrd="0" destOrd="0" parTransId="{90650AB2-4E7D-4C97-9169-5AC1D3B18014}" sibTransId="{A37E5BAC-A303-4EF5-A146-BC4F783F49AD}"/>
    <dgm:cxn modelId="{C081270C-A7B8-48CB-9B8C-A5F8E2C298A4}" type="presOf" srcId="{3A48E532-C0E3-4F0B-8419-90BB1DF0BA22}" destId="{C3C2672E-F89B-40BB-BF51-EC43E07AD8A7}" srcOrd="0" destOrd="0" presId="urn:microsoft.com/office/officeart/2018/2/layout/IconLabelList"/>
    <dgm:cxn modelId="{F9223D23-9666-474B-88CC-64D3EE6C6544}" srcId="{5481A727-784E-43A3-A5F4-D1D74349CCEC}" destId="{3A48E532-C0E3-4F0B-8419-90BB1DF0BA22}" srcOrd="1" destOrd="0" parTransId="{1A73DC20-8129-4E13-8B88-D432B2649E9E}" sibTransId="{6A2304EA-C517-4877-B82E-6944F532C045}"/>
    <dgm:cxn modelId="{F8E9CF63-CF21-479C-A9A8-76767956337D}" type="presOf" srcId="{5481A727-784E-43A3-A5F4-D1D74349CCEC}" destId="{3543E057-9189-4B77-811E-36BE5D132984}" srcOrd="0" destOrd="0" presId="urn:microsoft.com/office/officeart/2018/2/layout/IconLabelList"/>
    <dgm:cxn modelId="{64916DAC-EA1F-43FA-8C74-BE5D5BEB4732}" srcId="{5481A727-784E-43A3-A5F4-D1D74349CCEC}" destId="{B7902698-4872-4B02-9D82-E24FD9C6D2C1}" srcOrd="2" destOrd="0" parTransId="{327F93DE-85CA-48FB-B352-087B0A30C621}" sibTransId="{2165C19F-D733-44B1-B9C1-9950DC7661B6}"/>
    <dgm:cxn modelId="{0E8026C4-1ECE-40F1-9A97-AD12D7C77870}" type="presOf" srcId="{B7902698-4872-4B02-9D82-E24FD9C6D2C1}" destId="{1D9CA3E2-D3D5-4D26-BA60-556F826C3B29}" srcOrd="0" destOrd="0" presId="urn:microsoft.com/office/officeart/2018/2/layout/IconLabelList"/>
    <dgm:cxn modelId="{CC5A93C4-9C45-40B6-9F52-16A1F0AC37FD}" type="presOf" srcId="{DEFB2A96-9A90-4C55-93B2-4EE3E749EF36}" destId="{7138BD94-BEC6-478F-87B8-0C399FB94419}" srcOrd="0" destOrd="0" presId="urn:microsoft.com/office/officeart/2018/2/layout/IconLabelList"/>
    <dgm:cxn modelId="{0FEB9555-BE87-490B-BB7C-F6D79BDBF439}" type="presParOf" srcId="{3543E057-9189-4B77-811E-36BE5D132984}" destId="{4AA7B9BF-8F43-46F4-924E-CDD135DE9863}" srcOrd="0" destOrd="0" presId="urn:microsoft.com/office/officeart/2018/2/layout/IconLabelList"/>
    <dgm:cxn modelId="{E1FB93A8-130F-4DA7-B437-DABBC2386F78}" type="presParOf" srcId="{4AA7B9BF-8F43-46F4-924E-CDD135DE9863}" destId="{94101F50-1EBA-48B8-A395-08097A560562}" srcOrd="0" destOrd="0" presId="urn:microsoft.com/office/officeart/2018/2/layout/IconLabelList"/>
    <dgm:cxn modelId="{BB0CD587-7471-4944-AE4E-4160FDDADDC3}" type="presParOf" srcId="{4AA7B9BF-8F43-46F4-924E-CDD135DE9863}" destId="{16AD26C2-3DDF-4301-BB83-FA949041FDCC}" srcOrd="1" destOrd="0" presId="urn:microsoft.com/office/officeart/2018/2/layout/IconLabelList"/>
    <dgm:cxn modelId="{139E0158-D052-4108-850B-926185F9A399}" type="presParOf" srcId="{4AA7B9BF-8F43-46F4-924E-CDD135DE9863}" destId="{7138BD94-BEC6-478F-87B8-0C399FB94419}" srcOrd="2" destOrd="0" presId="urn:microsoft.com/office/officeart/2018/2/layout/IconLabelList"/>
    <dgm:cxn modelId="{6FE123E1-06BC-4C6C-A8DA-E24E5CEE174F}" type="presParOf" srcId="{3543E057-9189-4B77-811E-36BE5D132984}" destId="{445CD2EB-A11D-4B2D-8E93-01A621D41F0D}" srcOrd="1" destOrd="0" presId="urn:microsoft.com/office/officeart/2018/2/layout/IconLabelList"/>
    <dgm:cxn modelId="{A3019F3F-17B7-4FD5-9CC7-1DE46F9ACB81}" type="presParOf" srcId="{3543E057-9189-4B77-811E-36BE5D132984}" destId="{4808A1FB-3264-4E98-97D2-6BDDD69A597B}" srcOrd="2" destOrd="0" presId="urn:microsoft.com/office/officeart/2018/2/layout/IconLabelList"/>
    <dgm:cxn modelId="{45B9E977-54C2-451A-B7D5-DE948B679B25}" type="presParOf" srcId="{4808A1FB-3264-4E98-97D2-6BDDD69A597B}" destId="{1D2B1502-6B0F-459D-A849-459A68661328}" srcOrd="0" destOrd="0" presId="urn:microsoft.com/office/officeart/2018/2/layout/IconLabelList"/>
    <dgm:cxn modelId="{0FA1C698-6C0F-486F-97C7-402ABF4E0E9D}" type="presParOf" srcId="{4808A1FB-3264-4E98-97D2-6BDDD69A597B}" destId="{22737CC4-F699-4938-AAEB-9C59D43A2640}" srcOrd="1" destOrd="0" presId="urn:microsoft.com/office/officeart/2018/2/layout/IconLabelList"/>
    <dgm:cxn modelId="{A74F5833-41DB-4D18-9FD2-E318FA78F1EA}" type="presParOf" srcId="{4808A1FB-3264-4E98-97D2-6BDDD69A597B}" destId="{C3C2672E-F89B-40BB-BF51-EC43E07AD8A7}" srcOrd="2" destOrd="0" presId="urn:microsoft.com/office/officeart/2018/2/layout/IconLabelList"/>
    <dgm:cxn modelId="{C3B8ECEF-8F14-42D6-933E-E5BCFE1CE7DA}" type="presParOf" srcId="{3543E057-9189-4B77-811E-36BE5D132984}" destId="{FE81A405-00D9-486D-B764-C1DC3604FB50}" srcOrd="3" destOrd="0" presId="urn:microsoft.com/office/officeart/2018/2/layout/IconLabelList"/>
    <dgm:cxn modelId="{948CACC2-650A-4810-B509-B3B961F01C31}" type="presParOf" srcId="{3543E057-9189-4B77-811E-36BE5D132984}" destId="{CE9D10AC-B1B1-46A3-ABA7-175E2AD655D6}" srcOrd="4" destOrd="0" presId="urn:microsoft.com/office/officeart/2018/2/layout/IconLabelList"/>
    <dgm:cxn modelId="{BB48C236-FEE7-4C7B-BBF7-F686675EECC7}" type="presParOf" srcId="{CE9D10AC-B1B1-46A3-ABA7-175E2AD655D6}" destId="{2606448C-2A97-44EC-9376-E8D15C119A1B}" srcOrd="0" destOrd="0" presId="urn:microsoft.com/office/officeart/2018/2/layout/IconLabelList"/>
    <dgm:cxn modelId="{A3C7DBFF-54D5-4BF9-984B-2C358259912C}" type="presParOf" srcId="{CE9D10AC-B1B1-46A3-ABA7-175E2AD655D6}" destId="{F8F91F99-CD38-4098-8F02-02582E0AF7EB}" srcOrd="1" destOrd="0" presId="urn:microsoft.com/office/officeart/2018/2/layout/IconLabelList"/>
    <dgm:cxn modelId="{E15F8430-4974-4980-948E-07924C6AFEB6}" type="presParOf" srcId="{CE9D10AC-B1B1-46A3-ABA7-175E2AD655D6}" destId="{1D9CA3E2-D3D5-4D26-BA60-556F826C3B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01F50-1EBA-48B8-A395-08097A560562}">
      <dsp:nvSpPr>
        <dsp:cNvPr id="0" name=""/>
        <dsp:cNvSpPr/>
      </dsp:nvSpPr>
      <dsp:spPr>
        <a:xfrm>
          <a:off x="433904" y="804205"/>
          <a:ext cx="707958" cy="7079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8BD94-BEC6-478F-87B8-0C399FB94419}">
      <dsp:nvSpPr>
        <dsp:cNvPr id="0" name=""/>
        <dsp:cNvSpPr/>
      </dsp:nvSpPr>
      <dsp:spPr>
        <a:xfrm>
          <a:off x="1263" y="1748181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Die Isländische Sprache kommt vom Germanischen</a:t>
          </a:r>
          <a:endParaRPr lang="en-US" sz="1300" kern="1200"/>
        </a:p>
      </dsp:txBody>
      <dsp:txXfrm>
        <a:off x="1263" y="1748181"/>
        <a:ext cx="1573242" cy="629296"/>
      </dsp:txXfrm>
    </dsp:sp>
    <dsp:sp modelId="{1D2B1502-6B0F-459D-A849-459A68661328}">
      <dsp:nvSpPr>
        <dsp:cNvPr id="0" name=""/>
        <dsp:cNvSpPr/>
      </dsp:nvSpPr>
      <dsp:spPr>
        <a:xfrm>
          <a:off x="2282464" y="804205"/>
          <a:ext cx="707958" cy="7079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2672E-F89B-40BB-BF51-EC43E07AD8A7}">
      <dsp:nvSpPr>
        <dsp:cNvPr id="0" name=""/>
        <dsp:cNvSpPr/>
      </dsp:nvSpPr>
      <dsp:spPr>
        <a:xfrm>
          <a:off x="1849822" y="1748181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Es ist die Amtssprache von Island</a:t>
          </a:r>
          <a:endParaRPr lang="en-US" sz="1300" kern="1200"/>
        </a:p>
      </dsp:txBody>
      <dsp:txXfrm>
        <a:off x="1849822" y="1748181"/>
        <a:ext cx="1573242" cy="629296"/>
      </dsp:txXfrm>
    </dsp:sp>
    <dsp:sp modelId="{2606448C-2A97-44EC-9376-E8D15C119A1B}">
      <dsp:nvSpPr>
        <dsp:cNvPr id="0" name=""/>
        <dsp:cNvSpPr/>
      </dsp:nvSpPr>
      <dsp:spPr>
        <a:xfrm>
          <a:off x="4131024" y="804205"/>
          <a:ext cx="707958" cy="7079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CA3E2-D3D5-4D26-BA60-556F826C3B29}">
      <dsp:nvSpPr>
        <dsp:cNvPr id="0" name=""/>
        <dsp:cNvSpPr/>
      </dsp:nvSpPr>
      <dsp:spPr>
        <a:xfrm>
          <a:off x="3698382" y="1748181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300 000 Menschen sprechen diese Sprache</a:t>
          </a:r>
          <a:endParaRPr lang="en-US" sz="1300" kern="1200"/>
        </a:p>
      </dsp:txBody>
      <dsp:txXfrm>
        <a:off x="3698382" y="1748181"/>
        <a:ext cx="1573242" cy="629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F0B7A-B7A4-4A35-B829-F5BFFA72A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92634A-3BB6-48D3-BB75-FC3B456E0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080E41-275A-4656-956D-195C2F4E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75DD-56D9-4D11-B1CB-5F1528D13135}" type="datetimeFigureOut">
              <a:rPr lang="de-CH" smtClean="0"/>
              <a:t>02.07.2019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0512DE-4839-4CBC-A603-8BF1DA23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4C38E3-FA18-4379-919F-144C19B6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3464-A173-4D3E-B902-2072CC9EDF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998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D4168-30B0-4C6B-A323-46B3A9B7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06A0FA-932D-408A-9D52-732A88D8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E01CF-935E-417F-8527-3C1335F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75DD-56D9-4D11-B1CB-5F1528D13135}" type="datetimeFigureOut">
              <a:rPr lang="de-CH" smtClean="0"/>
              <a:t>02.07.2019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B5EE2-8EAE-499B-8A3B-15F26234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E2E6C9-4A88-4F76-930E-2EA90F5A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3464-A173-4D3E-B902-2072CC9EDF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4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A9DB2D-F3E3-48A2-9AFB-CB6ED4A0A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A50328-BA35-4ED5-BFC2-0CC11841E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8DF0B4-360B-4F68-A9A0-EB1E12B0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75DD-56D9-4D11-B1CB-5F1528D13135}" type="datetimeFigureOut">
              <a:rPr lang="de-CH" smtClean="0"/>
              <a:t>02.07.2019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7D906-0C3B-441B-8F57-BF17C0FC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B4B90-F8C8-4BE9-909B-9F3C5B38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3464-A173-4D3E-B902-2072CC9EDF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244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4C87B-DEBF-4C9F-A301-B476A9D4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CCFF8-FBA8-477E-AA7F-3352A451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CE85F-77B9-43B0-984C-56CB134D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75DD-56D9-4D11-B1CB-5F1528D13135}" type="datetimeFigureOut">
              <a:rPr lang="de-CH" smtClean="0"/>
              <a:t>02.07.2019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B77914-DE1E-449E-A5BE-47784EF3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7B64C-4B2F-4937-938B-70056DD6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3464-A173-4D3E-B902-2072CC9EDF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162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0B711-0435-44FF-9E29-66BF985D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0C3335-A772-4C9E-B53F-EB89F3A3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EF55F-BA9E-4577-9A76-A311A70A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75DD-56D9-4D11-B1CB-5F1528D13135}" type="datetimeFigureOut">
              <a:rPr lang="de-CH" smtClean="0"/>
              <a:t>02.07.2019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20ADA-DE77-4BB4-9231-713B8757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43D14D-D12C-407C-A80B-696ABF9D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3464-A173-4D3E-B902-2072CC9EDF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467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604FF-1E39-4929-814B-32C7C830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0D74A7-398B-4727-86B5-3C1FD2909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661A3A-35B3-4524-AE73-D13DB9204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14661B-36E0-4211-8F93-838A4CDC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75DD-56D9-4D11-B1CB-5F1528D13135}" type="datetimeFigureOut">
              <a:rPr lang="de-CH" smtClean="0"/>
              <a:t>02.07.2019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65949E-B24B-4926-BE54-F29805A6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1390ED-29AC-4AF1-A6B0-C369E649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3464-A173-4D3E-B902-2072CC9EDF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58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B374B-12E7-47E8-9695-7A7C90A2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34DAD1-A658-4074-A698-0D5F490B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ED46D5-5368-4F44-B569-60624C32B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13F2C6-BEBE-46DC-9F2A-9EBBA8C53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A2AE8E-2CB2-463F-9786-B69A672F5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16AD40-81FD-4702-BE49-BAE4B78A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75DD-56D9-4D11-B1CB-5F1528D13135}" type="datetimeFigureOut">
              <a:rPr lang="de-CH" smtClean="0"/>
              <a:t>02.07.2019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271615-76AC-429C-B3FB-68D0857C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67F3E5-E8BA-49E6-8F8B-A5872D3D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3464-A173-4D3E-B902-2072CC9EDF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46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7DAEF-51BA-4D27-9757-88C17FA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80B63A-8412-43AD-8023-FB39C25C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75DD-56D9-4D11-B1CB-5F1528D13135}" type="datetimeFigureOut">
              <a:rPr lang="de-CH" smtClean="0"/>
              <a:t>02.07.2019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630BFD-84CC-41BA-9342-E02AA7FE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4FE0C8-235E-4212-8EF1-A88C2D6F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3464-A173-4D3E-B902-2072CC9EDF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384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C7FC41-48DA-43FC-88E7-85857414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75DD-56D9-4D11-B1CB-5F1528D13135}" type="datetimeFigureOut">
              <a:rPr lang="de-CH" smtClean="0"/>
              <a:t>02.07.2019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F9AEA4-C1BB-4E77-8B4E-CF3E3E89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442087-2EF2-4A12-ABDE-0F042FA1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3464-A173-4D3E-B902-2072CC9EDF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55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9857C-D2E5-4D2B-86A2-765A0BF1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396E-3BBE-4512-AE67-BAAF02F3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8319FD-DE73-445B-A140-9022E7356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50744D-7FDA-4F2C-AD69-E877979B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75DD-56D9-4D11-B1CB-5F1528D13135}" type="datetimeFigureOut">
              <a:rPr lang="de-CH" smtClean="0"/>
              <a:t>02.07.2019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9914D9-9FFB-45AA-B13F-586CE91F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A66E41-72E9-4155-9B8C-7C30BC7D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3464-A173-4D3E-B902-2072CC9EDF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322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412D3-1246-4E3E-B528-1A6188F3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1E1633-BF23-4526-8511-4C37A31DA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23C758-6FAD-4EAD-A4AF-DB6752912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A6822B-AF04-4906-A9DB-1332B93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75DD-56D9-4D11-B1CB-5F1528D13135}" type="datetimeFigureOut">
              <a:rPr lang="de-CH" smtClean="0"/>
              <a:t>02.07.2019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2903AB-1F51-4EEE-93FD-63B57191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C2E87F-1EF0-462B-ACAB-C7C6FC4F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3464-A173-4D3E-B902-2072CC9EDF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609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11BB37-0A8C-46E5-99DA-11284EAB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57E74E-4CFA-4A04-931C-DC4BB5BF9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852B9-EE94-426A-8C54-9B28720C4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75DD-56D9-4D11-B1CB-5F1528D13135}" type="datetimeFigureOut">
              <a:rPr lang="de-CH" smtClean="0"/>
              <a:t>02.07.2019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140E1-1EC7-4908-AE68-E14FAEAF6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5F758A-23B7-44D1-B2FE-16C5D8284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3464-A173-4D3E-B902-2072CC9EDF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945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island-natur-landschaft-im-freien-110859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de/foto/schwarz-schwarzer-hintergrund-596818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tk-dialog-info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en.wikiversity.org/wiki/File:Flag_of_Iceland.svg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creativecommons.org/licenses/by-sa/3.0/" TargetMode="Externa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buch-geschichte-lehrbuch-444811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island-karte-flagge-europa-land-881099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image/29369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info-information-conseils-ic%C3%B4ne-553635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plx.de/page/8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onabrennastellanews.blogspot.com/2016/01/lustige-spruche-danke-fur-die-einladung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tenytar.blog.hu/2012/02/03/lexek_amiket_olvasoink_talalta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Berg, Himmel, Natur, draußen enthält.&#10;&#10;Automatisch generierte Beschreibung">
            <a:extLst>
              <a:ext uri="{FF2B5EF4-FFF2-40B4-BE49-F238E27FC236}">
                <a16:creationId xmlns:a16="http://schemas.microsoft.com/office/drawing/2014/main" id="{43A08D51-1B6D-44B9-B86A-F1DA245C51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7999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CCDA29-968A-488A-AF70-983664F8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Isländisch</a:t>
            </a:r>
            <a:endParaRPr lang="de-CH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E46847-3060-437A-903E-FD44D08F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Von Niklas und Jonathan</a:t>
            </a:r>
            <a:endParaRPr lang="de-C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09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4C8AC-BB65-4AF8-9FA5-E17D2C72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9FF806E-8D77-4A35-AA2B-412867371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322363" y="-1562478"/>
            <a:ext cx="13514363" cy="10135772"/>
          </a:xfrm>
        </p:spPr>
      </p:pic>
    </p:spTree>
    <p:extLst>
      <p:ext uri="{BB962C8B-B14F-4D97-AF65-F5344CB8AC3E}">
        <p14:creationId xmlns:p14="http://schemas.microsoft.com/office/powerpoint/2010/main" val="856357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5EA31-187D-417E-AAAB-4C8CBECB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de-DE" dirty="0" err="1"/>
              <a:t>Inhaltsverzeichniss</a:t>
            </a:r>
            <a:r>
              <a:rPr lang="de-DE" dirty="0"/>
              <a:t>:     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39F6A3-99B0-4650-85AF-857CDB7D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Abstammung</a:t>
            </a:r>
            <a:r>
              <a:rPr lang="de-DE" sz="1800" dirty="0"/>
              <a:t>                                               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Blau = Joni        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</a:t>
            </a:r>
            <a:r>
              <a:rPr lang="de-DE" sz="1800" dirty="0">
                <a:solidFill>
                  <a:srgbClr val="FF0000"/>
                </a:solidFill>
              </a:rPr>
              <a:t>Rot = Niklas</a:t>
            </a:r>
            <a:r>
              <a:rPr lang="de-DE" sz="1800" dirty="0"/>
              <a:t>                                                                           </a:t>
            </a:r>
          </a:p>
          <a:p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Geschichte</a:t>
            </a:r>
          </a:p>
          <a:p>
            <a:endParaRPr lang="de-DE" sz="1800" dirty="0"/>
          </a:p>
          <a:p>
            <a:r>
              <a:rPr lang="de-DE" sz="1800" dirty="0">
                <a:solidFill>
                  <a:srgbClr val="FF0000"/>
                </a:solidFill>
              </a:rPr>
              <a:t>Schrift</a:t>
            </a:r>
          </a:p>
          <a:p>
            <a:endParaRPr lang="de-DE" sz="1800" dirty="0"/>
          </a:p>
          <a:p>
            <a:r>
              <a:rPr lang="de-DE" sz="1800" dirty="0">
                <a:solidFill>
                  <a:srgbClr val="FF0000"/>
                </a:solidFill>
              </a:rPr>
              <a:t>Aussprache</a:t>
            </a:r>
          </a:p>
          <a:p>
            <a:endParaRPr lang="de-DE" sz="1800" dirty="0">
              <a:solidFill>
                <a:srgbClr val="FF0000"/>
              </a:solidFill>
            </a:endParaRPr>
          </a:p>
          <a:p>
            <a:r>
              <a:rPr lang="de-DE" sz="1800" dirty="0">
                <a:solidFill>
                  <a:srgbClr val="FF0000"/>
                </a:solidFill>
              </a:rPr>
              <a:t>Sonst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iges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AB0315-CB58-486B-8E37-70610A908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71" r="2295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59F26D-20DA-4FF6-91B8-52CA3CC33E7B}"/>
              </a:ext>
            </a:extLst>
          </p:cNvPr>
          <p:cNvSpPr txBox="1"/>
          <p:nvPr/>
        </p:nvSpPr>
        <p:spPr>
          <a:xfrm>
            <a:off x="9546725" y="6870700"/>
            <a:ext cx="264527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CH" sz="700">
                <a:solidFill>
                  <a:srgbClr val="FFFFFF"/>
                </a:solidFill>
              </a:rPr>
              <a:t>"</a:t>
            </a:r>
            <a:r>
              <a:rPr lang="de-CH" sz="700">
                <a:solidFill>
                  <a:srgbClr val="FFFFFF"/>
                </a:solidFill>
                <a:hlinkClick r:id="rId3" tooltip="https://commons.wikimedia.org/wiki/File:Gtk-dialog-info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CH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CH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CH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21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675A1-E46A-415E-8A75-1F148911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de-DE"/>
              <a:t>Abstammung </a:t>
            </a:r>
            <a:endParaRPr lang="de-CH"/>
          </a:p>
        </p:txBody>
      </p:sp>
      <p:sp>
        <p:nvSpPr>
          <p:cNvPr id="26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686ED5D-B821-40F8-9FEA-7D5A22CB8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320" r="22086" b="3"/>
          <a:stretch/>
        </p:blipFill>
        <p:spPr>
          <a:xfrm>
            <a:off x="6893317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E21CCD8-9D92-4D36-945A-FB571293A6A2}"/>
              </a:ext>
            </a:extLst>
          </p:cNvPr>
          <p:cNvSpPr txBox="1"/>
          <p:nvPr/>
        </p:nvSpPr>
        <p:spPr>
          <a:xfrm>
            <a:off x="9546725" y="6870700"/>
            <a:ext cx="264527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CH" sz="700">
                <a:solidFill>
                  <a:srgbClr val="FFFFFF"/>
                </a:solidFill>
              </a:rPr>
              <a:t>"</a:t>
            </a:r>
            <a:r>
              <a:rPr lang="de-CH" sz="700">
                <a:solidFill>
                  <a:srgbClr val="FFFFFF"/>
                </a:solidFill>
                <a:hlinkClick r:id="rId3" tooltip="https://en.wikiversity.org/wiki/File:Flag_of_Iceland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CH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CH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CH" sz="70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E373E60-9F04-4D03-8084-C0B7BBFCD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866686"/>
              </p:ext>
            </p:extLst>
          </p:nvPr>
        </p:nvGraphicFramePr>
        <p:xfrm>
          <a:off x="805543" y="2871982"/>
          <a:ext cx="5272888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91624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B0CD56D-6B51-4739-965B-0D4263514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41" t="9091" r="6917" b="1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25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7377B-D73E-4ACC-A4A0-2712DD38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4"/>
            <a:ext cx="5058370" cy="3320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F0153-5A57-45F9-BA70-A76125AA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Die </a:t>
            </a:r>
            <a:r>
              <a:rPr lang="en-US" sz="2000" dirty="0" err="1"/>
              <a:t>erste</a:t>
            </a:r>
            <a:r>
              <a:rPr lang="en-US" sz="2000" dirty="0"/>
              <a:t> </a:t>
            </a:r>
            <a:r>
              <a:rPr lang="en-US" sz="2000" dirty="0" err="1"/>
              <a:t>schriftliche</a:t>
            </a:r>
            <a:r>
              <a:rPr lang="en-US" sz="2000" dirty="0"/>
              <a:t> </a:t>
            </a:r>
            <a:r>
              <a:rPr lang="en-US" sz="2000" dirty="0" err="1"/>
              <a:t>Überlieferung</a:t>
            </a:r>
            <a:r>
              <a:rPr lang="en-US" sz="2000" dirty="0"/>
              <a:t> von </a:t>
            </a:r>
            <a:r>
              <a:rPr lang="en-US" sz="2000" dirty="0" err="1"/>
              <a:t>Isländisch</a:t>
            </a:r>
            <a:r>
              <a:rPr lang="en-US" sz="2000" dirty="0"/>
              <a:t> war um c.a. 1200 </a:t>
            </a:r>
            <a:r>
              <a:rPr lang="en-US" sz="2000" dirty="0" err="1"/>
              <a:t>nach</a:t>
            </a:r>
            <a:r>
              <a:rPr lang="en-US" sz="2000" dirty="0"/>
              <a:t> Chr.</a:t>
            </a:r>
          </a:p>
        </p:txBody>
      </p:sp>
    </p:spTree>
    <p:extLst>
      <p:ext uri="{BB962C8B-B14F-4D97-AF65-F5344CB8AC3E}">
        <p14:creationId xmlns:p14="http://schemas.microsoft.com/office/powerpoint/2010/main" val="50461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46FC3E-E923-4CA1-8AAB-85F6F7BA6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702" r="2" b="12839"/>
          <a:stretch/>
        </p:blipFill>
        <p:spPr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1028" name="Picture 4" descr="http://image.linotype.com/support/opentypeinfo/Pro.gif">
            <a:extLst>
              <a:ext uri="{FF2B5EF4-FFF2-40B4-BE49-F238E27FC236}">
                <a16:creationId xmlns:a16="http://schemas.microsoft.com/office/drawing/2014/main" id="{1F6DB6B4-51A7-427A-956B-32DD4F01C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" r="1" b="37965"/>
          <a:stretch/>
        </p:blipFill>
        <p:spPr bwMode="auto">
          <a:xfrm>
            <a:off x="4791075" y="4357117"/>
            <a:ext cx="7400925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E33ABD-63A2-4C11-82B2-1FFD3CC8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CE743-2016-4323-9AC0-A77EEB85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/>
              <a:t>Die Schrift ist in etwa die gleiche wie unsere, nur das noch ein paar «besondere» Zeichen dabei sind. So wie die Accents im französischen.</a:t>
            </a:r>
          </a:p>
        </p:txBody>
      </p:sp>
    </p:spTree>
    <p:extLst>
      <p:ext uri="{BB962C8B-B14F-4D97-AF65-F5344CB8AC3E}">
        <p14:creationId xmlns:p14="http://schemas.microsoft.com/office/powerpoint/2010/main" val="326244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C5280C-1FCE-4AAE-8F29-88570DE5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de-CH" sz="3600"/>
              <a:t>Aussprache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9D2E-3AAC-4936-ABFE-3B96F279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/>
              <a:t>Die Isländer haben eine beinahe       witzige Aussprache. </a:t>
            </a:r>
          </a:p>
          <a:p>
            <a:pPr marL="0" indent="0">
              <a:buNone/>
            </a:pPr>
            <a:r>
              <a:rPr lang="de-CH" sz="1800" dirty="0"/>
              <a:t>Die Sprache ist wegen den vielen Schriftzeichen sehr schwer zu lernen.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01D21E1-A2D0-4E87-A533-504D7B8E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38101" y="1113095"/>
            <a:ext cx="5510771" cy="43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14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3FC475-EF7B-4EB4-B694-5D921B1E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>
                <a:solidFill>
                  <a:schemeClr val="bg1"/>
                </a:solidFill>
              </a:rPr>
              <a:t>Sonstiges</a:t>
            </a:r>
            <a:endParaRPr lang="de-CH" sz="280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C70266-E792-4779-A9E4-4644F513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Isländisch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sprechen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etwa</a:t>
            </a:r>
            <a:r>
              <a:rPr lang="en-US" sz="2000" dirty="0">
                <a:solidFill>
                  <a:schemeClr val="bg1"/>
                </a:solidFill>
              </a:rPr>
              <a:t> 310.000 Menschen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Im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Isländischen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gibt</a:t>
            </a:r>
            <a:r>
              <a:rPr lang="en-US" sz="2000" dirty="0">
                <a:solidFill>
                  <a:schemeClr val="bg1"/>
                </a:solidFill>
              </a:rPr>
              <a:t> es das </a:t>
            </a:r>
            <a:r>
              <a:rPr lang="en-US" sz="2000" dirty="0" err="1">
                <a:solidFill>
                  <a:schemeClr val="bg1"/>
                </a:solidFill>
              </a:rPr>
              <a:t>scharfe</a:t>
            </a:r>
            <a:r>
              <a:rPr lang="en-US" sz="2000" dirty="0">
                <a:solidFill>
                  <a:schemeClr val="bg1"/>
                </a:solidFill>
              </a:rPr>
              <a:t> “S”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93399956-894F-4428-9556-E52FB5CBA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256" r="14824" b="-1"/>
          <a:stretch/>
        </p:blipFill>
        <p:spPr>
          <a:xfrm>
            <a:off x="5443934" y="643467"/>
            <a:ext cx="595842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10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3FBAE-34AB-4946-AC1B-FC13B8FC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Hat jemand noch Fragen?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5E16EC-C86B-4AD3-A35F-0C0703EAB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8600" y="1549389"/>
            <a:ext cx="7188199" cy="37558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205501A-2DB5-48A7-B420-63CF24947380}"/>
              </a:ext>
            </a:extLst>
          </p:cNvPr>
          <p:cNvSpPr txBox="1"/>
          <p:nvPr/>
        </p:nvSpPr>
        <p:spPr>
          <a:xfrm>
            <a:off x="9413675" y="6870700"/>
            <a:ext cx="27783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CH" sz="700">
                <a:solidFill>
                  <a:srgbClr val="FFFFFF"/>
                </a:solidFill>
              </a:rPr>
              <a:t>"</a:t>
            </a:r>
            <a:r>
              <a:rPr lang="de-CH" sz="700">
                <a:solidFill>
                  <a:srgbClr val="FFFFFF"/>
                </a:solidFill>
                <a:hlinkClick r:id="rId3" tooltip="https://kplx.de/page/8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CH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CH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de-CH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03965E-3FD5-441A-A3CC-808016AB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02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CH" sz="2800">
                <a:solidFill>
                  <a:schemeClr val="bg1"/>
                </a:solidFill>
              </a:rPr>
              <a:t>Danke für eure Aufmerksamkeit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9C808E5-4F37-495F-82FE-4AA84B103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9848" y="643467"/>
            <a:ext cx="5410199" cy="541019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4B5376E-F995-4360-94A2-A32DE60D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28" y="2658794"/>
            <a:ext cx="3799578" cy="33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Wir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hoffen</a:t>
            </a:r>
            <a:r>
              <a:rPr lang="en-US" sz="2000" dirty="0">
                <a:solidFill>
                  <a:schemeClr val="bg1"/>
                </a:solidFill>
              </a:rPr>
              <a:t> es hat </a:t>
            </a:r>
            <a:r>
              <a:rPr lang="en-US" sz="2000">
                <a:solidFill>
                  <a:schemeClr val="bg1"/>
                </a:solidFill>
              </a:rPr>
              <a:t>euch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gefallen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BFDDA7-07AC-4BDE-83CA-2E551695F96C}"/>
              </a:ext>
            </a:extLst>
          </p:cNvPr>
          <p:cNvSpPr txBox="1"/>
          <p:nvPr/>
        </p:nvSpPr>
        <p:spPr>
          <a:xfrm>
            <a:off x="9394439" y="6870700"/>
            <a:ext cx="279756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CH" sz="700">
                <a:solidFill>
                  <a:srgbClr val="FFFFFF"/>
                </a:solidFill>
              </a:rPr>
              <a:t>"</a:t>
            </a:r>
            <a:r>
              <a:rPr lang="de-CH" sz="700">
                <a:solidFill>
                  <a:srgbClr val="FFFFFF"/>
                </a:solidFill>
                <a:hlinkClick r:id="rId4" tooltip="http://tenytar.blog.hu/2012/02/03/lexek_amiket_olvasoink_talalta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CH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CH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de-CH" sz="700">
              <a:solidFill>
                <a:srgbClr val="FFFFFF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15FA0A-750E-4962-B802-E854DA9FF795}"/>
              </a:ext>
            </a:extLst>
          </p:cNvPr>
          <p:cNvSpPr txBox="1"/>
          <p:nvPr/>
        </p:nvSpPr>
        <p:spPr>
          <a:xfrm>
            <a:off x="6856689" y="6870700"/>
            <a:ext cx="252505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CH" sz="700">
                <a:solidFill>
                  <a:srgbClr val="FFFFFF"/>
                </a:solidFill>
              </a:rPr>
              <a:t>"</a:t>
            </a:r>
            <a:r>
              <a:rPr lang="de-CH" sz="700">
                <a:solidFill>
                  <a:srgbClr val="FFFFFF"/>
                </a:solidFill>
                <a:hlinkClick r:id="rId3" tooltip="http://vionabrennastellanews.blogspot.com/2016/01/lustige-spruche-danke-fur-die-einladu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CH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CH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CH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2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45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Isländisch</vt:lpstr>
      <vt:lpstr>Inhaltsverzeichniss:     </vt:lpstr>
      <vt:lpstr>Abstammung </vt:lpstr>
      <vt:lpstr>Geschichte</vt:lpstr>
      <vt:lpstr>Schrift</vt:lpstr>
      <vt:lpstr>Aussprache</vt:lpstr>
      <vt:lpstr>Sonstiges</vt:lpstr>
      <vt:lpstr>Hat jemand noch Fragen? </vt:lpstr>
      <vt:lpstr>Danke für eure Aufmerksamkeit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Isländisch</dc:title>
  <dc:creator>Jonathan.Poser</dc:creator>
  <cp:lastModifiedBy>Jonathan.Poser</cp:lastModifiedBy>
  <cp:revision>5</cp:revision>
  <dcterms:created xsi:type="dcterms:W3CDTF">2019-07-01T13:24:10Z</dcterms:created>
  <dcterms:modified xsi:type="dcterms:W3CDTF">2019-07-02T13:33:02Z</dcterms:modified>
</cp:coreProperties>
</file>