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1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252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EE66-0EE9-4D66-AF75-6E9EC16E6DD4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A4E8C-D108-4C7E-A333-25DC9E294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291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8EEF-37D8-470A-AB7E-2B3D8D36A7EE}" type="datetime1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61F-DCBB-41DA-917A-941AA831F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A3A6-D6F5-4169-BAE7-564F753905E4}" type="datetime1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61F-DCBB-41DA-917A-941AA831F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8701-8AC6-4C73-9B69-A7E40F70EFF8}" type="datetime1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61F-DCBB-41DA-917A-941AA831F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5438-721C-4CE7-AC51-D734B92A82C4}" type="datetime1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61F-DCBB-41DA-917A-941AA831F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4B8D-F0F2-4664-87AA-91B33D3773D3}" type="datetime1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61F-DCBB-41DA-917A-941AA831F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A1ED-0C31-4556-95EC-AF16BC50EBBC}" type="datetime1">
              <a:rPr lang="en-US" smtClean="0"/>
              <a:pPr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61F-DCBB-41DA-917A-941AA831F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F976-7837-4A70-814E-9AC64E1F5B10}" type="datetime1">
              <a:rPr lang="en-US" smtClean="0"/>
              <a:pPr/>
              <a:t>10/21/2014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61F-DCBB-41DA-917A-941AA831F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CE0E-2CDE-477B-9918-92DBFD9FFB13}" type="datetime1">
              <a:rPr lang="en-US" smtClean="0"/>
              <a:pPr/>
              <a:t>10/21/2014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61F-DCBB-41DA-917A-941AA831F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8BCB-E84D-41C9-B49A-575D31685D0E}" type="datetime1">
              <a:rPr lang="en-US" smtClean="0"/>
              <a:pPr/>
              <a:t>10/21/2014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61F-DCBB-41DA-917A-941AA831F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6150-F9C5-4174-93F1-E118D03D411E}" type="datetime1">
              <a:rPr lang="en-US" smtClean="0"/>
              <a:pPr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61F-DCBB-41DA-917A-941AA831F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DA4-22F4-40DB-A543-AB48B3BE05CD}" type="datetime1">
              <a:rPr lang="en-US" smtClean="0"/>
              <a:pPr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61F-DCBB-41DA-917A-941AA831F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CB782-FDB5-4A81-BFCE-B54E8C709764}" type="datetime1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0661F-DCBB-41DA-917A-941AA831F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Semantic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</a:p>
          <a:p>
            <a:r>
              <a:rPr lang="en-US" dirty="0" smtClean="0"/>
              <a:t>Prototype</a:t>
            </a:r>
          </a:p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Defines a “structure”, for example:</a:t>
            </a:r>
          </a:p>
          <a:p>
            <a:pPr lvl="1"/>
            <a:r>
              <a:rPr lang="en-US" dirty="0" smtClean="0"/>
              <a:t>Table: </a:t>
            </a:r>
            <a:r>
              <a:rPr lang="en-US" dirty="0" err="1" smtClean="0"/>
              <a:t>RSS_Feed_Item</a:t>
            </a:r>
            <a:endParaRPr lang="en-US" dirty="0" smtClean="0"/>
          </a:p>
          <a:p>
            <a:pPr lvl="1"/>
            <a:r>
              <a:rPr lang="en-US" dirty="0" smtClean="0"/>
              <a:t>Fields:</a:t>
            </a:r>
          </a:p>
          <a:p>
            <a:pPr lvl="2"/>
            <a:r>
              <a:rPr lang="en-US" dirty="0" smtClean="0"/>
              <a:t>Name : string</a:t>
            </a:r>
          </a:p>
          <a:p>
            <a:pPr lvl="2"/>
            <a:r>
              <a:rPr lang="en-US" dirty="0" smtClean="0"/>
              <a:t>Title : string</a:t>
            </a:r>
          </a:p>
          <a:p>
            <a:pPr lvl="2"/>
            <a:r>
              <a:rPr lang="en-US" dirty="0" smtClean="0"/>
              <a:t>URL : string</a:t>
            </a:r>
          </a:p>
          <a:p>
            <a:pPr lvl="1"/>
            <a:r>
              <a:rPr lang="en-US" dirty="0" smtClean="0"/>
              <a:t>Note how the field names are mostly high level abstractions</a:t>
            </a:r>
          </a:p>
          <a:p>
            <a:r>
              <a:rPr lang="en-US" dirty="0" smtClean="0"/>
              <a:t>“select URL from </a:t>
            </a:r>
            <a:r>
              <a:rPr lang="en-US" dirty="0" err="1" smtClean="0"/>
              <a:t>RSS_Feed_Item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Returns string values in all rows</a:t>
            </a:r>
          </a:p>
          <a:p>
            <a:pPr lvl="1"/>
            <a:r>
              <a:rPr lang="en-US" dirty="0" smtClean="0"/>
              <a:t>The structure (semantic context) is completely lost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Defines </a:t>
            </a:r>
            <a:r>
              <a:rPr lang="en-US" i="1" dirty="0" smtClean="0"/>
              <a:t>Structures:</a:t>
            </a:r>
          </a:p>
          <a:p>
            <a:pPr lvl="1"/>
            <a:r>
              <a:rPr lang="en-US" dirty="0" err="1" smtClean="0"/>
              <a:t>RSS_Feed</a:t>
            </a:r>
            <a:r>
              <a:rPr lang="en-US" dirty="0" err="1"/>
              <a:t>_</a:t>
            </a:r>
            <a:r>
              <a:rPr lang="en-US" dirty="0" err="1" smtClean="0"/>
              <a:t>Item</a:t>
            </a:r>
            <a:endParaRPr lang="en-US" dirty="0" smtClean="0"/>
          </a:p>
          <a:p>
            <a:pPr lvl="2"/>
            <a:r>
              <a:rPr lang="en-US" dirty="0" err="1" smtClean="0"/>
              <a:t>RSS_Feed</a:t>
            </a:r>
            <a:r>
              <a:rPr lang="en-US" dirty="0" err="1"/>
              <a:t>_</a:t>
            </a:r>
            <a:r>
              <a:rPr lang="en-US" dirty="0" err="1" smtClean="0"/>
              <a:t>Name</a:t>
            </a:r>
            <a:endParaRPr lang="en-US" dirty="0" smtClean="0"/>
          </a:p>
          <a:p>
            <a:pPr lvl="3"/>
            <a:r>
              <a:rPr lang="en-US" dirty="0" smtClean="0"/>
              <a:t>Text</a:t>
            </a:r>
          </a:p>
          <a:p>
            <a:pPr lvl="4"/>
            <a:r>
              <a:rPr lang="en-US" dirty="0" smtClean="0"/>
              <a:t>Value : string</a:t>
            </a:r>
          </a:p>
          <a:p>
            <a:pPr lvl="2"/>
            <a:r>
              <a:rPr lang="en-US" dirty="0" err="1" smtClean="0"/>
              <a:t>RSS_Feed</a:t>
            </a:r>
            <a:r>
              <a:rPr lang="en-US" dirty="0" err="1"/>
              <a:t>_</a:t>
            </a:r>
            <a:r>
              <a:rPr lang="en-US" dirty="0" err="1" smtClean="0"/>
              <a:t>Title</a:t>
            </a:r>
            <a:endParaRPr lang="en-US" dirty="0" smtClean="0"/>
          </a:p>
          <a:p>
            <a:pPr lvl="3"/>
            <a:r>
              <a:rPr lang="en-US" dirty="0" smtClean="0"/>
              <a:t>Title</a:t>
            </a:r>
          </a:p>
          <a:p>
            <a:pPr lvl="4"/>
            <a:r>
              <a:rPr lang="en-US" dirty="0" smtClean="0"/>
              <a:t>Text </a:t>
            </a:r>
          </a:p>
          <a:p>
            <a:pPr lvl="5"/>
            <a:r>
              <a:rPr lang="en-US" dirty="0" smtClean="0"/>
              <a:t>Value: String</a:t>
            </a:r>
          </a:p>
          <a:p>
            <a:pPr lvl="2"/>
            <a:r>
              <a:rPr lang="en-US" dirty="0" err="1" smtClean="0"/>
              <a:t>RSS_Feed</a:t>
            </a:r>
            <a:r>
              <a:rPr lang="en-US" dirty="0" err="1"/>
              <a:t>_</a:t>
            </a:r>
            <a:r>
              <a:rPr lang="en-US" dirty="0" err="1" smtClean="0"/>
              <a:t>URL</a:t>
            </a:r>
            <a:endParaRPr lang="en-US" dirty="0" smtClean="0"/>
          </a:p>
          <a:p>
            <a:pPr lvl="3"/>
            <a:r>
              <a:rPr lang="en-US" dirty="0" smtClean="0"/>
              <a:t>URL</a:t>
            </a:r>
          </a:p>
          <a:p>
            <a:pPr lvl="4"/>
            <a:r>
              <a:rPr lang="en-US" dirty="0" smtClean="0"/>
              <a:t>Value : String</a:t>
            </a:r>
          </a:p>
          <a:p>
            <a:r>
              <a:rPr lang="en-US" dirty="0" smtClean="0"/>
              <a:t>“select URL from RSS Feed Item”</a:t>
            </a:r>
          </a:p>
          <a:p>
            <a:pPr lvl="1"/>
            <a:r>
              <a:rPr lang="en-US" dirty="0" smtClean="0"/>
              <a:t>Returns the structure and the value for each row:</a:t>
            </a:r>
          </a:p>
          <a:p>
            <a:pPr lvl="2"/>
            <a:r>
              <a:rPr lang="en-US" dirty="0" err="1" smtClean="0"/>
              <a:t>RSS_Feed_Item.RSS_Feed_URL.URL.Value</a:t>
            </a:r>
            <a:r>
              <a:rPr lang="en-US" dirty="0" smtClean="0"/>
              <a:t> = [value]</a:t>
            </a:r>
          </a:p>
          <a:p>
            <a:pPr algn="ctr">
              <a:buNone/>
            </a:pPr>
            <a:r>
              <a:rPr lang="en-US" i="1" dirty="0" smtClean="0"/>
              <a:t>“Every word has a value that is identified </a:t>
            </a:r>
            <a:br>
              <a:rPr lang="en-US" i="1" dirty="0" smtClean="0"/>
            </a:br>
            <a:r>
              <a:rPr lang="en-US" i="1" dirty="0" smtClean="0"/>
              <a:t>with what else is in its vicinity.”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Queries </a:t>
            </a:r>
            <a:r>
              <a:rPr lang="en-US" i="1" dirty="0" smtClean="0"/>
              <a:t>can</a:t>
            </a:r>
            <a:r>
              <a:rPr lang="en-US" dirty="0" smtClean="0"/>
              <a:t> be made at any level in the structure, however this incrementally loses meaning:</a:t>
            </a:r>
          </a:p>
          <a:p>
            <a:pPr lvl="1"/>
            <a:r>
              <a:rPr lang="en-US" dirty="0" smtClean="0"/>
              <a:t>“select URL from </a:t>
            </a:r>
            <a:r>
              <a:rPr lang="en-US" dirty="0" err="1" smtClean="0"/>
              <a:t>RSS_Feed_Url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Some contextual loss</a:t>
            </a:r>
          </a:p>
          <a:p>
            <a:pPr lvl="2"/>
            <a:r>
              <a:rPr lang="en-US" dirty="0" smtClean="0"/>
              <a:t>URL is no longer identified as being an RSS Feed URL</a:t>
            </a:r>
          </a:p>
          <a:p>
            <a:pPr lvl="2"/>
            <a:r>
              <a:rPr lang="en-US" dirty="0" smtClean="0"/>
              <a:t>Returns “</a:t>
            </a:r>
            <a:r>
              <a:rPr lang="en-US" dirty="0" err="1" smtClean="0"/>
              <a:t>Url.Value</a:t>
            </a:r>
            <a:r>
              <a:rPr lang="en-US" dirty="0" smtClean="0"/>
              <a:t>” structure-values</a:t>
            </a:r>
          </a:p>
          <a:p>
            <a:pPr lvl="1"/>
            <a:r>
              <a:rPr lang="en-US" dirty="0" smtClean="0"/>
              <a:t>“select Value from URL”</a:t>
            </a:r>
          </a:p>
          <a:p>
            <a:pPr lvl="2"/>
            <a:r>
              <a:rPr lang="en-US" dirty="0" smtClean="0"/>
              <a:t>Complete contextual loss</a:t>
            </a:r>
          </a:p>
          <a:p>
            <a:pPr lvl="2"/>
            <a:r>
              <a:rPr lang="en-US" dirty="0" smtClean="0"/>
              <a:t>Would return a collection of strings</a:t>
            </a:r>
          </a:p>
          <a:p>
            <a:pPr lvl="2"/>
            <a:r>
              <a:rPr lang="en-US" dirty="0" smtClean="0"/>
              <a:t>This is the equivalent of the RDBMS query:</a:t>
            </a:r>
          </a:p>
          <a:p>
            <a:pPr lvl="3"/>
            <a:r>
              <a:rPr lang="en-US" dirty="0" smtClean="0"/>
              <a:t>“select </a:t>
            </a:r>
            <a:r>
              <a:rPr lang="en-US" dirty="0" smtClean="0"/>
              <a:t>Value </a:t>
            </a:r>
            <a:r>
              <a:rPr lang="en-US" dirty="0" smtClean="0"/>
              <a:t>from </a:t>
            </a:r>
            <a:r>
              <a:rPr lang="en-US" dirty="0" err="1" smtClean="0"/>
              <a:t>RSS_Feed_Item</a:t>
            </a:r>
            <a:r>
              <a:rPr lang="en-US" dirty="0" smtClean="0"/>
              <a:t>”</a:t>
            </a:r>
          </a:p>
          <a:p>
            <a:pPr lvl="2"/>
            <a:r>
              <a:rPr lang="en-US" i="1" dirty="0" smtClean="0"/>
              <a:t>In a semantic database, this query is actually not possible!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semantic database can be built on top of an RDBMS.</a:t>
            </a:r>
          </a:p>
          <a:p>
            <a:r>
              <a:rPr lang="en-US" dirty="0" smtClean="0"/>
              <a:t>We can leverage:</a:t>
            </a:r>
          </a:p>
          <a:p>
            <a:pPr lvl="1"/>
            <a:r>
              <a:rPr lang="en-US" dirty="0" smtClean="0"/>
              <a:t>foreign key constraints</a:t>
            </a:r>
          </a:p>
          <a:p>
            <a:pPr lvl="1"/>
            <a:r>
              <a:rPr lang="en-US" dirty="0" smtClean="0"/>
              <a:t>server-side joins</a:t>
            </a:r>
          </a:p>
          <a:p>
            <a:pPr lvl="1"/>
            <a:r>
              <a:rPr lang="en-US" dirty="0" smtClean="0"/>
              <a:t>unique key constraints</a:t>
            </a:r>
          </a:p>
          <a:p>
            <a:pPr lvl="1"/>
            <a:r>
              <a:rPr lang="en-US" dirty="0" smtClean="0"/>
              <a:t>Unique key indexing</a:t>
            </a:r>
          </a:p>
          <a:p>
            <a:r>
              <a:rPr lang="en-US" dirty="0" err="1" smtClean="0"/>
              <a:t>NoSQL</a:t>
            </a:r>
            <a:r>
              <a:rPr lang="en-US" dirty="0" smtClean="0"/>
              <a:t> does not offer any of these benefits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Does Semantic </a:t>
            </a:r>
            <a:br>
              <a:rPr lang="en-US" dirty="0" smtClean="0"/>
            </a:br>
            <a:r>
              <a:rPr lang="en-US" dirty="0" smtClean="0"/>
              <a:t>+ </a:t>
            </a:r>
            <a:br>
              <a:rPr lang="en-US" dirty="0" smtClean="0"/>
            </a:br>
            <a:r>
              <a:rPr lang="en-US" dirty="0" smtClean="0"/>
              <a:t>RDBMS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r>
              <a:rPr lang="en-US" dirty="0" smtClean="0"/>
              <a:t>Tables represent structure</a:t>
            </a:r>
          </a:p>
          <a:p>
            <a:r>
              <a:rPr lang="en-US" dirty="0" smtClean="0"/>
              <a:t>Foreign keys describe sub-structures</a:t>
            </a:r>
          </a:p>
          <a:p>
            <a:r>
              <a:rPr lang="en-US" dirty="0" smtClean="0"/>
              <a:t>Joins are used to join together structures</a:t>
            </a:r>
          </a:p>
          <a:p>
            <a:r>
              <a:rPr lang="en-US" dirty="0" smtClean="0"/>
              <a:t>All-null native types takes on a specific meaning:</a:t>
            </a:r>
          </a:p>
          <a:p>
            <a:pPr lvl="1"/>
            <a:r>
              <a:rPr lang="en-US" dirty="0" smtClean="0"/>
              <a:t>There is no structure instance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RDBMS </a:t>
            </a:r>
            <a:br>
              <a:rPr lang="en-US" dirty="0" smtClean="0"/>
            </a:br>
            <a:r>
              <a:rPr lang="en-US" dirty="0" smtClean="0"/>
              <a:t>vs. </a:t>
            </a:r>
            <a:br>
              <a:rPr lang="en-US" dirty="0" smtClean="0"/>
            </a:br>
            <a:r>
              <a:rPr lang="en-US" dirty="0" smtClean="0"/>
              <a:t>Semantic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RDBMS:</a:t>
            </a:r>
          </a:p>
          <a:p>
            <a:pPr lvl="1"/>
            <a:r>
              <a:rPr lang="en-US" dirty="0" smtClean="0"/>
              <a:t>Relationships are driven by:</a:t>
            </a:r>
          </a:p>
          <a:p>
            <a:pPr lvl="2"/>
            <a:r>
              <a:rPr lang="en-US" dirty="0" smtClean="0"/>
              <a:t>Cardinality</a:t>
            </a:r>
          </a:p>
          <a:p>
            <a:pPr lvl="2"/>
            <a:r>
              <a:rPr lang="en-US" dirty="0" smtClean="0"/>
              <a:t>Normalization rules</a:t>
            </a:r>
          </a:p>
          <a:p>
            <a:pPr lvl="2"/>
            <a:r>
              <a:rPr lang="en-US" dirty="0" smtClean="0"/>
              <a:t>“Logical” decoupling of field associations</a:t>
            </a:r>
          </a:p>
          <a:p>
            <a:pPr lvl="1"/>
            <a:r>
              <a:rPr lang="en-US" dirty="0" smtClean="0"/>
              <a:t>The result </a:t>
            </a:r>
            <a:r>
              <a:rPr lang="en-US" dirty="0" smtClean="0"/>
              <a:t>are</a:t>
            </a:r>
            <a:r>
              <a:rPr lang="en-US" dirty="0" smtClean="0"/>
              <a:t> </a:t>
            </a:r>
            <a:r>
              <a:rPr lang="en-US" dirty="0" smtClean="0"/>
              <a:t>associations that </a:t>
            </a:r>
            <a:r>
              <a:rPr lang="en-US" dirty="0" smtClean="0"/>
              <a:t>are not </a:t>
            </a:r>
            <a:r>
              <a:rPr lang="en-US" dirty="0" smtClean="0"/>
              <a:t>semantic but rather </a:t>
            </a:r>
            <a:r>
              <a:rPr lang="en-US" dirty="0" smtClean="0"/>
              <a:t>abstracted un-natural structural relationships, </a:t>
            </a:r>
            <a:r>
              <a:rPr lang="en-US" dirty="0" smtClean="0"/>
              <a:t>leading to complex model diagrams</a:t>
            </a:r>
          </a:p>
          <a:p>
            <a:pPr lvl="1"/>
            <a:r>
              <a:rPr lang="en-US" dirty="0" smtClean="0"/>
              <a:t>Relationships are (ideally) restricted to established foreign keys</a:t>
            </a:r>
          </a:p>
          <a:p>
            <a:r>
              <a:rPr lang="en-US" dirty="0" smtClean="0"/>
              <a:t>Semantic Database:</a:t>
            </a:r>
          </a:p>
          <a:p>
            <a:pPr lvl="1"/>
            <a:r>
              <a:rPr lang="en-US" dirty="0" smtClean="0"/>
              <a:t>Relationships are driven by:</a:t>
            </a:r>
          </a:p>
          <a:p>
            <a:pPr lvl="2"/>
            <a:r>
              <a:rPr lang="en-US" dirty="0" smtClean="0"/>
              <a:t>The semantic structure itself</a:t>
            </a:r>
          </a:p>
          <a:p>
            <a:pPr lvl="1"/>
            <a:r>
              <a:rPr lang="en-US" dirty="0" smtClean="0"/>
              <a:t>The result is semantic associations that are emergent as new semantic structures are created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RSS_Feed_Name</a:t>
            </a:r>
            <a:endParaRPr lang="en-US" dirty="0" smtClean="0"/>
          </a:p>
          <a:p>
            <a:pPr lvl="1"/>
            <a:r>
              <a:rPr lang="en-US" dirty="0" smtClean="0"/>
              <a:t>Name : text</a:t>
            </a:r>
          </a:p>
          <a:p>
            <a:r>
              <a:rPr lang="en-US" dirty="0" err="1" smtClean="0"/>
              <a:t>RSS_Feed_Item</a:t>
            </a:r>
            <a:endParaRPr lang="en-US" dirty="0" smtClean="0"/>
          </a:p>
          <a:p>
            <a:pPr lvl="1"/>
            <a:r>
              <a:rPr lang="en-US" dirty="0" smtClean="0"/>
              <a:t>Title : text</a:t>
            </a:r>
          </a:p>
          <a:p>
            <a:pPr lvl="1"/>
            <a:r>
              <a:rPr lang="en-US" dirty="0" smtClean="0"/>
              <a:t>Description : text</a:t>
            </a:r>
          </a:p>
          <a:p>
            <a:pPr lvl="1"/>
            <a:r>
              <a:rPr lang="en-US" dirty="0" err="1" smtClean="0"/>
              <a:t>PubDate</a:t>
            </a:r>
            <a:r>
              <a:rPr lang="en-US" dirty="0" smtClean="0"/>
              <a:t> : date</a:t>
            </a:r>
          </a:p>
          <a:p>
            <a:pPr lvl="1"/>
            <a:r>
              <a:rPr lang="en-US" dirty="0" err="1" smtClean="0"/>
              <a:t>Url</a:t>
            </a:r>
            <a:r>
              <a:rPr lang="en-US" dirty="0" smtClean="0"/>
              <a:t> : text</a:t>
            </a:r>
          </a:p>
          <a:p>
            <a:pPr lvl="1"/>
            <a:r>
              <a:rPr lang="en-US" dirty="0" err="1" smtClean="0"/>
              <a:t>FK_RSS_Feed_Name</a:t>
            </a:r>
            <a:endParaRPr lang="en-US" dirty="0" smtClean="0"/>
          </a:p>
          <a:p>
            <a:r>
              <a:rPr lang="en-US" dirty="0" smtClean="0"/>
              <a:t>RSS_UI</a:t>
            </a:r>
          </a:p>
          <a:p>
            <a:pPr lvl="1"/>
            <a:r>
              <a:rPr lang="en-US" dirty="0" err="1" smtClean="0"/>
              <a:t>FK_RSS_Feed_Item</a:t>
            </a:r>
            <a:endParaRPr lang="en-US" dirty="0" smtClean="0"/>
          </a:p>
          <a:p>
            <a:pPr lvl="1"/>
            <a:r>
              <a:rPr lang="en-US" dirty="0" smtClean="0"/>
              <a:t>Displayed</a:t>
            </a:r>
          </a:p>
          <a:p>
            <a:pPr lvl="1"/>
            <a:r>
              <a:rPr lang="en-US" dirty="0" smtClean="0"/>
              <a:t>Visited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2590800"/>
            <a:ext cx="30956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Unfolded Semantic Structure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54102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looks horribly complex but it’s actually a simple tree structure</a:t>
            </a:r>
            <a:endParaRPr lang="en-US" dirty="0"/>
          </a:p>
        </p:txBody>
      </p:sp>
      <p:pic>
        <p:nvPicPr>
          <p:cNvPr id="11" name="Picture 10" descr="struc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885950"/>
            <a:ext cx="760095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Hierarchical 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pic>
        <p:nvPicPr>
          <p:cNvPr id="3075" name="Picture 3" descr="C:\projects\HOPE\Articles\struct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0162" y="1743075"/>
            <a:ext cx="6543675" cy="3371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Semantic Database</a:t>
            </a:r>
            <a:br>
              <a:rPr lang="en-US" dirty="0" smtClean="0"/>
            </a:br>
            <a:r>
              <a:rPr lang="en-US" sz="3600" dirty="0" smtClean="0"/>
              <a:t>Schema in an RDBMS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371600"/>
            <a:ext cx="70866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4056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database technologies</a:t>
            </a:r>
          </a:p>
          <a:p>
            <a:pPr lvl="1"/>
            <a:r>
              <a:rPr lang="en-US" dirty="0" smtClean="0"/>
              <a:t>Relational (RDBMS)</a:t>
            </a:r>
          </a:p>
          <a:p>
            <a:pPr lvl="1"/>
            <a:r>
              <a:rPr lang="en-US" dirty="0" err="1" smtClean="0"/>
              <a:t>NoSQL</a:t>
            </a:r>
            <a:r>
              <a:rPr lang="en-US" dirty="0" smtClean="0"/>
              <a:t> (document)</a:t>
            </a:r>
          </a:p>
          <a:p>
            <a:pPr lvl="1"/>
            <a:r>
              <a:rPr lang="en-US" dirty="0" smtClean="0"/>
              <a:t>Graph (node-edge)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Notice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“deepest” semantic types are almost always composed just of foreign keys.</a:t>
            </a:r>
          </a:p>
          <a:p>
            <a:endParaRPr lang="en-US" dirty="0" smtClean="0"/>
          </a:p>
          <a:p>
            <a:r>
              <a:rPr lang="en-US" dirty="0" smtClean="0"/>
              <a:t>Tables with native types are very “thin”, having very few fields.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76400"/>
            <a:ext cx="2203225" cy="160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4562" y="4191000"/>
            <a:ext cx="29337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63032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We can now ask:</a:t>
            </a:r>
          </a:p>
          <a:p>
            <a:pPr lvl="1"/>
            <a:r>
              <a:rPr lang="en-US" dirty="0" smtClean="0"/>
              <a:t>What are all the URL’s recorded in the system?</a:t>
            </a:r>
          </a:p>
          <a:p>
            <a:pPr lvl="1"/>
            <a:r>
              <a:rPr lang="en-US" dirty="0" smtClean="0"/>
              <a:t>What are the URL’s we have visited?</a:t>
            </a:r>
          </a:p>
          <a:p>
            <a:pPr lvl="1"/>
            <a:r>
              <a:rPr lang="en-US" dirty="0" smtClean="0"/>
              <a:t>What URL’s are associated with feeds?</a:t>
            </a:r>
          </a:p>
          <a:p>
            <a:pPr lvl="1"/>
            <a:r>
              <a:rPr lang="en-US" dirty="0" smtClean="0"/>
              <a:t>What are all the values of “Title”?</a:t>
            </a:r>
          </a:p>
          <a:p>
            <a:pPr lvl="1"/>
            <a:r>
              <a:rPr lang="en-US" dirty="0" smtClean="0"/>
              <a:t>What are all the feed names?</a:t>
            </a:r>
          </a:p>
          <a:p>
            <a:pPr lvl="1"/>
            <a:r>
              <a:rPr lang="en-US" dirty="0" smtClean="0"/>
              <a:t>Etc.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9026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Joining Two or More Semantic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ST hierarchy is </a:t>
            </a:r>
            <a:r>
              <a:rPr lang="en-US" smtClean="0"/>
              <a:t>dynamically created: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4671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a Semantic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By preserving semantic structure, we can </a:t>
            </a:r>
            <a:r>
              <a:rPr lang="en-US" dirty="0" smtClean="0"/>
              <a:t>query the database at different levels of semantic meaning, from very specific to very general.</a:t>
            </a:r>
          </a:p>
          <a:p>
            <a:pPr marL="742950" lvl="2" indent="-342900"/>
            <a:r>
              <a:rPr lang="en-US" dirty="0" smtClean="0"/>
              <a:t>For example, the semantic type “Title” is very general but allows us to ask “what are all the values of things having the meaning “Title”?</a:t>
            </a:r>
          </a:p>
          <a:p>
            <a:pPr marL="742950" lvl="2" indent="-342900"/>
            <a:r>
              <a:rPr lang="en-US" dirty="0" smtClean="0"/>
              <a:t>By inspecting the relationships, we can ask “what are the things having “Title” in their meaning?</a:t>
            </a:r>
          </a:p>
          <a:p>
            <a:pPr marL="742950" lvl="2" indent="-342900"/>
            <a:r>
              <a:rPr lang="en-US" dirty="0" smtClean="0"/>
              <a:t>When we query the database, we don’t just get back a list of records – we get back fully “rehydrated” semantic types.</a:t>
            </a:r>
          </a:p>
          <a:p>
            <a:pPr marL="1200150" lvl="3" indent="-342900"/>
            <a:r>
              <a:rPr lang="en-US" dirty="0" smtClean="0"/>
              <a:t>In other words, the need for a separate ORM is eliminated:</a:t>
            </a:r>
          </a:p>
          <a:p>
            <a:pPr marL="1657350" lvl="4" indent="-342900"/>
            <a:r>
              <a:rPr lang="en-US" dirty="0" smtClean="0"/>
              <a:t>We pass in semantic structures as actual C# objects</a:t>
            </a:r>
          </a:p>
          <a:p>
            <a:pPr marL="1657350" lvl="4" indent="-342900"/>
            <a:r>
              <a:rPr lang="en-US" dirty="0" smtClean="0"/>
              <a:t>We get back semantic structures as actual C# objects</a:t>
            </a:r>
          </a:p>
          <a:p>
            <a:pPr marL="342900" lvl="1" indent="-34290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6443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of a Semantic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Tables and their fields are organized by hierarchical rather than logical structure: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We usually think about organizing information into logical associations and relationships</a:t>
            </a:r>
          </a:p>
          <a:p>
            <a:pPr lvl="1"/>
            <a:r>
              <a:rPr lang="en-US" dirty="0" smtClean="0"/>
              <a:t>Hierarchical organization creates many more tables</a:t>
            </a:r>
          </a:p>
          <a:p>
            <a:pPr lvl="2"/>
            <a:r>
              <a:rPr lang="en-US" dirty="0" smtClean="0"/>
              <a:t>The number of joins in a query can degrade performance.</a:t>
            </a:r>
          </a:p>
          <a:p>
            <a:pPr lvl="2"/>
            <a:r>
              <a:rPr lang="en-US" dirty="0" smtClean="0"/>
              <a:t>Multiple insert operations are required to create the semantic type’s hierarchy. </a:t>
            </a:r>
          </a:p>
          <a:p>
            <a:pPr lvl="1"/>
            <a:r>
              <a:rPr lang="en-US" dirty="0" smtClean="0"/>
              <a:t>Designing hierarchies isn’t easy</a:t>
            </a:r>
          </a:p>
          <a:p>
            <a:pPr lvl="2"/>
            <a:r>
              <a:rPr lang="en-US" dirty="0" smtClean="0"/>
              <a:t>We need to learn how to think about multiple levels of abstraction.</a:t>
            </a:r>
          </a:p>
          <a:p>
            <a:pPr lvl="2"/>
            <a:r>
              <a:rPr lang="en-US" dirty="0" smtClean="0"/>
              <a:t>We need to think carefully about unique native types and unique semantic types.</a:t>
            </a:r>
          </a:p>
          <a:p>
            <a:pPr lvl="1"/>
            <a:r>
              <a:rPr lang="en-US" dirty="0" smtClean="0"/>
              <a:t>Writing SQL queries by hand is painful:</a:t>
            </a:r>
          </a:p>
          <a:p>
            <a:pPr lvl="2"/>
            <a:r>
              <a:rPr lang="en-US" dirty="0" smtClean="0"/>
              <a:t>lots of joins, often with multiple references to the native type tables making it hard to keep track of which FK join is associated with  what meaning-value.</a:t>
            </a:r>
          </a:p>
          <a:p>
            <a:pPr lvl="1"/>
            <a:r>
              <a:rPr lang="en-US" dirty="0" smtClean="0"/>
              <a:t>Writing insert statements by hand is even more painful:</a:t>
            </a:r>
          </a:p>
          <a:p>
            <a:pPr lvl="2"/>
            <a:r>
              <a:rPr lang="en-US" dirty="0" smtClean="0"/>
              <a:t>multiple inserts from the bottom up, requiring the ID of the child table to populate the foreign key in the parent table.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3571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Semantic Database engine can address some of these drawbacks:</a:t>
            </a:r>
          </a:p>
          <a:p>
            <a:pPr lvl="1"/>
            <a:r>
              <a:rPr lang="en-US" dirty="0" smtClean="0"/>
              <a:t>Automating SQL query generation</a:t>
            </a:r>
          </a:p>
          <a:p>
            <a:pPr lvl="2"/>
            <a:r>
              <a:rPr lang="en-US" dirty="0" smtClean="0"/>
              <a:t>Hides the hierarchy and table joins</a:t>
            </a:r>
          </a:p>
          <a:p>
            <a:pPr lvl="1"/>
            <a:r>
              <a:rPr lang="en-US" dirty="0" smtClean="0"/>
              <a:t>Automating SQL inserts</a:t>
            </a:r>
          </a:p>
          <a:p>
            <a:pPr lvl="2"/>
            <a:r>
              <a:rPr lang="en-US" dirty="0" smtClean="0"/>
              <a:t>Managing all the necessary FK ID’s</a:t>
            </a:r>
          </a:p>
          <a:p>
            <a:pPr lvl="1"/>
            <a:r>
              <a:rPr lang="en-US" dirty="0" smtClean="0"/>
              <a:t>Improving Performance</a:t>
            </a:r>
          </a:p>
          <a:p>
            <a:pPr lvl="2"/>
            <a:r>
              <a:rPr lang="en-US" dirty="0"/>
              <a:t>Caching </a:t>
            </a:r>
            <a:r>
              <a:rPr lang="en-US" dirty="0" smtClean="0"/>
              <a:t>queries </a:t>
            </a:r>
            <a:r>
              <a:rPr lang="en-US" dirty="0"/>
              <a:t>so the engine doesn’t have to re-create the SQL statement every </a:t>
            </a:r>
            <a:r>
              <a:rPr lang="en-US" dirty="0" smtClean="0"/>
              <a:t>time.</a:t>
            </a:r>
            <a:endParaRPr lang="en-US" dirty="0"/>
          </a:p>
          <a:p>
            <a:pPr lvl="2"/>
            <a:r>
              <a:rPr lang="en-US" dirty="0" smtClean="0"/>
              <a:t>Use prepared statements so the server isn’t parsing and analyzing the query statement every time it’s used.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1445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 for a Demonstration:</a:t>
            </a:r>
            <a:br>
              <a:rPr lang="en-US" dirty="0" smtClean="0"/>
            </a:br>
            <a:r>
              <a:rPr lang="en-US" sz="3600" dirty="0" smtClean="0"/>
              <a:t>An RSS Feed Reader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We’ve already explored some of the core semantic types</a:t>
            </a:r>
          </a:p>
          <a:p>
            <a:r>
              <a:rPr lang="en-US" dirty="0" smtClean="0"/>
              <a:t>We will use the Higher Order Programming Environment to demonstrate the:</a:t>
            </a:r>
          </a:p>
          <a:p>
            <a:pPr lvl="1"/>
            <a:r>
              <a:rPr lang="en-US" dirty="0" smtClean="0"/>
              <a:t>Semantic Database engine</a:t>
            </a:r>
          </a:p>
          <a:p>
            <a:pPr lvl="1"/>
            <a:r>
              <a:rPr lang="en-US" dirty="0" smtClean="0"/>
              <a:t>Semantic Types</a:t>
            </a:r>
          </a:p>
          <a:p>
            <a:pPr lvl="1"/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Queries</a:t>
            </a:r>
          </a:p>
          <a:p>
            <a:r>
              <a:rPr lang="en-US" dirty="0" smtClean="0"/>
              <a:t>We will inspect some of the actual SQL statements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806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Container for loosely associated fields</a:t>
            </a:r>
          </a:p>
          <a:p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Typed data values</a:t>
            </a:r>
          </a:p>
          <a:p>
            <a:r>
              <a:rPr lang="en-US" dirty="0" smtClean="0"/>
              <a:t>Foreign Keys</a:t>
            </a:r>
          </a:p>
          <a:p>
            <a:pPr lvl="1"/>
            <a:r>
              <a:rPr lang="en-US" dirty="0" smtClean="0"/>
              <a:t>Loose associations between tables</a:t>
            </a:r>
          </a:p>
          <a:p>
            <a:pPr lvl="2"/>
            <a:r>
              <a:rPr lang="en-US" dirty="0" smtClean="0"/>
              <a:t>1:1, 1:n, m:n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Document-based</a:t>
            </a:r>
          </a:p>
          <a:p>
            <a:r>
              <a:rPr lang="en-US" dirty="0" smtClean="0"/>
              <a:t>Key-value pairs (JSON)</a:t>
            </a:r>
          </a:p>
          <a:p>
            <a:r>
              <a:rPr lang="en-US" dirty="0" smtClean="0"/>
              <a:t>Type-less</a:t>
            </a:r>
          </a:p>
          <a:p>
            <a:r>
              <a:rPr lang="en-US" dirty="0" smtClean="0"/>
              <a:t>Unstructured associations between K-V pairs</a:t>
            </a:r>
          </a:p>
          <a:p>
            <a:r>
              <a:rPr lang="en-US" dirty="0" smtClean="0"/>
              <a:t>Each relationship de-reference requires a round trip to the server (no joins)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node is a concrete instance</a:t>
            </a:r>
          </a:p>
          <a:p>
            <a:r>
              <a:rPr lang="en-US" dirty="0" smtClean="0"/>
              <a:t>A node can have attributes</a:t>
            </a:r>
          </a:p>
          <a:p>
            <a:r>
              <a:rPr lang="en-US" dirty="0" smtClean="0"/>
              <a:t>Nodes are associated with other nodes (unidirectional, bidirectional) through “edges”</a:t>
            </a:r>
          </a:p>
          <a:p>
            <a:r>
              <a:rPr lang="en-US" dirty="0" smtClean="0"/>
              <a:t>Edges can have attributes</a:t>
            </a:r>
          </a:p>
          <a:p>
            <a:r>
              <a:rPr lang="en-US" i="1" dirty="0" smtClean="0"/>
              <a:t>Still under consideration as an underlying architecture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Semantic Database</a:t>
            </a:r>
            <a:br>
              <a:rPr lang="en-US" dirty="0" smtClean="0"/>
            </a:br>
            <a:r>
              <a:rPr lang="en-US" sz="3600" dirty="0" smtClean="0"/>
              <a:t>What Is This?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First, we need to take a step back.</a:t>
            </a:r>
          </a:p>
          <a:p>
            <a:pPr>
              <a:buNone/>
            </a:pPr>
            <a:endParaRPr lang="en-US" dirty="0"/>
          </a:p>
          <a:p>
            <a:pPr algn="r">
              <a:buNone/>
            </a:pPr>
            <a:r>
              <a:rPr lang="en-US" dirty="0" smtClean="0"/>
              <a:t>What is “Semantics?”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Semantics</a:t>
            </a:r>
            <a:br>
              <a:rPr lang="en-US" dirty="0" smtClean="0"/>
            </a:br>
            <a:r>
              <a:rPr lang="en-US" sz="2700" dirty="0" smtClean="0"/>
              <a:t>The branch of linguistics and logic concerned with meaning</a:t>
            </a:r>
            <a:br>
              <a:rPr lang="en-US" sz="2700" dirty="0" smtClean="0"/>
            </a:b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Formal Semantics</a:t>
            </a:r>
          </a:p>
          <a:p>
            <a:pPr lvl="1"/>
            <a:r>
              <a:rPr lang="en-US" dirty="0" smtClean="0"/>
              <a:t>Logical aspects of meaning:</a:t>
            </a:r>
          </a:p>
          <a:p>
            <a:pPr lvl="2"/>
            <a:r>
              <a:rPr lang="en-US" dirty="0" smtClean="0"/>
              <a:t>Sense</a:t>
            </a:r>
          </a:p>
          <a:p>
            <a:pPr lvl="2"/>
            <a:r>
              <a:rPr lang="en-US" dirty="0" smtClean="0"/>
              <a:t>Reference</a:t>
            </a:r>
          </a:p>
          <a:p>
            <a:pPr lvl="2"/>
            <a:r>
              <a:rPr lang="en-US" dirty="0" smtClean="0"/>
              <a:t>Implication</a:t>
            </a:r>
          </a:p>
          <a:p>
            <a:pPr lvl="2"/>
            <a:r>
              <a:rPr lang="en-US" dirty="0" smtClean="0"/>
              <a:t>Logical form</a:t>
            </a:r>
          </a:p>
          <a:p>
            <a:r>
              <a:rPr lang="en-US" dirty="0" smtClean="0"/>
              <a:t>Lexical Semantics</a:t>
            </a:r>
          </a:p>
          <a:p>
            <a:pPr lvl="1"/>
            <a:r>
              <a:rPr lang="en-US" dirty="0" smtClean="0"/>
              <a:t>Word meanings</a:t>
            </a:r>
          </a:p>
          <a:p>
            <a:pPr lvl="1"/>
            <a:r>
              <a:rPr lang="en-US" dirty="0" smtClean="0"/>
              <a:t>Word relations</a:t>
            </a:r>
          </a:p>
          <a:p>
            <a:r>
              <a:rPr lang="en-US" dirty="0" smtClean="0"/>
              <a:t>Conceptual Semantics</a:t>
            </a:r>
          </a:p>
          <a:p>
            <a:pPr lvl="1"/>
            <a:r>
              <a:rPr lang="en-US" dirty="0" smtClean="0"/>
              <a:t>Cognitive structure of meaning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study of meaning</a:t>
            </a:r>
          </a:p>
          <a:p>
            <a:r>
              <a:rPr lang="en-US" dirty="0" smtClean="0"/>
              <a:t>Focuses on relationship between:</a:t>
            </a:r>
          </a:p>
          <a:p>
            <a:pPr lvl="1"/>
            <a:r>
              <a:rPr lang="en-US" dirty="0" smtClean="0"/>
              <a:t>Signifiers: words, phrases, signs and symbols</a:t>
            </a:r>
          </a:p>
          <a:p>
            <a:pPr lvl="1"/>
            <a:r>
              <a:rPr lang="en-US" dirty="0" smtClean="0"/>
              <a:t>Denotation: what they stand for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i="1" dirty="0" smtClean="0"/>
              <a:t>“No word has a value that can be identified independently of what else is in its vicinity.”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 smtClean="0"/>
              <a:t>(de Saussure, Ferdinand, 1916, </a:t>
            </a:r>
            <a:r>
              <a:rPr lang="en-US" sz="1200" i="1" dirty="0" smtClean="0"/>
              <a:t>The Course of General Linguistics)</a:t>
            </a:r>
            <a:endParaRPr lang="en-US" sz="1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Semantic Database</a:t>
            </a:r>
            <a:br>
              <a:rPr lang="en-US" dirty="0" smtClean="0"/>
            </a:br>
            <a:r>
              <a:rPr lang="en-US" sz="3600" dirty="0" smtClean="0"/>
              <a:t>(Take Two)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Schema</a:t>
            </a:r>
          </a:p>
          <a:p>
            <a:pPr lvl="1"/>
            <a:r>
              <a:rPr lang="en-US" dirty="0" smtClean="0"/>
              <a:t>Describes denotations (concepts?)</a:t>
            </a:r>
          </a:p>
          <a:p>
            <a:pPr lvl="1"/>
            <a:r>
              <a:rPr lang="en-US" dirty="0" smtClean="0"/>
              <a:t>Describes relationships between denotations</a:t>
            </a:r>
          </a:p>
          <a:p>
            <a:pPr lvl="2"/>
            <a:r>
              <a:rPr lang="en-US" dirty="0" smtClean="0"/>
              <a:t>Relationship -&gt; Structure -&gt; Hierarchy -&gt; Graph</a:t>
            </a:r>
          </a:p>
          <a:p>
            <a:pPr lvl="1"/>
            <a:r>
              <a:rPr lang="en-US" dirty="0" smtClean="0"/>
              <a:t>Associates signifiers (values) to denotations</a:t>
            </a:r>
          </a:p>
          <a:p>
            <a:r>
              <a:rPr lang="en-US" dirty="0" smtClean="0"/>
              <a:t>Structure resolves to concrete properties to which instance values can be associated</a:t>
            </a:r>
          </a:p>
          <a:p>
            <a:pPr lvl="1"/>
            <a:r>
              <a:rPr lang="en-US" dirty="0" smtClean="0"/>
              <a:t>Implemented as language/database native types</a:t>
            </a:r>
          </a:p>
          <a:p>
            <a:r>
              <a:rPr lang="en-US" i="1" dirty="0" smtClean="0"/>
              <a:t>However, in a semantic database, the structure is instantiated for each instance.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3456</TotalTime>
  <Words>1299</Words>
  <Application>Microsoft Office PowerPoint</Application>
  <PresentationFormat>On-screen Show (4:3)</PresentationFormat>
  <Paragraphs>224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Semantic Database</vt:lpstr>
      <vt:lpstr>Concept</vt:lpstr>
      <vt:lpstr>Relational Databases</vt:lpstr>
      <vt:lpstr>NoSQL Databases</vt:lpstr>
      <vt:lpstr>Graph Database</vt:lpstr>
      <vt:lpstr>Semantic Database What Is This?</vt:lpstr>
      <vt:lpstr>Semantics The branch of linguistics and logic concerned with meaning </vt:lpstr>
      <vt:lpstr>Semantics</vt:lpstr>
      <vt:lpstr>Semantic Database (Take Two)</vt:lpstr>
      <vt:lpstr>Relational Database</vt:lpstr>
      <vt:lpstr>Semantic Database</vt:lpstr>
      <vt:lpstr>Semantic Database</vt:lpstr>
      <vt:lpstr>However!</vt:lpstr>
      <vt:lpstr>What Does Semantic  +  RDBMS Look Like?</vt:lpstr>
      <vt:lpstr>RDBMS  vs.  Semantic Database</vt:lpstr>
      <vt:lpstr>Example: RDBMS</vt:lpstr>
      <vt:lpstr>Unfolded Semantic Structure</vt:lpstr>
      <vt:lpstr>Hierarchical View</vt:lpstr>
      <vt:lpstr>Semantic Database Schema in an RDBMS</vt:lpstr>
      <vt:lpstr>Things to Notice</vt:lpstr>
      <vt:lpstr>So What?</vt:lpstr>
      <vt:lpstr>Joining Two or More Semantic Types</vt:lpstr>
      <vt:lpstr>Benefits of a Semantic Database</vt:lpstr>
      <vt:lpstr>Drawbacks of a Semantic Database</vt:lpstr>
      <vt:lpstr>Addressing Drawbacks</vt:lpstr>
      <vt:lpstr>Time for a Demonstration: An RSS Feed Reader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Database</dc:title>
  <dc:creator>Marc</dc:creator>
  <cp:lastModifiedBy>Marc</cp:lastModifiedBy>
  <cp:revision>110</cp:revision>
  <dcterms:created xsi:type="dcterms:W3CDTF">2014-10-16T23:00:17Z</dcterms:created>
  <dcterms:modified xsi:type="dcterms:W3CDTF">2014-10-23T02:19:02Z</dcterms:modified>
</cp:coreProperties>
</file>