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13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EE66-0EE9-4D66-AF75-6E9EC16E6DD4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4E8C-D108-4C7E-A333-25DC9E2949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8EEF-37D8-470A-AB7E-2B3D8D36A7EE}" type="datetime1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A3A6-D6F5-4169-BAE7-564F753905E4}" type="datetime1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8701-8AC6-4C73-9B69-A7E40F70EFF8}" type="datetime1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5438-721C-4CE7-AC51-D734B92A82C4}" type="datetime1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4B8D-F0F2-4664-87AA-91B33D3773D3}" type="datetime1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A1ED-0C31-4556-95EC-AF16BC50EBBC}" type="datetime1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F976-7837-4A70-814E-9AC64E1F5B10}" type="datetime1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CE0E-2CDE-477B-9918-92DBFD9FFB13}" type="datetime1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BCB-E84D-41C9-B49A-575D31685D0E}" type="datetime1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6150-F9C5-4174-93F1-E118D03D411E}" type="datetime1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DA4-22F4-40DB-A543-AB48B3BE05CD}" type="datetime1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B782-FDB5-4A81-BFCE-B54E8C709764}" type="datetime1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661F-DCBB-41DA-917A-941AA831F0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Prototype</a:t>
            </a:r>
          </a:p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Defines a “structure”, for example:</a:t>
            </a:r>
          </a:p>
          <a:p>
            <a:pPr lvl="1"/>
            <a:r>
              <a:rPr lang="en-US" dirty="0" smtClean="0"/>
              <a:t>Table: </a:t>
            </a:r>
            <a:r>
              <a:rPr lang="en-US" dirty="0" err="1" smtClean="0"/>
              <a:t>RSS_Feed_Item</a:t>
            </a:r>
            <a:endParaRPr lang="en-US" dirty="0" smtClean="0"/>
          </a:p>
          <a:p>
            <a:pPr lvl="1"/>
            <a:r>
              <a:rPr lang="en-US" dirty="0" smtClean="0"/>
              <a:t>Fields:</a:t>
            </a:r>
          </a:p>
          <a:p>
            <a:pPr lvl="2"/>
            <a:r>
              <a:rPr lang="en-US" dirty="0" smtClean="0"/>
              <a:t>Name : string</a:t>
            </a:r>
          </a:p>
          <a:p>
            <a:pPr lvl="2"/>
            <a:r>
              <a:rPr lang="en-US" dirty="0" smtClean="0"/>
              <a:t>Title : string</a:t>
            </a:r>
          </a:p>
          <a:p>
            <a:pPr lvl="2"/>
            <a:r>
              <a:rPr lang="en-US" dirty="0" smtClean="0"/>
              <a:t>URL : string</a:t>
            </a:r>
          </a:p>
          <a:p>
            <a:pPr lvl="1"/>
            <a:r>
              <a:rPr lang="en-US" dirty="0" smtClean="0"/>
              <a:t>Note how the field names are mostly high level abstractions</a:t>
            </a:r>
          </a:p>
          <a:p>
            <a:r>
              <a:rPr lang="en-US" dirty="0" smtClean="0"/>
              <a:t>“select URL from </a:t>
            </a:r>
            <a:r>
              <a:rPr lang="en-US" dirty="0" err="1" smtClean="0"/>
              <a:t>RSS_Feed_Item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Returns string values in all rows</a:t>
            </a:r>
          </a:p>
          <a:p>
            <a:pPr lvl="1"/>
            <a:r>
              <a:rPr lang="en-US" dirty="0" smtClean="0"/>
              <a:t>The structure (semantic context) is completely lost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Defines </a:t>
            </a:r>
            <a:r>
              <a:rPr lang="en-US" i="1" dirty="0" smtClean="0"/>
              <a:t>Structures:</a:t>
            </a:r>
          </a:p>
          <a:p>
            <a:pPr lvl="1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Item</a:t>
            </a:r>
            <a:endParaRPr lang="en-US" dirty="0" smtClean="0"/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Name</a:t>
            </a:r>
            <a:endParaRPr lang="en-US" dirty="0" smtClean="0"/>
          </a:p>
          <a:p>
            <a:pPr lvl="3"/>
            <a:r>
              <a:rPr lang="en-US" dirty="0" smtClean="0"/>
              <a:t>Text</a:t>
            </a:r>
          </a:p>
          <a:p>
            <a:pPr lvl="4"/>
            <a:r>
              <a:rPr lang="en-US" dirty="0" smtClean="0"/>
              <a:t>Value : string</a:t>
            </a:r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Title</a:t>
            </a:r>
            <a:endParaRPr lang="en-US" dirty="0" smtClean="0"/>
          </a:p>
          <a:p>
            <a:pPr lvl="3"/>
            <a:r>
              <a:rPr lang="en-US" dirty="0" smtClean="0"/>
              <a:t>Title</a:t>
            </a:r>
          </a:p>
          <a:p>
            <a:pPr lvl="4"/>
            <a:r>
              <a:rPr lang="en-US" dirty="0" smtClean="0"/>
              <a:t>Text </a:t>
            </a:r>
          </a:p>
          <a:p>
            <a:pPr lvl="5"/>
            <a:r>
              <a:rPr lang="en-US" dirty="0" smtClean="0"/>
              <a:t>Value: String</a:t>
            </a:r>
          </a:p>
          <a:p>
            <a:pPr lvl="2"/>
            <a:r>
              <a:rPr lang="en-US" dirty="0" err="1" smtClean="0"/>
              <a:t>RSS_Feed</a:t>
            </a:r>
            <a:r>
              <a:rPr lang="en-US" dirty="0" err="1"/>
              <a:t>_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3"/>
            <a:r>
              <a:rPr lang="en-US" dirty="0" smtClean="0"/>
              <a:t>URL</a:t>
            </a:r>
          </a:p>
          <a:p>
            <a:pPr lvl="4"/>
            <a:r>
              <a:rPr lang="en-US" dirty="0" smtClean="0"/>
              <a:t>Value : String</a:t>
            </a:r>
          </a:p>
          <a:p>
            <a:r>
              <a:rPr lang="en-US" dirty="0" smtClean="0"/>
              <a:t>“select URL from RSS Feed Item”</a:t>
            </a:r>
          </a:p>
          <a:p>
            <a:pPr lvl="1"/>
            <a:r>
              <a:rPr lang="en-US" dirty="0" smtClean="0"/>
              <a:t>Returns the structure and the value for each row:</a:t>
            </a:r>
          </a:p>
          <a:p>
            <a:pPr lvl="2"/>
            <a:r>
              <a:rPr lang="en-US" dirty="0" err="1" smtClean="0"/>
              <a:t>RSS_Feed_Item.RSS_Feed_URL.URL.Value</a:t>
            </a:r>
            <a:r>
              <a:rPr lang="en-US" dirty="0" smtClean="0"/>
              <a:t> = [value]</a:t>
            </a:r>
          </a:p>
          <a:p>
            <a:pPr algn="ctr">
              <a:buNone/>
            </a:pPr>
            <a:r>
              <a:rPr lang="en-US" i="1" dirty="0" smtClean="0"/>
              <a:t>“Every word has a value that is identified </a:t>
            </a:r>
            <a:br>
              <a:rPr lang="en-US" i="1" dirty="0" smtClean="0"/>
            </a:br>
            <a:r>
              <a:rPr lang="en-US" i="1" dirty="0" smtClean="0"/>
              <a:t>with what else is in its vicinity.”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Queries </a:t>
            </a:r>
            <a:r>
              <a:rPr lang="en-US" i="1" dirty="0" smtClean="0"/>
              <a:t>can</a:t>
            </a:r>
            <a:r>
              <a:rPr lang="en-US" dirty="0" smtClean="0"/>
              <a:t> be made at any level in the structure, however this incrementally loses meaning:</a:t>
            </a:r>
          </a:p>
          <a:p>
            <a:pPr lvl="1"/>
            <a:r>
              <a:rPr lang="en-US" dirty="0" smtClean="0"/>
              <a:t>“select URL from </a:t>
            </a:r>
            <a:r>
              <a:rPr lang="en-US" dirty="0" err="1" smtClean="0"/>
              <a:t>RSS_Feed_Url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Some contextual loss</a:t>
            </a:r>
          </a:p>
          <a:p>
            <a:pPr lvl="2"/>
            <a:r>
              <a:rPr lang="en-US" dirty="0" smtClean="0"/>
              <a:t>URL is no longer identified as being an RSS Feed URL</a:t>
            </a:r>
          </a:p>
          <a:p>
            <a:pPr lvl="2"/>
            <a:r>
              <a:rPr lang="en-US" dirty="0" smtClean="0"/>
              <a:t>Returns “</a:t>
            </a:r>
            <a:r>
              <a:rPr lang="en-US" dirty="0" err="1" smtClean="0"/>
              <a:t>Url.Value</a:t>
            </a:r>
            <a:r>
              <a:rPr lang="en-US" dirty="0" smtClean="0"/>
              <a:t>” structure-values</a:t>
            </a:r>
          </a:p>
          <a:p>
            <a:pPr lvl="1"/>
            <a:r>
              <a:rPr lang="en-US" dirty="0" smtClean="0"/>
              <a:t>“select Value from URL”</a:t>
            </a:r>
          </a:p>
          <a:p>
            <a:pPr lvl="2"/>
            <a:r>
              <a:rPr lang="en-US" dirty="0" smtClean="0"/>
              <a:t>Complete contextual loss</a:t>
            </a:r>
          </a:p>
          <a:p>
            <a:pPr lvl="2"/>
            <a:r>
              <a:rPr lang="en-US" dirty="0" smtClean="0"/>
              <a:t>Would return a collection of strings</a:t>
            </a:r>
          </a:p>
          <a:p>
            <a:pPr lvl="2"/>
            <a:r>
              <a:rPr lang="en-US" dirty="0" smtClean="0"/>
              <a:t>This is the equivalent of the RDBMS query:</a:t>
            </a:r>
          </a:p>
          <a:p>
            <a:pPr lvl="3"/>
            <a:r>
              <a:rPr lang="en-US" dirty="0" smtClean="0"/>
              <a:t>“select URL from </a:t>
            </a:r>
            <a:r>
              <a:rPr lang="en-US" dirty="0" err="1" smtClean="0"/>
              <a:t>RSS_Feed_Item</a:t>
            </a:r>
            <a:r>
              <a:rPr lang="en-US" dirty="0" smtClean="0"/>
              <a:t>”</a:t>
            </a:r>
          </a:p>
          <a:p>
            <a:pPr lvl="2"/>
            <a:r>
              <a:rPr lang="en-US" i="1" dirty="0" smtClean="0"/>
              <a:t>In a semantic database, this query is actually not possible!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semantic database can be built on top of an RDBMS.</a:t>
            </a:r>
          </a:p>
          <a:p>
            <a:r>
              <a:rPr lang="en-US" dirty="0" smtClean="0"/>
              <a:t>We can leverage:</a:t>
            </a:r>
          </a:p>
          <a:p>
            <a:pPr lvl="1"/>
            <a:r>
              <a:rPr lang="en-US" dirty="0" smtClean="0"/>
              <a:t>foreign key constraints</a:t>
            </a:r>
          </a:p>
          <a:p>
            <a:pPr lvl="1"/>
            <a:r>
              <a:rPr lang="en-US" dirty="0" smtClean="0"/>
              <a:t>server-side joins</a:t>
            </a:r>
          </a:p>
          <a:p>
            <a:pPr lvl="1"/>
            <a:r>
              <a:rPr lang="en-US" dirty="0" smtClean="0"/>
              <a:t>unique key constraints</a:t>
            </a:r>
          </a:p>
          <a:p>
            <a:pPr lvl="1"/>
            <a:r>
              <a:rPr lang="en-US" dirty="0" smtClean="0"/>
              <a:t>Unique key indexing</a:t>
            </a:r>
          </a:p>
          <a:p>
            <a:r>
              <a:rPr lang="en-US" dirty="0" err="1" smtClean="0"/>
              <a:t>NoSQL</a:t>
            </a:r>
            <a:r>
              <a:rPr lang="en-US" dirty="0" smtClean="0"/>
              <a:t> does not offer any of these benefits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Semantic </a:t>
            </a:r>
            <a:br>
              <a:rPr lang="en-US" dirty="0" smtClean="0"/>
            </a:br>
            <a:r>
              <a:rPr lang="en-US" dirty="0" smtClean="0"/>
              <a:t>+ </a:t>
            </a:r>
            <a:br>
              <a:rPr lang="en-US" dirty="0" smtClean="0"/>
            </a:br>
            <a:r>
              <a:rPr lang="en-US" dirty="0" smtClean="0"/>
              <a:t>RDBMS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smtClean="0"/>
              <a:t>Tables represent structure</a:t>
            </a:r>
          </a:p>
          <a:p>
            <a:r>
              <a:rPr lang="en-US" dirty="0" smtClean="0"/>
              <a:t>Foreign keys describe sub-structures</a:t>
            </a:r>
          </a:p>
          <a:p>
            <a:r>
              <a:rPr lang="en-US" dirty="0" smtClean="0"/>
              <a:t>Joins are used to join together structures</a:t>
            </a:r>
          </a:p>
          <a:p>
            <a:r>
              <a:rPr lang="en-US" dirty="0" smtClean="0"/>
              <a:t>All-null native types takes on a specific meaning:</a:t>
            </a:r>
          </a:p>
          <a:p>
            <a:pPr lvl="1"/>
            <a:r>
              <a:rPr lang="en-US" dirty="0" smtClean="0"/>
              <a:t>There is no structure instance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RDBMS </a:t>
            </a:r>
            <a:br>
              <a:rPr lang="en-US" dirty="0" smtClean="0"/>
            </a:br>
            <a:r>
              <a:rPr lang="en-US" dirty="0" smtClean="0"/>
              <a:t>vs. </a:t>
            </a:r>
            <a:br>
              <a:rPr lang="en-US" dirty="0" smtClean="0"/>
            </a:br>
            <a:r>
              <a:rPr lang="en-US" dirty="0" smtClean="0"/>
              <a:t>Semantic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RDBMS:</a:t>
            </a:r>
          </a:p>
          <a:p>
            <a:pPr lvl="1"/>
            <a:r>
              <a:rPr lang="en-US" dirty="0" smtClean="0"/>
              <a:t>Relationships are driven by:</a:t>
            </a:r>
          </a:p>
          <a:p>
            <a:pPr lvl="2"/>
            <a:r>
              <a:rPr lang="en-US" dirty="0" smtClean="0"/>
              <a:t>Cardinality</a:t>
            </a:r>
          </a:p>
          <a:p>
            <a:pPr lvl="2"/>
            <a:r>
              <a:rPr lang="en-US" dirty="0" smtClean="0"/>
              <a:t>Normalization rules</a:t>
            </a:r>
          </a:p>
          <a:p>
            <a:pPr lvl="2"/>
            <a:r>
              <a:rPr lang="en-US" dirty="0" smtClean="0"/>
              <a:t>“Logical” decoupling of field associations</a:t>
            </a:r>
          </a:p>
          <a:p>
            <a:pPr lvl="1"/>
            <a:r>
              <a:rPr lang="en-US" dirty="0" smtClean="0"/>
              <a:t>The result is associations that not semantic but rather structural, leading to complex model diagrams</a:t>
            </a:r>
          </a:p>
          <a:p>
            <a:pPr lvl="1"/>
            <a:r>
              <a:rPr lang="en-US" dirty="0" smtClean="0"/>
              <a:t>Relationships are (ideally) restricted to established foreign keys</a:t>
            </a:r>
          </a:p>
          <a:p>
            <a:r>
              <a:rPr lang="en-US" dirty="0" smtClean="0"/>
              <a:t>Semantic Database:</a:t>
            </a:r>
          </a:p>
          <a:p>
            <a:pPr lvl="1"/>
            <a:r>
              <a:rPr lang="en-US" dirty="0" smtClean="0"/>
              <a:t>Relationships are driven by:</a:t>
            </a:r>
          </a:p>
          <a:p>
            <a:pPr lvl="2"/>
            <a:r>
              <a:rPr lang="en-US" dirty="0" smtClean="0"/>
              <a:t>The semantic structure itself</a:t>
            </a:r>
          </a:p>
          <a:p>
            <a:pPr lvl="1"/>
            <a:r>
              <a:rPr lang="en-US" dirty="0" smtClean="0"/>
              <a:t>The result is semantic associations that are emergent as new semantic structures are created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RSS_Feed_Name</a:t>
            </a:r>
            <a:endParaRPr lang="en-US" dirty="0" smtClean="0"/>
          </a:p>
          <a:p>
            <a:pPr lvl="1"/>
            <a:r>
              <a:rPr lang="en-US" dirty="0" smtClean="0"/>
              <a:t>Name : text</a:t>
            </a:r>
          </a:p>
          <a:p>
            <a:r>
              <a:rPr lang="en-US" dirty="0" err="1" smtClean="0"/>
              <a:t>RSS_Feed_Item</a:t>
            </a:r>
            <a:endParaRPr lang="en-US" dirty="0" smtClean="0"/>
          </a:p>
          <a:p>
            <a:pPr lvl="1"/>
            <a:r>
              <a:rPr lang="en-US" dirty="0" smtClean="0"/>
              <a:t>Title : text</a:t>
            </a:r>
          </a:p>
          <a:p>
            <a:pPr lvl="1"/>
            <a:r>
              <a:rPr lang="en-US" dirty="0" smtClean="0"/>
              <a:t>Description : text</a:t>
            </a:r>
          </a:p>
          <a:p>
            <a:pPr lvl="1"/>
            <a:r>
              <a:rPr lang="en-US" dirty="0" err="1" smtClean="0"/>
              <a:t>PubDate</a:t>
            </a:r>
            <a:r>
              <a:rPr lang="en-US" dirty="0" smtClean="0"/>
              <a:t> : date</a:t>
            </a:r>
          </a:p>
          <a:p>
            <a:pPr lvl="1"/>
            <a:r>
              <a:rPr lang="en-US" dirty="0" err="1" smtClean="0"/>
              <a:t>Url</a:t>
            </a:r>
            <a:r>
              <a:rPr lang="en-US" dirty="0" smtClean="0"/>
              <a:t> : text</a:t>
            </a:r>
          </a:p>
          <a:p>
            <a:pPr lvl="1"/>
            <a:r>
              <a:rPr lang="en-US" dirty="0" err="1" smtClean="0"/>
              <a:t>FK_RSS_Feed_Name</a:t>
            </a:r>
            <a:endParaRPr lang="en-US" dirty="0" smtClean="0"/>
          </a:p>
          <a:p>
            <a:r>
              <a:rPr lang="en-US" dirty="0" smtClean="0"/>
              <a:t>RSS_UI</a:t>
            </a:r>
          </a:p>
          <a:p>
            <a:pPr lvl="1"/>
            <a:r>
              <a:rPr lang="en-US" dirty="0" err="1" smtClean="0"/>
              <a:t>FK_RSS_Feed_Item</a:t>
            </a:r>
            <a:endParaRPr lang="en-US" dirty="0" smtClean="0"/>
          </a:p>
          <a:p>
            <a:pPr lvl="1"/>
            <a:r>
              <a:rPr lang="en-US" dirty="0" smtClean="0"/>
              <a:t>Displayed</a:t>
            </a:r>
          </a:p>
          <a:p>
            <a:pPr lvl="1"/>
            <a:r>
              <a:rPr lang="en-US" dirty="0" smtClean="0"/>
              <a:t>Visited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590800"/>
            <a:ext cx="3095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Semantic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5410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looks horribly complex but it’s actually a simple tree structure</a:t>
            </a:r>
            <a:endParaRPr lang="en-US" dirty="0"/>
          </a:p>
        </p:txBody>
      </p:sp>
      <p:pic>
        <p:nvPicPr>
          <p:cNvPr id="11" name="Picture 10" descr="struc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85950"/>
            <a:ext cx="76009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Semantic Database –</a:t>
            </a:r>
            <a:br>
              <a:rPr lang="en-US" dirty="0" smtClean="0"/>
            </a:br>
            <a:r>
              <a:rPr lang="en-US" dirty="0" smtClean="0"/>
              <a:t>Is Hierarchical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  <p:pic>
        <p:nvPicPr>
          <p:cNvPr id="3075" name="Picture 3" descr="C:\projects\HOPE\Articles\struc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2" y="1743075"/>
            <a:ext cx="6543675" cy="337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database technologies</a:t>
            </a:r>
          </a:p>
          <a:p>
            <a:pPr lvl="1"/>
            <a:r>
              <a:rPr lang="en-US" dirty="0" smtClean="0"/>
              <a:t>Relational (RDBMS)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(document)</a:t>
            </a:r>
          </a:p>
          <a:p>
            <a:pPr lvl="1"/>
            <a:r>
              <a:rPr lang="en-US" dirty="0" smtClean="0"/>
              <a:t>Graph (node-edge)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Container for loosely associated fields</a:t>
            </a:r>
          </a:p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Typed data values</a:t>
            </a:r>
          </a:p>
          <a:p>
            <a:r>
              <a:rPr lang="en-US" dirty="0" smtClean="0"/>
              <a:t>Foreign Keys</a:t>
            </a:r>
          </a:p>
          <a:p>
            <a:pPr lvl="1"/>
            <a:r>
              <a:rPr lang="en-US" dirty="0" smtClean="0"/>
              <a:t>Loose associations between tables</a:t>
            </a:r>
          </a:p>
          <a:p>
            <a:pPr lvl="2"/>
            <a:r>
              <a:rPr lang="en-US" dirty="0" smtClean="0"/>
              <a:t>1:1, 1:n, m:n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Document-based</a:t>
            </a:r>
          </a:p>
          <a:p>
            <a:r>
              <a:rPr lang="en-US" dirty="0" smtClean="0"/>
              <a:t>Key-value pairs (JSON)</a:t>
            </a:r>
          </a:p>
          <a:p>
            <a:r>
              <a:rPr lang="en-US" dirty="0" smtClean="0"/>
              <a:t>Type-less</a:t>
            </a:r>
          </a:p>
          <a:p>
            <a:r>
              <a:rPr lang="en-US" dirty="0" smtClean="0"/>
              <a:t>Unstructured associations between K-V pairs</a:t>
            </a:r>
          </a:p>
          <a:p>
            <a:r>
              <a:rPr lang="en-US" dirty="0" smtClean="0"/>
              <a:t>Each relationship de-reference requires a round trip to the server (no joins)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is a concrete instance</a:t>
            </a:r>
          </a:p>
          <a:p>
            <a:r>
              <a:rPr lang="en-US" dirty="0" smtClean="0"/>
              <a:t>A node can have attributes</a:t>
            </a:r>
          </a:p>
          <a:p>
            <a:r>
              <a:rPr lang="en-US" dirty="0" smtClean="0"/>
              <a:t>Nodes are associated with other nodes (unidirectional, bidirectional) through “edges”</a:t>
            </a:r>
          </a:p>
          <a:p>
            <a:r>
              <a:rPr lang="en-US" dirty="0" smtClean="0"/>
              <a:t>Edges can have attributes</a:t>
            </a:r>
          </a:p>
          <a:p>
            <a:r>
              <a:rPr lang="en-US" i="1" dirty="0" smtClean="0"/>
              <a:t>Still under consideration as an underlying architecture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Database</a:t>
            </a:r>
            <a:br>
              <a:rPr lang="en-US" dirty="0" smtClean="0"/>
            </a:br>
            <a:r>
              <a:rPr lang="en-US" sz="3600" dirty="0" smtClean="0"/>
              <a:t>What Is This?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First, we need to take a step back.</a:t>
            </a:r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dirty="0" smtClean="0"/>
              <a:t>What is “Semantics?”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Semantics</a:t>
            </a:r>
            <a:br>
              <a:rPr lang="en-US" dirty="0" smtClean="0"/>
            </a:br>
            <a:r>
              <a:rPr lang="en-US" sz="2700" dirty="0" smtClean="0"/>
              <a:t>The branch of linguistics and logic concerned with meaning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Semantics</a:t>
            </a:r>
          </a:p>
          <a:p>
            <a:pPr lvl="1"/>
            <a:r>
              <a:rPr lang="en-US" dirty="0" smtClean="0"/>
              <a:t>Logical aspects of meaning:</a:t>
            </a:r>
          </a:p>
          <a:p>
            <a:pPr lvl="2"/>
            <a:r>
              <a:rPr lang="en-US" dirty="0" smtClean="0"/>
              <a:t>Sense</a:t>
            </a:r>
          </a:p>
          <a:p>
            <a:pPr lvl="2"/>
            <a:r>
              <a:rPr lang="en-US" dirty="0" smtClean="0"/>
              <a:t>Reference</a:t>
            </a:r>
          </a:p>
          <a:p>
            <a:pPr lvl="2"/>
            <a:r>
              <a:rPr lang="en-US" dirty="0" smtClean="0"/>
              <a:t>Implication</a:t>
            </a:r>
          </a:p>
          <a:p>
            <a:pPr lvl="2"/>
            <a:r>
              <a:rPr lang="en-US" dirty="0" smtClean="0"/>
              <a:t>Logical form</a:t>
            </a:r>
          </a:p>
          <a:p>
            <a:r>
              <a:rPr lang="en-US" dirty="0" smtClean="0"/>
              <a:t>Lexical Semantics</a:t>
            </a:r>
          </a:p>
          <a:p>
            <a:pPr lvl="1"/>
            <a:r>
              <a:rPr lang="en-US" dirty="0" smtClean="0"/>
              <a:t>Word meanings</a:t>
            </a:r>
          </a:p>
          <a:p>
            <a:pPr lvl="1"/>
            <a:r>
              <a:rPr lang="en-US" dirty="0" smtClean="0"/>
              <a:t>Word relations</a:t>
            </a:r>
          </a:p>
          <a:p>
            <a:r>
              <a:rPr lang="en-US" dirty="0" smtClean="0"/>
              <a:t>Conceptual Semantics</a:t>
            </a:r>
          </a:p>
          <a:p>
            <a:pPr lvl="1"/>
            <a:r>
              <a:rPr lang="en-US" dirty="0" smtClean="0"/>
              <a:t>Cognitive structure of meaning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study of meaning</a:t>
            </a:r>
          </a:p>
          <a:p>
            <a:r>
              <a:rPr lang="en-US" dirty="0" smtClean="0"/>
              <a:t>Focuses on relationship between:</a:t>
            </a:r>
          </a:p>
          <a:p>
            <a:pPr lvl="1"/>
            <a:r>
              <a:rPr lang="en-US" dirty="0" smtClean="0"/>
              <a:t>Signifiers: words, phrases, signs and symbols</a:t>
            </a:r>
          </a:p>
          <a:p>
            <a:pPr lvl="1"/>
            <a:r>
              <a:rPr lang="en-US" dirty="0" smtClean="0"/>
              <a:t>Denotation: what they stand for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i="1" dirty="0" smtClean="0"/>
              <a:t>“No word has a value that can be identified independently of what else is in its vicinity.”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 smtClean="0"/>
              <a:t>(de Saussure, Ferdinand, 1916, </a:t>
            </a:r>
            <a:r>
              <a:rPr lang="en-US" sz="1200" i="1" dirty="0" smtClean="0"/>
              <a:t>The Course of General Linguistics)</a:t>
            </a:r>
            <a:endParaRPr lang="en-US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Database</a:t>
            </a:r>
            <a:br>
              <a:rPr lang="en-US" dirty="0" smtClean="0"/>
            </a:br>
            <a:r>
              <a:rPr lang="en-US" sz="3600" dirty="0" smtClean="0"/>
              <a:t>(Take Two)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Describes denotations (concepts?)</a:t>
            </a:r>
          </a:p>
          <a:p>
            <a:pPr lvl="1"/>
            <a:r>
              <a:rPr lang="en-US" dirty="0" smtClean="0"/>
              <a:t>Describes relationships between denotations</a:t>
            </a:r>
          </a:p>
          <a:p>
            <a:pPr lvl="2"/>
            <a:r>
              <a:rPr lang="en-US" dirty="0" smtClean="0"/>
              <a:t>Relationship -&gt; Structure -&gt; Hierarchy -&gt; Graph</a:t>
            </a:r>
          </a:p>
          <a:p>
            <a:pPr lvl="1"/>
            <a:r>
              <a:rPr lang="en-US" dirty="0" smtClean="0"/>
              <a:t>Associates signifiers (values) to denotations</a:t>
            </a:r>
          </a:p>
          <a:p>
            <a:r>
              <a:rPr lang="en-US" dirty="0" smtClean="0"/>
              <a:t>Structure resolves to concrete properties to which instance values can be associated</a:t>
            </a:r>
          </a:p>
          <a:p>
            <a:pPr lvl="1"/>
            <a:r>
              <a:rPr lang="en-US" dirty="0" smtClean="0"/>
              <a:t>Implemented as language/database native types</a:t>
            </a:r>
          </a:p>
          <a:p>
            <a:r>
              <a:rPr lang="en-US" i="1" dirty="0" smtClean="0"/>
              <a:t>However, in a semantic database, the structure is instantiated for each instance.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2014 Marc Clifton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740</Words>
  <Application>Microsoft Office PowerPoint</Application>
  <PresentationFormat>On-screen Show (4:3)</PresentationFormat>
  <Paragraphs>163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Semantic Database</vt:lpstr>
      <vt:lpstr>Concept</vt:lpstr>
      <vt:lpstr>Relational Databases</vt:lpstr>
      <vt:lpstr>NoSQL Databases</vt:lpstr>
      <vt:lpstr>Graph Database</vt:lpstr>
      <vt:lpstr>Semantic Database What Is This?</vt:lpstr>
      <vt:lpstr>Semantics The branch of linguistics and logic concerned with meaning </vt:lpstr>
      <vt:lpstr>Semantics</vt:lpstr>
      <vt:lpstr>Semantic Database (Take Two)</vt:lpstr>
      <vt:lpstr>Relational Database</vt:lpstr>
      <vt:lpstr>Semantic Database</vt:lpstr>
      <vt:lpstr>Semantic Database</vt:lpstr>
      <vt:lpstr>However!</vt:lpstr>
      <vt:lpstr>What Does Semantic  +  RDBMS Look Like?</vt:lpstr>
      <vt:lpstr>RDBMS  vs.  Semantic Database</vt:lpstr>
      <vt:lpstr>Example: RDBMS</vt:lpstr>
      <vt:lpstr>Example: Semantic Database</vt:lpstr>
      <vt:lpstr>A Semantic Database – Is Hierarchical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Database</dc:title>
  <dc:creator>Marc</dc:creator>
  <cp:lastModifiedBy>Marc</cp:lastModifiedBy>
  <cp:revision>30</cp:revision>
  <dcterms:created xsi:type="dcterms:W3CDTF">2014-10-16T23:00:17Z</dcterms:created>
  <dcterms:modified xsi:type="dcterms:W3CDTF">2014-10-18T01:31:06Z</dcterms:modified>
</cp:coreProperties>
</file>