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2" r:id="rId2"/>
  </p:sldMasterIdLst>
  <p:notesMasterIdLst>
    <p:notesMasterId r:id="rId15"/>
  </p:notesMasterIdLst>
  <p:handoutMasterIdLst>
    <p:handoutMasterId r:id="rId16"/>
  </p:handoutMasterIdLst>
  <p:sldIdLst>
    <p:sldId id="424" r:id="rId3"/>
    <p:sldId id="425" r:id="rId4"/>
    <p:sldId id="426" r:id="rId5"/>
    <p:sldId id="427" r:id="rId6"/>
    <p:sldId id="428" r:id="rId7"/>
    <p:sldId id="429" r:id="rId8"/>
    <p:sldId id="430" r:id="rId9"/>
    <p:sldId id="431" r:id="rId10"/>
    <p:sldId id="432" r:id="rId11"/>
    <p:sldId id="433" r:id="rId12"/>
    <p:sldId id="434" r:id="rId13"/>
    <p:sldId id="435" r:id="rId14"/>
  </p:sldIdLst>
  <p:sldSz cx="12192000" cy="6858000"/>
  <p:notesSz cx="7104063"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DID, Imane" initials="RI" lastIdx="1" clrIdx="0">
    <p:extLst>
      <p:ext uri="{19B8F6BF-5375-455C-9EA6-DF929625EA0E}">
        <p15:presenceInfo xmlns:p15="http://schemas.microsoft.com/office/powerpoint/2012/main" userId="S-1-5-21-533683797-3023207896-3462456470-10493" providerId="AD"/>
      </p:ext>
    </p:extLst>
  </p:cmAuthor>
  <p:cmAuthor id="2" name="LEGAIT, Stanislas" initials="LS" lastIdx="11" clrIdx="1">
    <p:extLst>
      <p:ext uri="{19B8F6BF-5375-455C-9EA6-DF929625EA0E}">
        <p15:presenceInfo xmlns:p15="http://schemas.microsoft.com/office/powerpoint/2012/main" userId="S-1-5-21-533683797-3023207896-3462456470-36415" providerId="AD"/>
      </p:ext>
    </p:extLst>
  </p:cmAuthor>
  <p:cmAuthor id="3" name="CUDJOE, Najette" initials="CN" lastIdx="2" clrIdx="2">
    <p:extLst>
      <p:ext uri="{19B8F6BF-5375-455C-9EA6-DF929625EA0E}">
        <p15:presenceInfo xmlns:p15="http://schemas.microsoft.com/office/powerpoint/2012/main" userId="S-1-5-21-533683797-3023207896-3462456470-16870" providerId="AD"/>
      </p:ext>
    </p:extLst>
  </p:cmAuthor>
  <p:cmAuthor id="4" name="SAUCE, Marguerite" initials="SM" lastIdx="6" clrIdx="3">
    <p:extLst>
      <p:ext uri="{19B8F6BF-5375-455C-9EA6-DF929625EA0E}">
        <p15:presenceInfo xmlns:p15="http://schemas.microsoft.com/office/powerpoint/2012/main" userId="S-1-5-21-533683797-3023207896-3462456470-388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074684"/>
    <a:srgbClr val="E6E6E6"/>
    <a:srgbClr val="EDEDED"/>
    <a:srgbClr val="1C2532"/>
    <a:srgbClr val="16A085"/>
    <a:srgbClr val="F6FAFF"/>
    <a:srgbClr val="FF61A0"/>
    <a:srgbClr val="FF61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2791" autoAdjust="0"/>
  </p:normalViewPr>
  <p:slideViewPr>
    <p:cSldViewPr snapToGrid="0" snapToObjects="1">
      <p:cViewPr varScale="1">
        <p:scale>
          <a:sx n="65" d="100"/>
          <a:sy n="65" d="100"/>
        </p:scale>
        <p:origin x="560" y="5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90" d="100"/>
          <a:sy n="90" d="100"/>
        </p:scale>
        <p:origin x="-3756" y="-120"/>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EECC990-8D05-5C46-A162-0FC2DEAEAF99}"/>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fr-FR"/>
          </a:p>
        </p:txBody>
      </p:sp>
      <p:sp>
        <p:nvSpPr>
          <p:cNvPr id="3" name="Espace réservé de la date 2">
            <a:extLst>
              <a:ext uri="{FF2B5EF4-FFF2-40B4-BE49-F238E27FC236}">
                <a16:creationId xmlns:a16="http://schemas.microsoft.com/office/drawing/2014/main" id="{1A2AE6AC-7262-9D43-8028-61FA8FC30899}"/>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A1A99DCD-4C40-6D43-B071-024641D86ED9}" type="datetimeFigureOut">
              <a:rPr lang="fr-FR" smtClean="0"/>
              <a:t>14/05/2024</a:t>
            </a:fld>
            <a:endParaRPr lang="fr-FR"/>
          </a:p>
        </p:txBody>
      </p:sp>
      <p:sp>
        <p:nvSpPr>
          <p:cNvPr id="4" name="Espace réservé du pied de page 3">
            <a:extLst>
              <a:ext uri="{FF2B5EF4-FFF2-40B4-BE49-F238E27FC236}">
                <a16:creationId xmlns:a16="http://schemas.microsoft.com/office/drawing/2014/main" id="{87E8A0E9-9920-4649-B121-6AEABF695D0D}"/>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fr-FR"/>
          </a:p>
        </p:txBody>
      </p:sp>
      <p:sp>
        <p:nvSpPr>
          <p:cNvPr id="5" name="Espace réservé du numéro de diapositive 4">
            <a:extLst>
              <a:ext uri="{FF2B5EF4-FFF2-40B4-BE49-F238E27FC236}">
                <a16:creationId xmlns:a16="http://schemas.microsoft.com/office/drawing/2014/main" id="{6B77D0CE-D745-1B43-B6A2-59A7F4D7930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034B299B-ED5E-7541-B54B-D2F6F34A3F39}" type="slidenum">
              <a:rPr lang="fr-FR" smtClean="0"/>
              <a:t>‹N°›</a:t>
            </a:fld>
            <a:endParaRPr lang="fr-FR"/>
          </a:p>
        </p:txBody>
      </p:sp>
    </p:spTree>
    <p:extLst>
      <p:ext uri="{BB962C8B-B14F-4D97-AF65-F5344CB8AC3E}">
        <p14:creationId xmlns:p14="http://schemas.microsoft.com/office/powerpoint/2010/main" val="339878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fr-FR"/>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1E175A1D-4EB0-BF4E-8AB5-B9C9243C72FD}" type="datetimeFigureOut">
              <a:rPr lang="fr-FR" smtClean="0"/>
              <a:t>14/05/2024</a:t>
            </a:fld>
            <a:endParaRPr lang="fr-FR"/>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fr-FR"/>
          </a:p>
        </p:txBody>
      </p:sp>
      <p:sp>
        <p:nvSpPr>
          <p:cNvPr id="5" name="Espace réservé des not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1517F2C3-20F6-9B49-9692-86E14ED7CA4A}" type="slidenum">
              <a:rPr lang="fr-FR" smtClean="0"/>
              <a:t>‹N°›</a:t>
            </a:fld>
            <a:endParaRPr lang="fr-FR"/>
          </a:p>
        </p:txBody>
      </p:sp>
    </p:spTree>
    <p:extLst>
      <p:ext uri="{BB962C8B-B14F-4D97-AF65-F5344CB8AC3E}">
        <p14:creationId xmlns:p14="http://schemas.microsoft.com/office/powerpoint/2010/main" val="2561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2D3D4BB4-A370-1DDD-5A58-349A59E7F700}"/>
              </a:ext>
            </a:extLst>
          </p:cNvPr>
          <p:cNvPicPr>
            <a:picLocks noChangeAspect="1"/>
          </p:cNvPicPr>
          <p:nvPr userDrawn="1"/>
        </p:nvPicPr>
        <p:blipFill>
          <a:blip r:embed="rId2"/>
          <a:srcRect/>
          <a:stretch/>
        </p:blipFill>
        <p:spPr>
          <a:xfrm>
            <a:off x="0" y="12019"/>
            <a:ext cx="12185403" cy="6845981"/>
          </a:xfrm>
          <a:prstGeom prst="rect">
            <a:avLst/>
          </a:prstGeom>
        </p:spPr>
      </p:pic>
      <p:sp>
        <p:nvSpPr>
          <p:cNvPr id="12" name="Titre 11">
            <a:extLst>
              <a:ext uri="{FF2B5EF4-FFF2-40B4-BE49-F238E27FC236}">
                <a16:creationId xmlns:a16="http://schemas.microsoft.com/office/drawing/2014/main" id="{621FD41C-FC4F-2143-C5D6-604D3BBBCDBA}"/>
              </a:ext>
            </a:extLst>
          </p:cNvPr>
          <p:cNvSpPr>
            <a:spLocks noGrp="1"/>
          </p:cNvSpPr>
          <p:nvPr>
            <p:ph type="title"/>
          </p:nvPr>
        </p:nvSpPr>
        <p:spPr>
          <a:xfrm>
            <a:off x="4365310" y="2731860"/>
            <a:ext cx="7293694" cy="1325563"/>
          </a:xfrm>
          <a:prstGeom prst="rect">
            <a:avLst/>
          </a:prstGeom>
        </p:spPr>
        <p:txBody>
          <a:bodyPr anchor="ctr"/>
          <a:lstStyle>
            <a:lvl1pPr>
              <a:defRPr>
                <a:solidFill>
                  <a:schemeClr val="bg1"/>
                </a:solidFill>
              </a:defRPr>
            </a:lvl1pPr>
          </a:lstStyle>
          <a:p>
            <a:r>
              <a:rPr lang="fr-FR" dirty="0"/>
              <a:t>Modifiez le style du titre</a:t>
            </a:r>
          </a:p>
        </p:txBody>
      </p:sp>
      <p:sp>
        <p:nvSpPr>
          <p:cNvPr id="16" name="Espace réservé du contenu 15">
            <a:extLst>
              <a:ext uri="{FF2B5EF4-FFF2-40B4-BE49-F238E27FC236}">
                <a16:creationId xmlns:a16="http://schemas.microsoft.com/office/drawing/2014/main" id="{863A40EF-872B-D995-3357-F25B6B6FD6BB}"/>
              </a:ext>
            </a:extLst>
          </p:cNvPr>
          <p:cNvSpPr>
            <a:spLocks noGrp="1"/>
          </p:cNvSpPr>
          <p:nvPr>
            <p:ph sz="quarter" idx="10" hasCustomPrompt="1"/>
          </p:nvPr>
        </p:nvSpPr>
        <p:spPr>
          <a:xfrm>
            <a:off x="1600517" y="2731860"/>
            <a:ext cx="1782763" cy="1474560"/>
          </a:xfrm>
          <a:prstGeom prst="rect">
            <a:avLst/>
          </a:prstGeom>
        </p:spPr>
        <p:txBody>
          <a:bodyPr anchor="ctr"/>
          <a:lstStyle>
            <a:lvl1pPr marL="0" indent="0" algn="ctr">
              <a:buNone/>
              <a:defRPr sz="13800" b="0" i="0">
                <a:solidFill>
                  <a:schemeClr val="bg1"/>
                </a:solidFill>
                <a:latin typeface="Avenir Light" panose="020B0402020203020204" pitchFamily="34" charset="77"/>
              </a:defRPr>
            </a:lvl1pPr>
          </a:lstStyle>
          <a:p>
            <a:pPr lvl="0"/>
            <a:r>
              <a:rPr lang="fr-FR" sz="9600" b="0" i="0" dirty="0">
                <a:solidFill>
                  <a:schemeClr val="bg1"/>
                </a:solidFill>
                <a:latin typeface="Avenir Light" panose="020B0402020203020204" pitchFamily="34" charset="77"/>
                <a:ea typeface="Helvetica Neue" panose="02000503000000020004" pitchFamily="2" charset="0"/>
                <a:cs typeface="Calibri" panose="020F0502020204030204" pitchFamily="34" charset="0"/>
              </a:rPr>
              <a:t>1</a:t>
            </a:r>
            <a:endParaRPr lang="fr-FR" dirty="0"/>
          </a:p>
        </p:txBody>
      </p:sp>
    </p:spTree>
    <p:extLst>
      <p:ext uri="{BB962C8B-B14F-4D97-AF65-F5344CB8AC3E}">
        <p14:creationId xmlns:p14="http://schemas.microsoft.com/office/powerpoint/2010/main" val="352628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60D15DFF-42B5-C37F-F872-0A1E880B03CE}"/>
              </a:ext>
            </a:extLst>
          </p:cNvPr>
          <p:cNvSpPr>
            <a:spLocks noGrp="1"/>
          </p:cNvSpPr>
          <p:nvPr>
            <p:ph type="title"/>
          </p:nvPr>
        </p:nvSpPr>
        <p:spPr>
          <a:xfrm>
            <a:off x="569752" y="365125"/>
            <a:ext cx="10881219" cy="442949"/>
          </a:xfrm>
          <a:prstGeom prst="rect">
            <a:avLst/>
          </a:prstGeom>
        </p:spPr>
        <p:txBody>
          <a:bodyPr/>
          <a:lstStyle>
            <a:lvl1pPr>
              <a:defRPr sz="2800" b="1">
                <a:gradFill flip="none" rotWithShape="1">
                  <a:gsLst>
                    <a:gs pos="0">
                      <a:schemeClr val="bg2"/>
                    </a:gs>
                    <a:gs pos="75996">
                      <a:schemeClr val="accent3"/>
                    </a:gs>
                    <a:gs pos="51000">
                      <a:schemeClr val="accent2"/>
                    </a:gs>
                    <a:gs pos="25000">
                      <a:schemeClr val="accent1"/>
                    </a:gs>
                    <a:gs pos="99000">
                      <a:schemeClr val="accent4"/>
                    </a:gs>
                  </a:gsLst>
                  <a:lin ang="0" scaled="1"/>
                  <a:tileRect/>
                </a:gradFill>
              </a:defRPr>
            </a:lvl1pPr>
          </a:lstStyle>
          <a:p>
            <a:r>
              <a:rPr lang="fr-FR" dirty="0"/>
              <a:t>Modifiez le style du titre</a:t>
            </a:r>
          </a:p>
        </p:txBody>
      </p:sp>
      <p:sp>
        <p:nvSpPr>
          <p:cNvPr id="4" name="Espace réservé du contenu 2">
            <a:extLst>
              <a:ext uri="{FF2B5EF4-FFF2-40B4-BE49-F238E27FC236}">
                <a16:creationId xmlns:a16="http://schemas.microsoft.com/office/drawing/2014/main" id="{3DFC0079-EBB9-F6D2-54B9-DC2F66C59533}"/>
              </a:ext>
            </a:extLst>
          </p:cNvPr>
          <p:cNvSpPr>
            <a:spLocks noGrp="1"/>
          </p:cNvSpPr>
          <p:nvPr>
            <p:ph idx="1"/>
          </p:nvPr>
        </p:nvSpPr>
        <p:spPr>
          <a:xfrm>
            <a:off x="569752" y="1416788"/>
            <a:ext cx="10881219" cy="4351338"/>
          </a:xfrm>
          <a:prstGeom prst="rect">
            <a:avLst/>
          </a:prstGeom>
        </p:spPr>
        <p:txBody>
          <a:bodyPr/>
          <a:lstStyle>
            <a:lvl1pPr marL="0" indent="0">
              <a:lnSpc>
                <a:spcPct val="100000"/>
              </a:lnSpc>
              <a:buFont typeface="Arial" panose="020B0604020202020204" pitchFamily="34" charset="0"/>
              <a:buNone/>
              <a:defRPr sz="1100"/>
            </a:lvl1pPr>
          </a:lstStyle>
          <a:p>
            <a:r>
              <a:rPr lang="fr-FR" dirty="0"/>
              <a:t>Modifier les styles du texte du masque
Deuxième niveau
Troisième niveau
Quatrième niveau
Cinquième niveau</a:t>
            </a:r>
          </a:p>
        </p:txBody>
      </p:sp>
      <p:sp>
        <p:nvSpPr>
          <p:cNvPr id="5" name="Sous-titre 2">
            <a:extLst>
              <a:ext uri="{FF2B5EF4-FFF2-40B4-BE49-F238E27FC236}">
                <a16:creationId xmlns:a16="http://schemas.microsoft.com/office/drawing/2014/main" id="{22400AA7-33A1-CB70-529D-83FEA4CB430B}"/>
              </a:ext>
            </a:extLst>
          </p:cNvPr>
          <p:cNvSpPr>
            <a:spLocks noGrp="1"/>
          </p:cNvSpPr>
          <p:nvPr>
            <p:ph type="subTitle" idx="10"/>
          </p:nvPr>
        </p:nvSpPr>
        <p:spPr>
          <a:xfrm>
            <a:off x="569754" y="808074"/>
            <a:ext cx="10881218" cy="362220"/>
          </a:xfrm>
          <a:prstGeom prst="rect">
            <a:avLst/>
          </a:prstGeom>
        </p:spPr>
        <p:txBody>
          <a:bodyPr/>
          <a:lstStyle>
            <a:lvl1pPr marL="0" indent="0" algn="l">
              <a:buNone/>
              <a:defRPr sz="1800" b="0" i="0" baseline="0">
                <a:solidFill>
                  <a:schemeClr val="accent1"/>
                </a:solidFill>
                <a:latin typeface="Segoe UI Semilight" panose="020B04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Tree>
    <p:extLst>
      <p:ext uri="{BB962C8B-B14F-4D97-AF65-F5344CB8AC3E}">
        <p14:creationId xmlns:p14="http://schemas.microsoft.com/office/powerpoint/2010/main" val="310591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3E614B-C169-9540-A023-C816BCBF22BF}"/>
              </a:ext>
            </a:extLst>
          </p:cNvPr>
          <p:cNvSpPr>
            <a:spLocks noGrp="1"/>
          </p:cNvSpPr>
          <p:nvPr>
            <p:ph type="title"/>
          </p:nvPr>
        </p:nvSpPr>
        <p:spPr>
          <a:xfrm>
            <a:off x="569752" y="365125"/>
            <a:ext cx="10881219" cy="442949"/>
          </a:xfrm>
          <a:prstGeom prst="rect">
            <a:avLst/>
          </a:prstGeom>
        </p:spPr>
        <p:txBody>
          <a:bodyPr/>
          <a:lstStyle>
            <a:lvl1pPr>
              <a:defRPr sz="2800" b="1">
                <a:gradFill flip="none" rotWithShape="1">
                  <a:gsLst>
                    <a:gs pos="0">
                      <a:schemeClr val="bg2"/>
                    </a:gs>
                    <a:gs pos="75996">
                      <a:schemeClr val="accent3"/>
                    </a:gs>
                    <a:gs pos="51000">
                      <a:schemeClr val="accent2"/>
                    </a:gs>
                    <a:gs pos="25000">
                      <a:schemeClr val="accent1"/>
                    </a:gs>
                    <a:gs pos="99000">
                      <a:schemeClr val="accent4"/>
                    </a:gs>
                  </a:gsLst>
                  <a:lin ang="0" scaled="1"/>
                  <a:tileRect/>
                </a:gradFill>
              </a:defRPr>
            </a:lvl1pPr>
          </a:lstStyle>
          <a:p>
            <a:r>
              <a:rPr lang="fr-FR" dirty="0"/>
              <a:t>Modifiez le style du titre</a:t>
            </a:r>
          </a:p>
        </p:txBody>
      </p:sp>
      <p:sp>
        <p:nvSpPr>
          <p:cNvPr id="3" name="Espace réservé du contenu 2">
            <a:extLst>
              <a:ext uri="{FF2B5EF4-FFF2-40B4-BE49-F238E27FC236}">
                <a16:creationId xmlns:a16="http://schemas.microsoft.com/office/drawing/2014/main" id="{63ADA0E8-4752-C144-9E12-C34BD400ED05}"/>
              </a:ext>
            </a:extLst>
          </p:cNvPr>
          <p:cNvSpPr>
            <a:spLocks noGrp="1"/>
          </p:cNvSpPr>
          <p:nvPr>
            <p:ph idx="1"/>
          </p:nvPr>
        </p:nvSpPr>
        <p:spPr>
          <a:xfrm>
            <a:off x="569752" y="1416788"/>
            <a:ext cx="10881219" cy="4351338"/>
          </a:xfrm>
          <a:prstGeom prst="rect">
            <a:avLst/>
          </a:prstGeom>
        </p:spPr>
        <p:txBody>
          <a:bodyPr/>
          <a:lstStyle>
            <a:lvl1pPr marL="0" indent="0">
              <a:lnSpc>
                <a:spcPct val="100000"/>
              </a:lnSpc>
              <a:buFont typeface="Arial" panose="020B0604020202020204" pitchFamily="34" charset="0"/>
              <a:buNone/>
              <a:defRPr sz="1100"/>
            </a:lvl1pPr>
          </a:lstStyle>
          <a:p>
            <a:r>
              <a:rPr lang="fr-FR" dirty="0"/>
              <a:t>Modifier les styles du texte du masque
Deuxième niveau
Troisième niveau
Quatrième niveau
Cinquième niveau</a:t>
            </a:r>
          </a:p>
        </p:txBody>
      </p:sp>
      <p:sp>
        <p:nvSpPr>
          <p:cNvPr id="12" name="Sous-titre 2">
            <a:extLst>
              <a:ext uri="{FF2B5EF4-FFF2-40B4-BE49-F238E27FC236}">
                <a16:creationId xmlns:a16="http://schemas.microsoft.com/office/drawing/2014/main" id="{D8F08F10-D11E-254D-9B31-BBFCB439CB18}"/>
              </a:ext>
            </a:extLst>
          </p:cNvPr>
          <p:cNvSpPr>
            <a:spLocks noGrp="1"/>
          </p:cNvSpPr>
          <p:nvPr>
            <p:ph type="subTitle" idx="10"/>
          </p:nvPr>
        </p:nvSpPr>
        <p:spPr>
          <a:xfrm>
            <a:off x="569754" y="808074"/>
            <a:ext cx="10881218" cy="362220"/>
          </a:xfrm>
          <a:prstGeom prst="rect">
            <a:avLst/>
          </a:prstGeom>
        </p:spPr>
        <p:txBody>
          <a:bodyPr/>
          <a:lstStyle>
            <a:lvl1pPr marL="0" indent="0" algn="l">
              <a:buNone/>
              <a:defRPr sz="1800" b="0" i="0" baseline="0">
                <a:solidFill>
                  <a:schemeClr val="accent1"/>
                </a:solidFill>
                <a:latin typeface="Segoe UI Semilight" panose="020B04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Tree>
    <p:extLst>
      <p:ext uri="{BB962C8B-B14F-4D97-AF65-F5344CB8AC3E}">
        <p14:creationId xmlns:p14="http://schemas.microsoft.com/office/powerpoint/2010/main" val="3154807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57C5BBC-3AD7-D87A-55B9-0D26CFBBD51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913E614B-C169-9540-A023-C816BCBF22BF}"/>
              </a:ext>
            </a:extLst>
          </p:cNvPr>
          <p:cNvSpPr>
            <a:spLocks noGrp="1"/>
          </p:cNvSpPr>
          <p:nvPr>
            <p:ph type="title"/>
          </p:nvPr>
        </p:nvSpPr>
        <p:spPr>
          <a:xfrm>
            <a:off x="569752" y="365125"/>
            <a:ext cx="10881219" cy="442949"/>
          </a:xfrm>
          <a:prstGeom prst="rect">
            <a:avLst/>
          </a:prstGeom>
        </p:spPr>
        <p:txBody>
          <a:bodyPr/>
          <a:lstStyle>
            <a:lvl1pPr>
              <a:defRPr sz="2800" b="1">
                <a:solidFill>
                  <a:schemeClr val="bg1"/>
                </a:solidFill>
              </a:defRPr>
            </a:lvl1pPr>
          </a:lstStyle>
          <a:p>
            <a:r>
              <a:rPr lang="fr-FR" dirty="0"/>
              <a:t>Modifiez le style du titre</a:t>
            </a:r>
          </a:p>
        </p:txBody>
      </p:sp>
      <p:sp>
        <p:nvSpPr>
          <p:cNvPr id="3" name="Espace réservé du contenu 2">
            <a:extLst>
              <a:ext uri="{FF2B5EF4-FFF2-40B4-BE49-F238E27FC236}">
                <a16:creationId xmlns:a16="http://schemas.microsoft.com/office/drawing/2014/main" id="{63ADA0E8-4752-C144-9E12-C34BD400ED05}"/>
              </a:ext>
            </a:extLst>
          </p:cNvPr>
          <p:cNvSpPr>
            <a:spLocks noGrp="1"/>
          </p:cNvSpPr>
          <p:nvPr>
            <p:ph idx="1"/>
          </p:nvPr>
        </p:nvSpPr>
        <p:spPr>
          <a:xfrm>
            <a:off x="569752" y="1416788"/>
            <a:ext cx="10881219" cy="4351338"/>
          </a:xfrm>
          <a:prstGeom prst="rect">
            <a:avLst/>
          </a:prstGeom>
        </p:spPr>
        <p:txBody>
          <a:bodyPr/>
          <a:lstStyle>
            <a:lvl1pPr marL="0" indent="0">
              <a:lnSpc>
                <a:spcPct val="100000"/>
              </a:lnSpc>
              <a:buFont typeface="Arial" panose="020B0604020202020204" pitchFamily="34" charset="0"/>
              <a:buNone/>
              <a:defRPr sz="1100">
                <a:solidFill>
                  <a:schemeClr val="bg1"/>
                </a:solidFill>
              </a:defRPr>
            </a:lvl1pPr>
          </a:lstStyle>
          <a:p>
            <a:r>
              <a:rPr lang="fr-FR" dirty="0"/>
              <a:t>Modifier les styles du texte du masque
Deuxième niveau
Troisième niveau
Quatrième niveau
Cinquième niveau</a:t>
            </a:r>
          </a:p>
        </p:txBody>
      </p:sp>
      <p:sp>
        <p:nvSpPr>
          <p:cNvPr id="12" name="Sous-titre 2">
            <a:extLst>
              <a:ext uri="{FF2B5EF4-FFF2-40B4-BE49-F238E27FC236}">
                <a16:creationId xmlns:a16="http://schemas.microsoft.com/office/drawing/2014/main" id="{D8F08F10-D11E-254D-9B31-BBFCB439CB18}"/>
              </a:ext>
            </a:extLst>
          </p:cNvPr>
          <p:cNvSpPr>
            <a:spLocks noGrp="1"/>
          </p:cNvSpPr>
          <p:nvPr>
            <p:ph type="subTitle" idx="10"/>
          </p:nvPr>
        </p:nvSpPr>
        <p:spPr>
          <a:xfrm>
            <a:off x="569754" y="808074"/>
            <a:ext cx="10881218" cy="362220"/>
          </a:xfrm>
          <a:prstGeom prst="rect">
            <a:avLst/>
          </a:prstGeom>
        </p:spPr>
        <p:txBody>
          <a:bodyPr/>
          <a:lstStyle>
            <a:lvl1pPr marL="0" indent="0" algn="l">
              <a:buNone/>
              <a:defRPr sz="1800" b="0" i="0" baseline="0">
                <a:solidFill>
                  <a:schemeClr val="bg1"/>
                </a:solidFill>
                <a:latin typeface="Segoe UI Semilight" panose="020B04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pic>
        <p:nvPicPr>
          <p:cNvPr id="7" name="Image 6">
            <a:extLst>
              <a:ext uri="{FF2B5EF4-FFF2-40B4-BE49-F238E27FC236}">
                <a16:creationId xmlns:a16="http://schemas.microsoft.com/office/drawing/2014/main" id="{226B02DA-56DE-B8F2-852C-CCC04BDC7CB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794" t="-4139" r="-6991" b="6781"/>
          <a:stretch/>
        </p:blipFill>
        <p:spPr>
          <a:xfrm>
            <a:off x="11219350" y="6085111"/>
            <a:ext cx="604041" cy="772889"/>
          </a:xfrm>
          <a:prstGeom prst="rect">
            <a:avLst/>
          </a:prstGeom>
        </p:spPr>
      </p:pic>
      <p:sp>
        <p:nvSpPr>
          <p:cNvPr id="8" name="Espace réservé du numéro de diapositive 15">
            <a:extLst>
              <a:ext uri="{FF2B5EF4-FFF2-40B4-BE49-F238E27FC236}">
                <a16:creationId xmlns:a16="http://schemas.microsoft.com/office/drawing/2014/main" id="{8428CA35-DE31-AD5C-6708-28509D7AC1D5}"/>
              </a:ext>
            </a:extLst>
          </p:cNvPr>
          <p:cNvSpPr txBox="1">
            <a:spLocks/>
          </p:cNvSpPr>
          <p:nvPr userDrawn="1"/>
        </p:nvSpPr>
        <p:spPr>
          <a:xfrm>
            <a:off x="11244884" y="6340884"/>
            <a:ext cx="554654" cy="325437"/>
          </a:xfrm>
          <a:prstGeom prst="rect">
            <a:avLst/>
          </a:prstGeom>
        </p:spPr>
        <p:txBody>
          <a:bodyPr vert="horz" lIns="91440" tIns="45720" rIns="91440" bIns="45720" rtlCol="0" anchor="ctr"/>
          <a:lstStyle>
            <a:defPPr>
              <a:defRPr lang="fr-FR"/>
            </a:defPPr>
            <a:lvl1pPr marL="0" algn="r" defTabSz="656539" rtl="0" eaLnBrk="1" latinLnBrk="0" hangingPunct="1">
              <a:defRPr sz="1050" b="0" i="0" kern="1200">
                <a:solidFill>
                  <a:schemeClr val="accent1"/>
                </a:solidFill>
                <a:latin typeface="Yu Gothic UI Light" panose="020B0300000000000000" pitchFamily="34" charset="-128"/>
                <a:ea typeface="Yu Gothic UI Light" panose="020B0300000000000000" pitchFamily="34" charset="-128"/>
                <a:cs typeface="Yu Gothic UI Light" panose="020B0300000000000000" pitchFamily="34" charset="-128"/>
              </a:defRPr>
            </a:lvl1pPr>
            <a:lvl2pPr marL="328270" algn="l" defTabSz="656539" rtl="0" eaLnBrk="1" latinLnBrk="0" hangingPunct="1">
              <a:defRPr sz="1292" kern="1200">
                <a:solidFill>
                  <a:schemeClr val="tx1"/>
                </a:solidFill>
                <a:latin typeface="+mn-lt"/>
                <a:ea typeface="+mn-ea"/>
                <a:cs typeface="+mn-cs"/>
              </a:defRPr>
            </a:lvl2pPr>
            <a:lvl3pPr marL="656539" algn="l" defTabSz="656539" rtl="0" eaLnBrk="1" latinLnBrk="0" hangingPunct="1">
              <a:defRPr sz="1292" kern="1200">
                <a:solidFill>
                  <a:schemeClr val="tx1"/>
                </a:solidFill>
                <a:latin typeface="+mn-lt"/>
                <a:ea typeface="+mn-ea"/>
                <a:cs typeface="+mn-cs"/>
              </a:defRPr>
            </a:lvl3pPr>
            <a:lvl4pPr marL="984809" algn="l" defTabSz="656539" rtl="0" eaLnBrk="1" latinLnBrk="0" hangingPunct="1">
              <a:defRPr sz="1292" kern="1200">
                <a:solidFill>
                  <a:schemeClr val="tx1"/>
                </a:solidFill>
                <a:latin typeface="+mn-lt"/>
                <a:ea typeface="+mn-ea"/>
                <a:cs typeface="+mn-cs"/>
              </a:defRPr>
            </a:lvl4pPr>
            <a:lvl5pPr marL="1313078" algn="l" defTabSz="656539" rtl="0" eaLnBrk="1" latinLnBrk="0" hangingPunct="1">
              <a:defRPr sz="1292" kern="1200">
                <a:solidFill>
                  <a:schemeClr val="tx1"/>
                </a:solidFill>
                <a:latin typeface="+mn-lt"/>
                <a:ea typeface="+mn-ea"/>
                <a:cs typeface="+mn-cs"/>
              </a:defRPr>
            </a:lvl5pPr>
            <a:lvl6pPr marL="1641348" algn="l" defTabSz="656539" rtl="0" eaLnBrk="1" latinLnBrk="0" hangingPunct="1">
              <a:defRPr sz="1292" kern="1200">
                <a:solidFill>
                  <a:schemeClr val="tx1"/>
                </a:solidFill>
                <a:latin typeface="+mn-lt"/>
                <a:ea typeface="+mn-ea"/>
                <a:cs typeface="+mn-cs"/>
              </a:defRPr>
            </a:lvl6pPr>
            <a:lvl7pPr marL="1969618" algn="l" defTabSz="656539" rtl="0" eaLnBrk="1" latinLnBrk="0" hangingPunct="1">
              <a:defRPr sz="1292" kern="1200">
                <a:solidFill>
                  <a:schemeClr val="tx1"/>
                </a:solidFill>
                <a:latin typeface="+mn-lt"/>
                <a:ea typeface="+mn-ea"/>
                <a:cs typeface="+mn-cs"/>
              </a:defRPr>
            </a:lvl7pPr>
            <a:lvl8pPr marL="2297887" algn="l" defTabSz="656539" rtl="0" eaLnBrk="1" latinLnBrk="0" hangingPunct="1">
              <a:defRPr sz="1292" kern="1200">
                <a:solidFill>
                  <a:schemeClr val="tx1"/>
                </a:solidFill>
                <a:latin typeface="+mn-lt"/>
                <a:ea typeface="+mn-ea"/>
                <a:cs typeface="+mn-cs"/>
              </a:defRPr>
            </a:lvl8pPr>
            <a:lvl9pPr marL="2626157" algn="l" defTabSz="656539" rtl="0" eaLnBrk="1" latinLnBrk="0" hangingPunct="1">
              <a:defRPr sz="1292" kern="1200">
                <a:solidFill>
                  <a:schemeClr val="tx1"/>
                </a:solidFill>
                <a:latin typeface="+mn-lt"/>
                <a:ea typeface="+mn-ea"/>
                <a:cs typeface="+mn-cs"/>
              </a:defRPr>
            </a:lvl9pPr>
          </a:lstStyle>
          <a:p>
            <a:pPr marL="0" marR="0" lvl="0" indent="0" algn="ctr" defTabSz="656539" rtl="0" eaLnBrk="1" fontAlgn="auto" latinLnBrk="0" hangingPunct="1">
              <a:lnSpc>
                <a:spcPct val="100000"/>
              </a:lnSpc>
              <a:spcBef>
                <a:spcPts val="0"/>
              </a:spcBef>
              <a:spcAft>
                <a:spcPts val="0"/>
              </a:spcAft>
              <a:buClrTx/>
              <a:buSzTx/>
              <a:buFontTx/>
              <a:buNone/>
              <a:tabLst/>
              <a:defRPr/>
            </a:pPr>
            <a:fld id="{D7B13BDB-ADF1-7F4F-89F2-71C2EA6D86D3}" type="slidenum">
              <a:rPr kumimoji="0" lang="fr-FR" sz="1200" b="0" i="0" u="none" strike="noStrike" kern="1200" cap="none" spc="0" normalizeH="0" baseline="0" noProof="0" smtClean="0">
                <a:ln>
                  <a:noFill/>
                </a:ln>
                <a:solidFill>
                  <a:schemeClr val="bg1"/>
                </a:solidFill>
                <a:effectLst/>
                <a:uLnTx/>
                <a:uFillTx/>
                <a:latin typeface="Yu Gothic UI Light" panose="020B0300000000000000" pitchFamily="34" charset="-128"/>
                <a:ea typeface="Yu Gothic UI Light" panose="020B0300000000000000" pitchFamily="34" charset="-128"/>
              </a:rPr>
              <a:pPr marL="0" marR="0" lvl="0" indent="0" algn="ctr" defTabSz="656539"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dirty="0">
              <a:ln>
                <a:noFill/>
              </a:ln>
              <a:solidFill>
                <a:schemeClr val="bg1"/>
              </a:solidFill>
              <a:effectLst/>
              <a:uLnTx/>
              <a:uFillTx/>
              <a:latin typeface="Yu Gothic UI Light" panose="020B0300000000000000" pitchFamily="34" charset="-128"/>
              <a:ea typeface="Yu Gothic UI Light" panose="020B0300000000000000" pitchFamily="34" charset="-128"/>
            </a:endParaRPr>
          </a:p>
        </p:txBody>
      </p:sp>
    </p:spTree>
    <p:extLst>
      <p:ext uri="{BB962C8B-B14F-4D97-AF65-F5344CB8AC3E}">
        <p14:creationId xmlns:p14="http://schemas.microsoft.com/office/powerpoint/2010/main" val="317972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99E42B-51BE-AD48-09B3-1D193EBB9F28}"/>
              </a:ext>
            </a:extLst>
          </p:cNvPr>
          <p:cNvSpPr/>
          <p:nvPr userDrawn="1"/>
        </p:nvSpPr>
        <p:spPr>
          <a:xfrm>
            <a:off x="0" y="0"/>
            <a:ext cx="12192000" cy="6858000"/>
          </a:xfrm>
          <a:prstGeom prst="rect">
            <a:avLst/>
          </a:prstGeom>
          <a:gradFill flip="none" rotWithShape="1">
            <a:gsLst>
              <a:gs pos="0">
                <a:schemeClr val="bg2"/>
              </a:gs>
              <a:gs pos="24000">
                <a:schemeClr val="accent1"/>
              </a:gs>
              <a:gs pos="100000">
                <a:schemeClr val="accent4"/>
              </a:gs>
              <a:gs pos="75000">
                <a:schemeClr val="accent3"/>
              </a:gs>
              <a:gs pos="49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077F9CBD-3910-FC0B-4F75-7CF25BF0AD30}"/>
              </a:ext>
            </a:extLst>
          </p:cNvPr>
          <p:cNvSpPr>
            <a:spLocks noGrp="1"/>
          </p:cNvSpPr>
          <p:nvPr>
            <p:ph type="title"/>
          </p:nvPr>
        </p:nvSpPr>
        <p:spPr>
          <a:xfrm>
            <a:off x="569752" y="365125"/>
            <a:ext cx="10881219" cy="442949"/>
          </a:xfrm>
          <a:prstGeom prst="rect">
            <a:avLst/>
          </a:prstGeom>
        </p:spPr>
        <p:txBody>
          <a:bodyPr/>
          <a:lstStyle>
            <a:lvl1pPr>
              <a:defRPr sz="2800" b="1">
                <a:solidFill>
                  <a:schemeClr val="bg1"/>
                </a:solidFill>
              </a:defRPr>
            </a:lvl1pPr>
          </a:lstStyle>
          <a:p>
            <a:r>
              <a:rPr lang="fr-FR" dirty="0"/>
              <a:t>Modifiez le style du titre</a:t>
            </a:r>
          </a:p>
        </p:txBody>
      </p:sp>
      <p:sp>
        <p:nvSpPr>
          <p:cNvPr id="5" name="Espace réservé du contenu 2">
            <a:extLst>
              <a:ext uri="{FF2B5EF4-FFF2-40B4-BE49-F238E27FC236}">
                <a16:creationId xmlns:a16="http://schemas.microsoft.com/office/drawing/2014/main" id="{D0287FC5-5F66-A4D9-8B27-AE5B3479E4FF}"/>
              </a:ext>
            </a:extLst>
          </p:cNvPr>
          <p:cNvSpPr>
            <a:spLocks noGrp="1"/>
          </p:cNvSpPr>
          <p:nvPr>
            <p:ph idx="1"/>
          </p:nvPr>
        </p:nvSpPr>
        <p:spPr>
          <a:xfrm>
            <a:off x="569752" y="1416788"/>
            <a:ext cx="10881219" cy="4351338"/>
          </a:xfrm>
          <a:prstGeom prst="rect">
            <a:avLst/>
          </a:prstGeom>
        </p:spPr>
        <p:txBody>
          <a:bodyPr/>
          <a:lstStyle>
            <a:lvl1pPr marL="0" indent="0">
              <a:lnSpc>
                <a:spcPct val="100000"/>
              </a:lnSpc>
              <a:buFont typeface="Arial" panose="020B0604020202020204" pitchFamily="34" charset="0"/>
              <a:buNone/>
              <a:defRPr sz="1100">
                <a:solidFill>
                  <a:schemeClr val="bg1"/>
                </a:solidFill>
              </a:defRPr>
            </a:lvl1pPr>
          </a:lstStyle>
          <a:p>
            <a:r>
              <a:rPr lang="fr-FR" dirty="0"/>
              <a:t>Modifier les styles du texte du masque
Deuxième niveau
Troisième niveau
Quatrième niveau
Cinquième niveau</a:t>
            </a:r>
          </a:p>
        </p:txBody>
      </p:sp>
      <p:sp>
        <p:nvSpPr>
          <p:cNvPr id="6" name="Sous-titre 2">
            <a:extLst>
              <a:ext uri="{FF2B5EF4-FFF2-40B4-BE49-F238E27FC236}">
                <a16:creationId xmlns:a16="http://schemas.microsoft.com/office/drawing/2014/main" id="{4D1C7D48-AE2A-86C5-9272-5F3876F026A5}"/>
              </a:ext>
            </a:extLst>
          </p:cNvPr>
          <p:cNvSpPr>
            <a:spLocks noGrp="1"/>
          </p:cNvSpPr>
          <p:nvPr>
            <p:ph type="subTitle" idx="10"/>
          </p:nvPr>
        </p:nvSpPr>
        <p:spPr>
          <a:xfrm>
            <a:off x="569754" y="808074"/>
            <a:ext cx="10881218" cy="362220"/>
          </a:xfrm>
          <a:prstGeom prst="rect">
            <a:avLst/>
          </a:prstGeom>
        </p:spPr>
        <p:txBody>
          <a:bodyPr/>
          <a:lstStyle>
            <a:lvl1pPr marL="0" indent="0" algn="l">
              <a:buNone/>
              <a:defRPr sz="1800" b="0" i="0" baseline="0">
                <a:solidFill>
                  <a:schemeClr val="bg1"/>
                </a:solidFill>
                <a:latin typeface="Segoe UI Semilight" panose="020B04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8" name="Espace réservé du numéro de diapositive 15">
            <a:extLst>
              <a:ext uri="{FF2B5EF4-FFF2-40B4-BE49-F238E27FC236}">
                <a16:creationId xmlns:a16="http://schemas.microsoft.com/office/drawing/2014/main" id="{F4D79EBB-17F3-0207-8466-1113D5CE8271}"/>
              </a:ext>
            </a:extLst>
          </p:cNvPr>
          <p:cNvSpPr txBox="1">
            <a:spLocks/>
          </p:cNvSpPr>
          <p:nvPr userDrawn="1"/>
        </p:nvSpPr>
        <p:spPr>
          <a:xfrm>
            <a:off x="11244884" y="6340884"/>
            <a:ext cx="554654" cy="325437"/>
          </a:xfrm>
          <a:prstGeom prst="rect">
            <a:avLst/>
          </a:prstGeom>
        </p:spPr>
        <p:txBody>
          <a:bodyPr vert="horz" lIns="91440" tIns="45720" rIns="91440" bIns="45720" rtlCol="0" anchor="ctr"/>
          <a:lstStyle>
            <a:defPPr>
              <a:defRPr lang="fr-FR"/>
            </a:defPPr>
            <a:lvl1pPr marL="0" algn="r" defTabSz="656539" rtl="0" eaLnBrk="1" latinLnBrk="0" hangingPunct="1">
              <a:defRPr sz="1050" b="0" i="0" kern="1200">
                <a:solidFill>
                  <a:schemeClr val="accent1"/>
                </a:solidFill>
                <a:latin typeface="Yu Gothic UI Light" panose="020B0300000000000000" pitchFamily="34" charset="-128"/>
                <a:ea typeface="Yu Gothic UI Light" panose="020B0300000000000000" pitchFamily="34" charset="-128"/>
                <a:cs typeface="Yu Gothic UI Light" panose="020B0300000000000000" pitchFamily="34" charset="-128"/>
              </a:defRPr>
            </a:lvl1pPr>
            <a:lvl2pPr marL="328270" algn="l" defTabSz="656539" rtl="0" eaLnBrk="1" latinLnBrk="0" hangingPunct="1">
              <a:defRPr sz="1292" kern="1200">
                <a:solidFill>
                  <a:schemeClr val="tx1"/>
                </a:solidFill>
                <a:latin typeface="+mn-lt"/>
                <a:ea typeface="+mn-ea"/>
                <a:cs typeface="+mn-cs"/>
              </a:defRPr>
            </a:lvl2pPr>
            <a:lvl3pPr marL="656539" algn="l" defTabSz="656539" rtl="0" eaLnBrk="1" latinLnBrk="0" hangingPunct="1">
              <a:defRPr sz="1292" kern="1200">
                <a:solidFill>
                  <a:schemeClr val="tx1"/>
                </a:solidFill>
                <a:latin typeface="+mn-lt"/>
                <a:ea typeface="+mn-ea"/>
                <a:cs typeface="+mn-cs"/>
              </a:defRPr>
            </a:lvl3pPr>
            <a:lvl4pPr marL="984809" algn="l" defTabSz="656539" rtl="0" eaLnBrk="1" latinLnBrk="0" hangingPunct="1">
              <a:defRPr sz="1292" kern="1200">
                <a:solidFill>
                  <a:schemeClr val="tx1"/>
                </a:solidFill>
                <a:latin typeface="+mn-lt"/>
                <a:ea typeface="+mn-ea"/>
                <a:cs typeface="+mn-cs"/>
              </a:defRPr>
            </a:lvl4pPr>
            <a:lvl5pPr marL="1313078" algn="l" defTabSz="656539" rtl="0" eaLnBrk="1" latinLnBrk="0" hangingPunct="1">
              <a:defRPr sz="1292" kern="1200">
                <a:solidFill>
                  <a:schemeClr val="tx1"/>
                </a:solidFill>
                <a:latin typeface="+mn-lt"/>
                <a:ea typeface="+mn-ea"/>
                <a:cs typeface="+mn-cs"/>
              </a:defRPr>
            </a:lvl5pPr>
            <a:lvl6pPr marL="1641348" algn="l" defTabSz="656539" rtl="0" eaLnBrk="1" latinLnBrk="0" hangingPunct="1">
              <a:defRPr sz="1292" kern="1200">
                <a:solidFill>
                  <a:schemeClr val="tx1"/>
                </a:solidFill>
                <a:latin typeface="+mn-lt"/>
                <a:ea typeface="+mn-ea"/>
                <a:cs typeface="+mn-cs"/>
              </a:defRPr>
            </a:lvl6pPr>
            <a:lvl7pPr marL="1969618" algn="l" defTabSz="656539" rtl="0" eaLnBrk="1" latinLnBrk="0" hangingPunct="1">
              <a:defRPr sz="1292" kern="1200">
                <a:solidFill>
                  <a:schemeClr val="tx1"/>
                </a:solidFill>
                <a:latin typeface="+mn-lt"/>
                <a:ea typeface="+mn-ea"/>
                <a:cs typeface="+mn-cs"/>
              </a:defRPr>
            </a:lvl7pPr>
            <a:lvl8pPr marL="2297887" algn="l" defTabSz="656539" rtl="0" eaLnBrk="1" latinLnBrk="0" hangingPunct="1">
              <a:defRPr sz="1292" kern="1200">
                <a:solidFill>
                  <a:schemeClr val="tx1"/>
                </a:solidFill>
                <a:latin typeface="+mn-lt"/>
                <a:ea typeface="+mn-ea"/>
                <a:cs typeface="+mn-cs"/>
              </a:defRPr>
            </a:lvl8pPr>
            <a:lvl9pPr marL="2626157" algn="l" defTabSz="656539" rtl="0" eaLnBrk="1" latinLnBrk="0" hangingPunct="1">
              <a:defRPr sz="1292" kern="1200">
                <a:solidFill>
                  <a:schemeClr val="tx1"/>
                </a:solidFill>
                <a:latin typeface="+mn-lt"/>
                <a:ea typeface="+mn-ea"/>
                <a:cs typeface="+mn-cs"/>
              </a:defRPr>
            </a:lvl9pPr>
          </a:lstStyle>
          <a:p>
            <a:pPr marL="0" marR="0" lvl="0" indent="0" algn="ctr" defTabSz="656539" rtl="0" eaLnBrk="1" fontAlgn="auto" latinLnBrk="0" hangingPunct="1">
              <a:lnSpc>
                <a:spcPct val="100000"/>
              </a:lnSpc>
              <a:spcBef>
                <a:spcPts val="0"/>
              </a:spcBef>
              <a:spcAft>
                <a:spcPts val="0"/>
              </a:spcAft>
              <a:buClrTx/>
              <a:buSzTx/>
              <a:buFontTx/>
              <a:buNone/>
              <a:tabLst/>
              <a:defRPr/>
            </a:pPr>
            <a:fld id="{D7B13BDB-ADF1-7F4F-89F2-71C2EA6D86D3}" type="slidenum">
              <a:rPr kumimoji="0" lang="fr-FR" sz="1200" b="0" i="0" u="none" strike="noStrike" kern="1200" cap="none" spc="0" normalizeH="0" baseline="0" noProof="0" smtClean="0">
                <a:ln>
                  <a:noFill/>
                </a:ln>
                <a:solidFill>
                  <a:schemeClr val="bg1"/>
                </a:solidFill>
                <a:effectLst/>
                <a:uLnTx/>
                <a:uFillTx/>
                <a:latin typeface="Yu Gothic UI Light" panose="020B0300000000000000" pitchFamily="34" charset="-128"/>
                <a:ea typeface="Yu Gothic UI Light" panose="020B0300000000000000" pitchFamily="34" charset="-128"/>
              </a:rPr>
              <a:pPr marL="0" marR="0" lvl="0" indent="0" algn="ctr" defTabSz="656539"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dirty="0">
              <a:ln>
                <a:noFill/>
              </a:ln>
              <a:solidFill>
                <a:schemeClr val="bg1"/>
              </a:solidFill>
              <a:effectLst/>
              <a:uLnTx/>
              <a:uFillTx/>
              <a:latin typeface="Yu Gothic UI Light" panose="020B0300000000000000" pitchFamily="34" charset="-128"/>
              <a:ea typeface="Yu Gothic UI Light" panose="020B0300000000000000" pitchFamily="34" charset="-128"/>
            </a:endParaRPr>
          </a:p>
        </p:txBody>
      </p:sp>
      <p:pic>
        <p:nvPicPr>
          <p:cNvPr id="10" name="Image 9">
            <a:extLst>
              <a:ext uri="{FF2B5EF4-FFF2-40B4-BE49-F238E27FC236}">
                <a16:creationId xmlns:a16="http://schemas.microsoft.com/office/drawing/2014/main" id="{74E497F1-0E0F-469E-0B87-4626388CB7B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71600" y="6110511"/>
            <a:ext cx="519384" cy="797194"/>
          </a:xfrm>
          <a:prstGeom prst="rect">
            <a:avLst/>
          </a:prstGeom>
        </p:spPr>
      </p:pic>
      <p:pic>
        <p:nvPicPr>
          <p:cNvPr id="13" name="Image 12">
            <a:extLst>
              <a:ext uri="{FF2B5EF4-FFF2-40B4-BE49-F238E27FC236}">
                <a16:creationId xmlns:a16="http://schemas.microsoft.com/office/drawing/2014/main" id="{0C590C77-22DC-BABE-8EEE-2CAF963C9CC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1651" y="6232897"/>
            <a:ext cx="762000" cy="266700"/>
          </a:xfrm>
          <a:prstGeom prst="rect">
            <a:avLst/>
          </a:prstGeom>
        </p:spPr>
      </p:pic>
    </p:spTree>
    <p:extLst>
      <p:ext uri="{BB962C8B-B14F-4D97-AF65-F5344CB8AC3E}">
        <p14:creationId xmlns:p14="http://schemas.microsoft.com/office/powerpoint/2010/main" val="285370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2.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screen">
            <a:alphaModFix amt="85000"/>
            <a:lum/>
            <a:extLst>
              <a:ext uri="{28A0092B-C50C-407E-A947-70E740481C1C}">
                <a14:useLocalDpi xmlns:a14="http://schemas.microsoft.com/office/drawing/2010/main"/>
              </a:ext>
            </a:extLst>
          </a:blip>
          <a:srcRect/>
          <a:stretch>
            <a:fillRect t="-1000"/>
          </a:stretch>
        </a:blip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9F5B2915-27A9-8127-E5AD-714628694C39}"/>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l="-9794" t="-4139" r="-6991" b="6781"/>
          <a:stretch/>
        </p:blipFill>
        <p:spPr>
          <a:xfrm>
            <a:off x="11219350" y="6085111"/>
            <a:ext cx="604041" cy="772889"/>
          </a:xfrm>
          <a:prstGeom prst="rect">
            <a:avLst/>
          </a:prstGeom>
        </p:spPr>
      </p:pic>
      <p:sp>
        <p:nvSpPr>
          <p:cNvPr id="10" name="Espace réservé du numéro de diapositive 15">
            <a:extLst>
              <a:ext uri="{FF2B5EF4-FFF2-40B4-BE49-F238E27FC236}">
                <a16:creationId xmlns:a16="http://schemas.microsoft.com/office/drawing/2014/main" id="{0D8A0AD2-A259-1349-8171-EC276C334928}"/>
              </a:ext>
            </a:extLst>
          </p:cNvPr>
          <p:cNvSpPr txBox="1">
            <a:spLocks/>
          </p:cNvSpPr>
          <p:nvPr userDrawn="1"/>
        </p:nvSpPr>
        <p:spPr>
          <a:xfrm>
            <a:off x="11244884" y="6340884"/>
            <a:ext cx="554654" cy="325437"/>
          </a:xfrm>
          <a:prstGeom prst="rect">
            <a:avLst/>
          </a:prstGeom>
        </p:spPr>
        <p:txBody>
          <a:bodyPr vert="horz" lIns="91440" tIns="45720" rIns="91440" bIns="45720" rtlCol="0" anchor="ctr"/>
          <a:lstStyle>
            <a:defPPr>
              <a:defRPr lang="fr-FR"/>
            </a:defPPr>
            <a:lvl1pPr marL="0" algn="r" defTabSz="656539" rtl="0" eaLnBrk="1" latinLnBrk="0" hangingPunct="1">
              <a:defRPr sz="1050" b="0" i="0" kern="1200">
                <a:solidFill>
                  <a:schemeClr val="accent1"/>
                </a:solidFill>
                <a:latin typeface="Yu Gothic UI Light" panose="020B0300000000000000" pitchFamily="34" charset="-128"/>
                <a:ea typeface="Yu Gothic UI Light" panose="020B0300000000000000" pitchFamily="34" charset="-128"/>
                <a:cs typeface="Yu Gothic UI Light" panose="020B0300000000000000" pitchFamily="34" charset="-128"/>
              </a:defRPr>
            </a:lvl1pPr>
            <a:lvl2pPr marL="328270" algn="l" defTabSz="656539" rtl="0" eaLnBrk="1" latinLnBrk="0" hangingPunct="1">
              <a:defRPr sz="1292" kern="1200">
                <a:solidFill>
                  <a:schemeClr val="tx1"/>
                </a:solidFill>
                <a:latin typeface="+mn-lt"/>
                <a:ea typeface="+mn-ea"/>
                <a:cs typeface="+mn-cs"/>
              </a:defRPr>
            </a:lvl2pPr>
            <a:lvl3pPr marL="656539" algn="l" defTabSz="656539" rtl="0" eaLnBrk="1" latinLnBrk="0" hangingPunct="1">
              <a:defRPr sz="1292" kern="1200">
                <a:solidFill>
                  <a:schemeClr val="tx1"/>
                </a:solidFill>
                <a:latin typeface="+mn-lt"/>
                <a:ea typeface="+mn-ea"/>
                <a:cs typeface="+mn-cs"/>
              </a:defRPr>
            </a:lvl3pPr>
            <a:lvl4pPr marL="984809" algn="l" defTabSz="656539" rtl="0" eaLnBrk="1" latinLnBrk="0" hangingPunct="1">
              <a:defRPr sz="1292" kern="1200">
                <a:solidFill>
                  <a:schemeClr val="tx1"/>
                </a:solidFill>
                <a:latin typeface="+mn-lt"/>
                <a:ea typeface="+mn-ea"/>
                <a:cs typeface="+mn-cs"/>
              </a:defRPr>
            </a:lvl4pPr>
            <a:lvl5pPr marL="1313078" algn="l" defTabSz="656539" rtl="0" eaLnBrk="1" latinLnBrk="0" hangingPunct="1">
              <a:defRPr sz="1292" kern="1200">
                <a:solidFill>
                  <a:schemeClr val="tx1"/>
                </a:solidFill>
                <a:latin typeface="+mn-lt"/>
                <a:ea typeface="+mn-ea"/>
                <a:cs typeface="+mn-cs"/>
              </a:defRPr>
            </a:lvl5pPr>
            <a:lvl6pPr marL="1641348" algn="l" defTabSz="656539" rtl="0" eaLnBrk="1" latinLnBrk="0" hangingPunct="1">
              <a:defRPr sz="1292" kern="1200">
                <a:solidFill>
                  <a:schemeClr val="tx1"/>
                </a:solidFill>
                <a:latin typeface="+mn-lt"/>
                <a:ea typeface="+mn-ea"/>
                <a:cs typeface="+mn-cs"/>
              </a:defRPr>
            </a:lvl6pPr>
            <a:lvl7pPr marL="1969618" algn="l" defTabSz="656539" rtl="0" eaLnBrk="1" latinLnBrk="0" hangingPunct="1">
              <a:defRPr sz="1292" kern="1200">
                <a:solidFill>
                  <a:schemeClr val="tx1"/>
                </a:solidFill>
                <a:latin typeface="+mn-lt"/>
                <a:ea typeface="+mn-ea"/>
                <a:cs typeface="+mn-cs"/>
              </a:defRPr>
            </a:lvl7pPr>
            <a:lvl8pPr marL="2297887" algn="l" defTabSz="656539" rtl="0" eaLnBrk="1" latinLnBrk="0" hangingPunct="1">
              <a:defRPr sz="1292" kern="1200">
                <a:solidFill>
                  <a:schemeClr val="tx1"/>
                </a:solidFill>
                <a:latin typeface="+mn-lt"/>
                <a:ea typeface="+mn-ea"/>
                <a:cs typeface="+mn-cs"/>
              </a:defRPr>
            </a:lvl8pPr>
            <a:lvl9pPr marL="2626157" algn="l" defTabSz="656539" rtl="0" eaLnBrk="1" latinLnBrk="0" hangingPunct="1">
              <a:defRPr sz="1292" kern="1200">
                <a:solidFill>
                  <a:schemeClr val="tx1"/>
                </a:solidFill>
                <a:latin typeface="+mn-lt"/>
                <a:ea typeface="+mn-ea"/>
                <a:cs typeface="+mn-cs"/>
              </a:defRPr>
            </a:lvl9pPr>
          </a:lstStyle>
          <a:p>
            <a:pPr marL="0" marR="0" lvl="0" indent="0" algn="ctr" defTabSz="656539" rtl="0" eaLnBrk="1" fontAlgn="auto" latinLnBrk="0" hangingPunct="1">
              <a:lnSpc>
                <a:spcPct val="100000"/>
              </a:lnSpc>
              <a:spcBef>
                <a:spcPts val="0"/>
              </a:spcBef>
              <a:spcAft>
                <a:spcPts val="0"/>
              </a:spcAft>
              <a:buClrTx/>
              <a:buSzTx/>
              <a:buFontTx/>
              <a:buNone/>
              <a:tabLst/>
              <a:defRPr/>
            </a:pPr>
            <a:fld id="{D7B13BDB-ADF1-7F4F-89F2-71C2EA6D86D3}" type="slidenum">
              <a:rPr kumimoji="0" lang="fr-FR" sz="1200" b="0" i="0" u="none" strike="noStrike" kern="1200" cap="none" spc="0" normalizeH="0" baseline="0" noProof="0" smtClean="0">
                <a:ln>
                  <a:noFill/>
                </a:ln>
                <a:solidFill>
                  <a:schemeClr val="tx2"/>
                </a:solidFill>
                <a:effectLst/>
                <a:uLnTx/>
                <a:uFillTx/>
                <a:latin typeface="Yu Gothic UI Light" panose="020B0300000000000000" pitchFamily="34" charset="-128"/>
                <a:ea typeface="Yu Gothic UI Light" panose="020B0300000000000000" pitchFamily="34" charset="-128"/>
              </a:rPr>
              <a:pPr marL="0" marR="0" lvl="0" indent="0" algn="ctr" defTabSz="656539"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dirty="0">
              <a:ln>
                <a:noFill/>
              </a:ln>
              <a:solidFill>
                <a:schemeClr val="tx2"/>
              </a:solidFill>
              <a:effectLst/>
              <a:uLnTx/>
              <a:uFillTx/>
              <a:latin typeface="Yu Gothic UI Light" panose="020B0300000000000000" pitchFamily="34" charset="-128"/>
              <a:ea typeface="Yu Gothic UI Light" panose="020B0300000000000000" pitchFamily="34" charset="-128"/>
            </a:endParaRPr>
          </a:p>
        </p:txBody>
      </p:sp>
      <p:pic>
        <p:nvPicPr>
          <p:cNvPr id="12" name="Image 11">
            <a:extLst>
              <a:ext uri="{FF2B5EF4-FFF2-40B4-BE49-F238E27FC236}">
                <a16:creationId xmlns:a16="http://schemas.microsoft.com/office/drawing/2014/main" id="{E731006C-459B-6547-28E4-A97406BECE12}"/>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19780" y="6165103"/>
            <a:ext cx="941618" cy="475791"/>
          </a:xfrm>
          <a:prstGeom prst="rect">
            <a:avLst/>
          </a:prstGeom>
        </p:spPr>
      </p:pic>
    </p:spTree>
    <p:extLst>
      <p:ext uri="{BB962C8B-B14F-4D97-AF65-F5344CB8AC3E}">
        <p14:creationId xmlns:p14="http://schemas.microsoft.com/office/powerpoint/2010/main" val="3531273953"/>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1" r:id="rId4"/>
    <p:sldLayoutId id="214748365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screen">
            <a:alphaModFix amt="85000"/>
            <a:lum/>
            <a:extLst>
              <a:ext uri="{28A0092B-C50C-407E-A947-70E740481C1C}">
                <a14:useLocalDpi xmlns:a14="http://schemas.microsoft.com/office/drawing/2010/main"/>
              </a:ext>
            </a:extLst>
          </a:blip>
          <a:srcRect/>
          <a:stretch>
            <a:fillRect t="-1000"/>
          </a:stretch>
        </a:blip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9F5B2915-27A9-8127-E5AD-714628694C3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794" t="-4139" r="-6991" b="6781"/>
          <a:stretch/>
        </p:blipFill>
        <p:spPr>
          <a:xfrm>
            <a:off x="11219350" y="6085111"/>
            <a:ext cx="604041" cy="772889"/>
          </a:xfrm>
          <a:prstGeom prst="rect">
            <a:avLst/>
          </a:prstGeom>
        </p:spPr>
      </p:pic>
      <p:sp>
        <p:nvSpPr>
          <p:cNvPr id="10" name="Espace réservé du numéro de diapositive 15">
            <a:extLst>
              <a:ext uri="{FF2B5EF4-FFF2-40B4-BE49-F238E27FC236}">
                <a16:creationId xmlns:a16="http://schemas.microsoft.com/office/drawing/2014/main" id="{0D8A0AD2-A259-1349-8171-EC276C334928}"/>
              </a:ext>
            </a:extLst>
          </p:cNvPr>
          <p:cNvSpPr txBox="1">
            <a:spLocks/>
          </p:cNvSpPr>
          <p:nvPr userDrawn="1"/>
        </p:nvSpPr>
        <p:spPr>
          <a:xfrm>
            <a:off x="11244884" y="6340884"/>
            <a:ext cx="554654" cy="325437"/>
          </a:xfrm>
          <a:prstGeom prst="rect">
            <a:avLst/>
          </a:prstGeom>
        </p:spPr>
        <p:txBody>
          <a:bodyPr vert="horz" lIns="91440" tIns="45720" rIns="91440" bIns="45720" rtlCol="0" anchor="ctr"/>
          <a:lstStyle>
            <a:defPPr>
              <a:defRPr lang="fr-FR"/>
            </a:defPPr>
            <a:lvl1pPr marL="0" algn="r" defTabSz="656539" rtl="0" eaLnBrk="1" latinLnBrk="0" hangingPunct="1">
              <a:defRPr sz="1050" b="0" i="0" kern="1200">
                <a:solidFill>
                  <a:schemeClr val="accent1"/>
                </a:solidFill>
                <a:latin typeface="Yu Gothic UI Light" panose="020B0300000000000000" pitchFamily="34" charset="-128"/>
                <a:ea typeface="Yu Gothic UI Light" panose="020B0300000000000000" pitchFamily="34" charset="-128"/>
                <a:cs typeface="Yu Gothic UI Light" panose="020B0300000000000000" pitchFamily="34" charset="-128"/>
              </a:defRPr>
            </a:lvl1pPr>
            <a:lvl2pPr marL="328270" algn="l" defTabSz="656539" rtl="0" eaLnBrk="1" latinLnBrk="0" hangingPunct="1">
              <a:defRPr sz="1292" kern="1200">
                <a:solidFill>
                  <a:schemeClr val="tx1"/>
                </a:solidFill>
                <a:latin typeface="+mn-lt"/>
                <a:ea typeface="+mn-ea"/>
                <a:cs typeface="+mn-cs"/>
              </a:defRPr>
            </a:lvl2pPr>
            <a:lvl3pPr marL="656539" algn="l" defTabSz="656539" rtl="0" eaLnBrk="1" latinLnBrk="0" hangingPunct="1">
              <a:defRPr sz="1292" kern="1200">
                <a:solidFill>
                  <a:schemeClr val="tx1"/>
                </a:solidFill>
                <a:latin typeface="+mn-lt"/>
                <a:ea typeface="+mn-ea"/>
                <a:cs typeface="+mn-cs"/>
              </a:defRPr>
            </a:lvl3pPr>
            <a:lvl4pPr marL="984809" algn="l" defTabSz="656539" rtl="0" eaLnBrk="1" latinLnBrk="0" hangingPunct="1">
              <a:defRPr sz="1292" kern="1200">
                <a:solidFill>
                  <a:schemeClr val="tx1"/>
                </a:solidFill>
                <a:latin typeface="+mn-lt"/>
                <a:ea typeface="+mn-ea"/>
                <a:cs typeface="+mn-cs"/>
              </a:defRPr>
            </a:lvl4pPr>
            <a:lvl5pPr marL="1313078" algn="l" defTabSz="656539" rtl="0" eaLnBrk="1" latinLnBrk="0" hangingPunct="1">
              <a:defRPr sz="1292" kern="1200">
                <a:solidFill>
                  <a:schemeClr val="tx1"/>
                </a:solidFill>
                <a:latin typeface="+mn-lt"/>
                <a:ea typeface="+mn-ea"/>
                <a:cs typeface="+mn-cs"/>
              </a:defRPr>
            </a:lvl5pPr>
            <a:lvl6pPr marL="1641348" algn="l" defTabSz="656539" rtl="0" eaLnBrk="1" latinLnBrk="0" hangingPunct="1">
              <a:defRPr sz="1292" kern="1200">
                <a:solidFill>
                  <a:schemeClr val="tx1"/>
                </a:solidFill>
                <a:latin typeface="+mn-lt"/>
                <a:ea typeface="+mn-ea"/>
                <a:cs typeface="+mn-cs"/>
              </a:defRPr>
            </a:lvl6pPr>
            <a:lvl7pPr marL="1969618" algn="l" defTabSz="656539" rtl="0" eaLnBrk="1" latinLnBrk="0" hangingPunct="1">
              <a:defRPr sz="1292" kern="1200">
                <a:solidFill>
                  <a:schemeClr val="tx1"/>
                </a:solidFill>
                <a:latin typeface="+mn-lt"/>
                <a:ea typeface="+mn-ea"/>
                <a:cs typeface="+mn-cs"/>
              </a:defRPr>
            </a:lvl7pPr>
            <a:lvl8pPr marL="2297887" algn="l" defTabSz="656539" rtl="0" eaLnBrk="1" latinLnBrk="0" hangingPunct="1">
              <a:defRPr sz="1292" kern="1200">
                <a:solidFill>
                  <a:schemeClr val="tx1"/>
                </a:solidFill>
                <a:latin typeface="+mn-lt"/>
                <a:ea typeface="+mn-ea"/>
                <a:cs typeface="+mn-cs"/>
              </a:defRPr>
            </a:lvl8pPr>
            <a:lvl9pPr marL="2626157" algn="l" defTabSz="656539" rtl="0" eaLnBrk="1" latinLnBrk="0" hangingPunct="1">
              <a:defRPr sz="1292" kern="1200">
                <a:solidFill>
                  <a:schemeClr val="tx1"/>
                </a:solidFill>
                <a:latin typeface="+mn-lt"/>
                <a:ea typeface="+mn-ea"/>
                <a:cs typeface="+mn-cs"/>
              </a:defRPr>
            </a:lvl9pPr>
          </a:lstStyle>
          <a:p>
            <a:pPr marL="0" marR="0" lvl="0" indent="0" algn="ctr" defTabSz="656539" rtl="0" eaLnBrk="1" fontAlgn="auto" latinLnBrk="0" hangingPunct="1">
              <a:lnSpc>
                <a:spcPct val="100000"/>
              </a:lnSpc>
              <a:spcBef>
                <a:spcPts val="0"/>
              </a:spcBef>
              <a:spcAft>
                <a:spcPts val="0"/>
              </a:spcAft>
              <a:buClrTx/>
              <a:buSzTx/>
              <a:buFontTx/>
              <a:buNone/>
              <a:tabLst/>
              <a:defRPr/>
            </a:pPr>
            <a:fld id="{D7B13BDB-ADF1-7F4F-89F2-71C2EA6D86D3}" type="slidenum">
              <a:rPr kumimoji="0" lang="fr-FR" sz="1200" b="0" i="0" u="none" strike="noStrike" kern="1200" cap="none" spc="0" normalizeH="0" baseline="0" noProof="0" smtClean="0">
                <a:ln>
                  <a:noFill/>
                </a:ln>
                <a:solidFill>
                  <a:schemeClr val="tx2"/>
                </a:solidFill>
                <a:effectLst/>
                <a:uLnTx/>
                <a:uFillTx/>
                <a:latin typeface="Yu Gothic UI Light" panose="020B0300000000000000" pitchFamily="34" charset="-128"/>
                <a:ea typeface="Yu Gothic UI Light" panose="020B0300000000000000" pitchFamily="34" charset="-128"/>
              </a:rPr>
              <a:pPr marL="0" marR="0" lvl="0" indent="0" algn="ctr" defTabSz="656539"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dirty="0">
              <a:ln>
                <a:noFill/>
              </a:ln>
              <a:solidFill>
                <a:schemeClr val="tx2"/>
              </a:solidFill>
              <a:effectLst/>
              <a:uLnTx/>
              <a:uFillTx/>
              <a:latin typeface="Yu Gothic UI Light" panose="020B0300000000000000" pitchFamily="34" charset="-128"/>
              <a:ea typeface="Yu Gothic UI Light" panose="020B0300000000000000" pitchFamily="34" charset="-128"/>
            </a:endParaRPr>
          </a:p>
        </p:txBody>
      </p:sp>
      <p:pic>
        <p:nvPicPr>
          <p:cNvPr id="12" name="Image 11">
            <a:extLst>
              <a:ext uri="{FF2B5EF4-FFF2-40B4-BE49-F238E27FC236}">
                <a16:creationId xmlns:a16="http://schemas.microsoft.com/office/drawing/2014/main" id="{E731006C-459B-6547-28E4-A97406BECE12}"/>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19780" y="6165103"/>
            <a:ext cx="941618" cy="475791"/>
          </a:xfrm>
          <a:prstGeom prst="rect">
            <a:avLst/>
          </a:prstGeom>
        </p:spPr>
      </p:pic>
    </p:spTree>
    <p:extLst>
      <p:ext uri="{BB962C8B-B14F-4D97-AF65-F5344CB8AC3E}">
        <p14:creationId xmlns:p14="http://schemas.microsoft.com/office/powerpoint/2010/main" val="4096690417"/>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F726154-C1D6-913F-250D-C9F7629D0E6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614204"/>
          </a:xfrm>
          <a:prstGeom prst="rect">
            <a:avLst/>
          </a:prstGeom>
        </p:spPr>
      </p:pic>
      <p:sp>
        <p:nvSpPr>
          <p:cNvPr id="5" name="Rectangle 4">
            <a:extLst>
              <a:ext uri="{FF2B5EF4-FFF2-40B4-BE49-F238E27FC236}">
                <a16:creationId xmlns:a16="http://schemas.microsoft.com/office/drawing/2014/main" id="{3E02C215-30F1-CF47-5B11-80F4C5B01334}"/>
              </a:ext>
            </a:extLst>
          </p:cNvPr>
          <p:cNvSpPr/>
          <p:nvPr/>
        </p:nvSpPr>
        <p:spPr>
          <a:xfrm>
            <a:off x="0" y="5900615"/>
            <a:ext cx="12192000" cy="9573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2E492473-B89A-A47B-D17C-72108AB803E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30817" y="5998278"/>
            <a:ext cx="3942081" cy="759776"/>
          </a:xfrm>
          <a:prstGeom prst="rect">
            <a:avLst/>
          </a:prstGeom>
        </p:spPr>
      </p:pic>
      <p:sp>
        <p:nvSpPr>
          <p:cNvPr id="12" name="ZoneTexte 11">
            <a:extLst>
              <a:ext uri="{FF2B5EF4-FFF2-40B4-BE49-F238E27FC236}">
                <a16:creationId xmlns:a16="http://schemas.microsoft.com/office/drawing/2014/main" id="{3446306B-8C8F-7EBB-6656-064F4808B6B2}"/>
              </a:ext>
            </a:extLst>
          </p:cNvPr>
          <p:cNvSpPr txBox="1"/>
          <p:nvPr/>
        </p:nvSpPr>
        <p:spPr>
          <a:xfrm>
            <a:off x="909545" y="2023799"/>
            <a:ext cx="9870749" cy="707886"/>
          </a:xfrm>
          <a:prstGeom prst="rect">
            <a:avLst/>
          </a:prstGeom>
          <a:noFill/>
        </p:spPr>
        <p:txBody>
          <a:bodyPr wrap="square" rtlCol="0">
            <a:spAutoFit/>
          </a:bodyPr>
          <a:lstStyle/>
          <a:p>
            <a:r>
              <a:rPr lang="fr-FR" sz="4000" dirty="0" err="1">
                <a:solidFill>
                  <a:schemeClr val="bg1"/>
                </a:solidFill>
                <a:latin typeface="Avenir Book" panose="02000503020000020003" pitchFamily="2" charset="0"/>
                <a:cs typeface="Circular Std Book Italic" panose="020B0604020101020102" pitchFamily="34" charset="77"/>
              </a:rPr>
              <a:t>Climate</a:t>
            </a:r>
            <a:r>
              <a:rPr lang="fr-FR" sz="4000" dirty="0">
                <a:solidFill>
                  <a:schemeClr val="bg1"/>
                </a:solidFill>
                <a:latin typeface="Avenir Book" panose="02000503020000020003" pitchFamily="2" charset="0"/>
                <a:cs typeface="Circular Std Book Italic" panose="020B0604020101020102" pitchFamily="34" charset="77"/>
              </a:rPr>
              <a:t> </a:t>
            </a:r>
            <a:r>
              <a:rPr lang="fr-FR" sz="4000" dirty="0" err="1">
                <a:solidFill>
                  <a:schemeClr val="bg1"/>
                </a:solidFill>
                <a:latin typeface="Avenir Book" panose="02000503020000020003" pitchFamily="2" charset="0"/>
                <a:cs typeface="Circular Std Book Italic" panose="020B0604020101020102" pitchFamily="34" charset="77"/>
              </a:rPr>
              <a:t>Risk</a:t>
            </a:r>
            <a:r>
              <a:rPr lang="fr-FR" sz="4000" dirty="0">
                <a:solidFill>
                  <a:schemeClr val="bg1"/>
                </a:solidFill>
                <a:latin typeface="Avenir Book" panose="02000503020000020003" pitchFamily="2" charset="0"/>
                <a:cs typeface="Circular Std Book Italic" panose="020B0604020101020102" pitchFamily="34" charset="77"/>
              </a:rPr>
              <a:t> </a:t>
            </a:r>
            <a:r>
              <a:rPr lang="fr-FR" sz="4000" dirty="0" err="1">
                <a:solidFill>
                  <a:schemeClr val="bg1"/>
                </a:solidFill>
                <a:latin typeface="Avenir Book" panose="02000503020000020003" pitchFamily="2" charset="0"/>
                <a:cs typeface="Circular Std Book Italic" panose="020B0604020101020102" pitchFamily="34" charset="77"/>
              </a:rPr>
              <a:t>Assessment</a:t>
            </a:r>
            <a:endParaRPr lang="fr-FR" sz="4000" dirty="0">
              <a:solidFill>
                <a:schemeClr val="bg1"/>
              </a:solidFill>
              <a:latin typeface="Avenir Book" panose="02000503020000020003" pitchFamily="2" charset="0"/>
              <a:cs typeface="Circular Std Book Italic" panose="020B0604020101020102" pitchFamily="34" charset="77"/>
            </a:endParaRPr>
          </a:p>
        </p:txBody>
      </p:sp>
      <p:cxnSp>
        <p:nvCxnSpPr>
          <p:cNvPr id="18" name="Connecteur droit 17">
            <a:extLst>
              <a:ext uri="{FF2B5EF4-FFF2-40B4-BE49-F238E27FC236}">
                <a16:creationId xmlns:a16="http://schemas.microsoft.com/office/drawing/2014/main" id="{078D470D-3592-128D-0080-3984FAD30B99}"/>
              </a:ext>
            </a:extLst>
          </p:cNvPr>
          <p:cNvCxnSpPr/>
          <p:nvPr/>
        </p:nvCxnSpPr>
        <p:spPr>
          <a:xfrm>
            <a:off x="1093882" y="3337900"/>
            <a:ext cx="12817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FD12E8E2-16CD-2182-968C-E0B93C05B290}"/>
              </a:ext>
            </a:extLst>
          </p:cNvPr>
          <p:cNvSpPr txBox="1"/>
          <p:nvPr/>
        </p:nvSpPr>
        <p:spPr>
          <a:xfrm>
            <a:off x="976923" y="3644366"/>
            <a:ext cx="8448430" cy="338554"/>
          </a:xfrm>
          <a:prstGeom prst="rect">
            <a:avLst/>
          </a:prstGeom>
          <a:noFill/>
        </p:spPr>
        <p:txBody>
          <a:bodyPr wrap="square" rtlCol="0">
            <a:spAutoFit/>
          </a:bodyPr>
          <a:lstStyle/>
          <a:p>
            <a:r>
              <a:rPr>
                <a:solidFill>
                  <a:schemeClr val="bg1"/>
                </a:solidFill>
              </a:rPr>
              <a:t>November 2, 2023</a:t>
            </a:r>
            <a:endParaRPr lang="fr-FR" sz="1600" dirty="0">
              <a:solidFill>
                <a:schemeClr val="bg1"/>
              </a:solidFill>
              <a:latin typeface="Avenir Book" panose="02000503020000020003" pitchFamily="2" charset="0"/>
              <a:cs typeface="Circular Std Book Italic" panose="020B0604020101020102" pitchFamily="34" charset="77"/>
            </a:endParaRPr>
          </a:p>
        </p:txBody>
      </p:sp>
    </p:spTree>
    <p:extLst>
      <p:ext uri="{BB962C8B-B14F-4D97-AF65-F5344CB8AC3E}">
        <p14:creationId xmlns:p14="http://schemas.microsoft.com/office/powerpoint/2010/main" val="2118868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Framework and modelling approach</a:t>
            </a:r>
          </a:p>
        </p:txBody>
      </p:sp>
      <p:sp>
        <p:nvSpPr>
          <p:cNvPr id="3" name="Content Placeholder 2"/>
          <p:cNvSpPr>
            <a:spLocks noGrp="1"/>
          </p:cNvSpPr>
          <p:nvPr>
            <p:ph sz="quarter" idx="10"/>
          </p:nvPr>
        </p:nvSpPr>
        <p:spPr/>
        <p:txBody>
          <a:bodyPr/>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Scoring method</a:t>
            </a:r>
          </a:p>
        </p:txBody>
      </p:sp>
      <p:sp>
        <p:nvSpPr>
          <p:cNvPr id="3" name="Content Placeholder 2"/>
          <p:cNvSpPr>
            <a:spLocks noGrp="1"/>
          </p:cNvSpPr>
          <p:nvPr>
            <p:ph idx="1"/>
          </p:nvPr>
        </p:nvSpPr>
        <p:spPr/>
        <p:txBody>
          <a:bodyPr/>
          <a:lstStyle/>
          <a:p>
            <a:endParaRPr/>
          </a:p>
        </p:txBody>
      </p:sp>
      <p:sp>
        <p:nvSpPr>
          <p:cNvPr id="4" name="Subtitle 3"/>
          <p:cNvSpPr>
            <a:spLocks noGrp="1"/>
          </p:cNvSpPr>
          <p:nvPr>
            <p:ph type="subTitle" idx="10"/>
          </p:nvPr>
        </p:nvSpPr>
        <p:spPr/>
        <p:txBody>
          <a:bodyPr/>
          <a:lstStyle/>
          <a:p>
            <a:endParaRPr/>
          </a:p>
        </p:txBody>
      </p:sp>
      <p:graphicFrame>
        <p:nvGraphicFramePr>
          <p:cNvPr id="5" name="Table 4"/>
          <p:cNvGraphicFramePr>
            <a:graphicFrameLocks noGrp="1"/>
          </p:cNvGraphicFramePr>
          <p:nvPr/>
        </p:nvGraphicFramePr>
        <p:xfrm>
          <a:off x="3369600" y="1170000"/>
          <a:ext cx="5284800" cy="4755600"/>
        </p:xfrm>
        <a:graphic>
          <a:graphicData uri="http://schemas.openxmlformats.org/drawingml/2006/table">
            <a:tbl>
              <a:tblPr firstRow="1" bandRow="1">
                <a:tableStyleId>{5C22544A-7EE6-4342-B048-85BDC9FD1C3A}</a:tableStyleId>
              </a:tblPr>
              <a:tblGrid>
                <a:gridCol w="2642400">
                  <a:extLst>
                    <a:ext uri="{9D8B030D-6E8A-4147-A177-3AD203B41FA5}">
                      <a16:colId xmlns:a16="http://schemas.microsoft.com/office/drawing/2014/main" val="20000"/>
                    </a:ext>
                  </a:extLst>
                </a:gridCol>
                <a:gridCol w="2642400">
                  <a:extLst>
                    <a:ext uri="{9D8B030D-6E8A-4147-A177-3AD203B41FA5}">
                      <a16:colId xmlns:a16="http://schemas.microsoft.com/office/drawing/2014/main" val="20001"/>
                    </a:ext>
                  </a:extLst>
                </a:gridCol>
              </a:tblGrid>
              <a:tr h="365815">
                <a:tc>
                  <a:txBody>
                    <a:bodyPr/>
                    <a:lstStyle/>
                    <a:p>
                      <a:pPr>
                        <a:defRPr>
                          <a:solidFill>
                            <a:srgbClr val="000000"/>
                          </a:solidFill>
                        </a:defRPr>
                      </a:pPr>
                      <a:r>
                        <a:t>Peril</a:t>
                      </a:r>
                    </a:p>
                  </a:txBody>
                  <a:tcPr>
                    <a:noFill/>
                  </a:tcPr>
                </a:tc>
                <a:tc>
                  <a:txBody>
                    <a:bodyPr/>
                    <a:lstStyle/>
                    <a:p>
                      <a:pPr>
                        <a:defRPr>
                          <a:solidFill>
                            <a:srgbClr val="000000"/>
                          </a:solidFill>
                        </a:defRPr>
                      </a:pPr>
                      <a:r>
                        <a:t>Weight</a:t>
                      </a:r>
                    </a:p>
                  </a:txBody>
                  <a:tcPr>
                    <a:noFill/>
                  </a:tcPr>
                </a:tc>
                <a:extLst>
                  <a:ext uri="{0D108BD9-81ED-4DB2-BD59-A6C34878D82A}">
                    <a16:rowId xmlns:a16="http://schemas.microsoft.com/office/drawing/2014/main" val="10000"/>
                  </a:ext>
                </a:extLst>
              </a:tr>
              <a:tr h="365815">
                <a:tc>
                  <a:txBody>
                    <a:bodyPr/>
                    <a:lstStyle/>
                    <a:p>
                      <a:r>
                        <a:t>Earthquake</a:t>
                      </a:r>
                    </a:p>
                  </a:txBody>
                  <a:tcPr>
                    <a:noFill/>
                  </a:tcPr>
                </a:tc>
                <a:tc>
                  <a:txBody>
                    <a:bodyPr/>
                    <a:lstStyle/>
                    <a:p>
                      <a:r>
                        <a:t>12.5%</a:t>
                      </a:r>
                    </a:p>
                  </a:txBody>
                  <a:tcPr>
                    <a:noFill/>
                  </a:tcPr>
                </a:tc>
                <a:extLst>
                  <a:ext uri="{0D108BD9-81ED-4DB2-BD59-A6C34878D82A}">
                    <a16:rowId xmlns:a16="http://schemas.microsoft.com/office/drawing/2014/main" val="10001"/>
                  </a:ext>
                </a:extLst>
              </a:tr>
              <a:tr h="365815">
                <a:tc>
                  <a:txBody>
                    <a:bodyPr/>
                    <a:lstStyle/>
                    <a:p>
                      <a:r>
                        <a:t>Extratropical storm</a:t>
                      </a:r>
                    </a:p>
                  </a:txBody>
                  <a:tcPr>
                    <a:noFill/>
                  </a:tcPr>
                </a:tc>
                <a:tc>
                  <a:txBody>
                    <a:bodyPr/>
                    <a:lstStyle/>
                    <a:p>
                      <a:r>
                        <a:t>10.4%</a:t>
                      </a:r>
                    </a:p>
                  </a:txBody>
                  <a:tcPr>
                    <a:noFill/>
                  </a:tcPr>
                </a:tc>
                <a:extLst>
                  <a:ext uri="{0D108BD9-81ED-4DB2-BD59-A6C34878D82A}">
                    <a16:rowId xmlns:a16="http://schemas.microsoft.com/office/drawing/2014/main" val="10002"/>
                  </a:ext>
                </a:extLst>
              </a:tr>
              <a:tr h="365815">
                <a:tc>
                  <a:txBody>
                    <a:bodyPr/>
                    <a:lstStyle/>
                    <a:p>
                      <a:r>
                        <a:t>Flash flood</a:t>
                      </a:r>
                    </a:p>
                  </a:txBody>
                  <a:tcPr>
                    <a:noFill/>
                  </a:tcPr>
                </a:tc>
                <a:tc>
                  <a:txBody>
                    <a:bodyPr/>
                    <a:lstStyle/>
                    <a:p>
                      <a:r>
                        <a:t>10.4%</a:t>
                      </a:r>
                    </a:p>
                  </a:txBody>
                  <a:tcPr>
                    <a:noFill/>
                  </a:tcPr>
                </a:tc>
                <a:extLst>
                  <a:ext uri="{0D108BD9-81ED-4DB2-BD59-A6C34878D82A}">
                    <a16:rowId xmlns:a16="http://schemas.microsoft.com/office/drawing/2014/main" val="10003"/>
                  </a:ext>
                </a:extLst>
              </a:tr>
              <a:tr h="365815">
                <a:tc>
                  <a:txBody>
                    <a:bodyPr/>
                    <a:lstStyle/>
                    <a:p>
                      <a:r>
                        <a:t>Hail</a:t>
                      </a:r>
                    </a:p>
                  </a:txBody>
                  <a:tcPr>
                    <a:noFill/>
                  </a:tcPr>
                </a:tc>
                <a:tc>
                  <a:txBody>
                    <a:bodyPr/>
                    <a:lstStyle/>
                    <a:p>
                      <a:r>
                        <a:t>6.5%</a:t>
                      </a:r>
                    </a:p>
                  </a:txBody>
                  <a:tcPr>
                    <a:noFill/>
                  </a:tcPr>
                </a:tc>
                <a:extLst>
                  <a:ext uri="{0D108BD9-81ED-4DB2-BD59-A6C34878D82A}">
                    <a16:rowId xmlns:a16="http://schemas.microsoft.com/office/drawing/2014/main" val="10004"/>
                  </a:ext>
                </a:extLst>
              </a:tr>
              <a:tr h="365815">
                <a:tc>
                  <a:txBody>
                    <a:bodyPr/>
                    <a:lstStyle/>
                    <a:p>
                      <a:r>
                        <a:t>Lightning</a:t>
                      </a:r>
                    </a:p>
                  </a:txBody>
                  <a:tcPr>
                    <a:noFill/>
                  </a:tcPr>
                </a:tc>
                <a:tc>
                  <a:txBody>
                    <a:bodyPr/>
                    <a:lstStyle/>
                    <a:p>
                      <a:r>
                        <a:t>6.5%</a:t>
                      </a:r>
                    </a:p>
                  </a:txBody>
                  <a:tcPr>
                    <a:noFill/>
                  </a:tcPr>
                </a:tc>
                <a:extLst>
                  <a:ext uri="{0D108BD9-81ED-4DB2-BD59-A6C34878D82A}">
                    <a16:rowId xmlns:a16="http://schemas.microsoft.com/office/drawing/2014/main" val="10005"/>
                  </a:ext>
                </a:extLst>
              </a:tr>
              <a:tr h="365815">
                <a:tc>
                  <a:txBody>
                    <a:bodyPr/>
                    <a:lstStyle/>
                    <a:p>
                      <a:r>
                        <a:t>River flood</a:t>
                      </a:r>
                    </a:p>
                  </a:txBody>
                  <a:tcPr>
                    <a:noFill/>
                  </a:tcPr>
                </a:tc>
                <a:tc>
                  <a:txBody>
                    <a:bodyPr/>
                    <a:lstStyle/>
                    <a:p>
                      <a:r>
                        <a:t>10.4%</a:t>
                      </a:r>
                    </a:p>
                  </a:txBody>
                  <a:tcPr>
                    <a:noFill/>
                  </a:tcPr>
                </a:tc>
                <a:extLst>
                  <a:ext uri="{0D108BD9-81ED-4DB2-BD59-A6C34878D82A}">
                    <a16:rowId xmlns:a16="http://schemas.microsoft.com/office/drawing/2014/main" val="10006"/>
                  </a:ext>
                </a:extLst>
              </a:tr>
              <a:tr h="365815">
                <a:tc>
                  <a:txBody>
                    <a:bodyPr/>
                    <a:lstStyle/>
                    <a:p>
                      <a:r>
                        <a:t>Storm surge</a:t>
                      </a:r>
                    </a:p>
                  </a:txBody>
                  <a:tcPr>
                    <a:noFill/>
                  </a:tcPr>
                </a:tc>
                <a:tc>
                  <a:txBody>
                    <a:bodyPr/>
                    <a:lstStyle/>
                    <a:p>
                      <a:r>
                        <a:t>6.5%</a:t>
                      </a:r>
                    </a:p>
                  </a:txBody>
                  <a:tcPr>
                    <a:noFill/>
                  </a:tcPr>
                </a:tc>
                <a:extLst>
                  <a:ext uri="{0D108BD9-81ED-4DB2-BD59-A6C34878D82A}">
                    <a16:rowId xmlns:a16="http://schemas.microsoft.com/office/drawing/2014/main" val="10007"/>
                  </a:ext>
                </a:extLst>
              </a:tr>
              <a:tr h="365815">
                <a:tc>
                  <a:txBody>
                    <a:bodyPr/>
                    <a:lstStyle/>
                    <a:p>
                      <a:r>
                        <a:t>Tornado</a:t>
                      </a:r>
                    </a:p>
                  </a:txBody>
                  <a:tcPr>
                    <a:noFill/>
                  </a:tcPr>
                </a:tc>
                <a:tc>
                  <a:txBody>
                    <a:bodyPr/>
                    <a:lstStyle/>
                    <a:p>
                      <a:r>
                        <a:t>6.5%</a:t>
                      </a:r>
                    </a:p>
                  </a:txBody>
                  <a:tcPr>
                    <a:noFill/>
                  </a:tcPr>
                </a:tc>
                <a:extLst>
                  <a:ext uri="{0D108BD9-81ED-4DB2-BD59-A6C34878D82A}">
                    <a16:rowId xmlns:a16="http://schemas.microsoft.com/office/drawing/2014/main" val="10008"/>
                  </a:ext>
                </a:extLst>
              </a:tr>
              <a:tr h="365815">
                <a:tc>
                  <a:txBody>
                    <a:bodyPr/>
                    <a:lstStyle/>
                    <a:p>
                      <a:r>
                        <a:t>Tropical cyclone</a:t>
                      </a:r>
                    </a:p>
                  </a:txBody>
                  <a:tcPr>
                    <a:noFill/>
                  </a:tcPr>
                </a:tc>
                <a:tc>
                  <a:txBody>
                    <a:bodyPr/>
                    <a:lstStyle/>
                    <a:p>
                      <a:r>
                        <a:t>10.4%</a:t>
                      </a:r>
                    </a:p>
                  </a:txBody>
                  <a:tcPr>
                    <a:noFill/>
                  </a:tcPr>
                </a:tc>
                <a:extLst>
                  <a:ext uri="{0D108BD9-81ED-4DB2-BD59-A6C34878D82A}">
                    <a16:rowId xmlns:a16="http://schemas.microsoft.com/office/drawing/2014/main" val="10009"/>
                  </a:ext>
                </a:extLst>
              </a:tr>
              <a:tr h="365815">
                <a:tc>
                  <a:txBody>
                    <a:bodyPr/>
                    <a:lstStyle/>
                    <a:p>
                      <a:r>
                        <a:t>Tsunami</a:t>
                      </a:r>
                    </a:p>
                  </a:txBody>
                  <a:tcPr>
                    <a:noFill/>
                  </a:tcPr>
                </a:tc>
                <a:tc>
                  <a:txBody>
                    <a:bodyPr/>
                    <a:lstStyle/>
                    <a:p>
                      <a:r>
                        <a:t>6.5%</a:t>
                      </a:r>
                    </a:p>
                  </a:txBody>
                  <a:tcPr>
                    <a:noFill/>
                  </a:tcPr>
                </a:tc>
                <a:extLst>
                  <a:ext uri="{0D108BD9-81ED-4DB2-BD59-A6C34878D82A}">
                    <a16:rowId xmlns:a16="http://schemas.microsoft.com/office/drawing/2014/main" val="10010"/>
                  </a:ext>
                </a:extLst>
              </a:tr>
              <a:tr h="365815">
                <a:tc>
                  <a:txBody>
                    <a:bodyPr/>
                    <a:lstStyle/>
                    <a:p>
                      <a:r>
                        <a:t>Volcano</a:t>
                      </a:r>
                    </a:p>
                  </a:txBody>
                  <a:tcPr>
                    <a:noFill/>
                  </a:tcPr>
                </a:tc>
                <a:tc>
                  <a:txBody>
                    <a:bodyPr/>
                    <a:lstStyle/>
                    <a:p>
                      <a:r>
                        <a:t>6.5%</a:t>
                      </a:r>
                    </a:p>
                  </a:txBody>
                  <a:tcPr>
                    <a:noFill/>
                  </a:tcPr>
                </a:tc>
                <a:extLst>
                  <a:ext uri="{0D108BD9-81ED-4DB2-BD59-A6C34878D82A}">
                    <a16:rowId xmlns:a16="http://schemas.microsoft.com/office/drawing/2014/main" val="10011"/>
                  </a:ext>
                </a:extLst>
              </a:tr>
              <a:tr h="365820">
                <a:tc>
                  <a:txBody>
                    <a:bodyPr/>
                    <a:lstStyle/>
                    <a:p>
                      <a:r>
                        <a:t>Wildfire</a:t>
                      </a:r>
                    </a:p>
                  </a:txBody>
                  <a:tcPr>
                    <a:noFill/>
                  </a:tcPr>
                </a:tc>
                <a:tc>
                  <a:txBody>
                    <a:bodyPr/>
                    <a:lstStyle/>
                    <a:p>
                      <a:r>
                        <a:t>6.5%</a:t>
                      </a:r>
                    </a:p>
                  </a:txBody>
                  <a:tcPr>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Current Hazard Levels</a:t>
            </a:r>
          </a:p>
        </p:txBody>
      </p:sp>
      <p:sp>
        <p:nvSpPr>
          <p:cNvPr id="3" name="Content Placeholder 2"/>
          <p:cNvSpPr>
            <a:spLocks noGrp="1"/>
          </p:cNvSpPr>
          <p:nvPr>
            <p:ph idx="1"/>
          </p:nvPr>
        </p:nvSpPr>
        <p:spPr/>
        <p:txBody>
          <a:bodyPr/>
          <a:lstStyle/>
          <a:p>
            <a:pPr>
              <a:defRPr sz="1000"/>
            </a:pPr>
            <a:r>
              <a:rPr b="1"/>
              <a:t>Earthquake:</a:t>
            </a:r>
            <a:r>
              <a:t> five zones based on the modified Mercalli scale (MM) with an exceedance probability of 10% in 50 years (equivalent to a return period of 475 years) for medium subsoil conditions.
</a:t>
            </a:r>
            <a:r>
              <a:rPr b="1"/>
              <a:t>Extratropical storm (winter storm):</a:t>
            </a:r>
            <a:r>
              <a:t> fives zones based on peak wind speed (3 sec gust in km/h). The most exposed areas are located between 30° and 70° north and south of the equator. The resolution of the storm map is 0.01 degrees (approximately 1 km).
</a:t>
            </a:r>
            <a:r>
              <a:rPr b="1"/>
              <a:t>Flash flood:</a:t>
            </a:r>
            <a:r>
              <a:t> six zones representing the frequency and intensity of flash floods, based on meteorological, soil, terrain and hydrographic (slope and flow accumulation) data. The resolution of the flash flood map is 250 m.
</a:t>
            </a:r>
            <a:r>
              <a:rPr b="1"/>
              <a:t>Hail:</a:t>
            </a:r>
            <a:r>
              <a:t> six zones representing the frequency and intensity of hailstorms, based on global standardized records of meteorological data (temperature, precipitation, lightning activity).
</a:t>
            </a:r>
            <a:r>
              <a:rPr b="1"/>
              <a:t>Lightning:</a:t>
            </a:r>
            <a:r>
              <a:t> six zones representing the global frequency of lightning strokes per km² and year. Lightning frequency is determined by counting the total number of lightning flashes independently of whether they strike the ground or not.
</a:t>
            </a:r>
            <a:r>
              <a:rPr b="1"/>
              <a:t>River flood:</a:t>
            </a:r>
            <a:r>
              <a:t> four zones representing the threat of extreme floods. The resolution of the river flood map is 30 m.
</a:t>
            </a:r>
            <a:r>
              <a:rPr b="1"/>
              <a:t>Storm surge:</a:t>
            </a:r>
            <a:r>
              <a:t> four zones, based on distance to coasts or shores of large lakes, wind speed and bathymetry (underwater depth of lake or ocean floors), without considering dykes. The resolution of the storm surge map is 30 m.
</a:t>
            </a:r>
            <a:r>
              <a:rPr b="1"/>
              <a:t>Tornado:</a:t>
            </a:r>
            <a:r>
              <a:t> four zones based on meteorological data. Tornadoes occur worldwide at latitudes between 20° and 60°, but are most frequent in the US.
</a:t>
            </a:r>
            <a:r>
              <a:rPr b="1"/>
              <a:t>Tropical cyclone:</a:t>
            </a:r>
            <a:r>
              <a:t> six zones representing the probable maximum wind speed with an exceedance probability of 10% in 10 years (equivalent to a return period of 100 years). The score is based on the Saffir-Simpson scale. The resolution of the tropical cyclone map is approximately 5 km.
</a:t>
            </a:r>
            <a:r>
              <a:rPr b="1"/>
              <a:t>Tsunami:</a:t>
            </a:r>
            <a:r>
              <a:t> five zones based on height above sea level, distance from coasts, simulations of wave heights and maximum expansion, and historical tsunami and earthquake data. The resolution of the tsunami map is approximately 90 m.
</a:t>
            </a:r>
            <a:r>
              <a:rPr b="1"/>
              <a:t>Volcano:</a:t>
            </a:r>
            <a:r>
              <a:t> four zones based on volcano activity, using the Volcano Explosivity Index (VEI). Secondary effects that can occur as a result of the large-scale distribution of volcanic particles (e.g. climate impacts, supraregional ash deposits) are not considered.
</a:t>
            </a:r>
            <a:r>
              <a:rPr b="1"/>
              <a:t>Wildfire:</a:t>
            </a:r>
            <a:r>
              <a:t> five zones based on ignition of the fire, vegetation, meteorological conditions and topography. The effects of wind, arson and fire-prevention measures are not considered. The resolution of the wildfire map is approximately 1 km.</a:t>
            </a:r>
          </a:p>
        </p:txBody>
      </p:sp>
      <p:sp>
        <p:nvSpPr>
          <p:cNvPr id="4" name="Subtitle 3"/>
          <p:cNvSpPr>
            <a:spLocks noGrp="1"/>
          </p:cNvSpPr>
          <p:nvPr>
            <p:ph type="subTitle" idx="10"/>
          </p:nvPr>
        </p:nvSpPr>
        <p:spPr/>
        <p:txBody>
          <a:bodyPr/>
          <a:lstStyle/>
          <a:p>
            <a:endParaRPr/>
          </a:p>
        </p:txBody>
      </p:sp>
      <p:pic>
        <p:nvPicPr>
          <p:cNvPr id="5" name="Picture 4" descr="Munich_Re.png"/>
          <p:cNvPicPr>
            <a:picLocks noChangeAspect="1"/>
          </p:cNvPicPr>
          <p:nvPr/>
        </p:nvPicPr>
        <p:blipFill>
          <a:blip r:embed="rId2"/>
          <a:stretch>
            <a:fillRect/>
          </a:stretch>
        </p:blipFill>
        <p:spPr>
          <a:xfrm>
            <a:off x="9648000" y="349200"/>
            <a:ext cx="1872000" cy="446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Global exposure</a:t>
            </a:r>
          </a:p>
        </p:txBody>
      </p:sp>
      <p:sp>
        <p:nvSpPr>
          <p:cNvPr id="3" name="Content Placeholder 2"/>
          <p:cNvSpPr>
            <a:spLocks noGrp="1"/>
          </p:cNvSpPr>
          <p:nvPr>
            <p:ph idx="1"/>
          </p:nvPr>
        </p:nvSpPr>
        <p:spPr/>
        <p:txBody>
          <a:bodyPr/>
          <a:lstStyle/>
          <a:p>
            <a:endParaRPr/>
          </a:p>
        </p:txBody>
      </p:sp>
      <p:sp>
        <p:nvSpPr>
          <p:cNvPr id="4" name="Subtitle 3"/>
          <p:cNvSpPr>
            <a:spLocks noGrp="1"/>
          </p:cNvSpPr>
          <p:nvPr>
            <p:ph type="subTitle" idx="10"/>
          </p:nvPr>
        </p:nvSpPr>
        <p:spPr/>
        <p:txBody>
          <a:bodyPr/>
          <a:lstStyle/>
          <a:p>
            <a:endParaRPr/>
          </a:p>
        </p:txBody>
      </p:sp>
      <p:pic>
        <p:nvPicPr>
          <p:cNvPr id="5" name="Picture 4" descr="screenshot_mymap_all.png"/>
          <p:cNvPicPr>
            <a:picLocks noChangeAspect="1"/>
          </p:cNvPicPr>
          <p:nvPr/>
        </p:nvPicPr>
        <p:blipFill>
          <a:blip r:embed="rId2"/>
          <a:stretch>
            <a:fillRect/>
          </a:stretch>
        </p:blipFill>
        <p:spPr>
          <a:xfrm>
            <a:off x="1414800" y="1260000"/>
            <a:ext cx="9360000" cy="468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Risk levels by site</a:t>
            </a:r>
          </a:p>
        </p:txBody>
      </p:sp>
      <p:sp>
        <p:nvSpPr>
          <p:cNvPr id="3" name="Content Placeholder 2"/>
          <p:cNvSpPr>
            <a:spLocks noGrp="1"/>
          </p:cNvSpPr>
          <p:nvPr>
            <p:ph sz="quarter" idx="10"/>
          </p:nvPr>
        </p:nvSpPr>
        <p:spPr/>
        <p:txBody>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Hazard scores for site FRA</a:t>
            </a:r>
          </a:p>
        </p:txBody>
      </p:sp>
      <p:sp>
        <p:nvSpPr>
          <p:cNvPr id="3" name="Content Placeholder 2"/>
          <p:cNvSpPr>
            <a:spLocks noGrp="1"/>
          </p:cNvSpPr>
          <p:nvPr>
            <p:ph sz="quarter" idx="10"/>
          </p:nvPr>
        </p:nvSpPr>
        <p:spPr/>
        <p:txBody>
          <a:bodyPr/>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Current Hazard Levels</a:t>
            </a:r>
          </a:p>
        </p:txBody>
      </p:sp>
      <p:sp>
        <p:nvSpPr>
          <p:cNvPr id="3" name="Content Placeholder 2"/>
          <p:cNvSpPr>
            <a:spLocks noGrp="1"/>
          </p:cNvSpPr>
          <p:nvPr>
            <p:ph idx="1"/>
          </p:nvPr>
        </p:nvSpPr>
        <p:spPr/>
        <p:txBody>
          <a:bodyPr/>
          <a:lstStyle/>
          <a:p>
            <a:endParaRPr/>
          </a:p>
        </p:txBody>
      </p:sp>
      <p:sp>
        <p:nvSpPr>
          <p:cNvPr id="4" name="Subtitle 3"/>
          <p:cNvSpPr>
            <a:spLocks noGrp="1"/>
          </p:cNvSpPr>
          <p:nvPr>
            <p:ph type="subTitle" idx="10"/>
          </p:nvPr>
        </p:nvSpPr>
        <p:spPr/>
        <p:txBody>
          <a:bodyPr/>
          <a:lstStyle/>
          <a:p>
            <a:endParaRPr/>
          </a:p>
        </p:txBody>
      </p:sp>
      <p:sp>
        <p:nvSpPr>
          <p:cNvPr id="5" name="TextBox 4"/>
          <p:cNvSpPr txBox="1"/>
          <p:nvPr/>
        </p:nvSpPr>
        <p:spPr>
          <a:xfrm>
            <a:off x="568800" y="734400"/>
            <a:ext cx="10882800" cy="363600"/>
          </a:xfrm>
          <a:prstGeom prst="rect">
            <a:avLst/>
          </a:prstGeom>
          <a:noFill/>
        </p:spPr>
        <p:txBody>
          <a:bodyPr wrap="none">
            <a:spAutoFit/>
          </a:bodyPr>
          <a:lstStyle/>
          <a:p>
            <a:pPr>
              <a:defRPr sz="1800">
                <a:solidFill>
                  <a:srgbClr val="074684"/>
                </a:solidFill>
                <a:latin typeface="Segoe UI Semilight"/>
              </a:defRPr>
            </a:pPr>
            <a:r>
              <a:t>Site FRA</a:t>
            </a:r>
          </a:p>
        </p:txBody>
      </p:sp>
      <p:pic>
        <p:nvPicPr>
          <p:cNvPr id="6" name="Picture 5" descr="screenshot_mymap_6524.png"/>
          <p:cNvPicPr>
            <a:picLocks noChangeAspect="1"/>
          </p:cNvPicPr>
          <p:nvPr/>
        </p:nvPicPr>
        <p:blipFill>
          <a:blip r:embed="rId2"/>
          <a:stretch>
            <a:fillRect/>
          </a:stretch>
        </p:blipFill>
        <p:spPr>
          <a:xfrm>
            <a:off x="720000" y="1440000"/>
            <a:ext cx="3600000" cy="1800000"/>
          </a:xfrm>
          <a:prstGeom prst="rect">
            <a:avLst/>
          </a:prstGeom>
        </p:spPr>
      </p:pic>
      <p:pic>
        <p:nvPicPr>
          <p:cNvPr id="7" name="Picture 6" descr="Munich_Re.png"/>
          <p:cNvPicPr>
            <a:picLocks noChangeAspect="1"/>
          </p:cNvPicPr>
          <p:nvPr/>
        </p:nvPicPr>
        <p:blipFill>
          <a:blip r:embed="rId3"/>
          <a:stretch>
            <a:fillRect/>
          </a:stretch>
        </p:blipFill>
        <p:spPr>
          <a:xfrm>
            <a:off x="9648000" y="349200"/>
            <a:ext cx="1872000" cy="446550"/>
          </a:xfrm>
          <a:prstGeom prst="rect">
            <a:avLst/>
          </a:prstGeom>
        </p:spPr>
      </p:pic>
      <p:sp>
        <p:nvSpPr>
          <p:cNvPr id="8" name="TextBox 7"/>
          <p:cNvSpPr txBox="1"/>
          <p:nvPr/>
        </p:nvSpPr>
        <p:spPr>
          <a:xfrm>
            <a:off x="720000" y="3600000"/>
            <a:ext cx="3600000" cy="720000"/>
          </a:xfrm>
          <a:prstGeom prst="rect">
            <a:avLst/>
          </a:prstGeom>
          <a:noFill/>
        </p:spPr>
        <p:txBody>
          <a:bodyPr wrap="none">
            <a:spAutoFit/>
          </a:bodyPr>
          <a:lstStyle/>
          <a:p>
            <a:r>
              <a:t>Latitude: 48.87, Longitude: 2.32</a:t>
            </a:r>
            <a:br/>
            <a:r>
              <a:t>PARIS</a:t>
            </a:r>
            <a:br/>
            <a:r>
              <a:t>France</a:t>
            </a:r>
          </a:p>
          <a:p>
            <a:endParaRPr/>
          </a:p>
          <a:p>
            <a:r>
              <a:t>Elevation: 45 m</a:t>
            </a:r>
          </a:p>
        </p:txBody>
      </p:sp>
      <p:sp>
        <p:nvSpPr>
          <p:cNvPr id="9" name="TextBox 8"/>
          <p:cNvSpPr txBox="1"/>
          <p:nvPr/>
        </p:nvSpPr>
        <p:spPr>
          <a:xfrm>
            <a:off x="4680000" y="1440000"/>
            <a:ext cx="6840000" cy="4320000"/>
          </a:xfrm>
          <a:prstGeom prst="rect">
            <a:avLst/>
          </a:prstGeom>
          <a:noFill/>
          <a:ln w="36000">
            <a:solidFill>
              <a:schemeClr val="accent1"/>
            </a:solidFill>
          </a:ln>
        </p:spPr>
        <p:txBody>
          <a:bodyPr wrap="none">
            <a:spAutoFit/>
          </a:bodyPr>
          <a:lstStyle/>
          <a:p>
            <a:endParaRPr/>
          </a:p>
        </p:txBody>
      </p:sp>
      <p:sp>
        <p:nvSpPr>
          <p:cNvPr id="10" name="TextBox 9"/>
          <p:cNvSpPr txBox="1"/>
          <p:nvPr/>
        </p:nvSpPr>
        <p:spPr>
          <a:xfrm>
            <a:off x="4860000" y="1800000"/>
            <a:ext cx="1548000" cy="244800"/>
          </a:xfrm>
          <a:prstGeom prst="rect">
            <a:avLst/>
          </a:prstGeom>
          <a:noFill/>
        </p:spPr>
        <p:txBody>
          <a:bodyPr wrap="none" anchor="ctr">
            <a:spAutoFit/>
          </a:bodyPr>
          <a:lstStyle/>
          <a:p>
            <a:r>
              <a:t>Earthquake</a:t>
            </a:r>
          </a:p>
        </p:txBody>
      </p:sp>
      <p:pic>
        <p:nvPicPr>
          <p:cNvPr id="11" name="Picture 10" descr="echelle_2.png"/>
          <p:cNvPicPr>
            <a:picLocks noChangeAspect="1"/>
          </p:cNvPicPr>
          <p:nvPr/>
        </p:nvPicPr>
        <p:blipFill>
          <a:blip r:embed="rId4"/>
          <a:stretch>
            <a:fillRect/>
          </a:stretch>
        </p:blipFill>
        <p:spPr>
          <a:xfrm>
            <a:off x="6480000" y="1800000"/>
            <a:ext cx="1440000" cy="247643"/>
          </a:xfrm>
          <a:prstGeom prst="rect">
            <a:avLst/>
          </a:prstGeom>
        </p:spPr>
      </p:pic>
      <p:sp>
        <p:nvSpPr>
          <p:cNvPr id="12" name="TextBox 11"/>
          <p:cNvSpPr txBox="1"/>
          <p:nvPr/>
        </p:nvSpPr>
        <p:spPr>
          <a:xfrm>
            <a:off x="4860000" y="2471040"/>
            <a:ext cx="1548000" cy="244800"/>
          </a:xfrm>
          <a:prstGeom prst="rect">
            <a:avLst/>
          </a:prstGeom>
          <a:noFill/>
        </p:spPr>
        <p:txBody>
          <a:bodyPr wrap="none" anchor="ctr">
            <a:spAutoFit/>
          </a:bodyPr>
          <a:lstStyle/>
          <a:p>
            <a:r>
              <a:t>Extratropical</a:t>
            </a:r>
            <a:br/>
            <a:r>
              <a:t>storm</a:t>
            </a:r>
          </a:p>
        </p:txBody>
      </p:sp>
      <p:pic>
        <p:nvPicPr>
          <p:cNvPr id="13" name="Picture 12" descr="echelle_6.png"/>
          <p:cNvPicPr>
            <a:picLocks noChangeAspect="1"/>
          </p:cNvPicPr>
          <p:nvPr/>
        </p:nvPicPr>
        <p:blipFill>
          <a:blip r:embed="rId5"/>
          <a:stretch>
            <a:fillRect/>
          </a:stretch>
        </p:blipFill>
        <p:spPr>
          <a:xfrm>
            <a:off x="6480000" y="2471040"/>
            <a:ext cx="1440000" cy="247643"/>
          </a:xfrm>
          <a:prstGeom prst="rect">
            <a:avLst/>
          </a:prstGeom>
        </p:spPr>
      </p:pic>
      <p:sp>
        <p:nvSpPr>
          <p:cNvPr id="14" name="TextBox 13"/>
          <p:cNvSpPr txBox="1"/>
          <p:nvPr/>
        </p:nvSpPr>
        <p:spPr>
          <a:xfrm>
            <a:off x="4860000" y="3142080"/>
            <a:ext cx="1548000" cy="244800"/>
          </a:xfrm>
          <a:prstGeom prst="rect">
            <a:avLst/>
          </a:prstGeom>
          <a:noFill/>
        </p:spPr>
        <p:txBody>
          <a:bodyPr wrap="none" anchor="ctr">
            <a:spAutoFit/>
          </a:bodyPr>
          <a:lstStyle/>
          <a:p>
            <a:r>
              <a:t>Flash flood</a:t>
            </a:r>
          </a:p>
        </p:txBody>
      </p:sp>
      <p:pic>
        <p:nvPicPr>
          <p:cNvPr id="15" name="Picture 14" descr="echelle_3.png"/>
          <p:cNvPicPr>
            <a:picLocks noChangeAspect="1"/>
          </p:cNvPicPr>
          <p:nvPr/>
        </p:nvPicPr>
        <p:blipFill>
          <a:blip r:embed="rId6"/>
          <a:stretch>
            <a:fillRect/>
          </a:stretch>
        </p:blipFill>
        <p:spPr>
          <a:xfrm>
            <a:off x="6480000" y="3142080"/>
            <a:ext cx="1440000" cy="247643"/>
          </a:xfrm>
          <a:prstGeom prst="rect">
            <a:avLst/>
          </a:prstGeom>
        </p:spPr>
      </p:pic>
      <p:sp>
        <p:nvSpPr>
          <p:cNvPr id="16" name="TextBox 15"/>
          <p:cNvSpPr txBox="1"/>
          <p:nvPr/>
        </p:nvSpPr>
        <p:spPr>
          <a:xfrm>
            <a:off x="4860000" y="3813120"/>
            <a:ext cx="1548000" cy="244800"/>
          </a:xfrm>
          <a:prstGeom prst="rect">
            <a:avLst/>
          </a:prstGeom>
          <a:noFill/>
        </p:spPr>
        <p:txBody>
          <a:bodyPr wrap="none" anchor="ctr">
            <a:spAutoFit/>
          </a:bodyPr>
          <a:lstStyle/>
          <a:p>
            <a:r>
              <a:t>Hail</a:t>
            </a:r>
          </a:p>
        </p:txBody>
      </p:sp>
      <p:pic>
        <p:nvPicPr>
          <p:cNvPr id="17" name="Picture 16" descr="echelle_5.png"/>
          <p:cNvPicPr>
            <a:picLocks noChangeAspect="1"/>
          </p:cNvPicPr>
          <p:nvPr/>
        </p:nvPicPr>
        <p:blipFill>
          <a:blip r:embed="rId7"/>
          <a:stretch>
            <a:fillRect/>
          </a:stretch>
        </p:blipFill>
        <p:spPr>
          <a:xfrm>
            <a:off x="6480000" y="3813120"/>
            <a:ext cx="1440000" cy="247643"/>
          </a:xfrm>
          <a:prstGeom prst="rect">
            <a:avLst/>
          </a:prstGeom>
        </p:spPr>
      </p:pic>
      <p:sp>
        <p:nvSpPr>
          <p:cNvPr id="18" name="TextBox 17"/>
          <p:cNvSpPr txBox="1"/>
          <p:nvPr/>
        </p:nvSpPr>
        <p:spPr>
          <a:xfrm>
            <a:off x="4860000" y="4484160"/>
            <a:ext cx="1548000" cy="244800"/>
          </a:xfrm>
          <a:prstGeom prst="rect">
            <a:avLst/>
          </a:prstGeom>
          <a:noFill/>
        </p:spPr>
        <p:txBody>
          <a:bodyPr wrap="none" anchor="ctr">
            <a:spAutoFit/>
          </a:bodyPr>
          <a:lstStyle/>
          <a:p>
            <a:r>
              <a:t>Lightning</a:t>
            </a:r>
          </a:p>
        </p:txBody>
      </p:sp>
      <p:pic>
        <p:nvPicPr>
          <p:cNvPr id="19" name="Picture 18" descr="echelle_3.png"/>
          <p:cNvPicPr>
            <a:picLocks noChangeAspect="1"/>
          </p:cNvPicPr>
          <p:nvPr/>
        </p:nvPicPr>
        <p:blipFill>
          <a:blip r:embed="rId6"/>
          <a:stretch>
            <a:fillRect/>
          </a:stretch>
        </p:blipFill>
        <p:spPr>
          <a:xfrm>
            <a:off x="6480000" y="4484160"/>
            <a:ext cx="1440000" cy="247643"/>
          </a:xfrm>
          <a:prstGeom prst="rect">
            <a:avLst/>
          </a:prstGeom>
        </p:spPr>
      </p:pic>
      <p:sp>
        <p:nvSpPr>
          <p:cNvPr id="20" name="TextBox 19"/>
          <p:cNvSpPr txBox="1"/>
          <p:nvPr/>
        </p:nvSpPr>
        <p:spPr>
          <a:xfrm>
            <a:off x="4860000" y="5155200"/>
            <a:ext cx="1548000" cy="244800"/>
          </a:xfrm>
          <a:prstGeom prst="rect">
            <a:avLst/>
          </a:prstGeom>
          <a:noFill/>
        </p:spPr>
        <p:txBody>
          <a:bodyPr wrap="none" anchor="ctr">
            <a:spAutoFit/>
          </a:bodyPr>
          <a:lstStyle/>
          <a:p>
            <a:r>
              <a:t>River flood</a:t>
            </a:r>
          </a:p>
        </p:txBody>
      </p:sp>
      <p:pic>
        <p:nvPicPr>
          <p:cNvPr id="21" name="Picture 20" descr="echelle_7.png"/>
          <p:cNvPicPr>
            <a:picLocks noChangeAspect="1"/>
          </p:cNvPicPr>
          <p:nvPr/>
        </p:nvPicPr>
        <p:blipFill>
          <a:blip r:embed="rId8"/>
          <a:stretch>
            <a:fillRect/>
          </a:stretch>
        </p:blipFill>
        <p:spPr>
          <a:xfrm>
            <a:off x="6480000" y="5155200"/>
            <a:ext cx="1440000" cy="247643"/>
          </a:xfrm>
          <a:prstGeom prst="rect">
            <a:avLst/>
          </a:prstGeom>
        </p:spPr>
      </p:pic>
      <p:sp>
        <p:nvSpPr>
          <p:cNvPr id="22" name="TextBox 21"/>
          <p:cNvSpPr txBox="1"/>
          <p:nvPr/>
        </p:nvSpPr>
        <p:spPr>
          <a:xfrm>
            <a:off x="8280000" y="1800000"/>
            <a:ext cx="1548000" cy="244800"/>
          </a:xfrm>
          <a:prstGeom prst="rect">
            <a:avLst/>
          </a:prstGeom>
          <a:noFill/>
        </p:spPr>
        <p:txBody>
          <a:bodyPr wrap="none" anchor="ctr">
            <a:spAutoFit/>
          </a:bodyPr>
          <a:lstStyle/>
          <a:p>
            <a:r>
              <a:t>Storm surge</a:t>
            </a:r>
          </a:p>
        </p:txBody>
      </p:sp>
      <p:pic>
        <p:nvPicPr>
          <p:cNvPr id="23" name="Picture 22" descr="echelle_0.png"/>
          <p:cNvPicPr>
            <a:picLocks noChangeAspect="1"/>
          </p:cNvPicPr>
          <p:nvPr/>
        </p:nvPicPr>
        <p:blipFill>
          <a:blip r:embed="rId9"/>
          <a:stretch>
            <a:fillRect/>
          </a:stretch>
        </p:blipFill>
        <p:spPr>
          <a:xfrm>
            <a:off x="9900000" y="1800000"/>
            <a:ext cx="1440000" cy="246076"/>
          </a:xfrm>
          <a:prstGeom prst="rect">
            <a:avLst/>
          </a:prstGeom>
        </p:spPr>
      </p:pic>
      <p:sp>
        <p:nvSpPr>
          <p:cNvPr id="24" name="TextBox 23"/>
          <p:cNvSpPr txBox="1"/>
          <p:nvPr/>
        </p:nvSpPr>
        <p:spPr>
          <a:xfrm>
            <a:off x="8280000" y="2471040"/>
            <a:ext cx="1548000" cy="244800"/>
          </a:xfrm>
          <a:prstGeom prst="rect">
            <a:avLst/>
          </a:prstGeom>
          <a:noFill/>
        </p:spPr>
        <p:txBody>
          <a:bodyPr wrap="none" anchor="ctr">
            <a:spAutoFit/>
          </a:bodyPr>
          <a:lstStyle/>
          <a:p>
            <a:r>
              <a:t>Tornado</a:t>
            </a:r>
          </a:p>
        </p:txBody>
      </p:sp>
      <p:pic>
        <p:nvPicPr>
          <p:cNvPr id="25" name="Picture 24" descr="echelle_4.png"/>
          <p:cNvPicPr>
            <a:picLocks noChangeAspect="1"/>
          </p:cNvPicPr>
          <p:nvPr/>
        </p:nvPicPr>
        <p:blipFill>
          <a:blip r:embed="rId10"/>
          <a:stretch>
            <a:fillRect/>
          </a:stretch>
        </p:blipFill>
        <p:spPr>
          <a:xfrm>
            <a:off x="9900000" y="2471040"/>
            <a:ext cx="1440000" cy="247643"/>
          </a:xfrm>
          <a:prstGeom prst="rect">
            <a:avLst/>
          </a:prstGeom>
        </p:spPr>
      </p:pic>
      <p:sp>
        <p:nvSpPr>
          <p:cNvPr id="26" name="TextBox 25"/>
          <p:cNvSpPr txBox="1"/>
          <p:nvPr/>
        </p:nvSpPr>
        <p:spPr>
          <a:xfrm>
            <a:off x="8280000" y="3142080"/>
            <a:ext cx="1548000" cy="244800"/>
          </a:xfrm>
          <a:prstGeom prst="rect">
            <a:avLst/>
          </a:prstGeom>
          <a:noFill/>
        </p:spPr>
        <p:txBody>
          <a:bodyPr wrap="none" anchor="ctr">
            <a:spAutoFit/>
          </a:bodyPr>
          <a:lstStyle/>
          <a:p>
            <a:r>
              <a:t>Tropical</a:t>
            </a:r>
            <a:br/>
            <a:r>
              <a:t>cyclone</a:t>
            </a:r>
          </a:p>
        </p:txBody>
      </p:sp>
      <p:pic>
        <p:nvPicPr>
          <p:cNvPr id="27" name="Picture 26" descr="echelle_0.png"/>
          <p:cNvPicPr>
            <a:picLocks noChangeAspect="1"/>
          </p:cNvPicPr>
          <p:nvPr/>
        </p:nvPicPr>
        <p:blipFill>
          <a:blip r:embed="rId9"/>
          <a:stretch>
            <a:fillRect/>
          </a:stretch>
        </p:blipFill>
        <p:spPr>
          <a:xfrm>
            <a:off x="9900000" y="3142080"/>
            <a:ext cx="1440000" cy="246076"/>
          </a:xfrm>
          <a:prstGeom prst="rect">
            <a:avLst/>
          </a:prstGeom>
        </p:spPr>
      </p:pic>
      <p:sp>
        <p:nvSpPr>
          <p:cNvPr id="28" name="TextBox 27"/>
          <p:cNvSpPr txBox="1"/>
          <p:nvPr/>
        </p:nvSpPr>
        <p:spPr>
          <a:xfrm>
            <a:off x="8280000" y="3813120"/>
            <a:ext cx="1548000" cy="244800"/>
          </a:xfrm>
          <a:prstGeom prst="rect">
            <a:avLst/>
          </a:prstGeom>
          <a:noFill/>
        </p:spPr>
        <p:txBody>
          <a:bodyPr wrap="none" anchor="ctr">
            <a:spAutoFit/>
          </a:bodyPr>
          <a:lstStyle/>
          <a:p>
            <a:r>
              <a:t>Tsunami</a:t>
            </a:r>
          </a:p>
        </p:txBody>
      </p:sp>
      <p:pic>
        <p:nvPicPr>
          <p:cNvPr id="29" name="Picture 28" descr="echelle_0.png"/>
          <p:cNvPicPr>
            <a:picLocks noChangeAspect="1"/>
          </p:cNvPicPr>
          <p:nvPr/>
        </p:nvPicPr>
        <p:blipFill>
          <a:blip r:embed="rId9"/>
          <a:stretch>
            <a:fillRect/>
          </a:stretch>
        </p:blipFill>
        <p:spPr>
          <a:xfrm>
            <a:off x="9900000" y="3813120"/>
            <a:ext cx="1440000" cy="246076"/>
          </a:xfrm>
          <a:prstGeom prst="rect">
            <a:avLst/>
          </a:prstGeom>
        </p:spPr>
      </p:pic>
      <p:sp>
        <p:nvSpPr>
          <p:cNvPr id="30" name="TextBox 29"/>
          <p:cNvSpPr txBox="1"/>
          <p:nvPr/>
        </p:nvSpPr>
        <p:spPr>
          <a:xfrm>
            <a:off x="8280000" y="4484160"/>
            <a:ext cx="1548000" cy="244800"/>
          </a:xfrm>
          <a:prstGeom prst="rect">
            <a:avLst/>
          </a:prstGeom>
          <a:noFill/>
        </p:spPr>
        <p:txBody>
          <a:bodyPr wrap="none" anchor="ctr">
            <a:spAutoFit/>
          </a:bodyPr>
          <a:lstStyle/>
          <a:p>
            <a:r>
              <a:t>Volcano</a:t>
            </a:r>
          </a:p>
        </p:txBody>
      </p:sp>
      <p:pic>
        <p:nvPicPr>
          <p:cNvPr id="31" name="Picture 30" descr="echelle_0.png"/>
          <p:cNvPicPr>
            <a:picLocks noChangeAspect="1"/>
          </p:cNvPicPr>
          <p:nvPr/>
        </p:nvPicPr>
        <p:blipFill>
          <a:blip r:embed="rId9"/>
          <a:stretch>
            <a:fillRect/>
          </a:stretch>
        </p:blipFill>
        <p:spPr>
          <a:xfrm>
            <a:off x="9900000" y="4484160"/>
            <a:ext cx="1440000" cy="246076"/>
          </a:xfrm>
          <a:prstGeom prst="rect">
            <a:avLst/>
          </a:prstGeom>
        </p:spPr>
      </p:pic>
      <p:sp>
        <p:nvSpPr>
          <p:cNvPr id="32" name="TextBox 31"/>
          <p:cNvSpPr txBox="1"/>
          <p:nvPr/>
        </p:nvSpPr>
        <p:spPr>
          <a:xfrm>
            <a:off x="8280000" y="5155200"/>
            <a:ext cx="1548000" cy="244800"/>
          </a:xfrm>
          <a:prstGeom prst="rect">
            <a:avLst/>
          </a:prstGeom>
          <a:noFill/>
        </p:spPr>
        <p:txBody>
          <a:bodyPr wrap="none" anchor="ctr">
            <a:spAutoFit/>
          </a:bodyPr>
          <a:lstStyle/>
          <a:p>
            <a:r>
              <a:t>Wildfire</a:t>
            </a:r>
          </a:p>
        </p:txBody>
      </p:sp>
      <p:pic>
        <p:nvPicPr>
          <p:cNvPr id="33" name="Picture 32" descr="echelle_0.png"/>
          <p:cNvPicPr>
            <a:picLocks noChangeAspect="1"/>
          </p:cNvPicPr>
          <p:nvPr/>
        </p:nvPicPr>
        <p:blipFill>
          <a:blip r:embed="rId9"/>
          <a:stretch>
            <a:fillRect/>
          </a:stretch>
        </p:blipFill>
        <p:spPr>
          <a:xfrm>
            <a:off x="9900000" y="5155200"/>
            <a:ext cx="1440000" cy="2460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Climate Hazard Scores</a:t>
            </a:r>
          </a:p>
        </p:txBody>
      </p:sp>
      <p:sp>
        <p:nvSpPr>
          <p:cNvPr id="3" name="Content Placeholder 2"/>
          <p:cNvSpPr>
            <a:spLocks noGrp="1"/>
          </p:cNvSpPr>
          <p:nvPr>
            <p:ph idx="1"/>
          </p:nvPr>
        </p:nvSpPr>
        <p:spPr/>
        <p:txBody>
          <a:bodyPr/>
          <a:lstStyle/>
          <a:p>
            <a:endParaRPr/>
          </a:p>
        </p:txBody>
      </p:sp>
      <p:sp>
        <p:nvSpPr>
          <p:cNvPr id="4" name="Subtitle 3"/>
          <p:cNvSpPr>
            <a:spLocks noGrp="1"/>
          </p:cNvSpPr>
          <p:nvPr>
            <p:ph type="subTitle" idx="10"/>
          </p:nvPr>
        </p:nvSpPr>
        <p:spPr/>
        <p:txBody>
          <a:bodyPr/>
          <a:lstStyle/>
          <a:p>
            <a:endParaRPr/>
          </a:p>
        </p:txBody>
      </p:sp>
      <p:sp>
        <p:nvSpPr>
          <p:cNvPr id="5" name="TextBox 4"/>
          <p:cNvSpPr txBox="1"/>
          <p:nvPr/>
        </p:nvSpPr>
        <p:spPr>
          <a:xfrm>
            <a:off x="568800" y="734400"/>
            <a:ext cx="10882800" cy="363600"/>
          </a:xfrm>
          <a:prstGeom prst="rect">
            <a:avLst/>
          </a:prstGeom>
          <a:noFill/>
        </p:spPr>
        <p:txBody>
          <a:bodyPr wrap="none">
            <a:spAutoFit/>
          </a:bodyPr>
          <a:lstStyle/>
          <a:p>
            <a:pPr>
              <a:defRPr sz="1800">
                <a:solidFill>
                  <a:srgbClr val="074684"/>
                </a:solidFill>
                <a:latin typeface="Segoe UI Semilight"/>
              </a:defRPr>
            </a:pPr>
            <a:r>
              <a:t>Site FRA</a:t>
            </a:r>
          </a:p>
        </p:txBody>
      </p:sp>
      <p:pic>
        <p:nvPicPr>
          <p:cNvPr id="6" name="Picture 5" descr="Munich_Re.png"/>
          <p:cNvPicPr>
            <a:picLocks noChangeAspect="1"/>
          </p:cNvPicPr>
          <p:nvPr/>
        </p:nvPicPr>
        <p:blipFill>
          <a:blip r:embed="rId2"/>
          <a:stretch>
            <a:fillRect/>
          </a:stretch>
        </p:blipFill>
        <p:spPr>
          <a:xfrm>
            <a:off x="9648000" y="349200"/>
            <a:ext cx="1872000" cy="446550"/>
          </a:xfrm>
          <a:prstGeom prst="rect">
            <a:avLst/>
          </a:prstGeom>
        </p:spPr>
      </p:pic>
      <p:sp>
        <p:nvSpPr>
          <p:cNvPr id="7" name="TextBox 6"/>
          <p:cNvSpPr txBox="1"/>
          <p:nvPr/>
        </p:nvSpPr>
        <p:spPr>
          <a:xfrm>
            <a:off x="540000" y="1080000"/>
            <a:ext cx="10944000" cy="4860000"/>
          </a:xfrm>
          <a:prstGeom prst="rect">
            <a:avLst/>
          </a:prstGeom>
          <a:noFill/>
          <a:ln w="36000">
            <a:solidFill>
              <a:schemeClr val="accent1"/>
            </a:solidFill>
          </a:ln>
        </p:spPr>
        <p:txBody>
          <a:bodyPr wrap="none">
            <a:spAutoFit/>
          </a:bodyPr>
          <a:lstStyle/>
          <a:p>
            <a:endParaRPr/>
          </a:p>
        </p:txBody>
      </p:sp>
      <p:sp>
        <p:nvSpPr>
          <p:cNvPr id="8" name="TextBox 7"/>
          <p:cNvSpPr txBox="1"/>
          <p:nvPr/>
        </p:nvSpPr>
        <p:spPr>
          <a:xfrm>
            <a:off x="2808000" y="1260000"/>
            <a:ext cx="1080000" cy="244800"/>
          </a:xfrm>
          <a:prstGeom prst="rect">
            <a:avLst/>
          </a:prstGeom>
          <a:noFill/>
        </p:spPr>
        <p:txBody>
          <a:bodyPr wrap="none" anchor="ctr">
            <a:spAutoFit/>
          </a:bodyPr>
          <a:lstStyle/>
          <a:p>
            <a:pPr algn="ctr"/>
            <a:r>
              <a:t>RCP2.6</a:t>
            </a:r>
          </a:p>
        </p:txBody>
      </p:sp>
      <p:sp>
        <p:nvSpPr>
          <p:cNvPr id="9" name="TextBox 8"/>
          <p:cNvSpPr txBox="1"/>
          <p:nvPr/>
        </p:nvSpPr>
        <p:spPr>
          <a:xfrm>
            <a:off x="6246000" y="1260000"/>
            <a:ext cx="1080000" cy="244800"/>
          </a:xfrm>
          <a:prstGeom prst="rect">
            <a:avLst/>
          </a:prstGeom>
          <a:noFill/>
        </p:spPr>
        <p:txBody>
          <a:bodyPr wrap="none" anchor="ctr">
            <a:spAutoFit/>
          </a:bodyPr>
          <a:lstStyle/>
          <a:p>
            <a:pPr algn="ctr"/>
            <a:r>
              <a:t>RCP4.5</a:t>
            </a:r>
          </a:p>
        </p:txBody>
      </p:sp>
      <p:sp>
        <p:nvSpPr>
          <p:cNvPr id="10" name="TextBox 9"/>
          <p:cNvSpPr txBox="1"/>
          <p:nvPr/>
        </p:nvSpPr>
        <p:spPr>
          <a:xfrm>
            <a:off x="9684000" y="1260000"/>
            <a:ext cx="1080000" cy="244800"/>
          </a:xfrm>
          <a:prstGeom prst="rect">
            <a:avLst/>
          </a:prstGeom>
          <a:noFill/>
        </p:spPr>
        <p:txBody>
          <a:bodyPr wrap="none" anchor="ctr">
            <a:spAutoFit/>
          </a:bodyPr>
          <a:lstStyle/>
          <a:p>
            <a:pPr algn="ctr"/>
            <a:r>
              <a:t>RCP8.5</a:t>
            </a:r>
          </a:p>
        </p:txBody>
      </p:sp>
      <p:sp>
        <p:nvSpPr>
          <p:cNvPr id="11" name="TextBox 10"/>
          <p:cNvSpPr txBox="1"/>
          <p:nvPr/>
        </p:nvSpPr>
        <p:spPr>
          <a:xfrm>
            <a:off x="720000" y="1684800"/>
            <a:ext cx="1548000" cy="360000"/>
          </a:xfrm>
          <a:prstGeom prst="rect">
            <a:avLst/>
          </a:prstGeom>
          <a:noFill/>
        </p:spPr>
        <p:txBody>
          <a:bodyPr wrap="none" anchor="ctr">
            <a:spAutoFit/>
          </a:bodyPr>
          <a:lstStyle/>
          <a:p>
            <a:r>
              <a:t>Drought</a:t>
            </a:r>
          </a:p>
        </p:txBody>
      </p:sp>
      <p:sp>
        <p:nvSpPr>
          <p:cNvPr id="12" name="TextBox 11"/>
          <p:cNvSpPr txBox="1"/>
          <p:nvPr/>
        </p:nvSpPr>
        <p:spPr>
          <a:xfrm>
            <a:off x="2736000" y="1540800"/>
            <a:ext cx="360000" cy="108000"/>
          </a:xfrm>
          <a:prstGeom prst="rect">
            <a:avLst/>
          </a:prstGeom>
          <a:noFill/>
        </p:spPr>
        <p:txBody>
          <a:bodyPr wrap="none">
            <a:spAutoFit/>
          </a:bodyPr>
          <a:lstStyle/>
          <a:p>
            <a:endParaRPr/>
          </a:p>
        </p:txBody>
      </p:sp>
      <p:sp>
        <p:nvSpPr>
          <p:cNvPr id="13" name="TextBox 12"/>
          <p:cNvSpPr txBox="1"/>
          <p:nvPr/>
        </p:nvSpPr>
        <p:spPr>
          <a:xfrm>
            <a:off x="3816000" y="1540800"/>
            <a:ext cx="360000" cy="108000"/>
          </a:xfrm>
          <a:prstGeom prst="rect">
            <a:avLst/>
          </a:prstGeom>
          <a:noFill/>
        </p:spPr>
        <p:txBody>
          <a:bodyPr wrap="none">
            <a:spAutoFit/>
          </a:bodyPr>
          <a:lstStyle/>
          <a:p>
            <a:endParaRPr/>
          </a:p>
        </p:txBody>
      </p:sp>
      <p:sp>
        <p:nvSpPr>
          <p:cNvPr id="14" name="TextBox 13"/>
          <p:cNvSpPr txBox="1"/>
          <p:nvPr/>
        </p:nvSpPr>
        <p:spPr>
          <a:xfrm>
            <a:off x="2988000" y="1684800"/>
            <a:ext cx="360000" cy="360000"/>
          </a:xfrm>
          <a:prstGeom prst="rect">
            <a:avLst/>
          </a:prstGeom>
          <a:solidFill>
            <a:srgbClr val="D2FF02"/>
          </a:solidFill>
        </p:spPr>
        <p:txBody>
          <a:bodyPr wrap="none" anchor="ctr">
            <a:spAutoFit/>
          </a:bodyPr>
          <a:lstStyle/>
          <a:p>
            <a:pPr algn="ctr"/>
            <a:r>
              <a:t>3.0</a:t>
            </a:r>
          </a:p>
        </p:txBody>
      </p:sp>
      <p:sp>
        <p:nvSpPr>
          <p:cNvPr id="15" name="TextBox 14"/>
          <p:cNvSpPr txBox="1"/>
          <p:nvPr/>
        </p:nvSpPr>
        <p:spPr>
          <a:xfrm>
            <a:off x="2736000" y="1540800"/>
            <a:ext cx="360000" cy="108000"/>
          </a:xfrm>
          <a:prstGeom prst="rect">
            <a:avLst/>
          </a:prstGeom>
          <a:noFill/>
        </p:spPr>
        <p:txBody>
          <a:bodyPr wrap="none">
            <a:spAutoFit/>
          </a:bodyPr>
          <a:lstStyle/>
          <a:p>
            <a:endParaRPr/>
          </a:p>
        </p:txBody>
      </p:sp>
      <p:sp>
        <p:nvSpPr>
          <p:cNvPr id="16" name="TextBox 15"/>
          <p:cNvSpPr txBox="1"/>
          <p:nvPr/>
        </p:nvSpPr>
        <p:spPr>
          <a:xfrm>
            <a:off x="3816000" y="1540800"/>
            <a:ext cx="360000" cy="108000"/>
          </a:xfrm>
          <a:prstGeom prst="rect">
            <a:avLst/>
          </a:prstGeom>
          <a:noFill/>
        </p:spPr>
        <p:txBody>
          <a:bodyPr wrap="none">
            <a:spAutoFit/>
          </a:bodyPr>
          <a:lstStyle/>
          <a:p>
            <a:endParaRPr/>
          </a:p>
        </p:txBody>
      </p:sp>
      <p:sp>
        <p:nvSpPr>
          <p:cNvPr id="17" name="TextBox 16"/>
          <p:cNvSpPr txBox="1"/>
          <p:nvPr/>
        </p:nvSpPr>
        <p:spPr>
          <a:xfrm>
            <a:off x="3348000" y="1684800"/>
            <a:ext cx="360000" cy="360000"/>
          </a:xfrm>
          <a:prstGeom prst="rect">
            <a:avLst/>
          </a:prstGeom>
          <a:solidFill>
            <a:srgbClr val="FEEE02"/>
          </a:solidFill>
        </p:spPr>
        <p:txBody>
          <a:bodyPr wrap="none" anchor="ctr">
            <a:spAutoFit/>
          </a:bodyPr>
          <a:lstStyle/>
          <a:p>
            <a:pPr algn="ctr"/>
            <a:r>
              <a:t>5.0</a:t>
            </a:r>
          </a:p>
        </p:txBody>
      </p:sp>
      <p:sp>
        <p:nvSpPr>
          <p:cNvPr id="18" name="TextBox 17"/>
          <p:cNvSpPr txBox="1"/>
          <p:nvPr/>
        </p:nvSpPr>
        <p:spPr>
          <a:xfrm>
            <a:off x="2736000" y="1540800"/>
            <a:ext cx="360000" cy="108000"/>
          </a:xfrm>
          <a:prstGeom prst="rect">
            <a:avLst/>
          </a:prstGeom>
          <a:noFill/>
        </p:spPr>
        <p:txBody>
          <a:bodyPr wrap="none" anchor="ctr">
            <a:spAutoFit/>
          </a:bodyPr>
          <a:lstStyle/>
          <a:p>
            <a:pPr algn="ctr">
              <a:defRPr sz="1000"/>
            </a:pPr>
            <a:r>
              <a:t>2030</a:t>
            </a:r>
          </a:p>
        </p:txBody>
      </p:sp>
      <p:sp>
        <p:nvSpPr>
          <p:cNvPr id="19" name="TextBox 18"/>
          <p:cNvSpPr txBox="1"/>
          <p:nvPr/>
        </p:nvSpPr>
        <p:spPr>
          <a:xfrm>
            <a:off x="3816000" y="1540800"/>
            <a:ext cx="360000" cy="108000"/>
          </a:xfrm>
          <a:prstGeom prst="rect">
            <a:avLst/>
          </a:prstGeom>
          <a:noFill/>
        </p:spPr>
        <p:txBody>
          <a:bodyPr wrap="none" anchor="ctr">
            <a:spAutoFit/>
          </a:bodyPr>
          <a:lstStyle/>
          <a:p>
            <a:pPr algn="ctr">
              <a:defRPr sz="1000"/>
            </a:pPr>
            <a:r>
              <a:t>2100</a:t>
            </a:r>
          </a:p>
        </p:txBody>
      </p:sp>
      <p:sp>
        <p:nvSpPr>
          <p:cNvPr id="20" name="TextBox 19"/>
          <p:cNvSpPr txBox="1"/>
          <p:nvPr/>
        </p:nvSpPr>
        <p:spPr>
          <a:xfrm>
            <a:off x="3708000" y="1684800"/>
            <a:ext cx="360000" cy="360000"/>
          </a:xfrm>
          <a:prstGeom prst="rect">
            <a:avLst/>
          </a:prstGeom>
          <a:solidFill>
            <a:srgbClr val="D2FF02"/>
          </a:solidFill>
        </p:spPr>
        <p:txBody>
          <a:bodyPr wrap="none" anchor="ctr">
            <a:spAutoFit/>
          </a:bodyPr>
          <a:lstStyle/>
          <a:p>
            <a:pPr algn="ctr"/>
            <a:r>
              <a:t>3.5</a:t>
            </a:r>
          </a:p>
        </p:txBody>
      </p:sp>
      <p:sp>
        <p:nvSpPr>
          <p:cNvPr id="21" name="TextBox 20"/>
          <p:cNvSpPr txBox="1"/>
          <p:nvPr/>
        </p:nvSpPr>
        <p:spPr>
          <a:xfrm>
            <a:off x="6174000" y="1540800"/>
            <a:ext cx="360000" cy="108000"/>
          </a:xfrm>
          <a:prstGeom prst="rect">
            <a:avLst/>
          </a:prstGeom>
          <a:noFill/>
        </p:spPr>
        <p:txBody>
          <a:bodyPr wrap="none">
            <a:spAutoFit/>
          </a:bodyPr>
          <a:lstStyle/>
          <a:p>
            <a:endParaRPr/>
          </a:p>
        </p:txBody>
      </p:sp>
      <p:sp>
        <p:nvSpPr>
          <p:cNvPr id="22" name="TextBox 21"/>
          <p:cNvSpPr txBox="1"/>
          <p:nvPr/>
        </p:nvSpPr>
        <p:spPr>
          <a:xfrm>
            <a:off x="7254000" y="1540800"/>
            <a:ext cx="360000" cy="108000"/>
          </a:xfrm>
          <a:prstGeom prst="rect">
            <a:avLst/>
          </a:prstGeom>
          <a:noFill/>
        </p:spPr>
        <p:txBody>
          <a:bodyPr wrap="none">
            <a:spAutoFit/>
          </a:bodyPr>
          <a:lstStyle/>
          <a:p>
            <a:endParaRPr/>
          </a:p>
        </p:txBody>
      </p:sp>
      <p:sp>
        <p:nvSpPr>
          <p:cNvPr id="23" name="TextBox 22"/>
          <p:cNvSpPr txBox="1"/>
          <p:nvPr/>
        </p:nvSpPr>
        <p:spPr>
          <a:xfrm>
            <a:off x="6426000" y="1684800"/>
            <a:ext cx="360000" cy="360000"/>
          </a:xfrm>
          <a:prstGeom prst="rect">
            <a:avLst/>
          </a:prstGeom>
          <a:solidFill>
            <a:srgbClr val="D2FF02"/>
          </a:solidFill>
        </p:spPr>
        <p:txBody>
          <a:bodyPr wrap="none" anchor="ctr">
            <a:spAutoFit/>
          </a:bodyPr>
          <a:lstStyle/>
          <a:p>
            <a:pPr algn="ctr"/>
            <a:r>
              <a:t>3.5</a:t>
            </a:r>
          </a:p>
        </p:txBody>
      </p:sp>
      <p:sp>
        <p:nvSpPr>
          <p:cNvPr id="24" name="TextBox 23"/>
          <p:cNvSpPr txBox="1"/>
          <p:nvPr/>
        </p:nvSpPr>
        <p:spPr>
          <a:xfrm>
            <a:off x="6174000" y="1540800"/>
            <a:ext cx="360000" cy="108000"/>
          </a:xfrm>
          <a:prstGeom prst="rect">
            <a:avLst/>
          </a:prstGeom>
          <a:noFill/>
        </p:spPr>
        <p:txBody>
          <a:bodyPr wrap="none">
            <a:spAutoFit/>
          </a:bodyPr>
          <a:lstStyle/>
          <a:p>
            <a:endParaRPr/>
          </a:p>
        </p:txBody>
      </p:sp>
      <p:sp>
        <p:nvSpPr>
          <p:cNvPr id="25" name="TextBox 24"/>
          <p:cNvSpPr txBox="1"/>
          <p:nvPr/>
        </p:nvSpPr>
        <p:spPr>
          <a:xfrm>
            <a:off x="7254000" y="1540800"/>
            <a:ext cx="360000" cy="108000"/>
          </a:xfrm>
          <a:prstGeom prst="rect">
            <a:avLst/>
          </a:prstGeom>
          <a:noFill/>
        </p:spPr>
        <p:txBody>
          <a:bodyPr wrap="none">
            <a:spAutoFit/>
          </a:bodyPr>
          <a:lstStyle/>
          <a:p>
            <a:endParaRPr/>
          </a:p>
        </p:txBody>
      </p:sp>
      <p:sp>
        <p:nvSpPr>
          <p:cNvPr id="26" name="TextBox 25"/>
          <p:cNvSpPr txBox="1"/>
          <p:nvPr/>
        </p:nvSpPr>
        <p:spPr>
          <a:xfrm>
            <a:off x="6786000" y="1684800"/>
            <a:ext cx="360000" cy="360000"/>
          </a:xfrm>
          <a:prstGeom prst="rect">
            <a:avLst/>
          </a:prstGeom>
          <a:solidFill>
            <a:srgbClr val="FEEE02"/>
          </a:solidFill>
        </p:spPr>
        <p:txBody>
          <a:bodyPr wrap="none" anchor="ctr">
            <a:spAutoFit/>
          </a:bodyPr>
          <a:lstStyle/>
          <a:p>
            <a:pPr algn="ctr"/>
            <a:r>
              <a:t>5.5</a:t>
            </a:r>
          </a:p>
        </p:txBody>
      </p:sp>
      <p:sp>
        <p:nvSpPr>
          <p:cNvPr id="27" name="TextBox 26"/>
          <p:cNvSpPr txBox="1"/>
          <p:nvPr/>
        </p:nvSpPr>
        <p:spPr>
          <a:xfrm>
            <a:off x="6174000" y="1540800"/>
            <a:ext cx="360000" cy="108000"/>
          </a:xfrm>
          <a:prstGeom prst="rect">
            <a:avLst/>
          </a:prstGeom>
          <a:noFill/>
        </p:spPr>
        <p:txBody>
          <a:bodyPr wrap="none" anchor="ctr">
            <a:spAutoFit/>
          </a:bodyPr>
          <a:lstStyle/>
          <a:p>
            <a:pPr algn="ctr">
              <a:defRPr sz="1000"/>
            </a:pPr>
            <a:r>
              <a:t>2030</a:t>
            </a:r>
          </a:p>
        </p:txBody>
      </p:sp>
      <p:sp>
        <p:nvSpPr>
          <p:cNvPr id="28" name="TextBox 27"/>
          <p:cNvSpPr txBox="1"/>
          <p:nvPr/>
        </p:nvSpPr>
        <p:spPr>
          <a:xfrm>
            <a:off x="7254000" y="1540800"/>
            <a:ext cx="360000" cy="108000"/>
          </a:xfrm>
          <a:prstGeom prst="rect">
            <a:avLst/>
          </a:prstGeom>
          <a:noFill/>
        </p:spPr>
        <p:txBody>
          <a:bodyPr wrap="none" anchor="ctr">
            <a:spAutoFit/>
          </a:bodyPr>
          <a:lstStyle/>
          <a:p>
            <a:pPr algn="ctr">
              <a:defRPr sz="1000"/>
            </a:pPr>
            <a:r>
              <a:t>2100</a:t>
            </a:r>
          </a:p>
        </p:txBody>
      </p:sp>
      <p:sp>
        <p:nvSpPr>
          <p:cNvPr id="29" name="TextBox 28"/>
          <p:cNvSpPr txBox="1"/>
          <p:nvPr/>
        </p:nvSpPr>
        <p:spPr>
          <a:xfrm>
            <a:off x="7146000" y="1684800"/>
            <a:ext cx="360000" cy="360000"/>
          </a:xfrm>
          <a:prstGeom prst="rect">
            <a:avLst/>
          </a:prstGeom>
          <a:solidFill>
            <a:srgbClr val="FEEE02"/>
          </a:solidFill>
        </p:spPr>
        <p:txBody>
          <a:bodyPr wrap="none" anchor="ctr">
            <a:spAutoFit/>
          </a:bodyPr>
          <a:lstStyle/>
          <a:p>
            <a:pPr algn="ctr"/>
            <a:r>
              <a:t>5.0</a:t>
            </a:r>
          </a:p>
        </p:txBody>
      </p:sp>
      <p:sp>
        <p:nvSpPr>
          <p:cNvPr id="30" name="TextBox 29"/>
          <p:cNvSpPr txBox="1"/>
          <p:nvPr/>
        </p:nvSpPr>
        <p:spPr>
          <a:xfrm>
            <a:off x="9612000" y="1540800"/>
            <a:ext cx="360000" cy="108000"/>
          </a:xfrm>
          <a:prstGeom prst="rect">
            <a:avLst/>
          </a:prstGeom>
          <a:noFill/>
        </p:spPr>
        <p:txBody>
          <a:bodyPr wrap="none">
            <a:spAutoFit/>
          </a:bodyPr>
          <a:lstStyle/>
          <a:p>
            <a:endParaRPr/>
          </a:p>
        </p:txBody>
      </p:sp>
      <p:sp>
        <p:nvSpPr>
          <p:cNvPr id="31" name="TextBox 30"/>
          <p:cNvSpPr txBox="1"/>
          <p:nvPr/>
        </p:nvSpPr>
        <p:spPr>
          <a:xfrm>
            <a:off x="10692000" y="1540800"/>
            <a:ext cx="360000" cy="108000"/>
          </a:xfrm>
          <a:prstGeom prst="rect">
            <a:avLst/>
          </a:prstGeom>
          <a:noFill/>
        </p:spPr>
        <p:txBody>
          <a:bodyPr wrap="none">
            <a:spAutoFit/>
          </a:bodyPr>
          <a:lstStyle/>
          <a:p>
            <a:endParaRPr/>
          </a:p>
        </p:txBody>
      </p:sp>
      <p:sp>
        <p:nvSpPr>
          <p:cNvPr id="32" name="TextBox 31"/>
          <p:cNvSpPr txBox="1"/>
          <p:nvPr/>
        </p:nvSpPr>
        <p:spPr>
          <a:xfrm>
            <a:off x="9864000" y="1684800"/>
            <a:ext cx="360000" cy="360000"/>
          </a:xfrm>
          <a:prstGeom prst="rect">
            <a:avLst/>
          </a:prstGeom>
          <a:solidFill>
            <a:srgbClr val="F5FF02"/>
          </a:solidFill>
        </p:spPr>
        <p:txBody>
          <a:bodyPr wrap="none" anchor="ctr">
            <a:spAutoFit/>
          </a:bodyPr>
          <a:lstStyle/>
          <a:p>
            <a:pPr algn="ctr"/>
            <a:r>
              <a:t>4.5</a:t>
            </a:r>
          </a:p>
        </p:txBody>
      </p:sp>
      <p:sp>
        <p:nvSpPr>
          <p:cNvPr id="33" name="TextBox 32"/>
          <p:cNvSpPr txBox="1"/>
          <p:nvPr/>
        </p:nvSpPr>
        <p:spPr>
          <a:xfrm>
            <a:off x="9612000" y="1540800"/>
            <a:ext cx="360000" cy="108000"/>
          </a:xfrm>
          <a:prstGeom prst="rect">
            <a:avLst/>
          </a:prstGeom>
          <a:noFill/>
        </p:spPr>
        <p:txBody>
          <a:bodyPr wrap="none">
            <a:spAutoFit/>
          </a:bodyPr>
          <a:lstStyle/>
          <a:p>
            <a:endParaRPr/>
          </a:p>
        </p:txBody>
      </p:sp>
      <p:sp>
        <p:nvSpPr>
          <p:cNvPr id="34" name="TextBox 33"/>
          <p:cNvSpPr txBox="1"/>
          <p:nvPr/>
        </p:nvSpPr>
        <p:spPr>
          <a:xfrm>
            <a:off x="10692000" y="1540800"/>
            <a:ext cx="360000" cy="108000"/>
          </a:xfrm>
          <a:prstGeom prst="rect">
            <a:avLst/>
          </a:prstGeom>
          <a:noFill/>
        </p:spPr>
        <p:txBody>
          <a:bodyPr wrap="none">
            <a:spAutoFit/>
          </a:bodyPr>
          <a:lstStyle/>
          <a:p>
            <a:endParaRPr/>
          </a:p>
        </p:txBody>
      </p:sp>
      <p:sp>
        <p:nvSpPr>
          <p:cNvPr id="35" name="TextBox 34"/>
          <p:cNvSpPr txBox="1"/>
          <p:nvPr/>
        </p:nvSpPr>
        <p:spPr>
          <a:xfrm>
            <a:off x="10224000" y="1684800"/>
            <a:ext cx="360000" cy="360000"/>
          </a:xfrm>
          <a:prstGeom prst="rect">
            <a:avLst/>
          </a:prstGeom>
          <a:solidFill>
            <a:srgbClr val="FEEE02"/>
          </a:solidFill>
        </p:spPr>
        <p:txBody>
          <a:bodyPr wrap="none" anchor="ctr">
            <a:spAutoFit/>
          </a:bodyPr>
          <a:lstStyle/>
          <a:p>
            <a:pPr algn="ctr"/>
            <a:r>
              <a:t>5.0</a:t>
            </a:r>
          </a:p>
        </p:txBody>
      </p:sp>
      <p:sp>
        <p:nvSpPr>
          <p:cNvPr id="36" name="TextBox 35"/>
          <p:cNvSpPr txBox="1"/>
          <p:nvPr/>
        </p:nvSpPr>
        <p:spPr>
          <a:xfrm>
            <a:off x="9612000" y="1540800"/>
            <a:ext cx="360000" cy="108000"/>
          </a:xfrm>
          <a:prstGeom prst="rect">
            <a:avLst/>
          </a:prstGeom>
          <a:noFill/>
        </p:spPr>
        <p:txBody>
          <a:bodyPr wrap="none" anchor="ctr">
            <a:spAutoFit/>
          </a:bodyPr>
          <a:lstStyle/>
          <a:p>
            <a:pPr algn="ctr">
              <a:defRPr sz="1000"/>
            </a:pPr>
            <a:r>
              <a:t>2030</a:t>
            </a:r>
          </a:p>
        </p:txBody>
      </p:sp>
      <p:sp>
        <p:nvSpPr>
          <p:cNvPr id="37" name="TextBox 36"/>
          <p:cNvSpPr txBox="1"/>
          <p:nvPr/>
        </p:nvSpPr>
        <p:spPr>
          <a:xfrm>
            <a:off x="10692000" y="1540800"/>
            <a:ext cx="360000" cy="108000"/>
          </a:xfrm>
          <a:prstGeom prst="rect">
            <a:avLst/>
          </a:prstGeom>
          <a:noFill/>
        </p:spPr>
        <p:txBody>
          <a:bodyPr wrap="none" anchor="ctr">
            <a:spAutoFit/>
          </a:bodyPr>
          <a:lstStyle/>
          <a:p>
            <a:pPr algn="ctr">
              <a:defRPr sz="1000"/>
            </a:pPr>
            <a:r>
              <a:t>2100</a:t>
            </a:r>
          </a:p>
        </p:txBody>
      </p:sp>
      <p:sp>
        <p:nvSpPr>
          <p:cNvPr id="38" name="TextBox 37"/>
          <p:cNvSpPr txBox="1"/>
          <p:nvPr/>
        </p:nvSpPr>
        <p:spPr>
          <a:xfrm>
            <a:off x="10584000" y="1684800"/>
            <a:ext cx="360000" cy="360000"/>
          </a:xfrm>
          <a:prstGeom prst="rect">
            <a:avLst/>
          </a:prstGeom>
          <a:solidFill>
            <a:srgbClr val="FE9901"/>
          </a:solidFill>
        </p:spPr>
        <p:txBody>
          <a:bodyPr wrap="none" anchor="ctr">
            <a:spAutoFit/>
          </a:bodyPr>
          <a:lstStyle/>
          <a:p>
            <a:pPr algn="ctr"/>
            <a:r>
              <a:t>7.5</a:t>
            </a:r>
          </a:p>
        </p:txBody>
      </p:sp>
      <p:sp>
        <p:nvSpPr>
          <p:cNvPr id="39" name="TextBox 38"/>
          <p:cNvSpPr txBox="1"/>
          <p:nvPr/>
        </p:nvSpPr>
        <p:spPr>
          <a:xfrm>
            <a:off x="720000" y="2304000"/>
            <a:ext cx="1548000" cy="360000"/>
          </a:xfrm>
          <a:prstGeom prst="rect">
            <a:avLst/>
          </a:prstGeom>
          <a:noFill/>
        </p:spPr>
        <p:txBody>
          <a:bodyPr wrap="none" anchor="ctr">
            <a:spAutoFit/>
          </a:bodyPr>
          <a:lstStyle/>
          <a:p>
            <a:r>
              <a:t>Fire weather</a:t>
            </a:r>
          </a:p>
        </p:txBody>
      </p:sp>
      <p:sp>
        <p:nvSpPr>
          <p:cNvPr id="40" name="TextBox 39"/>
          <p:cNvSpPr txBox="1"/>
          <p:nvPr/>
        </p:nvSpPr>
        <p:spPr>
          <a:xfrm>
            <a:off x="2376000" y="2160000"/>
            <a:ext cx="360000" cy="108000"/>
          </a:xfrm>
          <a:prstGeom prst="rect">
            <a:avLst/>
          </a:prstGeom>
          <a:noFill/>
        </p:spPr>
        <p:txBody>
          <a:bodyPr wrap="none">
            <a:spAutoFit/>
          </a:bodyPr>
          <a:lstStyle/>
          <a:p>
            <a:endParaRPr/>
          </a:p>
        </p:txBody>
      </p:sp>
      <p:sp>
        <p:nvSpPr>
          <p:cNvPr id="41" name="TextBox 40"/>
          <p:cNvSpPr txBox="1"/>
          <p:nvPr/>
        </p:nvSpPr>
        <p:spPr>
          <a:xfrm>
            <a:off x="3816000" y="2160000"/>
            <a:ext cx="360000" cy="108000"/>
          </a:xfrm>
          <a:prstGeom prst="rect">
            <a:avLst/>
          </a:prstGeom>
          <a:noFill/>
        </p:spPr>
        <p:txBody>
          <a:bodyPr wrap="none">
            <a:spAutoFit/>
          </a:bodyPr>
          <a:lstStyle/>
          <a:p>
            <a:endParaRPr/>
          </a:p>
        </p:txBody>
      </p:sp>
      <p:sp>
        <p:nvSpPr>
          <p:cNvPr id="42" name="TextBox 41"/>
          <p:cNvSpPr txBox="1"/>
          <p:nvPr/>
        </p:nvSpPr>
        <p:spPr>
          <a:xfrm>
            <a:off x="2628000" y="2304000"/>
            <a:ext cx="360000" cy="360000"/>
          </a:xfrm>
          <a:prstGeom prst="rect">
            <a:avLst/>
          </a:prstGeom>
          <a:solidFill>
            <a:srgbClr val="9AFF01"/>
          </a:solidFill>
        </p:spPr>
        <p:txBody>
          <a:bodyPr wrap="none" anchor="ctr">
            <a:spAutoFit/>
          </a:bodyPr>
          <a:lstStyle/>
          <a:p>
            <a:pPr algn="ctr"/>
            <a:r>
              <a:t>2.8</a:t>
            </a:r>
          </a:p>
        </p:txBody>
      </p:sp>
      <p:sp>
        <p:nvSpPr>
          <p:cNvPr id="43" name="TextBox 42"/>
          <p:cNvSpPr txBox="1"/>
          <p:nvPr/>
        </p:nvSpPr>
        <p:spPr>
          <a:xfrm>
            <a:off x="2376000" y="2160000"/>
            <a:ext cx="360000" cy="108000"/>
          </a:xfrm>
          <a:prstGeom prst="rect">
            <a:avLst/>
          </a:prstGeom>
          <a:noFill/>
        </p:spPr>
        <p:txBody>
          <a:bodyPr wrap="none">
            <a:spAutoFit/>
          </a:bodyPr>
          <a:lstStyle/>
          <a:p>
            <a:endParaRPr/>
          </a:p>
        </p:txBody>
      </p:sp>
      <p:sp>
        <p:nvSpPr>
          <p:cNvPr id="44" name="TextBox 43"/>
          <p:cNvSpPr txBox="1"/>
          <p:nvPr/>
        </p:nvSpPr>
        <p:spPr>
          <a:xfrm>
            <a:off x="3816000" y="2160000"/>
            <a:ext cx="360000" cy="108000"/>
          </a:xfrm>
          <a:prstGeom prst="rect">
            <a:avLst/>
          </a:prstGeom>
          <a:noFill/>
        </p:spPr>
        <p:txBody>
          <a:bodyPr wrap="none">
            <a:spAutoFit/>
          </a:bodyPr>
          <a:lstStyle/>
          <a:p>
            <a:endParaRPr/>
          </a:p>
        </p:txBody>
      </p:sp>
      <p:sp>
        <p:nvSpPr>
          <p:cNvPr id="45" name="TextBox 44"/>
          <p:cNvSpPr txBox="1"/>
          <p:nvPr/>
        </p:nvSpPr>
        <p:spPr>
          <a:xfrm>
            <a:off x="2988000" y="2304000"/>
            <a:ext cx="360000" cy="360000"/>
          </a:xfrm>
          <a:prstGeom prst="rect">
            <a:avLst/>
          </a:prstGeom>
          <a:solidFill>
            <a:srgbClr val="9AFF01"/>
          </a:solidFill>
        </p:spPr>
        <p:txBody>
          <a:bodyPr wrap="none" anchor="ctr">
            <a:spAutoFit/>
          </a:bodyPr>
          <a:lstStyle/>
          <a:p>
            <a:pPr algn="ctr"/>
            <a:r>
              <a:t>2.5</a:t>
            </a:r>
          </a:p>
        </p:txBody>
      </p:sp>
      <p:sp>
        <p:nvSpPr>
          <p:cNvPr id="46" name="TextBox 45"/>
          <p:cNvSpPr txBox="1"/>
          <p:nvPr/>
        </p:nvSpPr>
        <p:spPr>
          <a:xfrm>
            <a:off x="2376000" y="2160000"/>
            <a:ext cx="360000" cy="108000"/>
          </a:xfrm>
          <a:prstGeom prst="rect">
            <a:avLst/>
          </a:prstGeom>
          <a:noFill/>
        </p:spPr>
        <p:txBody>
          <a:bodyPr wrap="none">
            <a:spAutoFit/>
          </a:bodyPr>
          <a:lstStyle/>
          <a:p>
            <a:endParaRPr/>
          </a:p>
        </p:txBody>
      </p:sp>
      <p:sp>
        <p:nvSpPr>
          <p:cNvPr id="47" name="TextBox 46"/>
          <p:cNvSpPr txBox="1"/>
          <p:nvPr/>
        </p:nvSpPr>
        <p:spPr>
          <a:xfrm>
            <a:off x="3816000" y="2160000"/>
            <a:ext cx="360000" cy="108000"/>
          </a:xfrm>
          <a:prstGeom prst="rect">
            <a:avLst/>
          </a:prstGeom>
          <a:noFill/>
        </p:spPr>
        <p:txBody>
          <a:bodyPr wrap="none">
            <a:spAutoFit/>
          </a:bodyPr>
          <a:lstStyle/>
          <a:p>
            <a:endParaRPr/>
          </a:p>
        </p:txBody>
      </p:sp>
      <p:sp>
        <p:nvSpPr>
          <p:cNvPr id="48" name="TextBox 47"/>
          <p:cNvSpPr txBox="1"/>
          <p:nvPr/>
        </p:nvSpPr>
        <p:spPr>
          <a:xfrm>
            <a:off x="3348000" y="2304000"/>
            <a:ext cx="360000" cy="360000"/>
          </a:xfrm>
          <a:prstGeom prst="rect">
            <a:avLst/>
          </a:prstGeom>
          <a:solidFill>
            <a:srgbClr val="D2FF02"/>
          </a:solidFill>
        </p:spPr>
        <p:txBody>
          <a:bodyPr wrap="none" anchor="ctr">
            <a:spAutoFit/>
          </a:bodyPr>
          <a:lstStyle/>
          <a:p>
            <a:pPr algn="ctr"/>
            <a:r>
              <a:t>3.0</a:t>
            </a:r>
          </a:p>
        </p:txBody>
      </p:sp>
      <p:sp>
        <p:nvSpPr>
          <p:cNvPr id="49" name="TextBox 48"/>
          <p:cNvSpPr txBox="1"/>
          <p:nvPr/>
        </p:nvSpPr>
        <p:spPr>
          <a:xfrm>
            <a:off x="2376000" y="2160000"/>
            <a:ext cx="360000" cy="108000"/>
          </a:xfrm>
          <a:prstGeom prst="rect">
            <a:avLst/>
          </a:prstGeom>
          <a:noFill/>
        </p:spPr>
        <p:txBody>
          <a:bodyPr wrap="none" anchor="ctr">
            <a:spAutoFit/>
          </a:bodyPr>
          <a:lstStyle/>
          <a:p>
            <a:pPr algn="ctr">
              <a:defRPr sz="1000"/>
            </a:pPr>
            <a:r>
              <a:t>Current</a:t>
            </a:r>
          </a:p>
        </p:txBody>
      </p:sp>
      <p:sp>
        <p:nvSpPr>
          <p:cNvPr id="50" name="TextBox 49"/>
          <p:cNvSpPr txBox="1"/>
          <p:nvPr/>
        </p:nvSpPr>
        <p:spPr>
          <a:xfrm>
            <a:off x="3816000" y="2160000"/>
            <a:ext cx="360000" cy="108000"/>
          </a:xfrm>
          <a:prstGeom prst="rect">
            <a:avLst/>
          </a:prstGeom>
          <a:noFill/>
        </p:spPr>
        <p:txBody>
          <a:bodyPr wrap="none" anchor="ctr">
            <a:spAutoFit/>
          </a:bodyPr>
          <a:lstStyle/>
          <a:p>
            <a:pPr algn="ctr">
              <a:defRPr sz="1000"/>
            </a:pPr>
            <a:r>
              <a:t>2100</a:t>
            </a:r>
          </a:p>
        </p:txBody>
      </p:sp>
      <p:sp>
        <p:nvSpPr>
          <p:cNvPr id="51" name="TextBox 50"/>
          <p:cNvSpPr txBox="1"/>
          <p:nvPr/>
        </p:nvSpPr>
        <p:spPr>
          <a:xfrm>
            <a:off x="3708000" y="2304000"/>
            <a:ext cx="360000" cy="360000"/>
          </a:xfrm>
          <a:prstGeom prst="rect">
            <a:avLst/>
          </a:prstGeom>
          <a:solidFill>
            <a:srgbClr val="9AFF01"/>
          </a:solidFill>
        </p:spPr>
        <p:txBody>
          <a:bodyPr wrap="none" anchor="ctr">
            <a:spAutoFit/>
          </a:bodyPr>
          <a:lstStyle/>
          <a:p>
            <a:pPr algn="ctr"/>
            <a:r>
              <a:t>2.5</a:t>
            </a:r>
          </a:p>
        </p:txBody>
      </p:sp>
      <p:sp>
        <p:nvSpPr>
          <p:cNvPr id="52" name="TextBox 51"/>
          <p:cNvSpPr txBox="1"/>
          <p:nvPr/>
        </p:nvSpPr>
        <p:spPr>
          <a:xfrm>
            <a:off x="5814000" y="2160000"/>
            <a:ext cx="360000" cy="108000"/>
          </a:xfrm>
          <a:prstGeom prst="rect">
            <a:avLst/>
          </a:prstGeom>
          <a:noFill/>
        </p:spPr>
        <p:txBody>
          <a:bodyPr wrap="none">
            <a:spAutoFit/>
          </a:bodyPr>
          <a:lstStyle/>
          <a:p>
            <a:endParaRPr/>
          </a:p>
        </p:txBody>
      </p:sp>
      <p:sp>
        <p:nvSpPr>
          <p:cNvPr id="53" name="TextBox 52"/>
          <p:cNvSpPr txBox="1"/>
          <p:nvPr/>
        </p:nvSpPr>
        <p:spPr>
          <a:xfrm>
            <a:off x="7254000" y="2160000"/>
            <a:ext cx="360000" cy="108000"/>
          </a:xfrm>
          <a:prstGeom prst="rect">
            <a:avLst/>
          </a:prstGeom>
          <a:noFill/>
        </p:spPr>
        <p:txBody>
          <a:bodyPr wrap="none">
            <a:spAutoFit/>
          </a:bodyPr>
          <a:lstStyle/>
          <a:p>
            <a:endParaRPr/>
          </a:p>
        </p:txBody>
      </p:sp>
      <p:sp>
        <p:nvSpPr>
          <p:cNvPr id="54" name="TextBox 53"/>
          <p:cNvSpPr txBox="1"/>
          <p:nvPr/>
        </p:nvSpPr>
        <p:spPr>
          <a:xfrm>
            <a:off x="6066000" y="2304000"/>
            <a:ext cx="360000" cy="360000"/>
          </a:xfrm>
          <a:prstGeom prst="rect">
            <a:avLst/>
          </a:prstGeom>
          <a:solidFill>
            <a:srgbClr val="9AFF01"/>
          </a:solidFill>
        </p:spPr>
        <p:txBody>
          <a:bodyPr wrap="none" anchor="ctr">
            <a:spAutoFit/>
          </a:bodyPr>
          <a:lstStyle/>
          <a:p>
            <a:pPr algn="ctr"/>
            <a:r>
              <a:t>2.8</a:t>
            </a:r>
          </a:p>
        </p:txBody>
      </p:sp>
      <p:sp>
        <p:nvSpPr>
          <p:cNvPr id="55" name="TextBox 54"/>
          <p:cNvSpPr txBox="1"/>
          <p:nvPr/>
        </p:nvSpPr>
        <p:spPr>
          <a:xfrm>
            <a:off x="5814000" y="2160000"/>
            <a:ext cx="360000" cy="108000"/>
          </a:xfrm>
          <a:prstGeom prst="rect">
            <a:avLst/>
          </a:prstGeom>
          <a:noFill/>
        </p:spPr>
        <p:txBody>
          <a:bodyPr wrap="none">
            <a:spAutoFit/>
          </a:bodyPr>
          <a:lstStyle/>
          <a:p>
            <a:endParaRPr/>
          </a:p>
        </p:txBody>
      </p:sp>
      <p:sp>
        <p:nvSpPr>
          <p:cNvPr id="56" name="TextBox 55"/>
          <p:cNvSpPr txBox="1"/>
          <p:nvPr/>
        </p:nvSpPr>
        <p:spPr>
          <a:xfrm>
            <a:off x="7254000" y="2160000"/>
            <a:ext cx="360000" cy="108000"/>
          </a:xfrm>
          <a:prstGeom prst="rect">
            <a:avLst/>
          </a:prstGeom>
          <a:noFill/>
        </p:spPr>
        <p:txBody>
          <a:bodyPr wrap="none">
            <a:spAutoFit/>
          </a:bodyPr>
          <a:lstStyle/>
          <a:p>
            <a:endParaRPr/>
          </a:p>
        </p:txBody>
      </p:sp>
      <p:sp>
        <p:nvSpPr>
          <p:cNvPr id="57" name="TextBox 56"/>
          <p:cNvSpPr txBox="1"/>
          <p:nvPr/>
        </p:nvSpPr>
        <p:spPr>
          <a:xfrm>
            <a:off x="6426000" y="2304000"/>
            <a:ext cx="360000" cy="360000"/>
          </a:xfrm>
          <a:prstGeom prst="rect">
            <a:avLst/>
          </a:prstGeom>
          <a:solidFill>
            <a:srgbClr val="D2FF02"/>
          </a:solidFill>
        </p:spPr>
        <p:txBody>
          <a:bodyPr wrap="none" anchor="ctr">
            <a:spAutoFit/>
          </a:bodyPr>
          <a:lstStyle/>
          <a:p>
            <a:pPr algn="ctr"/>
            <a:r>
              <a:t>3.5</a:t>
            </a:r>
          </a:p>
        </p:txBody>
      </p:sp>
      <p:sp>
        <p:nvSpPr>
          <p:cNvPr id="58" name="TextBox 57"/>
          <p:cNvSpPr txBox="1"/>
          <p:nvPr/>
        </p:nvSpPr>
        <p:spPr>
          <a:xfrm>
            <a:off x="5814000" y="2160000"/>
            <a:ext cx="360000" cy="108000"/>
          </a:xfrm>
          <a:prstGeom prst="rect">
            <a:avLst/>
          </a:prstGeom>
          <a:noFill/>
        </p:spPr>
        <p:txBody>
          <a:bodyPr wrap="none">
            <a:spAutoFit/>
          </a:bodyPr>
          <a:lstStyle/>
          <a:p>
            <a:endParaRPr/>
          </a:p>
        </p:txBody>
      </p:sp>
      <p:sp>
        <p:nvSpPr>
          <p:cNvPr id="59" name="TextBox 58"/>
          <p:cNvSpPr txBox="1"/>
          <p:nvPr/>
        </p:nvSpPr>
        <p:spPr>
          <a:xfrm>
            <a:off x="7254000" y="2160000"/>
            <a:ext cx="360000" cy="108000"/>
          </a:xfrm>
          <a:prstGeom prst="rect">
            <a:avLst/>
          </a:prstGeom>
          <a:noFill/>
        </p:spPr>
        <p:txBody>
          <a:bodyPr wrap="none">
            <a:spAutoFit/>
          </a:bodyPr>
          <a:lstStyle/>
          <a:p>
            <a:endParaRPr/>
          </a:p>
        </p:txBody>
      </p:sp>
      <p:sp>
        <p:nvSpPr>
          <p:cNvPr id="60" name="TextBox 59"/>
          <p:cNvSpPr txBox="1"/>
          <p:nvPr/>
        </p:nvSpPr>
        <p:spPr>
          <a:xfrm>
            <a:off x="6786000" y="2304000"/>
            <a:ext cx="360000" cy="360000"/>
          </a:xfrm>
          <a:prstGeom prst="rect">
            <a:avLst/>
          </a:prstGeom>
          <a:solidFill>
            <a:srgbClr val="D2FF02"/>
          </a:solidFill>
        </p:spPr>
        <p:txBody>
          <a:bodyPr wrap="none" anchor="ctr">
            <a:spAutoFit/>
          </a:bodyPr>
          <a:lstStyle/>
          <a:p>
            <a:pPr algn="ctr"/>
            <a:r>
              <a:t>3.8</a:t>
            </a:r>
          </a:p>
        </p:txBody>
      </p:sp>
      <p:sp>
        <p:nvSpPr>
          <p:cNvPr id="61" name="TextBox 60"/>
          <p:cNvSpPr txBox="1"/>
          <p:nvPr/>
        </p:nvSpPr>
        <p:spPr>
          <a:xfrm>
            <a:off x="5814000" y="2160000"/>
            <a:ext cx="360000" cy="108000"/>
          </a:xfrm>
          <a:prstGeom prst="rect">
            <a:avLst/>
          </a:prstGeom>
          <a:noFill/>
        </p:spPr>
        <p:txBody>
          <a:bodyPr wrap="none" anchor="ctr">
            <a:spAutoFit/>
          </a:bodyPr>
          <a:lstStyle/>
          <a:p>
            <a:pPr algn="ctr">
              <a:defRPr sz="1000"/>
            </a:pPr>
            <a:r>
              <a:t>Current</a:t>
            </a:r>
          </a:p>
        </p:txBody>
      </p:sp>
      <p:sp>
        <p:nvSpPr>
          <p:cNvPr id="62" name="TextBox 61"/>
          <p:cNvSpPr txBox="1"/>
          <p:nvPr/>
        </p:nvSpPr>
        <p:spPr>
          <a:xfrm>
            <a:off x="7254000" y="2160000"/>
            <a:ext cx="360000" cy="108000"/>
          </a:xfrm>
          <a:prstGeom prst="rect">
            <a:avLst/>
          </a:prstGeom>
          <a:noFill/>
        </p:spPr>
        <p:txBody>
          <a:bodyPr wrap="none" anchor="ctr">
            <a:spAutoFit/>
          </a:bodyPr>
          <a:lstStyle/>
          <a:p>
            <a:pPr algn="ctr">
              <a:defRPr sz="1000"/>
            </a:pPr>
            <a:r>
              <a:t>2100</a:t>
            </a:r>
          </a:p>
        </p:txBody>
      </p:sp>
      <p:sp>
        <p:nvSpPr>
          <p:cNvPr id="63" name="TextBox 62"/>
          <p:cNvSpPr txBox="1"/>
          <p:nvPr/>
        </p:nvSpPr>
        <p:spPr>
          <a:xfrm>
            <a:off x="7146000" y="2304000"/>
            <a:ext cx="360000" cy="360000"/>
          </a:xfrm>
          <a:prstGeom prst="rect">
            <a:avLst/>
          </a:prstGeom>
          <a:solidFill>
            <a:srgbClr val="F5FF02"/>
          </a:solidFill>
        </p:spPr>
        <p:txBody>
          <a:bodyPr wrap="none" anchor="ctr">
            <a:spAutoFit/>
          </a:bodyPr>
          <a:lstStyle/>
          <a:p>
            <a:pPr algn="ctr"/>
            <a:r>
              <a:t>4.0</a:t>
            </a:r>
          </a:p>
        </p:txBody>
      </p:sp>
      <p:sp>
        <p:nvSpPr>
          <p:cNvPr id="64" name="TextBox 63"/>
          <p:cNvSpPr txBox="1"/>
          <p:nvPr/>
        </p:nvSpPr>
        <p:spPr>
          <a:xfrm>
            <a:off x="9252000" y="2160000"/>
            <a:ext cx="360000" cy="108000"/>
          </a:xfrm>
          <a:prstGeom prst="rect">
            <a:avLst/>
          </a:prstGeom>
          <a:noFill/>
        </p:spPr>
        <p:txBody>
          <a:bodyPr wrap="none">
            <a:spAutoFit/>
          </a:bodyPr>
          <a:lstStyle/>
          <a:p>
            <a:endParaRPr/>
          </a:p>
        </p:txBody>
      </p:sp>
      <p:sp>
        <p:nvSpPr>
          <p:cNvPr id="65" name="TextBox 64"/>
          <p:cNvSpPr txBox="1"/>
          <p:nvPr/>
        </p:nvSpPr>
        <p:spPr>
          <a:xfrm>
            <a:off x="10692000" y="2160000"/>
            <a:ext cx="360000" cy="108000"/>
          </a:xfrm>
          <a:prstGeom prst="rect">
            <a:avLst/>
          </a:prstGeom>
          <a:noFill/>
        </p:spPr>
        <p:txBody>
          <a:bodyPr wrap="none">
            <a:spAutoFit/>
          </a:bodyPr>
          <a:lstStyle/>
          <a:p>
            <a:endParaRPr/>
          </a:p>
        </p:txBody>
      </p:sp>
      <p:sp>
        <p:nvSpPr>
          <p:cNvPr id="66" name="TextBox 65"/>
          <p:cNvSpPr txBox="1"/>
          <p:nvPr/>
        </p:nvSpPr>
        <p:spPr>
          <a:xfrm>
            <a:off x="9504000" y="2304000"/>
            <a:ext cx="360000" cy="360000"/>
          </a:xfrm>
          <a:prstGeom prst="rect">
            <a:avLst/>
          </a:prstGeom>
          <a:solidFill>
            <a:srgbClr val="9AFF01"/>
          </a:solidFill>
        </p:spPr>
        <p:txBody>
          <a:bodyPr wrap="none" anchor="ctr">
            <a:spAutoFit/>
          </a:bodyPr>
          <a:lstStyle/>
          <a:p>
            <a:pPr algn="ctr"/>
            <a:r>
              <a:t>2.8</a:t>
            </a:r>
          </a:p>
        </p:txBody>
      </p:sp>
      <p:sp>
        <p:nvSpPr>
          <p:cNvPr id="67" name="TextBox 66"/>
          <p:cNvSpPr txBox="1"/>
          <p:nvPr/>
        </p:nvSpPr>
        <p:spPr>
          <a:xfrm>
            <a:off x="9252000" y="2160000"/>
            <a:ext cx="360000" cy="108000"/>
          </a:xfrm>
          <a:prstGeom prst="rect">
            <a:avLst/>
          </a:prstGeom>
          <a:noFill/>
        </p:spPr>
        <p:txBody>
          <a:bodyPr wrap="none">
            <a:spAutoFit/>
          </a:bodyPr>
          <a:lstStyle/>
          <a:p>
            <a:endParaRPr/>
          </a:p>
        </p:txBody>
      </p:sp>
      <p:sp>
        <p:nvSpPr>
          <p:cNvPr id="68" name="TextBox 67"/>
          <p:cNvSpPr txBox="1"/>
          <p:nvPr/>
        </p:nvSpPr>
        <p:spPr>
          <a:xfrm>
            <a:off x="10692000" y="2160000"/>
            <a:ext cx="360000" cy="108000"/>
          </a:xfrm>
          <a:prstGeom prst="rect">
            <a:avLst/>
          </a:prstGeom>
          <a:noFill/>
        </p:spPr>
        <p:txBody>
          <a:bodyPr wrap="none">
            <a:spAutoFit/>
          </a:bodyPr>
          <a:lstStyle/>
          <a:p>
            <a:endParaRPr/>
          </a:p>
        </p:txBody>
      </p:sp>
      <p:sp>
        <p:nvSpPr>
          <p:cNvPr id="69" name="TextBox 68"/>
          <p:cNvSpPr txBox="1"/>
          <p:nvPr/>
        </p:nvSpPr>
        <p:spPr>
          <a:xfrm>
            <a:off x="9864000" y="2304000"/>
            <a:ext cx="360000" cy="360000"/>
          </a:xfrm>
          <a:prstGeom prst="rect">
            <a:avLst/>
          </a:prstGeom>
          <a:solidFill>
            <a:srgbClr val="D2FF02"/>
          </a:solidFill>
        </p:spPr>
        <p:txBody>
          <a:bodyPr wrap="none" anchor="ctr">
            <a:spAutoFit/>
          </a:bodyPr>
          <a:lstStyle/>
          <a:p>
            <a:pPr algn="ctr"/>
            <a:r>
              <a:t>3.2</a:t>
            </a:r>
          </a:p>
        </p:txBody>
      </p:sp>
      <p:sp>
        <p:nvSpPr>
          <p:cNvPr id="70" name="TextBox 69"/>
          <p:cNvSpPr txBox="1"/>
          <p:nvPr/>
        </p:nvSpPr>
        <p:spPr>
          <a:xfrm>
            <a:off x="9252000" y="2160000"/>
            <a:ext cx="360000" cy="108000"/>
          </a:xfrm>
          <a:prstGeom prst="rect">
            <a:avLst/>
          </a:prstGeom>
          <a:noFill/>
        </p:spPr>
        <p:txBody>
          <a:bodyPr wrap="none">
            <a:spAutoFit/>
          </a:bodyPr>
          <a:lstStyle/>
          <a:p>
            <a:endParaRPr/>
          </a:p>
        </p:txBody>
      </p:sp>
      <p:sp>
        <p:nvSpPr>
          <p:cNvPr id="71" name="TextBox 70"/>
          <p:cNvSpPr txBox="1"/>
          <p:nvPr/>
        </p:nvSpPr>
        <p:spPr>
          <a:xfrm>
            <a:off x="10692000" y="2160000"/>
            <a:ext cx="360000" cy="108000"/>
          </a:xfrm>
          <a:prstGeom prst="rect">
            <a:avLst/>
          </a:prstGeom>
          <a:noFill/>
        </p:spPr>
        <p:txBody>
          <a:bodyPr wrap="none">
            <a:spAutoFit/>
          </a:bodyPr>
          <a:lstStyle/>
          <a:p>
            <a:endParaRPr/>
          </a:p>
        </p:txBody>
      </p:sp>
      <p:sp>
        <p:nvSpPr>
          <p:cNvPr id="72" name="TextBox 71"/>
          <p:cNvSpPr txBox="1"/>
          <p:nvPr/>
        </p:nvSpPr>
        <p:spPr>
          <a:xfrm>
            <a:off x="10224000" y="2304000"/>
            <a:ext cx="360000" cy="360000"/>
          </a:xfrm>
          <a:prstGeom prst="rect">
            <a:avLst/>
          </a:prstGeom>
          <a:solidFill>
            <a:srgbClr val="D2FF02"/>
          </a:solidFill>
        </p:spPr>
        <p:txBody>
          <a:bodyPr wrap="none" anchor="ctr">
            <a:spAutoFit/>
          </a:bodyPr>
          <a:lstStyle/>
          <a:p>
            <a:pPr algn="ctr"/>
            <a:r>
              <a:t>3.5</a:t>
            </a:r>
          </a:p>
        </p:txBody>
      </p:sp>
      <p:sp>
        <p:nvSpPr>
          <p:cNvPr id="73" name="TextBox 72"/>
          <p:cNvSpPr txBox="1"/>
          <p:nvPr/>
        </p:nvSpPr>
        <p:spPr>
          <a:xfrm>
            <a:off x="9252000" y="2160000"/>
            <a:ext cx="360000" cy="108000"/>
          </a:xfrm>
          <a:prstGeom prst="rect">
            <a:avLst/>
          </a:prstGeom>
          <a:noFill/>
        </p:spPr>
        <p:txBody>
          <a:bodyPr wrap="none" anchor="ctr">
            <a:spAutoFit/>
          </a:bodyPr>
          <a:lstStyle/>
          <a:p>
            <a:pPr algn="ctr">
              <a:defRPr sz="1000"/>
            </a:pPr>
            <a:r>
              <a:t>Current</a:t>
            </a:r>
          </a:p>
        </p:txBody>
      </p:sp>
      <p:sp>
        <p:nvSpPr>
          <p:cNvPr id="74" name="TextBox 73"/>
          <p:cNvSpPr txBox="1"/>
          <p:nvPr/>
        </p:nvSpPr>
        <p:spPr>
          <a:xfrm>
            <a:off x="10692000" y="2160000"/>
            <a:ext cx="360000" cy="108000"/>
          </a:xfrm>
          <a:prstGeom prst="rect">
            <a:avLst/>
          </a:prstGeom>
          <a:noFill/>
        </p:spPr>
        <p:txBody>
          <a:bodyPr wrap="none" anchor="ctr">
            <a:spAutoFit/>
          </a:bodyPr>
          <a:lstStyle/>
          <a:p>
            <a:pPr algn="ctr">
              <a:defRPr sz="1000"/>
            </a:pPr>
            <a:r>
              <a:t>2100</a:t>
            </a:r>
          </a:p>
        </p:txBody>
      </p:sp>
      <p:sp>
        <p:nvSpPr>
          <p:cNvPr id="75" name="TextBox 74"/>
          <p:cNvSpPr txBox="1"/>
          <p:nvPr/>
        </p:nvSpPr>
        <p:spPr>
          <a:xfrm>
            <a:off x="10584000" y="2304000"/>
            <a:ext cx="360000" cy="360000"/>
          </a:xfrm>
          <a:prstGeom prst="rect">
            <a:avLst/>
          </a:prstGeom>
          <a:solidFill>
            <a:srgbClr val="F5FF02"/>
          </a:solidFill>
        </p:spPr>
        <p:txBody>
          <a:bodyPr wrap="none" anchor="ctr">
            <a:spAutoFit/>
          </a:bodyPr>
          <a:lstStyle/>
          <a:p>
            <a:pPr algn="ctr"/>
            <a:r>
              <a:t>4.8</a:t>
            </a:r>
          </a:p>
        </p:txBody>
      </p:sp>
      <p:sp>
        <p:nvSpPr>
          <p:cNvPr id="76" name="TextBox 75"/>
          <p:cNvSpPr txBox="1"/>
          <p:nvPr/>
        </p:nvSpPr>
        <p:spPr>
          <a:xfrm>
            <a:off x="720000" y="2923199"/>
            <a:ext cx="1548000" cy="360000"/>
          </a:xfrm>
          <a:prstGeom prst="rect">
            <a:avLst/>
          </a:prstGeom>
          <a:noFill/>
        </p:spPr>
        <p:txBody>
          <a:bodyPr wrap="none" anchor="ctr">
            <a:spAutoFit/>
          </a:bodyPr>
          <a:lstStyle/>
          <a:p>
            <a:r>
              <a:t>Heat stress</a:t>
            </a:r>
          </a:p>
        </p:txBody>
      </p:sp>
      <p:sp>
        <p:nvSpPr>
          <p:cNvPr id="77" name="TextBox 76"/>
          <p:cNvSpPr txBox="1"/>
          <p:nvPr/>
        </p:nvSpPr>
        <p:spPr>
          <a:xfrm>
            <a:off x="2376000" y="2779199"/>
            <a:ext cx="360000" cy="108000"/>
          </a:xfrm>
          <a:prstGeom prst="rect">
            <a:avLst/>
          </a:prstGeom>
          <a:noFill/>
        </p:spPr>
        <p:txBody>
          <a:bodyPr wrap="none">
            <a:spAutoFit/>
          </a:bodyPr>
          <a:lstStyle/>
          <a:p>
            <a:endParaRPr/>
          </a:p>
        </p:txBody>
      </p:sp>
      <p:sp>
        <p:nvSpPr>
          <p:cNvPr id="78" name="TextBox 77"/>
          <p:cNvSpPr txBox="1"/>
          <p:nvPr/>
        </p:nvSpPr>
        <p:spPr>
          <a:xfrm>
            <a:off x="3816000" y="2779199"/>
            <a:ext cx="360000" cy="108000"/>
          </a:xfrm>
          <a:prstGeom prst="rect">
            <a:avLst/>
          </a:prstGeom>
          <a:noFill/>
        </p:spPr>
        <p:txBody>
          <a:bodyPr wrap="none">
            <a:spAutoFit/>
          </a:bodyPr>
          <a:lstStyle/>
          <a:p>
            <a:endParaRPr/>
          </a:p>
        </p:txBody>
      </p:sp>
      <p:sp>
        <p:nvSpPr>
          <p:cNvPr id="79" name="TextBox 78"/>
          <p:cNvSpPr txBox="1"/>
          <p:nvPr/>
        </p:nvSpPr>
        <p:spPr>
          <a:xfrm>
            <a:off x="2628000" y="2923199"/>
            <a:ext cx="360000" cy="360000"/>
          </a:xfrm>
          <a:prstGeom prst="rect">
            <a:avLst/>
          </a:prstGeom>
          <a:solidFill>
            <a:srgbClr val="9AFF01"/>
          </a:solidFill>
        </p:spPr>
        <p:txBody>
          <a:bodyPr wrap="none" anchor="ctr">
            <a:spAutoFit/>
          </a:bodyPr>
          <a:lstStyle/>
          <a:p>
            <a:pPr algn="ctr"/>
            <a:r>
              <a:t>2.8</a:t>
            </a:r>
          </a:p>
        </p:txBody>
      </p:sp>
      <p:sp>
        <p:nvSpPr>
          <p:cNvPr id="80" name="TextBox 79"/>
          <p:cNvSpPr txBox="1"/>
          <p:nvPr/>
        </p:nvSpPr>
        <p:spPr>
          <a:xfrm>
            <a:off x="2376000" y="2779199"/>
            <a:ext cx="360000" cy="108000"/>
          </a:xfrm>
          <a:prstGeom prst="rect">
            <a:avLst/>
          </a:prstGeom>
          <a:noFill/>
        </p:spPr>
        <p:txBody>
          <a:bodyPr wrap="none">
            <a:spAutoFit/>
          </a:bodyPr>
          <a:lstStyle/>
          <a:p>
            <a:endParaRPr/>
          </a:p>
        </p:txBody>
      </p:sp>
      <p:sp>
        <p:nvSpPr>
          <p:cNvPr id="81" name="TextBox 80"/>
          <p:cNvSpPr txBox="1"/>
          <p:nvPr/>
        </p:nvSpPr>
        <p:spPr>
          <a:xfrm>
            <a:off x="3816000" y="2779199"/>
            <a:ext cx="360000" cy="108000"/>
          </a:xfrm>
          <a:prstGeom prst="rect">
            <a:avLst/>
          </a:prstGeom>
          <a:noFill/>
        </p:spPr>
        <p:txBody>
          <a:bodyPr wrap="none">
            <a:spAutoFit/>
          </a:bodyPr>
          <a:lstStyle/>
          <a:p>
            <a:endParaRPr/>
          </a:p>
        </p:txBody>
      </p:sp>
      <p:sp>
        <p:nvSpPr>
          <p:cNvPr id="82" name="TextBox 81"/>
          <p:cNvSpPr txBox="1"/>
          <p:nvPr/>
        </p:nvSpPr>
        <p:spPr>
          <a:xfrm>
            <a:off x="2988000" y="2923199"/>
            <a:ext cx="360000" cy="360000"/>
          </a:xfrm>
          <a:prstGeom prst="rect">
            <a:avLst/>
          </a:prstGeom>
          <a:solidFill>
            <a:srgbClr val="D2FF02"/>
          </a:solidFill>
        </p:spPr>
        <p:txBody>
          <a:bodyPr wrap="none" anchor="ctr">
            <a:spAutoFit/>
          </a:bodyPr>
          <a:lstStyle/>
          <a:p>
            <a:pPr algn="ctr"/>
            <a:r>
              <a:t>3.8</a:t>
            </a:r>
          </a:p>
        </p:txBody>
      </p:sp>
      <p:sp>
        <p:nvSpPr>
          <p:cNvPr id="83" name="TextBox 82"/>
          <p:cNvSpPr txBox="1"/>
          <p:nvPr/>
        </p:nvSpPr>
        <p:spPr>
          <a:xfrm>
            <a:off x="2376000" y="2779199"/>
            <a:ext cx="360000" cy="108000"/>
          </a:xfrm>
          <a:prstGeom prst="rect">
            <a:avLst/>
          </a:prstGeom>
          <a:noFill/>
        </p:spPr>
        <p:txBody>
          <a:bodyPr wrap="none">
            <a:spAutoFit/>
          </a:bodyPr>
          <a:lstStyle/>
          <a:p>
            <a:endParaRPr/>
          </a:p>
        </p:txBody>
      </p:sp>
      <p:sp>
        <p:nvSpPr>
          <p:cNvPr id="84" name="TextBox 83"/>
          <p:cNvSpPr txBox="1"/>
          <p:nvPr/>
        </p:nvSpPr>
        <p:spPr>
          <a:xfrm>
            <a:off x="3816000" y="2779199"/>
            <a:ext cx="360000" cy="108000"/>
          </a:xfrm>
          <a:prstGeom prst="rect">
            <a:avLst/>
          </a:prstGeom>
          <a:noFill/>
        </p:spPr>
        <p:txBody>
          <a:bodyPr wrap="none">
            <a:spAutoFit/>
          </a:bodyPr>
          <a:lstStyle/>
          <a:p>
            <a:endParaRPr/>
          </a:p>
        </p:txBody>
      </p:sp>
      <p:sp>
        <p:nvSpPr>
          <p:cNvPr id="85" name="TextBox 84"/>
          <p:cNvSpPr txBox="1"/>
          <p:nvPr/>
        </p:nvSpPr>
        <p:spPr>
          <a:xfrm>
            <a:off x="3348000" y="2923199"/>
            <a:ext cx="360000" cy="360000"/>
          </a:xfrm>
          <a:prstGeom prst="rect">
            <a:avLst/>
          </a:prstGeom>
          <a:solidFill>
            <a:srgbClr val="D2FF02"/>
          </a:solidFill>
        </p:spPr>
        <p:txBody>
          <a:bodyPr wrap="none" anchor="ctr">
            <a:spAutoFit/>
          </a:bodyPr>
          <a:lstStyle/>
          <a:p>
            <a:pPr algn="ctr"/>
            <a:r>
              <a:t>3.5</a:t>
            </a:r>
          </a:p>
        </p:txBody>
      </p:sp>
      <p:sp>
        <p:nvSpPr>
          <p:cNvPr id="86" name="TextBox 85"/>
          <p:cNvSpPr txBox="1"/>
          <p:nvPr/>
        </p:nvSpPr>
        <p:spPr>
          <a:xfrm>
            <a:off x="2376000" y="2779199"/>
            <a:ext cx="360000" cy="108000"/>
          </a:xfrm>
          <a:prstGeom prst="rect">
            <a:avLst/>
          </a:prstGeom>
          <a:noFill/>
        </p:spPr>
        <p:txBody>
          <a:bodyPr wrap="none" anchor="ctr">
            <a:spAutoFit/>
          </a:bodyPr>
          <a:lstStyle/>
          <a:p>
            <a:pPr algn="ctr">
              <a:defRPr sz="1000"/>
            </a:pPr>
            <a:r>
              <a:t>Current</a:t>
            </a:r>
          </a:p>
        </p:txBody>
      </p:sp>
      <p:sp>
        <p:nvSpPr>
          <p:cNvPr id="87" name="TextBox 86"/>
          <p:cNvSpPr txBox="1"/>
          <p:nvPr/>
        </p:nvSpPr>
        <p:spPr>
          <a:xfrm>
            <a:off x="3816000" y="2779199"/>
            <a:ext cx="360000" cy="108000"/>
          </a:xfrm>
          <a:prstGeom prst="rect">
            <a:avLst/>
          </a:prstGeom>
          <a:noFill/>
        </p:spPr>
        <p:txBody>
          <a:bodyPr wrap="none" anchor="ctr">
            <a:spAutoFit/>
          </a:bodyPr>
          <a:lstStyle/>
          <a:p>
            <a:pPr algn="ctr">
              <a:defRPr sz="1000"/>
            </a:pPr>
            <a:r>
              <a:t>2100</a:t>
            </a:r>
          </a:p>
        </p:txBody>
      </p:sp>
      <p:sp>
        <p:nvSpPr>
          <p:cNvPr id="88" name="TextBox 87"/>
          <p:cNvSpPr txBox="1"/>
          <p:nvPr/>
        </p:nvSpPr>
        <p:spPr>
          <a:xfrm>
            <a:off x="3708000" y="2923199"/>
            <a:ext cx="360000" cy="360000"/>
          </a:xfrm>
          <a:prstGeom prst="rect">
            <a:avLst/>
          </a:prstGeom>
          <a:solidFill>
            <a:srgbClr val="D2FF02"/>
          </a:solidFill>
        </p:spPr>
        <p:txBody>
          <a:bodyPr wrap="none" anchor="ctr">
            <a:spAutoFit/>
          </a:bodyPr>
          <a:lstStyle/>
          <a:p>
            <a:pPr algn="ctr"/>
            <a:r>
              <a:t>3.5</a:t>
            </a:r>
          </a:p>
        </p:txBody>
      </p:sp>
      <p:sp>
        <p:nvSpPr>
          <p:cNvPr id="89" name="TextBox 88"/>
          <p:cNvSpPr txBox="1"/>
          <p:nvPr/>
        </p:nvSpPr>
        <p:spPr>
          <a:xfrm>
            <a:off x="5814000" y="2779199"/>
            <a:ext cx="360000" cy="108000"/>
          </a:xfrm>
          <a:prstGeom prst="rect">
            <a:avLst/>
          </a:prstGeom>
          <a:noFill/>
        </p:spPr>
        <p:txBody>
          <a:bodyPr wrap="none">
            <a:spAutoFit/>
          </a:bodyPr>
          <a:lstStyle/>
          <a:p>
            <a:endParaRPr/>
          </a:p>
        </p:txBody>
      </p:sp>
      <p:sp>
        <p:nvSpPr>
          <p:cNvPr id="90" name="TextBox 89"/>
          <p:cNvSpPr txBox="1"/>
          <p:nvPr/>
        </p:nvSpPr>
        <p:spPr>
          <a:xfrm>
            <a:off x="7254000" y="2779199"/>
            <a:ext cx="360000" cy="108000"/>
          </a:xfrm>
          <a:prstGeom prst="rect">
            <a:avLst/>
          </a:prstGeom>
          <a:noFill/>
        </p:spPr>
        <p:txBody>
          <a:bodyPr wrap="none">
            <a:spAutoFit/>
          </a:bodyPr>
          <a:lstStyle/>
          <a:p>
            <a:endParaRPr/>
          </a:p>
        </p:txBody>
      </p:sp>
      <p:sp>
        <p:nvSpPr>
          <p:cNvPr id="91" name="TextBox 90"/>
          <p:cNvSpPr txBox="1"/>
          <p:nvPr/>
        </p:nvSpPr>
        <p:spPr>
          <a:xfrm>
            <a:off x="6066000" y="2923199"/>
            <a:ext cx="360000" cy="360000"/>
          </a:xfrm>
          <a:prstGeom prst="rect">
            <a:avLst/>
          </a:prstGeom>
          <a:solidFill>
            <a:srgbClr val="9AFF01"/>
          </a:solidFill>
        </p:spPr>
        <p:txBody>
          <a:bodyPr wrap="none" anchor="ctr">
            <a:spAutoFit/>
          </a:bodyPr>
          <a:lstStyle/>
          <a:p>
            <a:pPr algn="ctr"/>
            <a:r>
              <a:t>2.8</a:t>
            </a:r>
          </a:p>
        </p:txBody>
      </p:sp>
      <p:sp>
        <p:nvSpPr>
          <p:cNvPr id="92" name="TextBox 91"/>
          <p:cNvSpPr txBox="1"/>
          <p:nvPr/>
        </p:nvSpPr>
        <p:spPr>
          <a:xfrm>
            <a:off x="5814000" y="2779199"/>
            <a:ext cx="360000" cy="108000"/>
          </a:xfrm>
          <a:prstGeom prst="rect">
            <a:avLst/>
          </a:prstGeom>
          <a:noFill/>
        </p:spPr>
        <p:txBody>
          <a:bodyPr wrap="none">
            <a:spAutoFit/>
          </a:bodyPr>
          <a:lstStyle/>
          <a:p>
            <a:endParaRPr/>
          </a:p>
        </p:txBody>
      </p:sp>
      <p:sp>
        <p:nvSpPr>
          <p:cNvPr id="93" name="TextBox 92"/>
          <p:cNvSpPr txBox="1"/>
          <p:nvPr/>
        </p:nvSpPr>
        <p:spPr>
          <a:xfrm>
            <a:off x="7254000" y="2779199"/>
            <a:ext cx="360000" cy="108000"/>
          </a:xfrm>
          <a:prstGeom prst="rect">
            <a:avLst/>
          </a:prstGeom>
          <a:noFill/>
        </p:spPr>
        <p:txBody>
          <a:bodyPr wrap="none">
            <a:spAutoFit/>
          </a:bodyPr>
          <a:lstStyle/>
          <a:p>
            <a:endParaRPr/>
          </a:p>
        </p:txBody>
      </p:sp>
      <p:sp>
        <p:nvSpPr>
          <p:cNvPr id="94" name="TextBox 93"/>
          <p:cNvSpPr txBox="1"/>
          <p:nvPr/>
        </p:nvSpPr>
        <p:spPr>
          <a:xfrm>
            <a:off x="6426000" y="2923199"/>
            <a:ext cx="360000" cy="360000"/>
          </a:xfrm>
          <a:prstGeom prst="rect">
            <a:avLst/>
          </a:prstGeom>
          <a:solidFill>
            <a:srgbClr val="F5FF02"/>
          </a:solidFill>
        </p:spPr>
        <p:txBody>
          <a:bodyPr wrap="none" anchor="ctr">
            <a:spAutoFit/>
          </a:bodyPr>
          <a:lstStyle/>
          <a:p>
            <a:pPr algn="ctr"/>
            <a:r>
              <a:t>4.2</a:t>
            </a:r>
          </a:p>
        </p:txBody>
      </p:sp>
      <p:sp>
        <p:nvSpPr>
          <p:cNvPr id="95" name="TextBox 94"/>
          <p:cNvSpPr txBox="1"/>
          <p:nvPr/>
        </p:nvSpPr>
        <p:spPr>
          <a:xfrm>
            <a:off x="5814000" y="2779199"/>
            <a:ext cx="360000" cy="108000"/>
          </a:xfrm>
          <a:prstGeom prst="rect">
            <a:avLst/>
          </a:prstGeom>
          <a:noFill/>
        </p:spPr>
        <p:txBody>
          <a:bodyPr wrap="none">
            <a:spAutoFit/>
          </a:bodyPr>
          <a:lstStyle/>
          <a:p>
            <a:endParaRPr/>
          </a:p>
        </p:txBody>
      </p:sp>
      <p:sp>
        <p:nvSpPr>
          <p:cNvPr id="96" name="TextBox 95"/>
          <p:cNvSpPr txBox="1"/>
          <p:nvPr/>
        </p:nvSpPr>
        <p:spPr>
          <a:xfrm>
            <a:off x="7254000" y="2779199"/>
            <a:ext cx="360000" cy="108000"/>
          </a:xfrm>
          <a:prstGeom prst="rect">
            <a:avLst/>
          </a:prstGeom>
          <a:noFill/>
        </p:spPr>
        <p:txBody>
          <a:bodyPr wrap="none">
            <a:spAutoFit/>
          </a:bodyPr>
          <a:lstStyle/>
          <a:p>
            <a:endParaRPr/>
          </a:p>
        </p:txBody>
      </p:sp>
      <p:sp>
        <p:nvSpPr>
          <p:cNvPr id="97" name="TextBox 96"/>
          <p:cNvSpPr txBox="1"/>
          <p:nvPr/>
        </p:nvSpPr>
        <p:spPr>
          <a:xfrm>
            <a:off x="6786000" y="2923199"/>
            <a:ext cx="360000" cy="360000"/>
          </a:xfrm>
          <a:prstGeom prst="rect">
            <a:avLst/>
          </a:prstGeom>
          <a:solidFill>
            <a:srgbClr val="F5FF02"/>
          </a:solidFill>
        </p:spPr>
        <p:txBody>
          <a:bodyPr wrap="none" anchor="ctr">
            <a:spAutoFit/>
          </a:bodyPr>
          <a:lstStyle/>
          <a:p>
            <a:pPr algn="ctr"/>
            <a:r>
              <a:t>4.4</a:t>
            </a:r>
          </a:p>
        </p:txBody>
      </p:sp>
      <p:sp>
        <p:nvSpPr>
          <p:cNvPr id="98" name="TextBox 97"/>
          <p:cNvSpPr txBox="1"/>
          <p:nvPr/>
        </p:nvSpPr>
        <p:spPr>
          <a:xfrm>
            <a:off x="5814000" y="2779199"/>
            <a:ext cx="360000" cy="108000"/>
          </a:xfrm>
          <a:prstGeom prst="rect">
            <a:avLst/>
          </a:prstGeom>
          <a:noFill/>
        </p:spPr>
        <p:txBody>
          <a:bodyPr wrap="none" anchor="ctr">
            <a:spAutoFit/>
          </a:bodyPr>
          <a:lstStyle/>
          <a:p>
            <a:pPr algn="ctr">
              <a:defRPr sz="1000"/>
            </a:pPr>
            <a:r>
              <a:t>Current</a:t>
            </a:r>
          </a:p>
        </p:txBody>
      </p:sp>
      <p:sp>
        <p:nvSpPr>
          <p:cNvPr id="99" name="TextBox 98"/>
          <p:cNvSpPr txBox="1"/>
          <p:nvPr/>
        </p:nvSpPr>
        <p:spPr>
          <a:xfrm>
            <a:off x="7254000" y="2779199"/>
            <a:ext cx="360000" cy="108000"/>
          </a:xfrm>
          <a:prstGeom prst="rect">
            <a:avLst/>
          </a:prstGeom>
          <a:noFill/>
        </p:spPr>
        <p:txBody>
          <a:bodyPr wrap="none" anchor="ctr">
            <a:spAutoFit/>
          </a:bodyPr>
          <a:lstStyle/>
          <a:p>
            <a:pPr algn="ctr">
              <a:defRPr sz="1000"/>
            </a:pPr>
            <a:r>
              <a:t>2100</a:t>
            </a:r>
          </a:p>
        </p:txBody>
      </p:sp>
      <p:sp>
        <p:nvSpPr>
          <p:cNvPr id="100" name="TextBox 99"/>
          <p:cNvSpPr txBox="1"/>
          <p:nvPr/>
        </p:nvSpPr>
        <p:spPr>
          <a:xfrm>
            <a:off x="7146000" y="2923199"/>
            <a:ext cx="360000" cy="360000"/>
          </a:xfrm>
          <a:prstGeom prst="rect">
            <a:avLst/>
          </a:prstGeom>
          <a:solidFill>
            <a:srgbClr val="F5FF02"/>
          </a:solidFill>
        </p:spPr>
        <p:txBody>
          <a:bodyPr wrap="none" anchor="ctr">
            <a:spAutoFit/>
          </a:bodyPr>
          <a:lstStyle/>
          <a:p>
            <a:pPr algn="ctr"/>
            <a:r>
              <a:t>4.6</a:t>
            </a:r>
          </a:p>
        </p:txBody>
      </p:sp>
      <p:sp>
        <p:nvSpPr>
          <p:cNvPr id="101" name="TextBox 100"/>
          <p:cNvSpPr txBox="1"/>
          <p:nvPr/>
        </p:nvSpPr>
        <p:spPr>
          <a:xfrm>
            <a:off x="9252000" y="2779199"/>
            <a:ext cx="360000" cy="108000"/>
          </a:xfrm>
          <a:prstGeom prst="rect">
            <a:avLst/>
          </a:prstGeom>
          <a:noFill/>
        </p:spPr>
        <p:txBody>
          <a:bodyPr wrap="none">
            <a:spAutoFit/>
          </a:bodyPr>
          <a:lstStyle/>
          <a:p>
            <a:endParaRPr/>
          </a:p>
        </p:txBody>
      </p:sp>
      <p:sp>
        <p:nvSpPr>
          <p:cNvPr id="102" name="TextBox 101"/>
          <p:cNvSpPr txBox="1"/>
          <p:nvPr/>
        </p:nvSpPr>
        <p:spPr>
          <a:xfrm>
            <a:off x="10692000" y="2779199"/>
            <a:ext cx="360000" cy="108000"/>
          </a:xfrm>
          <a:prstGeom prst="rect">
            <a:avLst/>
          </a:prstGeom>
          <a:noFill/>
        </p:spPr>
        <p:txBody>
          <a:bodyPr wrap="none">
            <a:spAutoFit/>
          </a:bodyPr>
          <a:lstStyle/>
          <a:p>
            <a:endParaRPr/>
          </a:p>
        </p:txBody>
      </p:sp>
      <p:sp>
        <p:nvSpPr>
          <p:cNvPr id="103" name="TextBox 102"/>
          <p:cNvSpPr txBox="1"/>
          <p:nvPr/>
        </p:nvSpPr>
        <p:spPr>
          <a:xfrm>
            <a:off x="9504000" y="2923199"/>
            <a:ext cx="360000" cy="360000"/>
          </a:xfrm>
          <a:prstGeom prst="rect">
            <a:avLst/>
          </a:prstGeom>
          <a:solidFill>
            <a:srgbClr val="9AFF01"/>
          </a:solidFill>
        </p:spPr>
        <p:txBody>
          <a:bodyPr wrap="none" anchor="ctr">
            <a:spAutoFit/>
          </a:bodyPr>
          <a:lstStyle/>
          <a:p>
            <a:pPr algn="ctr"/>
            <a:r>
              <a:t>2.8</a:t>
            </a:r>
          </a:p>
        </p:txBody>
      </p:sp>
      <p:sp>
        <p:nvSpPr>
          <p:cNvPr id="104" name="TextBox 103"/>
          <p:cNvSpPr txBox="1"/>
          <p:nvPr/>
        </p:nvSpPr>
        <p:spPr>
          <a:xfrm>
            <a:off x="9252000" y="2779199"/>
            <a:ext cx="360000" cy="108000"/>
          </a:xfrm>
          <a:prstGeom prst="rect">
            <a:avLst/>
          </a:prstGeom>
          <a:noFill/>
        </p:spPr>
        <p:txBody>
          <a:bodyPr wrap="none">
            <a:spAutoFit/>
          </a:bodyPr>
          <a:lstStyle/>
          <a:p>
            <a:endParaRPr/>
          </a:p>
        </p:txBody>
      </p:sp>
      <p:sp>
        <p:nvSpPr>
          <p:cNvPr id="105" name="TextBox 104"/>
          <p:cNvSpPr txBox="1"/>
          <p:nvPr/>
        </p:nvSpPr>
        <p:spPr>
          <a:xfrm>
            <a:off x="10692000" y="2779199"/>
            <a:ext cx="360000" cy="108000"/>
          </a:xfrm>
          <a:prstGeom prst="rect">
            <a:avLst/>
          </a:prstGeom>
          <a:noFill/>
        </p:spPr>
        <p:txBody>
          <a:bodyPr wrap="none">
            <a:spAutoFit/>
          </a:bodyPr>
          <a:lstStyle/>
          <a:p>
            <a:endParaRPr/>
          </a:p>
        </p:txBody>
      </p:sp>
      <p:sp>
        <p:nvSpPr>
          <p:cNvPr id="106" name="TextBox 105"/>
          <p:cNvSpPr txBox="1"/>
          <p:nvPr/>
        </p:nvSpPr>
        <p:spPr>
          <a:xfrm>
            <a:off x="9864000" y="2923199"/>
            <a:ext cx="360000" cy="360000"/>
          </a:xfrm>
          <a:prstGeom prst="rect">
            <a:avLst/>
          </a:prstGeom>
          <a:solidFill>
            <a:srgbClr val="D2FF02"/>
          </a:solidFill>
        </p:spPr>
        <p:txBody>
          <a:bodyPr wrap="none" anchor="ctr">
            <a:spAutoFit/>
          </a:bodyPr>
          <a:lstStyle/>
          <a:p>
            <a:pPr algn="ctr"/>
            <a:r>
              <a:t>3.8</a:t>
            </a:r>
          </a:p>
        </p:txBody>
      </p:sp>
      <p:sp>
        <p:nvSpPr>
          <p:cNvPr id="107" name="TextBox 106"/>
          <p:cNvSpPr txBox="1"/>
          <p:nvPr/>
        </p:nvSpPr>
        <p:spPr>
          <a:xfrm>
            <a:off x="9252000" y="2779199"/>
            <a:ext cx="360000" cy="108000"/>
          </a:xfrm>
          <a:prstGeom prst="rect">
            <a:avLst/>
          </a:prstGeom>
          <a:noFill/>
        </p:spPr>
        <p:txBody>
          <a:bodyPr wrap="none">
            <a:spAutoFit/>
          </a:bodyPr>
          <a:lstStyle/>
          <a:p>
            <a:endParaRPr/>
          </a:p>
        </p:txBody>
      </p:sp>
      <p:sp>
        <p:nvSpPr>
          <p:cNvPr id="108" name="TextBox 107"/>
          <p:cNvSpPr txBox="1"/>
          <p:nvPr/>
        </p:nvSpPr>
        <p:spPr>
          <a:xfrm>
            <a:off x="10692000" y="2779199"/>
            <a:ext cx="360000" cy="108000"/>
          </a:xfrm>
          <a:prstGeom prst="rect">
            <a:avLst/>
          </a:prstGeom>
          <a:noFill/>
        </p:spPr>
        <p:txBody>
          <a:bodyPr wrap="none">
            <a:spAutoFit/>
          </a:bodyPr>
          <a:lstStyle/>
          <a:p>
            <a:endParaRPr/>
          </a:p>
        </p:txBody>
      </p:sp>
      <p:sp>
        <p:nvSpPr>
          <p:cNvPr id="109" name="TextBox 108"/>
          <p:cNvSpPr txBox="1"/>
          <p:nvPr/>
        </p:nvSpPr>
        <p:spPr>
          <a:xfrm>
            <a:off x="10224000" y="2923199"/>
            <a:ext cx="360000" cy="360000"/>
          </a:xfrm>
          <a:prstGeom prst="rect">
            <a:avLst/>
          </a:prstGeom>
          <a:solidFill>
            <a:srgbClr val="F5FF02"/>
          </a:solidFill>
        </p:spPr>
        <p:txBody>
          <a:bodyPr wrap="none" anchor="ctr">
            <a:spAutoFit/>
          </a:bodyPr>
          <a:lstStyle/>
          <a:p>
            <a:pPr algn="ctr"/>
            <a:r>
              <a:t>4.6</a:t>
            </a:r>
          </a:p>
        </p:txBody>
      </p:sp>
      <p:sp>
        <p:nvSpPr>
          <p:cNvPr id="110" name="TextBox 109"/>
          <p:cNvSpPr txBox="1"/>
          <p:nvPr/>
        </p:nvSpPr>
        <p:spPr>
          <a:xfrm>
            <a:off x="9252000" y="2779199"/>
            <a:ext cx="360000" cy="108000"/>
          </a:xfrm>
          <a:prstGeom prst="rect">
            <a:avLst/>
          </a:prstGeom>
          <a:noFill/>
        </p:spPr>
        <p:txBody>
          <a:bodyPr wrap="none" anchor="ctr">
            <a:spAutoFit/>
          </a:bodyPr>
          <a:lstStyle/>
          <a:p>
            <a:pPr algn="ctr">
              <a:defRPr sz="1000"/>
            </a:pPr>
            <a:r>
              <a:t>Current</a:t>
            </a:r>
          </a:p>
        </p:txBody>
      </p:sp>
      <p:sp>
        <p:nvSpPr>
          <p:cNvPr id="111" name="TextBox 110"/>
          <p:cNvSpPr txBox="1"/>
          <p:nvPr/>
        </p:nvSpPr>
        <p:spPr>
          <a:xfrm>
            <a:off x="10692000" y="2779199"/>
            <a:ext cx="360000" cy="108000"/>
          </a:xfrm>
          <a:prstGeom prst="rect">
            <a:avLst/>
          </a:prstGeom>
          <a:noFill/>
        </p:spPr>
        <p:txBody>
          <a:bodyPr wrap="none" anchor="ctr">
            <a:spAutoFit/>
          </a:bodyPr>
          <a:lstStyle/>
          <a:p>
            <a:pPr algn="ctr">
              <a:defRPr sz="1000"/>
            </a:pPr>
            <a:r>
              <a:t>2100</a:t>
            </a:r>
          </a:p>
        </p:txBody>
      </p:sp>
      <p:sp>
        <p:nvSpPr>
          <p:cNvPr id="112" name="TextBox 111"/>
          <p:cNvSpPr txBox="1"/>
          <p:nvPr/>
        </p:nvSpPr>
        <p:spPr>
          <a:xfrm>
            <a:off x="10584000" y="2923199"/>
            <a:ext cx="360000" cy="360000"/>
          </a:xfrm>
          <a:prstGeom prst="rect">
            <a:avLst/>
          </a:prstGeom>
          <a:solidFill>
            <a:srgbClr val="FFC502"/>
          </a:solidFill>
        </p:spPr>
        <p:txBody>
          <a:bodyPr wrap="none" anchor="ctr">
            <a:spAutoFit/>
          </a:bodyPr>
          <a:lstStyle/>
          <a:p>
            <a:pPr algn="ctr"/>
            <a:r>
              <a:t>6.0</a:t>
            </a:r>
          </a:p>
        </p:txBody>
      </p:sp>
      <p:sp>
        <p:nvSpPr>
          <p:cNvPr id="113" name="TextBox 112"/>
          <p:cNvSpPr txBox="1"/>
          <p:nvPr/>
        </p:nvSpPr>
        <p:spPr>
          <a:xfrm>
            <a:off x="720000" y="3542399"/>
            <a:ext cx="1548000" cy="360000"/>
          </a:xfrm>
          <a:prstGeom prst="rect">
            <a:avLst/>
          </a:prstGeom>
          <a:noFill/>
        </p:spPr>
        <p:txBody>
          <a:bodyPr wrap="none" anchor="ctr">
            <a:spAutoFit/>
          </a:bodyPr>
          <a:lstStyle/>
          <a:p>
            <a:r>
              <a:t>High</a:t>
            </a:r>
            <a:br/>
            <a:r>
              <a:t>precipitation</a:t>
            </a:r>
          </a:p>
        </p:txBody>
      </p:sp>
      <p:sp>
        <p:nvSpPr>
          <p:cNvPr id="114" name="TextBox 113"/>
          <p:cNvSpPr txBox="1"/>
          <p:nvPr/>
        </p:nvSpPr>
        <p:spPr>
          <a:xfrm>
            <a:off x="2376000" y="3398399"/>
            <a:ext cx="360000" cy="108000"/>
          </a:xfrm>
          <a:prstGeom prst="rect">
            <a:avLst/>
          </a:prstGeom>
          <a:noFill/>
        </p:spPr>
        <p:txBody>
          <a:bodyPr wrap="none">
            <a:spAutoFit/>
          </a:bodyPr>
          <a:lstStyle/>
          <a:p>
            <a:endParaRPr/>
          </a:p>
        </p:txBody>
      </p:sp>
      <p:sp>
        <p:nvSpPr>
          <p:cNvPr id="115" name="TextBox 114"/>
          <p:cNvSpPr txBox="1"/>
          <p:nvPr/>
        </p:nvSpPr>
        <p:spPr>
          <a:xfrm>
            <a:off x="3816000" y="3398399"/>
            <a:ext cx="360000" cy="108000"/>
          </a:xfrm>
          <a:prstGeom prst="rect">
            <a:avLst/>
          </a:prstGeom>
          <a:noFill/>
        </p:spPr>
        <p:txBody>
          <a:bodyPr wrap="none">
            <a:spAutoFit/>
          </a:bodyPr>
          <a:lstStyle/>
          <a:p>
            <a:endParaRPr/>
          </a:p>
        </p:txBody>
      </p:sp>
      <p:sp>
        <p:nvSpPr>
          <p:cNvPr id="116" name="TextBox 115"/>
          <p:cNvSpPr txBox="1"/>
          <p:nvPr/>
        </p:nvSpPr>
        <p:spPr>
          <a:xfrm>
            <a:off x="2628000" y="3542399"/>
            <a:ext cx="360000" cy="360000"/>
          </a:xfrm>
          <a:prstGeom prst="rect">
            <a:avLst/>
          </a:prstGeom>
          <a:solidFill>
            <a:srgbClr val="9AFF01"/>
          </a:solidFill>
        </p:spPr>
        <p:txBody>
          <a:bodyPr wrap="none" anchor="ctr">
            <a:spAutoFit/>
          </a:bodyPr>
          <a:lstStyle/>
          <a:p>
            <a:pPr algn="ctr"/>
            <a:r>
              <a:t>2.3</a:t>
            </a:r>
          </a:p>
        </p:txBody>
      </p:sp>
      <p:sp>
        <p:nvSpPr>
          <p:cNvPr id="117" name="TextBox 116"/>
          <p:cNvSpPr txBox="1"/>
          <p:nvPr/>
        </p:nvSpPr>
        <p:spPr>
          <a:xfrm>
            <a:off x="2376000" y="3398399"/>
            <a:ext cx="360000" cy="108000"/>
          </a:xfrm>
          <a:prstGeom prst="rect">
            <a:avLst/>
          </a:prstGeom>
          <a:noFill/>
        </p:spPr>
        <p:txBody>
          <a:bodyPr wrap="none">
            <a:spAutoFit/>
          </a:bodyPr>
          <a:lstStyle/>
          <a:p>
            <a:endParaRPr/>
          </a:p>
        </p:txBody>
      </p:sp>
      <p:sp>
        <p:nvSpPr>
          <p:cNvPr id="118" name="TextBox 117"/>
          <p:cNvSpPr txBox="1"/>
          <p:nvPr/>
        </p:nvSpPr>
        <p:spPr>
          <a:xfrm>
            <a:off x="3816000" y="3398399"/>
            <a:ext cx="360000" cy="108000"/>
          </a:xfrm>
          <a:prstGeom prst="rect">
            <a:avLst/>
          </a:prstGeom>
          <a:noFill/>
        </p:spPr>
        <p:txBody>
          <a:bodyPr wrap="none">
            <a:spAutoFit/>
          </a:bodyPr>
          <a:lstStyle/>
          <a:p>
            <a:endParaRPr/>
          </a:p>
        </p:txBody>
      </p:sp>
      <p:sp>
        <p:nvSpPr>
          <p:cNvPr id="119" name="TextBox 118"/>
          <p:cNvSpPr txBox="1"/>
          <p:nvPr/>
        </p:nvSpPr>
        <p:spPr>
          <a:xfrm>
            <a:off x="2988000" y="3542399"/>
            <a:ext cx="360000" cy="360000"/>
          </a:xfrm>
          <a:prstGeom prst="rect">
            <a:avLst/>
          </a:prstGeom>
          <a:solidFill>
            <a:srgbClr val="9AFF01"/>
          </a:solidFill>
        </p:spPr>
        <p:txBody>
          <a:bodyPr wrap="none" anchor="ctr">
            <a:spAutoFit/>
          </a:bodyPr>
          <a:lstStyle/>
          <a:p>
            <a:pPr algn="ctr"/>
            <a:r>
              <a:t>2.3</a:t>
            </a:r>
          </a:p>
        </p:txBody>
      </p:sp>
      <p:sp>
        <p:nvSpPr>
          <p:cNvPr id="120" name="TextBox 119"/>
          <p:cNvSpPr txBox="1"/>
          <p:nvPr/>
        </p:nvSpPr>
        <p:spPr>
          <a:xfrm>
            <a:off x="2376000" y="3398399"/>
            <a:ext cx="360000" cy="108000"/>
          </a:xfrm>
          <a:prstGeom prst="rect">
            <a:avLst/>
          </a:prstGeom>
          <a:noFill/>
        </p:spPr>
        <p:txBody>
          <a:bodyPr wrap="none">
            <a:spAutoFit/>
          </a:bodyPr>
          <a:lstStyle/>
          <a:p>
            <a:endParaRPr/>
          </a:p>
        </p:txBody>
      </p:sp>
      <p:sp>
        <p:nvSpPr>
          <p:cNvPr id="121" name="TextBox 120"/>
          <p:cNvSpPr txBox="1"/>
          <p:nvPr/>
        </p:nvSpPr>
        <p:spPr>
          <a:xfrm>
            <a:off x="3816000" y="3398399"/>
            <a:ext cx="360000" cy="108000"/>
          </a:xfrm>
          <a:prstGeom prst="rect">
            <a:avLst/>
          </a:prstGeom>
          <a:noFill/>
        </p:spPr>
        <p:txBody>
          <a:bodyPr wrap="none">
            <a:spAutoFit/>
          </a:bodyPr>
          <a:lstStyle/>
          <a:p>
            <a:endParaRPr/>
          </a:p>
        </p:txBody>
      </p:sp>
      <p:sp>
        <p:nvSpPr>
          <p:cNvPr id="122" name="TextBox 121"/>
          <p:cNvSpPr txBox="1"/>
          <p:nvPr/>
        </p:nvSpPr>
        <p:spPr>
          <a:xfrm>
            <a:off x="3348000" y="3542399"/>
            <a:ext cx="360000" cy="360000"/>
          </a:xfrm>
          <a:prstGeom prst="rect">
            <a:avLst/>
          </a:prstGeom>
          <a:solidFill>
            <a:srgbClr val="9AFF01"/>
          </a:solidFill>
        </p:spPr>
        <p:txBody>
          <a:bodyPr wrap="none" anchor="ctr">
            <a:spAutoFit/>
          </a:bodyPr>
          <a:lstStyle/>
          <a:p>
            <a:pPr algn="ctr"/>
            <a:r>
              <a:t>2.3</a:t>
            </a:r>
          </a:p>
        </p:txBody>
      </p:sp>
      <p:sp>
        <p:nvSpPr>
          <p:cNvPr id="123" name="TextBox 122"/>
          <p:cNvSpPr txBox="1"/>
          <p:nvPr/>
        </p:nvSpPr>
        <p:spPr>
          <a:xfrm>
            <a:off x="2376000" y="3398399"/>
            <a:ext cx="360000" cy="108000"/>
          </a:xfrm>
          <a:prstGeom prst="rect">
            <a:avLst/>
          </a:prstGeom>
          <a:noFill/>
        </p:spPr>
        <p:txBody>
          <a:bodyPr wrap="none" anchor="ctr">
            <a:spAutoFit/>
          </a:bodyPr>
          <a:lstStyle/>
          <a:p>
            <a:pPr algn="ctr">
              <a:defRPr sz="1000"/>
            </a:pPr>
            <a:r>
              <a:t>Current</a:t>
            </a:r>
          </a:p>
        </p:txBody>
      </p:sp>
      <p:sp>
        <p:nvSpPr>
          <p:cNvPr id="124" name="TextBox 123"/>
          <p:cNvSpPr txBox="1"/>
          <p:nvPr/>
        </p:nvSpPr>
        <p:spPr>
          <a:xfrm>
            <a:off x="3816000" y="3398399"/>
            <a:ext cx="360000" cy="108000"/>
          </a:xfrm>
          <a:prstGeom prst="rect">
            <a:avLst/>
          </a:prstGeom>
          <a:noFill/>
        </p:spPr>
        <p:txBody>
          <a:bodyPr wrap="none" anchor="ctr">
            <a:spAutoFit/>
          </a:bodyPr>
          <a:lstStyle/>
          <a:p>
            <a:pPr algn="ctr">
              <a:defRPr sz="1000"/>
            </a:pPr>
            <a:r>
              <a:t>2100</a:t>
            </a:r>
          </a:p>
        </p:txBody>
      </p:sp>
      <p:sp>
        <p:nvSpPr>
          <p:cNvPr id="125" name="TextBox 124"/>
          <p:cNvSpPr txBox="1"/>
          <p:nvPr/>
        </p:nvSpPr>
        <p:spPr>
          <a:xfrm>
            <a:off x="3708000" y="3542399"/>
            <a:ext cx="360000" cy="360000"/>
          </a:xfrm>
          <a:prstGeom prst="rect">
            <a:avLst/>
          </a:prstGeom>
          <a:solidFill>
            <a:srgbClr val="9AFF01"/>
          </a:solidFill>
        </p:spPr>
        <p:txBody>
          <a:bodyPr wrap="none" anchor="ctr">
            <a:spAutoFit/>
          </a:bodyPr>
          <a:lstStyle/>
          <a:p>
            <a:pPr algn="ctr"/>
            <a:r>
              <a:t>2.3</a:t>
            </a:r>
          </a:p>
        </p:txBody>
      </p:sp>
      <p:sp>
        <p:nvSpPr>
          <p:cNvPr id="126" name="TextBox 125"/>
          <p:cNvSpPr txBox="1"/>
          <p:nvPr/>
        </p:nvSpPr>
        <p:spPr>
          <a:xfrm>
            <a:off x="5814000" y="3398399"/>
            <a:ext cx="360000" cy="108000"/>
          </a:xfrm>
          <a:prstGeom prst="rect">
            <a:avLst/>
          </a:prstGeom>
          <a:noFill/>
        </p:spPr>
        <p:txBody>
          <a:bodyPr wrap="none">
            <a:spAutoFit/>
          </a:bodyPr>
          <a:lstStyle/>
          <a:p>
            <a:endParaRPr/>
          </a:p>
        </p:txBody>
      </p:sp>
      <p:sp>
        <p:nvSpPr>
          <p:cNvPr id="127" name="TextBox 126"/>
          <p:cNvSpPr txBox="1"/>
          <p:nvPr/>
        </p:nvSpPr>
        <p:spPr>
          <a:xfrm>
            <a:off x="7254000" y="3398399"/>
            <a:ext cx="360000" cy="108000"/>
          </a:xfrm>
          <a:prstGeom prst="rect">
            <a:avLst/>
          </a:prstGeom>
          <a:noFill/>
        </p:spPr>
        <p:txBody>
          <a:bodyPr wrap="none">
            <a:spAutoFit/>
          </a:bodyPr>
          <a:lstStyle/>
          <a:p>
            <a:endParaRPr/>
          </a:p>
        </p:txBody>
      </p:sp>
      <p:sp>
        <p:nvSpPr>
          <p:cNvPr id="128" name="TextBox 127"/>
          <p:cNvSpPr txBox="1"/>
          <p:nvPr/>
        </p:nvSpPr>
        <p:spPr>
          <a:xfrm>
            <a:off x="6066000" y="3542399"/>
            <a:ext cx="360000" cy="360000"/>
          </a:xfrm>
          <a:prstGeom prst="rect">
            <a:avLst/>
          </a:prstGeom>
          <a:solidFill>
            <a:srgbClr val="9AFF01"/>
          </a:solidFill>
        </p:spPr>
        <p:txBody>
          <a:bodyPr wrap="none" anchor="ctr">
            <a:spAutoFit/>
          </a:bodyPr>
          <a:lstStyle/>
          <a:p>
            <a:pPr algn="ctr"/>
            <a:r>
              <a:t>2.3</a:t>
            </a:r>
          </a:p>
        </p:txBody>
      </p:sp>
      <p:sp>
        <p:nvSpPr>
          <p:cNvPr id="129" name="TextBox 128"/>
          <p:cNvSpPr txBox="1"/>
          <p:nvPr/>
        </p:nvSpPr>
        <p:spPr>
          <a:xfrm>
            <a:off x="5814000" y="3398399"/>
            <a:ext cx="360000" cy="108000"/>
          </a:xfrm>
          <a:prstGeom prst="rect">
            <a:avLst/>
          </a:prstGeom>
          <a:noFill/>
        </p:spPr>
        <p:txBody>
          <a:bodyPr wrap="none">
            <a:spAutoFit/>
          </a:bodyPr>
          <a:lstStyle/>
          <a:p>
            <a:endParaRPr/>
          </a:p>
        </p:txBody>
      </p:sp>
      <p:sp>
        <p:nvSpPr>
          <p:cNvPr id="130" name="TextBox 129"/>
          <p:cNvSpPr txBox="1"/>
          <p:nvPr/>
        </p:nvSpPr>
        <p:spPr>
          <a:xfrm>
            <a:off x="7254000" y="3398399"/>
            <a:ext cx="360000" cy="108000"/>
          </a:xfrm>
          <a:prstGeom prst="rect">
            <a:avLst/>
          </a:prstGeom>
          <a:noFill/>
        </p:spPr>
        <p:txBody>
          <a:bodyPr wrap="none">
            <a:spAutoFit/>
          </a:bodyPr>
          <a:lstStyle/>
          <a:p>
            <a:endParaRPr/>
          </a:p>
        </p:txBody>
      </p:sp>
      <p:sp>
        <p:nvSpPr>
          <p:cNvPr id="131" name="TextBox 130"/>
          <p:cNvSpPr txBox="1"/>
          <p:nvPr/>
        </p:nvSpPr>
        <p:spPr>
          <a:xfrm>
            <a:off x="6426000" y="3542399"/>
            <a:ext cx="360000" cy="360000"/>
          </a:xfrm>
          <a:prstGeom prst="rect">
            <a:avLst/>
          </a:prstGeom>
          <a:solidFill>
            <a:srgbClr val="9AFF01"/>
          </a:solidFill>
        </p:spPr>
        <p:txBody>
          <a:bodyPr wrap="none" anchor="ctr">
            <a:spAutoFit/>
          </a:bodyPr>
          <a:lstStyle/>
          <a:p>
            <a:pPr algn="ctr"/>
            <a:r>
              <a:t>2.3</a:t>
            </a:r>
          </a:p>
        </p:txBody>
      </p:sp>
      <p:sp>
        <p:nvSpPr>
          <p:cNvPr id="132" name="TextBox 131"/>
          <p:cNvSpPr txBox="1"/>
          <p:nvPr/>
        </p:nvSpPr>
        <p:spPr>
          <a:xfrm>
            <a:off x="5814000" y="3398399"/>
            <a:ext cx="360000" cy="108000"/>
          </a:xfrm>
          <a:prstGeom prst="rect">
            <a:avLst/>
          </a:prstGeom>
          <a:noFill/>
        </p:spPr>
        <p:txBody>
          <a:bodyPr wrap="none">
            <a:spAutoFit/>
          </a:bodyPr>
          <a:lstStyle/>
          <a:p>
            <a:endParaRPr/>
          </a:p>
        </p:txBody>
      </p:sp>
      <p:sp>
        <p:nvSpPr>
          <p:cNvPr id="133" name="TextBox 132"/>
          <p:cNvSpPr txBox="1"/>
          <p:nvPr/>
        </p:nvSpPr>
        <p:spPr>
          <a:xfrm>
            <a:off x="7254000" y="3398399"/>
            <a:ext cx="360000" cy="108000"/>
          </a:xfrm>
          <a:prstGeom prst="rect">
            <a:avLst/>
          </a:prstGeom>
          <a:noFill/>
        </p:spPr>
        <p:txBody>
          <a:bodyPr wrap="none">
            <a:spAutoFit/>
          </a:bodyPr>
          <a:lstStyle/>
          <a:p>
            <a:endParaRPr/>
          </a:p>
        </p:txBody>
      </p:sp>
      <p:sp>
        <p:nvSpPr>
          <p:cNvPr id="134" name="TextBox 133"/>
          <p:cNvSpPr txBox="1"/>
          <p:nvPr/>
        </p:nvSpPr>
        <p:spPr>
          <a:xfrm>
            <a:off x="6786000" y="3542399"/>
            <a:ext cx="360000" cy="360000"/>
          </a:xfrm>
          <a:prstGeom prst="rect">
            <a:avLst/>
          </a:prstGeom>
          <a:solidFill>
            <a:srgbClr val="9AFF01"/>
          </a:solidFill>
        </p:spPr>
        <p:txBody>
          <a:bodyPr wrap="none" anchor="ctr">
            <a:spAutoFit/>
          </a:bodyPr>
          <a:lstStyle/>
          <a:p>
            <a:pPr algn="ctr"/>
            <a:r>
              <a:t>2.3</a:t>
            </a:r>
          </a:p>
        </p:txBody>
      </p:sp>
      <p:sp>
        <p:nvSpPr>
          <p:cNvPr id="135" name="TextBox 134"/>
          <p:cNvSpPr txBox="1"/>
          <p:nvPr/>
        </p:nvSpPr>
        <p:spPr>
          <a:xfrm>
            <a:off x="5814000" y="3398399"/>
            <a:ext cx="360000" cy="108000"/>
          </a:xfrm>
          <a:prstGeom prst="rect">
            <a:avLst/>
          </a:prstGeom>
          <a:noFill/>
        </p:spPr>
        <p:txBody>
          <a:bodyPr wrap="none" anchor="ctr">
            <a:spAutoFit/>
          </a:bodyPr>
          <a:lstStyle/>
          <a:p>
            <a:pPr algn="ctr">
              <a:defRPr sz="1000"/>
            </a:pPr>
            <a:r>
              <a:t>Current</a:t>
            </a:r>
          </a:p>
        </p:txBody>
      </p:sp>
      <p:sp>
        <p:nvSpPr>
          <p:cNvPr id="136" name="TextBox 135"/>
          <p:cNvSpPr txBox="1"/>
          <p:nvPr/>
        </p:nvSpPr>
        <p:spPr>
          <a:xfrm>
            <a:off x="7254000" y="3398399"/>
            <a:ext cx="360000" cy="108000"/>
          </a:xfrm>
          <a:prstGeom prst="rect">
            <a:avLst/>
          </a:prstGeom>
          <a:noFill/>
        </p:spPr>
        <p:txBody>
          <a:bodyPr wrap="none" anchor="ctr">
            <a:spAutoFit/>
          </a:bodyPr>
          <a:lstStyle/>
          <a:p>
            <a:pPr algn="ctr">
              <a:defRPr sz="1000"/>
            </a:pPr>
            <a:r>
              <a:t>2100</a:t>
            </a:r>
          </a:p>
        </p:txBody>
      </p:sp>
      <p:sp>
        <p:nvSpPr>
          <p:cNvPr id="137" name="TextBox 136"/>
          <p:cNvSpPr txBox="1"/>
          <p:nvPr/>
        </p:nvSpPr>
        <p:spPr>
          <a:xfrm>
            <a:off x="7146000" y="3542399"/>
            <a:ext cx="360000" cy="360000"/>
          </a:xfrm>
          <a:prstGeom prst="rect">
            <a:avLst/>
          </a:prstGeom>
          <a:solidFill>
            <a:srgbClr val="9AFF01"/>
          </a:solidFill>
        </p:spPr>
        <p:txBody>
          <a:bodyPr wrap="none" anchor="ctr">
            <a:spAutoFit/>
          </a:bodyPr>
          <a:lstStyle/>
          <a:p>
            <a:pPr algn="ctr"/>
            <a:r>
              <a:t>2.7</a:t>
            </a:r>
          </a:p>
        </p:txBody>
      </p:sp>
      <p:sp>
        <p:nvSpPr>
          <p:cNvPr id="138" name="TextBox 137"/>
          <p:cNvSpPr txBox="1"/>
          <p:nvPr/>
        </p:nvSpPr>
        <p:spPr>
          <a:xfrm>
            <a:off x="9252000" y="3398399"/>
            <a:ext cx="360000" cy="108000"/>
          </a:xfrm>
          <a:prstGeom prst="rect">
            <a:avLst/>
          </a:prstGeom>
          <a:noFill/>
        </p:spPr>
        <p:txBody>
          <a:bodyPr wrap="none">
            <a:spAutoFit/>
          </a:bodyPr>
          <a:lstStyle/>
          <a:p>
            <a:endParaRPr/>
          </a:p>
        </p:txBody>
      </p:sp>
      <p:sp>
        <p:nvSpPr>
          <p:cNvPr id="139" name="TextBox 138"/>
          <p:cNvSpPr txBox="1"/>
          <p:nvPr/>
        </p:nvSpPr>
        <p:spPr>
          <a:xfrm>
            <a:off x="10692000" y="3398399"/>
            <a:ext cx="360000" cy="108000"/>
          </a:xfrm>
          <a:prstGeom prst="rect">
            <a:avLst/>
          </a:prstGeom>
          <a:noFill/>
        </p:spPr>
        <p:txBody>
          <a:bodyPr wrap="none">
            <a:spAutoFit/>
          </a:bodyPr>
          <a:lstStyle/>
          <a:p>
            <a:endParaRPr/>
          </a:p>
        </p:txBody>
      </p:sp>
      <p:sp>
        <p:nvSpPr>
          <p:cNvPr id="140" name="TextBox 139"/>
          <p:cNvSpPr txBox="1"/>
          <p:nvPr/>
        </p:nvSpPr>
        <p:spPr>
          <a:xfrm>
            <a:off x="9504000" y="3542399"/>
            <a:ext cx="360000" cy="360000"/>
          </a:xfrm>
          <a:prstGeom prst="rect">
            <a:avLst/>
          </a:prstGeom>
          <a:solidFill>
            <a:srgbClr val="9AFF01"/>
          </a:solidFill>
        </p:spPr>
        <p:txBody>
          <a:bodyPr wrap="none" anchor="ctr">
            <a:spAutoFit/>
          </a:bodyPr>
          <a:lstStyle/>
          <a:p>
            <a:pPr algn="ctr"/>
            <a:r>
              <a:t>2.3</a:t>
            </a:r>
          </a:p>
        </p:txBody>
      </p:sp>
      <p:sp>
        <p:nvSpPr>
          <p:cNvPr id="141" name="TextBox 140"/>
          <p:cNvSpPr txBox="1"/>
          <p:nvPr/>
        </p:nvSpPr>
        <p:spPr>
          <a:xfrm>
            <a:off x="9252000" y="3398399"/>
            <a:ext cx="360000" cy="108000"/>
          </a:xfrm>
          <a:prstGeom prst="rect">
            <a:avLst/>
          </a:prstGeom>
          <a:noFill/>
        </p:spPr>
        <p:txBody>
          <a:bodyPr wrap="none">
            <a:spAutoFit/>
          </a:bodyPr>
          <a:lstStyle/>
          <a:p>
            <a:endParaRPr/>
          </a:p>
        </p:txBody>
      </p:sp>
      <p:sp>
        <p:nvSpPr>
          <p:cNvPr id="142" name="TextBox 141"/>
          <p:cNvSpPr txBox="1"/>
          <p:nvPr/>
        </p:nvSpPr>
        <p:spPr>
          <a:xfrm>
            <a:off x="10692000" y="3398399"/>
            <a:ext cx="360000" cy="108000"/>
          </a:xfrm>
          <a:prstGeom prst="rect">
            <a:avLst/>
          </a:prstGeom>
          <a:noFill/>
        </p:spPr>
        <p:txBody>
          <a:bodyPr wrap="none">
            <a:spAutoFit/>
          </a:bodyPr>
          <a:lstStyle/>
          <a:p>
            <a:endParaRPr/>
          </a:p>
        </p:txBody>
      </p:sp>
      <p:sp>
        <p:nvSpPr>
          <p:cNvPr id="143" name="TextBox 142"/>
          <p:cNvSpPr txBox="1"/>
          <p:nvPr/>
        </p:nvSpPr>
        <p:spPr>
          <a:xfrm>
            <a:off x="9864000" y="3542399"/>
            <a:ext cx="360000" cy="360000"/>
          </a:xfrm>
          <a:prstGeom prst="rect">
            <a:avLst/>
          </a:prstGeom>
          <a:solidFill>
            <a:srgbClr val="9AFF01"/>
          </a:solidFill>
        </p:spPr>
        <p:txBody>
          <a:bodyPr wrap="none" anchor="ctr">
            <a:spAutoFit/>
          </a:bodyPr>
          <a:lstStyle/>
          <a:p>
            <a:pPr algn="ctr"/>
            <a:r>
              <a:t>2.3</a:t>
            </a:r>
          </a:p>
        </p:txBody>
      </p:sp>
      <p:sp>
        <p:nvSpPr>
          <p:cNvPr id="144" name="TextBox 143"/>
          <p:cNvSpPr txBox="1"/>
          <p:nvPr/>
        </p:nvSpPr>
        <p:spPr>
          <a:xfrm>
            <a:off x="9252000" y="3398399"/>
            <a:ext cx="360000" cy="108000"/>
          </a:xfrm>
          <a:prstGeom prst="rect">
            <a:avLst/>
          </a:prstGeom>
          <a:noFill/>
        </p:spPr>
        <p:txBody>
          <a:bodyPr wrap="none">
            <a:spAutoFit/>
          </a:bodyPr>
          <a:lstStyle/>
          <a:p>
            <a:endParaRPr/>
          </a:p>
        </p:txBody>
      </p:sp>
      <p:sp>
        <p:nvSpPr>
          <p:cNvPr id="145" name="TextBox 144"/>
          <p:cNvSpPr txBox="1"/>
          <p:nvPr/>
        </p:nvSpPr>
        <p:spPr>
          <a:xfrm>
            <a:off x="10692000" y="3398399"/>
            <a:ext cx="360000" cy="108000"/>
          </a:xfrm>
          <a:prstGeom prst="rect">
            <a:avLst/>
          </a:prstGeom>
          <a:noFill/>
        </p:spPr>
        <p:txBody>
          <a:bodyPr wrap="none">
            <a:spAutoFit/>
          </a:bodyPr>
          <a:lstStyle/>
          <a:p>
            <a:endParaRPr/>
          </a:p>
        </p:txBody>
      </p:sp>
      <p:sp>
        <p:nvSpPr>
          <p:cNvPr id="146" name="TextBox 145"/>
          <p:cNvSpPr txBox="1"/>
          <p:nvPr/>
        </p:nvSpPr>
        <p:spPr>
          <a:xfrm>
            <a:off x="10224000" y="3542399"/>
            <a:ext cx="360000" cy="360000"/>
          </a:xfrm>
          <a:prstGeom prst="rect">
            <a:avLst/>
          </a:prstGeom>
          <a:solidFill>
            <a:srgbClr val="9AFF01"/>
          </a:solidFill>
        </p:spPr>
        <p:txBody>
          <a:bodyPr wrap="none" anchor="ctr">
            <a:spAutoFit/>
          </a:bodyPr>
          <a:lstStyle/>
          <a:p>
            <a:pPr algn="ctr"/>
            <a:r>
              <a:t>2.7</a:t>
            </a:r>
          </a:p>
        </p:txBody>
      </p:sp>
      <p:sp>
        <p:nvSpPr>
          <p:cNvPr id="147" name="TextBox 146"/>
          <p:cNvSpPr txBox="1"/>
          <p:nvPr/>
        </p:nvSpPr>
        <p:spPr>
          <a:xfrm>
            <a:off x="9252000" y="3398399"/>
            <a:ext cx="360000" cy="108000"/>
          </a:xfrm>
          <a:prstGeom prst="rect">
            <a:avLst/>
          </a:prstGeom>
          <a:noFill/>
        </p:spPr>
        <p:txBody>
          <a:bodyPr wrap="none" anchor="ctr">
            <a:spAutoFit/>
          </a:bodyPr>
          <a:lstStyle/>
          <a:p>
            <a:pPr algn="ctr">
              <a:defRPr sz="1000"/>
            </a:pPr>
            <a:r>
              <a:t>Current</a:t>
            </a:r>
          </a:p>
        </p:txBody>
      </p:sp>
      <p:sp>
        <p:nvSpPr>
          <p:cNvPr id="148" name="TextBox 147"/>
          <p:cNvSpPr txBox="1"/>
          <p:nvPr/>
        </p:nvSpPr>
        <p:spPr>
          <a:xfrm>
            <a:off x="10692000" y="3398399"/>
            <a:ext cx="360000" cy="108000"/>
          </a:xfrm>
          <a:prstGeom prst="rect">
            <a:avLst/>
          </a:prstGeom>
          <a:noFill/>
        </p:spPr>
        <p:txBody>
          <a:bodyPr wrap="none" anchor="ctr">
            <a:spAutoFit/>
          </a:bodyPr>
          <a:lstStyle/>
          <a:p>
            <a:pPr algn="ctr">
              <a:defRPr sz="1000"/>
            </a:pPr>
            <a:r>
              <a:t>2100</a:t>
            </a:r>
          </a:p>
        </p:txBody>
      </p:sp>
      <p:sp>
        <p:nvSpPr>
          <p:cNvPr id="149" name="TextBox 148"/>
          <p:cNvSpPr txBox="1"/>
          <p:nvPr/>
        </p:nvSpPr>
        <p:spPr>
          <a:xfrm>
            <a:off x="10584000" y="3542399"/>
            <a:ext cx="360000" cy="360000"/>
          </a:xfrm>
          <a:prstGeom prst="rect">
            <a:avLst/>
          </a:prstGeom>
          <a:solidFill>
            <a:srgbClr val="D2FF02"/>
          </a:solidFill>
        </p:spPr>
        <p:txBody>
          <a:bodyPr wrap="none" anchor="ctr">
            <a:spAutoFit/>
          </a:bodyPr>
          <a:lstStyle/>
          <a:p>
            <a:pPr algn="ctr"/>
            <a:r>
              <a:t>3.0</a:t>
            </a:r>
          </a:p>
        </p:txBody>
      </p:sp>
      <p:sp>
        <p:nvSpPr>
          <p:cNvPr id="150" name="TextBox 149"/>
          <p:cNvSpPr txBox="1"/>
          <p:nvPr/>
        </p:nvSpPr>
        <p:spPr>
          <a:xfrm>
            <a:off x="720000" y="4161600"/>
            <a:ext cx="1548000" cy="360000"/>
          </a:xfrm>
          <a:prstGeom prst="rect">
            <a:avLst/>
          </a:prstGeom>
          <a:noFill/>
        </p:spPr>
        <p:txBody>
          <a:bodyPr wrap="none" anchor="ctr">
            <a:spAutoFit/>
          </a:bodyPr>
          <a:lstStyle/>
          <a:p>
            <a:r>
              <a:t>River flood</a:t>
            </a:r>
          </a:p>
        </p:txBody>
      </p:sp>
      <p:sp>
        <p:nvSpPr>
          <p:cNvPr id="151" name="TextBox 150"/>
          <p:cNvSpPr txBox="1"/>
          <p:nvPr/>
        </p:nvSpPr>
        <p:spPr>
          <a:xfrm>
            <a:off x="5814000" y="4017600"/>
            <a:ext cx="360000" cy="108000"/>
          </a:xfrm>
          <a:prstGeom prst="rect">
            <a:avLst/>
          </a:prstGeom>
          <a:noFill/>
        </p:spPr>
        <p:txBody>
          <a:bodyPr wrap="none">
            <a:spAutoFit/>
          </a:bodyPr>
          <a:lstStyle/>
          <a:p>
            <a:endParaRPr/>
          </a:p>
        </p:txBody>
      </p:sp>
      <p:sp>
        <p:nvSpPr>
          <p:cNvPr id="152" name="TextBox 151"/>
          <p:cNvSpPr txBox="1"/>
          <p:nvPr/>
        </p:nvSpPr>
        <p:spPr>
          <a:xfrm>
            <a:off x="7254000" y="4017600"/>
            <a:ext cx="360000" cy="108000"/>
          </a:xfrm>
          <a:prstGeom prst="rect">
            <a:avLst/>
          </a:prstGeom>
          <a:noFill/>
        </p:spPr>
        <p:txBody>
          <a:bodyPr wrap="none">
            <a:spAutoFit/>
          </a:bodyPr>
          <a:lstStyle/>
          <a:p>
            <a:endParaRPr/>
          </a:p>
        </p:txBody>
      </p:sp>
      <p:sp>
        <p:nvSpPr>
          <p:cNvPr id="153" name="TextBox 152"/>
          <p:cNvSpPr txBox="1"/>
          <p:nvPr/>
        </p:nvSpPr>
        <p:spPr>
          <a:xfrm>
            <a:off x="6066000" y="4161600"/>
            <a:ext cx="360000" cy="360000"/>
          </a:xfrm>
          <a:prstGeom prst="rect">
            <a:avLst/>
          </a:prstGeom>
          <a:solidFill>
            <a:srgbClr val="FE9901"/>
          </a:solidFill>
        </p:spPr>
        <p:txBody>
          <a:bodyPr wrap="none" anchor="ctr">
            <a:spAutoFit/>
          </a:bodyPr>
          <a:lstStyle/>
          <a:p>
            <a:pPr algn="ctr"/>
            <a:r>
              <a:t>7.0</a:t>
            </a:r>
          </a:p>
        </p:txBody>
      </p:sp>
      <p:sp>
        <p:nvSpPr>
          <p:cNvPr id="154" name="TextBox 153"/>
          <p:cNvSpPr txBox="1"/>
          <p:nvPr/>
        </p:nvSpPr>
        <p:spPr>
          <a:xfrm>
            <a:off x="5814000" y="4017600"/>
            <a:ext cx="360000" cy="108000"/>
          </a:xfrm>
          <a:prstGeom prst="rect">
            <a:avLst/>
          </a:prstGeom>
          <a:noFill/>
        </p:spPr>
        <p:txBody>
          <a:bodyPr wrap="none">
            <a:spAutoFit/>
          </a:bodyPr>
          <a:lstStyle/>
          <a:p>
            <a:endParaRPr/>
          </a:p>
        </p:txBody>
      </p:sp>
      <p:sp>
        <p:nvSpPr>
          <p:cNvPr id="155" name="TextBox 154"/>
          <p:cNvSpPr txBox="1"/>
          <p:nvPr/>
        </p:nvSpPr>
        <p:spPr>
          <a:xfrm>
            <a:off x="7254000" y="4017600"/>
            <a:ext cx="360000" cy="108000"/>
          </a:xfrm>
          <a:prstGeom prst="rect">
            <a:avLst/>
          </a:prstGeom>
          <a:noFill/>
        </p:spPr>
        <p:txBody>
          <a:bodyPr wrap="none">
            <a:spAutoFit/>
          </a:bodyPr>
          <a:lstStyle/>
          <a:p>
            <a:endParaRPr/>
          </a:p>
        </p:txBody>
      </p:sp>
      <p:sp>
        <p:nvSpPr>
          <p:cNvPr id="156" name="TextBox 155"/>
          <p:cNvSpPr txBox="1"/>
          <p:nvPr/>
        </p:nvSpPr>
        <p:spPr>
          <a:xfrm>
            <a:off x="6426000" y="4161600"/>
            <a:ext cx="360000" cy="360000"/>
          </a:xfrm>
          <a:prstGeom prst="rect">
            <a:avLst/>
          </a:prstGeom>
          <a:solidFill>
            <a:srgbClr val="FE9901"/>
          </a:solidFill>
        </p:spPr>
        <p:txBody>
          <a:bodyPr wrap="none" anchor="ctr">
            <a:spAutoFit/>
          </a:bodyPr>
          <a:lstStyle/>
          <a:p>
            <a:pPr algn="ctr"/>
            <a:r>
              <a:t>7.0</a:t>
            </a:r>
          </a:p>
        </p:txBody>
      </p:sp>
      <p:sp>
        <p:nvSpPr>
          <p:cNvPr id="157" name="TextBox 156"/>
          <p:cNvSpPr txBox="1"/>
          <p:nvPr/>
        </p:nvSpPr>
        <p:spPr>
          <a:xfrm>
            <a:off x="5814000" y="4017600"/>
            <a:ext cx="360000" cy="108000"/>
          </a:xfrm>
          <a:prstGeom prst="rect">
            <a:avLst/>
          </a:prstGeom>
          <a:noFill/>
        </p:spPr>
        <p:txBody>
          <a:bodyPr wrap="none">
            <a:spAutoFit/>
          </a:bodyPr>
          <a:lstStyle/>
          <a:p>
            <a:endParaRPr/>
          </a:p>
        </p:txBody>
      </p:sp>
      <p:sp>
        <p:nvSpPr>
          <p:cNvPr id="158" name="TextBox 157"/>
          <p:cNvSpPr txBox="1"/>
          <p:nvPr/>
        </p:nvSpPr>
        <p:spPr>
          <a:xfrm>
            <a:off x="7254000" y="4017600"/>
            <a:ext cx="360000" cy="108000"/>
          </a:xfrm>
          <a:prstGeom prst="rect">
            <a:avLst/>
          </a:prstGeom>
          <a:noFill/>
        </p:spPr>
        <p:txBody>
          <a:bodyPr wrap="none">
            <a:spAutoFit/>
          </a:bodyPr>
          <a:lstStyle/>
          <a:p>
            <a:endParaRPr/>
          </a:p>
        </p:txBody>
      </p:sp>
      <p:sp>
        <p:nvSpPr>
          <p:cNvPr id="159" name="TextBox 158"/>
          <p:cNvSpPr txBox="1"/>
          <p:nvPr/>
        </p:nvSpPr>
        <p:spPr>
          <a:xfrm>
            <a:off x="6786000" y="4161600"/>
            <a:ext cx="360000" cy="360000"/>
          </a:xfrm>
          <a:prstGeom prst="rect">
            <a:avLst/>
          </a:prstGeom>
          <a:solidFill>
            <a:srgbClr val="FE9901"/>
          </a:solidFill>
        </p:spPr>
        <p:txBody>
          <a:bodyPr wrap="none" anchor="ctr">
            <a:spAutoFit/>
          </a:bodyPr>
          <a:lstStyle/>
          <a:p>
            <a:pPr algn="ctr"/>
            <a:r>
              <a:t>7.0</a:t>
            </a:r>
          </a:p>
        </p:txBody>
      </p:sp>
      <p:sp>
        <p:nvSpPr>
          <p:cNvPr id="160" name="TextBox 159"/>
          <p:cNvSpPr txBox="1"/>
          <p:nvPr/>
        </p:nvSpPr>
        <p:spPr>
          <a:xfrm>
            <a:off x="5814000" y="4017600"/>
            <a:ext cx="360000" cy="108000"/>
          </a:xfrm>
          <a:prstGeom prst="rect">
            <a:avLst/>
          </a:prstGeom>
          <a:noFill/>
        </p:spPr>
        <p:txBody>
          <a:bodyPr wrap="none" anchor="ctr">
            <a:spAutoFit/>
          </a:bodyPr>
          <a:lstStyle/>
          <a:p>
            <a:pPr algn="ctr">
              <a:defRPr sz="1000"/>
            </a:pPr>
            <a:r>
              <a:t>Current</a:t>
            </a:r>
          </a:p>
        </p:txBody>
      </p:sp>
      <p:sp>
        <p:nvSpPr>
          <p:cNvPr id="161" name="TextBox 160"/>
          <p:cNvSpPr txBox="1"/>
          <p:nvPr/>
        </p:nvSpPr>
        <p:spPr>
          <a:xfrm>
            <a:off x="7254000" y="4017600"/>
            <a:ext cx="360000" cy="108000"/>
          </a:xfrm>
          <a:prstGeom prst="rect">
            <a:avLst/>
          </a:prstGeom>
          <a:noFill/>
        </p:spPr>
        <p:txBody>
          <a:bodyPr wrap="none" anchor="ctr">
            <a:spAutoFit/>
          </a:bodyPr>
          <a:lstStyle/>
          <a:p>
            <a:pPr algn="ctr">
              <a:defRPr sz="1000"/>
            </a:pPr>
            <a:r>
              <a:t>2100</a:t>
            </a:r>
          </a:p>
        </p:txBody>
      </p:sp>
      <p:sp>
        <p:nvSpPr>
          <p:cNvPr id="162" name="TextBox 161"/>
          <p:cNvSpPr txBox="1"/>
          <p:nvPr/>
        </p:nvSpPr>
        <p:spPr>
          <a:xfrm>
            <a:off x="7146000" y="4161600"/>
            <a:ext cx="360000" cy="360000"/>
          </a:xfrm>
          <a:prstGeom prst="rect">
            <a:avLst/>
          </a:prstGeom>
          <a:solidFill>
            <a:srgbClr val="FE9901"/>
          </a:solidFill>
        </p:spPr>
        <p:txBody>
          <a:bodyPr wrap="none" anchor="ctr">
            <a:spAutoFit/>
          </a:bodyPr>
          <a:lstStyle/>
          <a:p>
            <a:pPr algn="ctr"/>
            <a:r>
              <a:t>7.0</a:t>
            </a:r>
          </a:p>
        </p:txBody>
      </p:sp>
      <p:sp>
        <p:nvSpPr>
          <p:cNvPr id="163" name="TextBox 162"/>
          <p:cNvSpPr txBox="1"/>
          <p:nvPr/>
        </p:nvSpPr>
        <p:spPr>
          <a:xfrm>
            <a:off x="9252000" y="4017600"/>
            <a:ext cx="360000" cy="108000"/>
          </a:xfrm>
          <a:prstGeom prst="rect">
            <a:avLst/>
          </a:prstGeom>
          <a:noFill/>
        </p:spPr>
        <p:txBody>
          <a:bodyPr wrap="none">
            <a:spAutoFit/>
          </a:bodyPr>
          <a:lstStyle/>
          <a:p>
            <a:endParaRPr/>
          </a:p>
        </p:txBody>
      </p:sp>
      <p:sp>
        <p:nvSpPr>
          <p:cNvPr id="164" name="TextBox 163"/>
          <p:cNvSpPr txBox="1"/>
          <p:nvPr/>
        </p:nvSpPr>
        <p:spPr>
          <a:xfrm>
            <a:off x="10692000" y="4017600"/>
            <a:ext cx="360000" cy="108000"/>
          </a:xfrm>
          <a:prstGeom prst="rect">
            <a:avLst/>
          </a:prstGeom>
          <a:noFill/>
        </p:spPr>
        <p:txBody>
          <a:bodyPr wrap="none">
            <a:spAutoFit/>
          </a:bodyPr>
          <a:lstStyle/>
          <a:p>
            <a:endParaRPr/>
          </a:p>
        </p:txBody>
      </p:sp>
      <p:sp>
        <p:nvSpPr>
          <p:cNvPr id="165" name="TextBox 164"/>
          <p:cNvSpPr txBox="1"/>
          <p:nvPr/>
        </p:nvSpPr>
        <p:spPr>
          <a:xfrm>
            <a:off x="9504000" y="4161600"/>
            <a:ext cx="360000" cy="360000"/>
          </a:xfrm>
          <a:prstGeom prst="rect">
            <a:avLst/>
          </a:prstGeom>
          <a:solidFill>
            <a:srgbClr val="FE9901"/>
          </a:solidFill>
        </p:spPr>
        <p:txBody>
          <a:bodyPr wrap="none" anchor="ctr">
            <a:spAutoFit/>
          </a:bodyPr>
          <a:lstStyle/>
          <a:p>
            <a:pPr algn="ctr"/>
            <a:r>
              <a:t>7.0</a:t>
            </a:r>
          </a:p>
        </p:txBody>
      </p:sp>
      <p:sp>
        <p:nvSpPr>
          <p:cNvPr id="166" name="TextBox 165"/>
          <p:cNvSpPr txBox="1"/>
          <p:nvPr/>
        </p:nvSpPr>
        <p:spPr>
          <a:xfrm>
            <a:off x="9252000" y="4017600"/>
            <a:ext cx="360000" cy="108000"/>
          </a:xfrm>
          <a:prstGeom prst="rect">
            <a:avLst/>
          </a:prstGeom>
          <a:noFill/>
        </p:spPr>
        <p:txBody>
          <a:bodyPr wrap="none">
            <a:spAutoFit/>
          </a:bodyPr>
          <a:lstStyle/>
          <a:p>
            <a:endParaRPr/>
          </a:p>
        </p:txBody>
      </p:sp>
      <p:sp>
        <p:nvSpPr>
          <p:cNvPr id="167" name="TextBox 166"/>
          <p:cNvSpPr txBox="1"/>
          <p:nvPr/>
        </p:nvSpPr>
        <p:spPr>
          <a:xfrm>
            <a:off x="10692000" y="4017600"/>
            <a:ext cx="360000" cy="108000"/>
          </a:xfrm>
          <a:prstGeom prst="rect">
            <a:avLst/>
          </a:prstGeom>
          <a:noFill/>
        </p:spPr>
        <p:txBody>
          <a:bodyPr wrap="none">
            <a:spAutoFit/>
          </a:bodyPr>
          <a:lstStyle/>
          <a:p>
            <a:endParaRPr/>
          </a:p>
        </p:txBody>
      </p:sp>
      <p:sp>
        <p:nvSpPr>
          <p:cNvPr id="168" name="TextBox 167"/>
          <p:cNvSpPr txBox="1"/>
          <p:nvPr/>
        </p:nvSpPr>
        <p:spPr>
          <a:xfrm>
            <a:off x="9864000" y="4161600"/>
            <a:ext cx="360000" cy="360000"/>
          </a:xfrm>
          <a:prstGeom prst="rect">
            <a:avLst/>
          </a:prstGeom>
          <a:solidFill>
            <a:srgbClr val="FE9901"/>
          </a:solidFill>
        </p:spPr>
        <p:txBody>
          <a:bodyPr wrap="none" anchor="ctr">
            <a:spAutoFit/>
          </a:bodyPr>
          <a:lstStyle/>
          <a:p>
            <a:pPr algn="ctr"/>
            <a:r>
              <a:t>7.0</a:t>
            </a:r>
          </a:p>
        </p:txBody>
      </p:sp>
      <p:sp>
        <p:nvSpPr>
          <p:cNvPr id="169" name="TextBox 168"/>
          <p:cNvSpPr txBox="1"/>
          <p:nvPr/>
        </p:nvSpPr>
        <p:spPr>
          <a:xfrm>
            <a:off x="9252000" y="4017600"/>
            <a:ext cx="360000" cy="108000"/>
          </a:xfrm>
          <a:prstGeom prst="rect">
            <a:avLst/>
          </a:prstGeom>
          <a:noFill/>
        </p:spPr>
        <p:txBody>
          <a:bodyPr wrap="none">
            <a:spAutoFit/>
          </a:bodyPr>
          <a:lstStyle/>
          <a:p>
            <a:endParaRPr/>
          </a:p>
        </p:txBody>
      </p:sp>
      <p:sp>
        <p:nvSpPr>
          <p:cNvPr id="170" name="TextBox 169"/>
          <p:cNvSpPr txBox="1"/>
          <p:nvPr/>
        </p:nvSpPr>
        <p:spPr>
          <a:xfrm>
            <a:off x="10692000" y="4017600"/>
            <a:ext cx="360000" cy="108000"/>
          </a:xfrm>
          <a:prstGeom prst="rect">
            <a:avLst/>
          </a:prstGeom>
          <a:noFill/>
        </p:spPr>
        <p:txBody>
          <a:bodyPr wrap="none">
            <a:spAutoFit/>
          </a:bodyPr>
          <a:lstStyle/>
          <a:p>
            <a:endParaRPr/>
          </a:p>
        </p:txBody>
      </p:sp>
      <p:sp>
        <p:nvSpPr>
          <p:cNvPr id="171" name="TextBox 170"/>
          <p:cNvSpPr txBox="1"/>
          <p:nvPr/>
        </p:nvSpPr>
        <p:spPr>
          <a:xfrm>
            <a:off x="10224000" y="4161600"/>
            <a:ext cx="360000" cy="360000"/>
          </a:xfrm>
          <a:prstGeom prst="rect">
            <a:avLst/>
          </a:prstGeom>
          <a:solidFill>
            <a:srgbClr val="FE9901"/>
          </a:solidFill>
        </p:spPr>
        <p:txBody>
          <a:bodyPr wrap="none" anchor="ctr">
            <a:spAutoFit/>
          </a:bodyPr>
          <a:lstStyle/>
          <a:p>
            <a:pPr algn="ctr"/>
            <a:r>
              <a:t>7.0</a:t>
            </a:r>
          </a:p>
        </p:txBody>
      </p:sp>
      <p:sp>
        <p:nvSpPr>
          <p:cNvPr id="172" name="TextBox 171"/>
          <p:cNvSpPr txBox="1"/>
          <p:nvPr/>
        </p:nvSpPr>
        <p:spPr>
          <a:xfrm>
            <a:off x="9252000" y="4017600"/>
            <a:ext cx="360000" cy="108000"/>
          </a:xfrm>
          <a:prstGeom prst="rect">
            <a:avLst/>
          </a:prstGeom>
          <a:noFill/>
        </p:spPr>
        <p:txBody>
          <a:bodyPr wrap="none" anchor="ctr">
            <a:spAutoFit/>
          </a:bodyPr>
          <a:lstStyle/>
          <a:p>
            <a:pPr algn="ctr">
              <a:defRPr sz="1000"/>
            </a:pPr>
            <a:r>
              <a:t>Current</a:t>
            </a:r>
          </a:p>
        </p:txBody>
      </p:sp>
      <p:sp>
        <p:nvSpPr>
          <p:cNvPr id="173" name="TextBox 172"/>
          <p:cNvSpPr txBox="1"/>
          <p:nvPr/>
        </p:nvSpPr>
        <p:spPr>
          <a:xfrm>
            <a:off x="10692000" y="4017600"/>
            <a:ext cx="360000" cy="108000"/>
          </a:xfrm>
          <a:prstGeom prst="rect">
            <a:avLst/>
          </a:prstGeom>
          <a:noFill/>
        </p:spPr>
        <p:txBody>
          <a:bodyPr wrap="none" anchor="ctr">
            <a:spAutoFit/>
          </a:bodyPr>
          <a:lstStyle/>
          <a:p>
            <a:pPr algn="ctr">
              <a:defRPr sz="1000"/>
            </a:pPr>
            <a:r>
              <a:t>2100</a:t>
            </a:r>
          </a:p>
        </p:txBody>
      </p:sp>
      <p:sp>
        <p:nvSpPr>
          <p:cNvPr id="174" name="TextBox 173"/>
          <p:cNvSpPr txBox="1"/>
          <p:nvPr/>
        </p:nvSpPr>
        <p:spPr>
          <a:xfrm>
            <a:off x="10584000" y="4161600"/>
            <a:ext cx="360000" cy="360000"/>
          </a:xfrm>
          <a:prstGeom prst="rect">
            <a:avLst/>
          </a:prstGeom>
          <a:solidFill>
            <a:srgbClr val="FE9901"/>
          </a:solidFill>
        </p:spPr>
        <p:txBody>
          <a:bodyPr wrap="none" anchor="ctr">
            <a:spAutoFit/>
          </a:bodyPr>
          <a:lstStyle/>
          <a:p>
            <a:pPr algn="ctr"/>
            <a:r>
              <a:t>7.0</a:t>
            </a:r>
          </a:p>
        </p:txBody>
      </p:sp>
      <p:sp>
        <p:nvSpPr>
          <p:cNvPr id="175" name="TextBox 174"/>
          <p:cNvSpPr txBox="1"/>
          <p:nvPr/>
        </p:nvSpPr>
        <p:spPr>
          <a:xfrm>
            <a:off x="720000" y="4780800"/>
            <a:ext cx="1548000" cy="360000"/>
          </a:xfrm>
          <a:prstGeom prst="rect">
            <a:avLst/>
          </a:prstGeom>
          <a:noFill/>
        </p:spPr>
        <p:txBody>
          <a:bodyPr wrap="none" anchor="ctr">
            <a:spAutoFit/>
          </a:bodyPr>
          <a:lstStyle/>
          <a:p>
            <a:r>
              <a:t>Sea level rise</a:t>
            </a:r>
          </a:p>
        </p:txBody>
      </p:sp>
      <p:sp>
        <p:nvSpPr>
          <p:cNvPr id="176" name="TextBox 175"/>
          <p:cNvSpPr txBox="1"/>
          <p:nvPr/>
        </p:nvSpPr>
        <p:spPr>
          <a:xfrm>
            <a:off x="9252000" y="4636800"/>
            <a:ext cx="360000" cy="108000"/>
          </a:xfrm>
          <a:prstGeom prst="rect">
            <a:avLst/>
          </a:prstGeom>
          <a:noFill/>
        </p:spPr>
        <p:txBody>
          <a:bodyPr wrap="none">
            <a:spAutoFit/>
          </a:bodyPr>
          <a:lstStyle/>
          <a:p>
            <a:endParaRPr/>
          </a:p>
        </p:txBody>
      </p:sp>
      <p:sp>
        <p:nvSpPr>
          <p:cNvPr id="177" name="TextBox 176"/>
          <p:cNvSpPr txBox="1"/>
          <p:nvPr/>
        </p:nvSpPr>
        <p:spPr>
          <a:xfrm>
            <a:off x="3816000" y="4636800"/>
            <a:ext cx="360000" cy="108000"/>
          </a:xfrm>
          <a:prstGeom prst="rect">
            <a:avLst/>
          </a:prstGeom>
          <a:noFill/>
        </p:spPr>
        <p:txBody>
          <a:bodyPr wrap="none" anchor="ctr">
            <a:spAutoFit/>
          </a:bodyPr>
          <a:lstStyle/>
          <a:p>
            <a:pPr algn="ctr">
              <a:defRPr sz="1000"/>
            </a:pPr>
            <a:r>
              <a:t>2100</a:t>
            </a:r>
          </a:p>
        </p:txBody>
      </p:sp>
      <p:sp>
        <p:nvSpPr>
          <p:cNvPr id="178" name="TextBox 177"/>
          <p:cNvSpPr txBox="1"/>
          <p:nvPr/>
        </p:nvSpPr>
        <p:spPr>
          <a:xfrm>
            <a:off x="3708000" y="4780800"/>
            <a:ext cx="360000" cy="360000"/>
          </a:xfrm>
          <a:prstGeom prst="rect">
            <a:avLst/>
          </a:prstGeom>
          <a:solidFill>
            <a:srgbClr val="07FD02"/>
          </a:solidFill>
        </p:spPr>
        <p:txBody>
          <a:bodyPr wrap="none" anchor="ctr">
            <a:spAutoFit/>
          </a:bodyPr>
          <a:lstStyle/>
          <a:p>
            <a:pPr algn="ctr"/>
            <a:r>
              <a:t>0.0</a:t>
            </a:r>
          </a:p>
        </p:txBody>
      </p:sp>
      <p:sp>
        <p:nvSpPr>
          <p:cNvPr id="179" name="TextBox 178"/>
          <p:cNvSpPr txBox="1"/>
          <p:nvPr/>
        </p:nvSpPr>
        <p:spPr>
          <a:xfrm>
            <a:off x="9252000" y="4636800"/>
            <a:ext cx="360000" cy="108000"/>
          </a:xfrm>
          <a:prstGeom prst="rect">
            <a:avLst/>
          </a:prstGeom>
          <a:noFill/>
        </p:spPr>
        <p:txBody>
          <a:bodyPr wrap="none">
            <a:spAutoFit/>
          </a:bodyPr>
          <a:lstStyle/>
          <a:p>
            <a:endParaRPr/>
          </a:p>
        </p:txBody>
      </p:sp>
      <p:sp>
        <p:nvSpPr>
          <p:cNvPr id="180" name="TextBox 179"/>
          <p:cNvSpPr txBox="1"/>
          <p:nvPr/>
        </p:nvSpPr>
        <p:spPr>
          <a:xfrm>
            <a:off x="7254000" y="4636800"/>
            <a:ext cx="360000" cy="108000"/>
          </a:xfrm>
          <a:prstGeom prst="rect">
            <a:avLst/>
          </a:prstGeom>
          <a:noFill/>
        </p:spPr>
        <p:txBody>
          <a:bodyPr wrap="none" anchor="ctr">
            <a:spAutoFit/>
          </a:bodyPr>
          <a:lstStyle/>
          <a:p>
            <a:pPr algn="ctr">
              <a:defRPr sz="1000"/>
            </a:pPr>
            <a:r>
              <a:t>2100</a:t>
            </a:r>
          </a:p>
        </p:txBody>
      </p:sp>
      <p:sp>
        <p:nvSpPr>
          <p:cNvPr id="181" name="TextBox 180"/>
          <p:cNvSpPr txBox="1"/>
          <p:nvPr/>
        </p:nvSpPr>
        <p:spPr>
          <a:xfrm>
            <a:off x="7146000" y="4780800"/>
            <a:ext cx="360000" cy="360000"/>
          </a:xfrm>
          <a:prstGeom prst="rect">
            <a:avLst/>
          </a:prstGeom>
          <a:solidFill>
            <a:srgbClr val="07FD02"/>
          </a:solidFill>
        </p:spPr>
        <p:txBody>
          <a:bodyPr wrap="none" anchor="ctr">
            <a:spAutoFit/>
          </a:bodyPr>
          <a:lstStyle/>
          <a:p>
            <a:pPr algn="ctr"/>
            <a:r>
              <a:t>0.0</a:t>
            </a:r>
          </a:p>
        </p:txBody>
      </p:sp>
      <p:sp>
        <p:nvSpPr>
          <p:cNvPr id="182" name="TextBox 181"/>
          <p:cNvSpPr txBox="1"/>
          <p:nvPr/>
        </p:nvSpPr>
        <p:spPr>
          <a:xfrm>
            <a:off x="9252000" y="4636800"/>
            <a:ext cx="360000" cy="108000"/>
          </a:xfrm>
          <a:prstGeom prst="rect">
            <a:avLst/>
          </a:prstGeom>
          <a:noFill/>
        </p:spPr>
        <p:txBody>
          <a:bodyPr wrap="none">
            <a:spAutoFit/>
          </a:bodyPr>
          <a:lstStyle/>
          <a:p>
            <a:endParaRPr/>
          </a:p>
        </p:txBody>
      </p:sp>
      <p:sp>
        <p:nvSpPr>
          <p:cNvPr id="183" name="TextBox 182"/>
          <p:cNvSpPr txBox="1"/>
          <p:nvPr/>
        </p:nvSpPr>
        <p:spPr>
          <a:xfrm>
            <a:off x="10692000" y="4636800"/>
            <a:ext cx="360000" cy="108000"/>
          </a:xfrm>
          <a:prstGeom prst="rect">
            <a:avLst/>
          </a:prstGeom>
          <a:noFill/>
        </p:spPr>
        <p:txBody>
          <a:bodyPr wrap="none" anchor="ctr">
            <a:spAutoFit/>
          </a:bodyPr>
          <a:lstStyle/>
          <a:p>
            <a:pPr algn="ctr">
              <a:defRPr sz="1000"/>
            </a:pPr>
            <a:r>
              <a:t>2100</a:t>
            </a:r>
          </a:p>
        </p:txBody>
      </p:sp>
      <p:sp>
        <p:nvSpPr>
          <p:cNvPr id="184" name="TextBox 183"/>
          <p:cNvSpPr txBox="1"/>
          <p:nvPr/>
        </p:nvSpPr>
        <p:spPr>
          <a:xfrm>
            <a:off x="10584000" y="4780800"/>
            <a:ext cx="360000" cy="360000"/>
          </a:xfrm>
          <a:prstGeom prst="rect">
            <a:avLst/>
          </a:prstGeom>
          <a:solidFill>
            <a:srgbClr val="07FD02"/>
          </a:solidFill>
        </p:spPr>
        <p:txBody>
          <a:bodyPr wrap="none" anchor="ctr">
            <a:spAutoFit/>
          </a:bodyPr>
          <a:lstStyle/>
          <a:p>
            <a:pPr algn="ctr"/>
            <a:r>
              <a:t>0.0</a:t>
            </a:r>
          </a:p>
        </p:txBody>
      </p:sp>
      <p:sp>
        <p:nvSpPr>
          <p:cNvPr id="185" name="TextBox 184"/>
          <p:cNvSpPr txBox="1"/>
          <p:nvPr/>
        </p:nvSpPr>
        <p:spPr>
          <a:xfrm>
            <a:off x="720000" y="5400000"/>
            <a:ext cx="1548000" cy="360000"/>
          </a:xfrm>
          <a:prstGeom prst="rect">
            <a:avLst/>
          </a:prstGeom>
          <a:noFill/>
        </p:spPr>
        <p:txBody>
          <a:bodyPr wrap="none" anchor="ctr">
            <a:spAutoFit/>
          </a:bodyPr>
          <a:lstStyle/>
          <a:p>
            <a:r>
              <a:t>Tropical cyclone</a:t>
            </a:r>
          </a:p>
        </p:txBody>
      </p:sp>
      <p:sp>
        <p:nvSpPr>
          <p:cNvPr id="186" name="TextBox 185"/>
          <p:cNvSpPr txBox="1"/>
          <p:nvPr/>
        </p:nvSpPr>
        <p:spPr>
          <a:xfrm>
            <a:off x="5814000" y="5256000"/>
            <a:ext cx="360000" cy="108000"/>
          </a:xfrm>
          <a:prstGeom prst="rect">
            <a:avLst/>
          </a:prstGeom>
          <a:noFill/>
        </p:spPr>
        <p:txBody>
          <a:bodyPr wrap="none">
            <a:spAutoFit/>
          </a:bodyPr>
          <a:lstStyle/>
          <a:p>
            <a:endParaRPr/>
          </a:p>
        </p:txBody>
      </p:sp>
      <p:sp>
        <p:nvSpPr>
          <p:cNvPr id="187" name="TextBox 186"/>
          <p:cNvSpPr txBox="1"/>
          <p:nvPr/>
        </p:nvSpPr>
        <p:spPr>
          <a:xfrm>
            <a:off x="7254000" y="5256000"/>
            <a:ext cx="360000" cy="108000"/>
          </a:xfrm>
          <a:prstGeom prst="rect">
            <a:avLst/>
          </a:prstGeom>
          <a:noFill/>
        </p:spPr>
        <p:txBody>
          <a:bodyPr wrap="none">
            <a:spAutoFit/>
          </a:bodyPr>
          <a:lstStyle/>
          <a:p>
            <a:endParaRPr/>
          </a:p>
        </p:txBody>
      </p:sp>
      <p:sp>
        <p:nvSpPr>
          <p:cNvPr id="188" name="TextBox 187"/>
          <p:cNvSpPr txBox="1"/>
          <p:nvPr/>
        </p:nvSpPr>
        <p:spPr>
          <a:xfrm>
            <a:off x="6066000" y="5400000"/>
            <a:ext cx="360000" cy="360000"/>
          </a:xfrm>
          <a:prstGeom prst="rect">
            <a:avLst/>
          </a:prstGeom>
          <a:solidFill>
            <a:srgbClr val="07FD02"/>
          </a:solidFill>
        </p:spPr>
        <p:txBody>
          <a:bodyPr wrap="none" anchor="ctr">
            <a:spAutoFit/>
          </a:bodyPr>
          <a:lstStyle/>
          <a:p>
            <a:pPr algn="ctr"/>
            <a:r>
              <a:t>0</a:t>
            </a:r>
          </a:p>
        </p:txBody>
      </p:sp>
      <p:sp>
        <p:nvSpPr>
          <p:cNvPr id="189" name="TextBox 188"/>
          <p:cNvSpPr txBox="1"/>
          <p:nvPr/>
        </p:nvSpPr>
        <p:spPr>
          <a:xfrm>
            <a:off x="5814000" y="5256000"/>
            <a:ext cx="360000" cy="108000"/>
          </a:xfrm>
          <a:prstGeom prst="rect">
            <a:avLst/>
          </a:prstGeom>
          <a:noFill/>
        </p:spPr>
        <p:txBody>
          <a:bodyPr wrap="none">
            <a:spAutoFit/>
          </a:bodyPr>
          <a:lstStyle/>
          <a:p>
            <a:endParaRPr/>
          </a:p>
        </p:txBody>
      </p:sp>
      <p:sp>
        <p:nvSpPr>
          <p:cNvPr id="190" name="TextBox 189"/>
          <p:cNvSpPr txBox="1"/>
          <p:nvPr/>
        </p:nvSpPr>
        <p:spPr>
          <a:xfrm>
            <a:off x="7254000" y="5256000"/>
            <a:ext cx="360000" cy="108000"/>
          </a:xfrm>
          <a:prstGeom prst="rect">
            <a:avLst/>
          </a:prstGeom>
          <a:noFill/>
        </p:spPr>
        <p:txBody>
          <a:bodyPr wrap="none">
            <a:spAutoFit/>
          </a:bodyPr>
          <a:lstStyle/>
          <a:p>
            <a:endParaRPr/>
          </a:p>
        </p:txBody>
      </p:sp>
      <p:sp>
        <p:nvSpPr>
          <p:cNvPr id="191" name="TextBox 190"/>
          <p:cNvSpPr txBox="1"/>
          <p:nvPr/>
        </p:nvSpPr>
        <p:spPr>
          <a:xfrm>
            <a:off x="6426000" y="5400000"/>
            <a:ext cx="360000" cy="360000"/>
          </a:xfrm>
          <a:prstGeom prst="rect">
            <a:avLst/>
          </a:prstGeom>
          <a:solidFill>
            <a:srgbClr val="07FD02"/>
          </a:solidFill>
        </p:spPr>
        <p:txBody>
          <a:bodyPr wrap="none" anchor="ctr">
            <a:spAutoFit/>
          </a:bodyPr>
          <a:lstStyle/>
          <a:p>
            <a:pPr algn="ctr"/>
            <a:r>
              <a:t>0</a:t>
            </a:r>
          </a:p>
        </p:txBody>
      </p:sp>
      <p:sp>
        <p:nvSpPr>
          <p:cNvPr id="192" name="TextBox 191"/>
          <p:cNvSpPr txBox="1"/>
          <p:nvPr/>
        </p:nvSpPr>
        <p:spPr>
          <a:xfrm>
            <a:off x="5814000" y="5256000"/>
            <a:ext cx="360000" cy="108000"/>
          </a:xfrm>
          <a:prstGeom prst="rect">
            <a:avLst/>
          </a:prstGeom>
          <a:noFill/>
        </p:spPr>
        <p:txBody>
          <a:bodyPr wrap="none">
            <a:spAutoFit/>
          </a:bodyPr>
          <a:lstStyle/>
          <a:p>
            <a:endParaRPr/>
          </a:p>
        </p:txBody>
      </p:sp>
      <p:sp>
        <p:nvSpPr>
          <p:cNvPr id="193" name="TextBox 192"/>
          <p:cNvSpPr txBox="1"/>
          <p:nvPr/>
        </p:nvSpPr>
        <p:spPr>
          <a:xfrm>
            <a:off x="7254000" y="5256000"/>
            <a:ext cx="360000" cy="108000"/>
          </a:xfrm>
          <a:prstGeom prst="rect">
            <a:avLst/>
          </a:prstGeom>
          <a:noFill/>
        </p:spPr>
        <p:txBody>
          <a:bodyPr wrap="none">
            <a:spAutoFit/>
          </a:bodyPr>
          <a:lstStyle/>
          <a:p>
            <a:endParaRPr/>
          </a:p>
        </p:txBody>
      </p:sp>
      <p:sp>
        <p:nvSpPr>
          <p:cNvPr id="194" name="TextBox 193"/>
          <p:cNvSpPr txBox="1"/>
          <p:nvPr/>
        </p:nvSpPr>
        <p:spPr>
          <a:xfrm>
            <a:off x="6786000" y="5400000"/>
            <a:ext cx="360000" cy="360000"/>
          </a:xfrm>
          <a:prstGeom prst="rect">
            <a:avLst/>
          </a:prstGeom>
          <a:solidFill>
            <a:srgbClr val="07FD02"/>
          </a:solidFill>
        </p:spPr>
        <p:txBody>
          <a:bodyPr wrap="none" anchor="ctr">
            <a:spAutoFit/>
          </a:bodyPr>
          <a:lstStyle/>
          <a:p>
            <a:pPr algn="ctr"/>
            <a:r>
              <a:t>0</a:t>
            </a:r>
          </a:p>
        </p:txBody>
      </p:sp>
      <p:sp>
        <p:nvSpPr>
          <p:cNvPr id="195" name="TextBox 194"/>
          <p:cNvSpPr txBox="1"/>
          <p:nvPr/>
        </p:nvSpPr>
        <p:spPr>
          <a:xfrm>
            <a:off x="5814000" y="5256000"/>
            <a:ext cx="360000" cy="108000"/>
          </a:xfrm>
          <a:prstGeom prst="rect">
            <a:avLst/>
          </a:prstGeom>
          <a:noFill/>
        </p:spPr>
        <p:txBody>
          <a:bodyPr wrap="none" anchor="ctr">
            <a:spAutoFit/>
          </a:bodyPr>
          <a:lstStyle/>
          <a:p>
            <a:pPr algn="ctr">
              <a:defRPr sz="1000"/>
            </a:pPr>
            <a:r>
              <a:t>Current</a:t>
            </a:r>
          </a:p>
        </p:txBody>
      </p:sp>
      <p:sp>
        <p:nvSpPr>
          <p:cNvPr id="196" name="TextBox 195"/>
          <p:cNvSpPr txBox="1"/>
          <p:nvPr/>
        </p:nvSpPr>
        <p:spPr>
          <a:xfrm>
            <a:off x="7254000" y="5256000"/>
            <a:ext cx="360000" cy="108000"/>
          </a:xfrm>
          <a:prstGeom prst="rect">
            <a:avLst/>
          </a:prstGeom>
          <a:noFill/>
        </p:spPr>
        <p:txBody>
          <a:bodyPr wrap="none" anchor="ctr">
            <a:spAutoFit/>
          </a:bodyPr>
          <a:lstStyle/>
          <a:p>
            <a:pPr algn="ctr">
              <a:defRPr sz="1000"/>
            </a:pPr>
            <a:r>
              <a:t>2100</a:t>
            </a:r>
          </a:p>
        </p:txBody>
      </p:sp>
      <p:sp>
        <p:nvSpPr>
          <p:cNvPr id="197" name="TextBox 196"/>
          <p:cNvSpPr txBox="1"/>
          <p:nvPr/>
        </p:nvSpPr>
        <p:spPr>
          <a:xfrm>
            <a:off x="7146000" y="5400000"/>
            <a:ext cx="360000" cy="360000"/>
          </a:xfrm>
          <a:prstGeom prst="rect">
            <a:avLst/>
          </a:prstGeom>
          <a:solidFill>
            <a:srgbClr val="07FD02"/>
          </a:solidFill>
        </p:spPr>
        <p:txBody>
          <a:bodyPr wrap="none" anchor="ctr">
            <a:spAutoFit/>
          </a:bodyPr>
          <a:lstStyle/>
          <a:p>
            <a:pPr algn="ctr"/>
            <a:r>
              <a:t>0</a:t>
            </a:r>
          </a:p>
        </p:txBody>
      </p:sp>
      <p:sp>
        <p:nvSpPr>
          <p:cNvPr id="198" name="TextBox 197"/>
          <p:cNvSpPr txBox="1"/>
          <p:nvPr/>
        </p:nvSpPr>
        <p:spPr>
          <a:xfrm>
            <a:off x="9252000" y="5256000"/>
            <a:ext cx="360000" cy="108000"/>
          </a:xfrm>
          <a:prstGeom prst="rect">
            <a:avLst/>
          </a:prstGeom>
          <a:noFill/>
        </p:spPr>
        <p:txBody>
          <a:bodyPr wrap="none">
            <a:spAutoFit/>
          </a:bodyPr>
          <a:lstStyle/>
          <a:p>
            <a:endParaRPr/>
          </a:p>
        </p:txBody>
      </p:sp>
      <p:sp>
        <p:nvSpPr>
          <p:cNvPr id="199" name="TextBox 198"/>
          <p:cNvSpPr txBox="1"/>
          <p:nvPr/>
        </p:nvSpPr>
        <p:spPr>
          <a:xfrm>
            <a:off x="10692000" y="5256000"/>
            <a:ext cx="360000" cy="108000"/>
          </a:xfrm>
          <a:prstGeom prst="rect">
            <a:avLst/>
          </a:prstGeom>
          <a:noFill/>
        </p:spPr>
        <p:txBody>
          <a:bodyPr wrap="none">
            <a:spAutoFit/>
          </a:bodyPr>
          <a:lstStyle/>
          <a:p>
            <a:endParaRPr/>
          </a:p>
        </p:txBody>
      </p:sp>
      <p:sp>
        <p:nvSpPr>
          <p:cNvPr id="200" name="TextBox 199"/>
          <p:cNvSpPr txBox="1"/>
          <p:nvPr/>
        </p:nvSpPr>
        <p:spPr>
          <a:xfrm>
            <a:off x="9504000" y="5400000"/>
            <a:ext cx="360000" cy="360000"/>
          </a:xfrm>
          <a:prstGeom prst="rect">
            <a:avLst/>
          </a:prstGeom>
          <a:solidFill>
            <a:srgbClr val="07FD02"/>
          </a:solidFill>
        </p:spPr>
        <p:txBody>
          <a:bodyPr wrap="none" anchor="ctr">
            <a:spAutoFit/>
          </a:bodyPr>
          <a:lstStyle/>
          <a:p>
            <a:pPr algn="ctr"/>
            <a:r>
              <a:t>0</a:t>
            </a:r>
          </a:p>
        </p:txBody>
      </p:sp>
      <p:sp>
        <p:nvSpPr>
          <p:cNvPr id="201" name="TextBox 200"/>
          <p:cNvSpPr txBox="1"/>
          <p:nvPr/>
        </p:nvSpPr>
        <p:spPr>
          <a:xfrm>
            <a:off x="9252000" y="5256000"/>
            <a:ext cx="360000" cy="108000"/>
          </a:xfrm>
          <a:prstGeom prst="rect">
            <a:avLst/>
          </a:prstGeom>
          <a:noFill/>
        </p:spPr>
        <p:txBody>
          <a:bodyPr wrap="none">
            <a:spAutoFit/>
          </a:bodyPr>
          <a:lstStyle/>
          <a:p>
            <a:endParaRPr/>
          </a:p>
        </p:txBody>
      </p:sp>
      <p:sp>
        <p:nvSpPr>
          <p:cNvPr id="202" name="TextBox 201"/>
          <p:cNvSpPr txBox="1"/>
          <p:nvPr/>
        </p:nvSpPr>
        <p:spPr>
          <a:xfrm>
            <a:off x="10692000" y="5256000"/>
            <a:ext cx="360000" cy="108000"/>
          </a:xfrm>
          <a:prstGeom prst="rect">
            <a:avLst/>
          </a:prstGeom>
          <a:noFill/>
        </p:spPr>
        <p:txBody>
          <a:bodyPr wrap="none">
            <a:spAutoFit/>
          </a:bodyPr>
          <a:lstStyle/>
          <a:p>
            <a:endParaRPr/>
          </a:p>
        </p:txBody>
      </p:sp>
      <p:sp>
        <p:nvSpPr>
          <p:cNvPr id="203" name="TextBox 202"/>
          <p:cNvSpPr txBox="1"/>
          <p:nvPr/>
        </p:nvSpPr>
        <p:spPr>
          <a:xfrm>
            <a:off x="9864000" y="5400000"/>
            <a:ext cx="360000" cy="360000"/>
          </a:xfrm>
          <a:prstGeom prst="rect">
            <a:avLst/>
          </a:prstGeom>
          <a:solidFill>
            <a:srgbClr val="07FD02"/>
          </a:solidFill>
        </p:spPr>
        <p:txBody>
          <a:bodyPr wrap="none" anchor="ctr">
            <a:spAutoFit/>
          </a:bodyPr>
          <a:lstStyle/>
          <a:p>
            <a:pPr algn="ctr"/>
            <a:r>
              <a:t>0</a:t>
            </a:r>
          </a:p>
        </p:txBody>
      </p:sp>
      <p:sp>
        <p:nvSpPr>
          <p:cNvPr id="204" name="TextBox 203"/>
          <p:cNvSpPr txBox="1"/>
          <p:nvPr/>
        </p:nvSpPr>
        <p:spPr>
          <a:xfrm>
            <a:off x="9252000" y="5256000"/>
            <a:ext cx="360000" cy="108000"/>
          </a:xfrm>
          <a:prstGeom prst="rect">
            <a:avLst/>
          </a:prstGeom>
          <a:noFill/>
        </p:spPr>
        <p:txBody>
          <a:bodyPr wrap="none">
            <a:spAutoFit/>
          </a:bodyPr>
          <a:lstStyle/>
          <a:p>
            <a:endParaRPr/>
          </a:p>
        </p:txBody>
      </p:sp>
      <p:sp>
        <p:nvSpPr>
          <p:cNvPr id="205" name="TextBox 204"/>
          <p:cNvSpPr txBox="1"/>
          <p:nvPr/>
        </p:nvSpPr>
        <p:spPr>
          <a:xfrm>
            <a:off x="10692000" y="5256000"/>
            <a:ext cx="360000" cy="108000"/>
          </a:xfrm>
          <a:prstGeom prst="rect">
            <a:avLst/>
          </a:prstGeom>
          <a:noFill/>
        </p:spPr>
        <p:txBody>
          <a:bodyPr wrap="none">
            <a:spAutoFit/>
          </a:bodyPr>
          <a:lstStyle/>
          <a:p>
            <a:endParaRPr/>
          </a:p>
        </p:txBody>
      </p:sp>
      <p:sp>
        <p:nvSpPr>
          <p:cNvPr id="206" name="TextBox 205"/>
          <p:cNvSpPr txBox="1"/>
          <p:nvPr/>
        </p:nvSpPr>
        <p:spPr>
          <a:xfrm>
            <a:off x="10224000" y="5400000"/>
            <a:ext cx="360000" cy="360000"/>
          </a:xfrm>
          <a:prstGeom prst="rect">
            <a:avLst/>
          </a:prstGeom>
          <a:solidFill>
            <a:srgbClr val="07FD02"/>
          </a:solidFill>
        </p:spPr>
        <p:txBody>
          <a:bodyPr wrap="none" anchor="ctr">
            <a:spAutoFit/>
          </a:bodyPr>
          <a:lstStyle/>
          <a:p>
            <a:pPr algn="ctr"/>
            <a:r>
              <a:t>0</a:t>
            </a:r>
          </a:p>
        </p:txBody>
      </p:sp>
      <p:sp>
        <p:nvSpPr>
          <p:cNvPr id="207" name="TextBox 206"/>
          <p:cNvSpPr txBox="1"/>
          <p:nvPr/>
        </p:nvSpPr>
        <p:spPr>
          <a:xfrm>
            <a:off x="9252000" y="5256000"/>
            <a:ext cx="360000" cy="108000"/>
          </a:xfrm>
          <a:prstGeom prst="rect">
            <a:avLst/>
          </a:prstGeom>
          <a:noFill/>
        </p:spPr>
        <p:txBody>
          <a:bodyPr wrap="none" anchor="ctr">
            <a:spAutoFit/>
          </a:bodyPr>
          <a:lstStyle/>
          <a:p>
            <a:pPr algn="ctr">
              <a:defRPr sz="1000"/>
            </a:pPr>
            <a:r>
              <a:t>Current</a:t>
            </a:r>
          </a:p>
        </p:txBody>
      </p:sp>
      <p:sp>
        <p:nvSpPr>
          <p:cNvPr id="208" name="TextBox 207"/>
          <p:cNvSpPr txBox="1"/>
          <p:nvPr/>
        </p:nvSpPr>
        <p:spPr>
          <a:xfrm>
            <a:off x="10692000" y="5256000"/>
            <a:ext cx="360000" cy="108000"/>
          </a:xfrm>
          <a:prstGeom prst="rect">
            <a:avLst/>
          </a:prstGeom>
          <a:noFill/>
        </p:spPr>
        <p:txBody>
          <a:bodyPr wrap="none" anchor="ctr">
            <a:spAutoFit/>
          </a:bodyPr>
          <a:lstStyle/>
          <a:p>
            <a:pPr algn="ctr">
              <a:defRPr sz="1000"/>
            </a:pPr>
            <a:r>
              <a:t>2100</a:t>
            </a:r>
          </a:p>
        </p:txBody>
      </p:sp>
      <p:sp>
        <p:nvSpPr>
          <p:cNvPr id="209" name="TextBox 208"/>
          <p:cNvSpPr txBox="1"/>
          <p:nvPr/>
        </p:nvSpPr>
        <p:spPr>
          <a:xfrm>
            <a:off x="10584000" y="5400000"/>
            <a:ext cx="360000" cy="360000"/>
          </a:xfrm>
          <a:prstGeom prst="rect">
            <a:avLst/>
          </a:prstGeom>
          <a:solidFill>
            <a:srgbClr val="07FD02"/>
          </a:solidFill>
        </p:spPr>
        <p:txBody>
          <a:bodyPr wrap="none" anchor="ctr">
            <a:spAutoFit/>
          </a:bodyPr>
          <a:lstStyle/>
          <a:p>
            <a:pPr algn="ctr"/>
            <a:r>
              <a:t>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IPCC temperature stress: annual view</a:t>
            </a:r>
          </a:p>
        </p:txBody>
      </p:sp>
      <p:sp>
        <p:nvSpPr>
          <p:cNvPr id="3" name="Content Placeholder 2"/>
          <p:cNvSpPr>
            <a:spLocks noGrp="1"/>
          </p:cNvSpPr>
          <p:nvPr>
            <p:ph idx="1"/>
          </p:nvPr>
        </p:nvSpPr>
        <p:spPr/>
        <p:txBody>
          <a:bodyPr/>
          <a:lstStyle/>
          <a:p>
            <a:endParaRPr/>
          </a:p>
        </p:txBody>
      </p:sp>
      <p:sp>
        <p:nvSpPr>
          <p:cNvPr id="4" name="Subtitle 3"/>
          <p:cNvSpPr>
            <a:spLocks noGrp="1"/>
          </p:cNvSpPr>
          <p:nvPr>
            <p:ph type="subTitle" idx="10"/>
          </p:nvPr>
        </p:nvSpPr>
        <p:spPr/>
        <p:txBody>
          <a:bodyPr/>
          <a:lstStyle/>
          <a:p>
            <a:endParaRPr/>
          </a:p>
        </p:txBody>
      </p:sp>
      <p:sp>
        <p:nvSpPr>
          <p:cNvPr id="5" name="TextBox 4"/>
          <p:cNvSpPr txBox="1"/>
          <p:nvPr/>
        </p:nvSpPr>
        <p:spPr>
          <a:xfrm>
            <a:off x="568800" y="734400"/>
            <a:ext cx="10882800" cy="363600"/>
          </a:xfrm>
          <a:prstGeom prst="rect">
            <a:avLst/>
          </a:prstGeom>
          <a:noFill/>
        </p:spPr>
        <p:txBody>
          <a:bodyPr wrap="none">
            <a:spAutoFit/>
          </a:bodyPr>
          <a:lstStyle/>
          <a:p>
            <a:pPr>
              <a:defRPr sz="1800">
                <a:solidFill>
                  <a:srgbClr val="074684"/>
                </a:solidFill>
                <a:latin typeface="Segoe UI Semilight"/>
              </a:defRPr>
            </a:pPr>
            <a:r>
              <a:t>Site FRA</a:t>
            </a:r>
          </a:p>
        </p:txBody>
      </p:sp>
      <p:pic>
        <p:nvPicPr>
          <p:cNvPr id="6" name="Picture 5" descr="IPCC_logo.png"/>
          <p:cNvPicPr>
            <a:picLocks noChangeAspect="1"/>
          </p:cNvPicPr>
          <p:nvPr/>
        </p:nvPicPr>
        <p:blipFill>
          <a:blip r:embed="rId2"/>
          <a:stretch>
            <a:fillRect/>
          </a:stretch>
        </p:blipFill>
        <p:spPr>
          <a:xfrm>
            <a:off x="9972000" y="158400"/>
            <a:ext cx="1512000" cy="825300"/>
          </a:xfrm>
          <a:prstGeom prst="rect">
            <a:avLst/>
          </a:prstGeom>
        </p:spPr>
      </p:pic>
      <p:sp>
        <p:nvSpPr>
          <p:cNvPr id="7" name="TextBox 6"/>
          <p:cNvSpPr txBox="1"/>
          <p:nvPr/>
        </p:nvSpPr>
        <p:spPr>
          <a:xfrm>
            <a:off x="540000" y="1080000"/>
            <a:ext cx="10944000" cy="4860000"/>
          </a:xfrm>
          <a:prstGeom prst="rect">
            <a:avLst/>
          </a:prstGeom>
          <a:noFill/>
          <a:ln w="36000">
            <a:solidFill>
              <a:schemeClr val="accent1"/>
            </a:solidFill>
          </a:ln>
        </p:spPr>
        <p:txBody>
          <a:bodyPr wrap="none">
            <a:spAutoFit/>
          </a:bodyPr>
          <a:lstStyle/>
          <a:p>
            <a:endParaRPr/>
          </a:p>
        </p:txBody>
      </p:sp>
      <p:sp>
        <p:nvSpPr>
          <p:cNvPr id="8" name="TextBox 7"/>
          <p:cNvSpPr txBox="1"/>
          <p:nvPr/>
        </p:nvSpPr>
        <p:spPr>
          <a:xfrm>
            <a:off x="648000" y="1800000"/>
            <a:ext cx="1296000" cy="360000"/>
          </a:xfrm>
          <a:prstGeom prst="rect">
            <a:avLst/>
          </a:prstGeom>
          <a:noFill/>
        </p:spPr>
        <p:txBody>
          <a:bodyPr wrap="none" anchor="ctr">
            <a:spAutoFit/>
          </a:bodyPr>
          <a:lstStyle/>
          <a:p>
            <a:r>
              <a:t>Number of days with</a:t>
            </a:r>
            <a:br/>
            <a:r>
              <a:t>TX* above 40°C</a:t>
            </a:r>
          </a:p>
        </p:txBody>
      </p:sp>
      <p:sp>
        <p:nvSpPr>
          <p:cNvPr id="9" name="TextBox 8"/>
          <p:cNvSpPr txBox="1"/>
          <p:nvPr/>
        </p:nvSpPr>
        <p:spPr>
          <a:xfrm>
            <a:off x="648000" y="2250000"/>
            <a:ext cx="1296000" cy="360000"/>
          </a:xfrm>
          <a:prstGeom prst="rect">
            <a:avLst/>
          </a:prstGeom>
          <a:noFill/>
        </p:spPr>
        <p:txBody>
          <a:bodyPr wrap="none" anchor="ctr">
            <a:spAutoFit/>
          </a:bodyPr>
          <a:lstStyle/>
          <a:p>
            <a:pPr>
              <a:defRPr sz="1200"/>
            </a:pPr>
            <a:r>
              <a:t>Change</a:t>
            </a:r>
          </a:p>
        </p:txBody>
      </p:sp>
      <p:sp>
        <p:nvSpPr>
          <p:cNvPr id="10" name="TextBox 9"/>
          <p:cNvSpPr txBox="1"/>
          <p:nvPr/>
        </p:nvSpPr>
        <p:spPr>
          <a:xfrm>
            <a:off x="648000" y="2829600"/>
            <a:ext cx="1296000" cy="360000"/>
          </a:xfrm>
          <a:prstGeom prst="rect">
            <a:avLst/>
          </a:prstGeom>
          <a:noFill/>
        </p:spPr>
        <p:txBody>
          <a:bodyPr wrap="none" anchor="ctr">
            <a:spAutoFit/>
          </a:bodyPr>
          <a:lstStyle/>
          <a:p>
            <a:r>
              <a:t>Number of</a:t>
            </a:r>
            <a:br/>
            <a:r>
              <a:t>frost days**</a:t>
            </a:r>
          </a:p>
        </p:txBody>
      </p:sp>
      <p:sp>
        <p:nvSpPr>
          <p:cNvPr id="11" name="TextBox 10"/>
          <p:cNvSpPr txBox="1"/>
          <p:nvPr/>
        </p:nvSpPr>
        <p:spPr>
          <a:xfrm>
            <a:off x="648000" y="3279600"/>
            <a:ext cx="1296000" cy="360000"/>
          </a:xfrm>
          <a:prstGeom prst="rect">
            <a:avLst/>
          </a:prstGeom>
          <a:noFill/>
        </p:spPr>
        <p:txBody>
          <a:bodyPr wrap="none" anchor="ctr">
            <a:spAutoFit/>
          </a:bodyPr>
          <a:lstStyle/>
          <a:p>
            <a:pPr>
              <a:defRPr sz="1200"/>
            </a:pPr>
            <a:r>
              <a:t>Change</a:t>
            </a:r>
          </a:p>
        </p:txBody>
      </p:sp>
      <p:sp>
        <p:nvSpPr>
          <p:cNvPr id="12" name="TextBox 11"/>
          <p:cNvSpPr txBox="1"/>
          <p:nvPr/>
        </p:nvSpPr>
        <p:spPr>
          <a:xfrm>
            <a:off x="648000" y="3859200"/>
            <a:ext cx="1296000" cy="360000"/>
          </a:xfrm>
          <a:prstGeom prst="rect">
            <a:avLst/>
          </a:prstGeom>
          <a:noFill/>
        </p:spPr>
        <p:txBody>
          <a:bodyPr wrap="none" anchor="ctr">
            <a:spAutoFit/>
          </a:bodyPr>
          <a:lstStyle/>
          <a:p>
            <a:r>
              <a:t>Heating</a:t>
            </a:r>
            <a:br/>
            <a:r>
              <a:t>degree-days***</a:t>
            </a:r>
          </a:p>
        </p:txBody>
      </p:sp>
      <p:sp>
        <p:nvSpPr>
          <p:cNvPr id="13" name="TextBox 12"/>
          <p:cNvSpPr txBox="1"/>
          <p:nvPr/>
        </p:nvSpPr>
        <p:spPr>
          <a:xfrm>
            <a:off x="648000" y="4309200"/>
            <a:ext cx="1296000" cy="360000"/>
          </a:xfrm>
          <a:prstGeom prst="rect">
            <a:avLst/>
          </a:prstGeom>
          <a:noFill/>
        </p:spPr>
        <p:txBody>
          <a:bodyPr wrap="none" anchor="ctr">
            <a:spAutoFit/>
          </a:bodyPr>
          <a:lstStyle/>
          <a:p>
            <a:pPr>
              <a:defRPr sz="1200"/>
            </a:pPr>
            <a:r>
              <a:t>Change</a:t>
            </a:r>
          </a:p>
        </p:txBody>
      </p:sp>
      <p:sp>
        <p:nvSpPr>
          <p:cNvPr id="14" name="TextBox 13"/>
          <p:cNvSpPr txBox="1"/>
          <p:nvPr/>
        </p:nvSpPr>
        <p:spPr>
          <a:xfrm>
            <a:off x="648000" y="4888800"/>
            <a:ext cx="1296000" cy="360000"/>
          </a:xfrm>
          <a:prstGeom prst="rect">
            <a:avLst/>
          </a:prstGeom>
          <a:noFill/>
        </p:spPr>
        <p:txBody>
          <a:bodyPr wrap="none" anchor="ctr">
            <a:spAutoFit/>
          </a:bodyPr>
          <a:lstStyle/>
          <a:p>
            <a:r>
              <a:t>Cooling</a:t>
            </a:r>
            <a:br/>
            <a:r>
              <a:t>degree-days***</a:t>
            </a:r>
          </a:p>
        </p:txBody>
      </p:sp>
      <p:sp>
        <p:nvSpPr>
          <p:cNvPr id="15" name="TextBox 14"/>
          <p:cNvSpPr txBox="1"/>
          <p:nvPr/>
        </p:nvSpPr>
        <p:spPr>
          <a:xfrm>
            <a:off x="648000" y="5338800"/>
            <a:ext cx="1296000" cy="360000"/>
          </a:xfrm>
          <a:prstGeom prst="rect">
            <a:avLst/>
          </a:prstGeom>
          <a:noFill/>
        </p:spPr>
        <p:txBody>
          <a:bodyPr wrap="none" anchor="ctr">
            <a:spAutoFit/>
          </a:bodyPr>
          <a:lstStyle/>
          <a:p>
            <a:pPr>
              <a:defRPr sz="1200"/>
            </a:pPr>
            <a:r>
              <a:t>Change</a:t>
            </a:r>
          </a:p>
        </p:txBody>
      </p:sp>
      <p:sp>
        <p:nvSpPr>
          <p:cNvPr id="16" name="TextBox 15"/>
          <p:cNvSpPr txBox="1"/>
          <p:nvPr/>
        </p:nvSpPr>
        <p:spPr>
          <a:xfrm>
            <a:off x="1670400" y="6192000"/>
            <a:ext cx="7920000" cy="432000"/>
          </a:xfrm>
          <a:prstGeom prst="rect">
            <a:avLst/>
          </a:prstGeom>
          <a:noFill/>
        </p:spPr>
        <p:txBody>
          <a:bodyPr wrap="none" anchor="ctr">
            <a:spAutoFit/>
          </a:bodyPr>
          <a:lstStyle/>
          <a:p>
            <a:pPr>
              <a:defRPr sz="1100"/>
            </a:pPr>
            <a:r>
              <a:t>*TX: maximum temperature</a:t>
            </a:r>
            <a:br/>
            <a:r>
              <a:t>**Frost days: days with a minimum temperature below 0°C</a:t>
            </a:r>
            <a:br/>
            <a:r>
              <a:t>***Illustrates the energy demand for heating/cooling</a:t>
            </a:r>
          </a:p>
        </p:txBody>
      </p:sp>
      <p:sp>
        <p:nvSpPr>
          <p:cNvPr id="17" name="TextBox 16"/>
          <p:cNvSpPr txBox="1"/>
          <p:nvPr/>
        </p:nvSpPr>
        <p:spPr>
          <a:xfrm>
            <a:off x="3024000" y="1260000"/>
            <a:ext cx="720000" cy="244800"/>
          </a:xfrm>
          <a:prstGeom prst="rect">
            <a:avLst/>
          </a:prstGeom>
          <a:noFill/>
        </p:spPr>
        <p:txBody>
          <a:bodyPr wrap="none" anchor="ctr">
            <a:spAutoFit/>
          </a:bodyPr>
          <a:lstStyle/>
          <a:p>
            <a:pPr algn="ctr"/>
            <a:r>
              <a:t>Current</a:t>
            </a:r>
          </a:p>
        </p:txBody>
      </p:sp>
      <p:sp>
        <p:nvSpPr>
          <p:cNvPr id="18" name="TextBox 17"/>
          <p:cNvSpPr txBox="1"/>
          <p:nvPr/>
        </p:nvSpPr>
        <p:spPr>
          <a:xfrm>
            <a:off x="3024000" y="1800000"/>
            <a:ext cx="720000" cy="360000"/>
          </a:xfrm>
          <a:prstGeom prst="rect">
            <a:avLst/>
          </a:prstGeom>
          <a:noFill/>
        </p:spPr>
        <p:txBody>
          <a:bodyPr wrap="none" anchor="ctr">
            <a:spAutoFit/>
          </a:bodyPr>
          <a:lstStyle/>
          <a:p>
            <a:pPr algn="ctr"/>
            <a:r>
              <a:t>0.31</a:t>
            </a:r>
          </a:p>
        </p:txBody>
      </p:sp>
      <p:sp>
        <p:nvSpPr>
          <p:cNvPr id="19" name="TextBox 18"/>
          <p:cNvSpPr txBox="1"/>
          <p:nvPr/>
        </p:nvSpPr>
        <p:spPr>
          <a:xfrm>
            <a:off x="3024000" y="2829600"/>
            <a:ext cx="720000" cy="360000"/>
          </a:xfrm>
          <a:prstGeom prst="rect">
            <a:avLst/>
          </a:prstGeom>
          <a:noFill/>
        </p:spPr>
        <p:txBody>
          <a:bodyPr wrap="none" anchor="ctr">
            <a:spAutoFit/>
          </a:bodyPr>
          <a:lstStyle/>
          <a:p>
            <a:pPr algn="ctr"/>
            <a:r>
              <a:t>34.8</a:t>
            </a:r>
          </a:p>
        </p:txBody>
      </p:sp>
      <p:sp>
        <p:nvSpPr>
          <p:cNvPr id="20" name="TextBox 19"/>
          <p:cNvSpPr txBox="1"/>
          <p:nvPr/>
        </p:nvSpPr>
        <p:spPr>
          <a:xfrm>
            <a:off x="3024000" y="3859200"/>
            <a:ext cx="720000" cy="360000"/>
          </a:xfrm>
          <a:prstGeom prst="rect">
            <a:avLst/>
          </a:prstGeom>
          <a:noFill/>
        </p:spPr>
        <p:txBody>
          <a:bodyPr wrap="none" anchor="ctr">
            <a:spAutoFit/>
          </a:bodyPr>
          <a:lstStyle/>
          <a:p>
            <a:pPr algn="ctr"/>
            <a:r>
              <a:t>2172</a:t>
            </a:r>
          </a:p>
        </p:txBody>
      </p:sp>
      <p:sp>
        <p:nvSpPr>
          <p:cNvPr id="21" name="TextBox 20"/>
          <p:cNvSpPr txBox="1"/>
          <p:nvPr/>
        </p:nvSpPr>
        <p:spPr>
          <a:xfrm>
            <a:off x="3024000" y="4888800"/>
            <a:ext cx="720000" cy="360000"/>
          </a:xfrm>
          <a:prstGeom prst="rect">
            <a:avLst/>
          </a:prstGeom>
          <a:noFill/>
        </p:spPr>
        <p:txBody>
          <a:bodyPr wrap="none" anchor="ctr">
            <a:spAutoFit/>
          </a:bodyPr>
          <a:lstStyle/>
          <a:p>
            <a:pPr algn="ctr"/>
            <a:r>
              <a:t>99.4</a:t>
            </a:r>
          </a:p>
        </p:txBody>
      </p:sp>
      <p:sp>
        <p:nvSpPr>
          <p:cNvPr id="22" name="TextBox 21"/>
          <p:cNvSpPr txBox="1"/>
          <p:nvPr/>
        </p:nvSpPr>
        <p:spPr>
          <a:xfrm>
            <a:off x="4716000" y="1260000"/>
            <a:ext cx="720000" cy="244800"/>
          </a:xfrm>
          <a:prstGeom prst="rect">
            <a:avLst/>
          </a:prstGeom>
          <a:noFill/>
        </p:spPr>
        <p:txBody>
          <a:bodyPr wrap="none" anchor="ctr">
            <a:spAutoFit/>
          </a:bodyPr>
          <a:lstStyle/>
          <a:p>
            <a:pPr algn="ctr"/>
            <a:r>
              <a:t>RCP2.6</a:t>
            </a:r>
          </a:p>
        </p:txBody>
      </p:sp>
      <p:sp>
        <p:nvSpPr>
          <p:cNvPr id="23" name="TextBox 22"/>
          <p:cNvSpPr txBox="1"/>
          <p:nvPr/>
        </p:nvSpPr>
        <p:spPr>
          <a:xfrm>
            <a:off x="3996000" y="1620000"/>
            <a:ext cx="720000" cy="108000"/>
          </a:xfrm>
          <a:prstGeom prst="rect">
            <a:avLst/>
          </a:prstGeom>
          <a:noFill/>
        </p:spPr>
        <p:txBody>
          <a:bodyPr wrap="none" anchor="ctr">
            <a:spAutoFit/>
          </a:bodyPr>
          <a:lstStyle/>
          <a:p>
            <a:pPr algn="ctr">
              <a:defRPr sz="1000"/>
            </a:pPr>
            <a:r>
              <a:t>2030</a:t>
            </a:r>
          </a:p>
        </p:txBody>
      </p:sp>
      <p:sp>
        <p:nvSpPr>
          <p:cNvPr id="24" name="TextBox 23"/>
          <p:cNvSpPr txBox="1"/>
          <p:nvPr/>
        </p:nvSpPr>
        <p:spPr>
          <a:xfrm>
            <a:off x="3996000" y="1800000"/>
            <a:ext cx="720000" cy="360000"/>
          </a:xfrm>
          <a:prstGeom prst="rect">
            <a:avLst/>
          </a:prstGeom>
          <a:noFill/>
        </p:spPr>
        <p:txBody>
          <a:bodyPr wrap="none" anchor="ctr">
            <a:spAutoFit/>
          </a:bodyPr>
          <a:lstStyle/>
          <a:p>
            <a:pPr algn="ctr"/>
            <a:r>
              <a:t>1.02</a:t>
            </a:r>
          </a:p>
        </p:txBody>
      </p:sp>
      <p:sp>
        <p:nvSpPr>
          <p:cNvPr id="25" name="TextBox 24"/>
          <p:cNvSpPr txBox="1"/>
          <p:nvPr/>
        </p:nvSpPr>
        <p:spPr>
          <a:xfrm>
            <a:off x="3996000" y="2250000"/>
            <a:ext cx="720000" cy="360000"/>
          </a:xfrm>
          <a:prstGeom prst="rect">
            <a:avLst/>
          </a:prstGeom>
          <a:solidFill>
            <a:srgbClr val="F2C9B5"/>
          </a:solidFill>
        </p:spPr>
        <p:txBody>
          <a:bodyPr wrap="none" anchor="ctr">
            <a:spAutoFit/>
          </a:bodyPr>
          <a:lstStyle/>
          <a:p>
            <a:pPr algn="ctr"/>
            <a:r>
              <a:t>+0.72</a:t>
            </a:r>
          </a:p>
        </p:txBody>
      </p:sp>
      <p:sp>
        <p:nvSpPr>
          <p:cNvPr id="26" name="TextBox 25"/>
          <p:cNvSpPr txBox="1"/>
          <p:nvPr/>
        </p:nvSpPr>
        <p:spPr>
          <a:xfrm>
            <a:off x="4716000" y="1620000"/>
            <a:ext cx="720000" cy="108000"/>
          </a:xfrm>
          <a:prstGeom prst="rect">
            <a:avLst/>
          </a:prstGeom>
          <a:noFill/>
        </p:spPr>
        <p:txBody>
          <a:bodyPr wrap="none" anchor="ctr">
            <a:spAutoFit/>
          </a:bodyPr>
          <a:lstStyle/>
          <a:p>
            <a:pPr algn="ctr">
              <a:defRPr sz="1000"/>
            </a:pPr>
            <a:r>
              <a:t>2050</a:t>
            </a:r>
          </a:p>
        </p:txBody>
      </p:sp>
      <p:sp>
        <p:nvSpPr>
          <p:cNvPr id="27" name="TextBox 26"/>
          <p:cNvSpPr txBox="1"/>
          <p:nvPr/>
        </p:nvSpPr>
        <p:spPr>
          <a:xfrm>
            <a:off x="4716000" y="1800000"/>
            <a:ext cx="720000" cy="360000"/>
          </a:xfrm>
          <a:prstGeom prst="rect">
            <a:avLst/>
          </a:prstGeom>
          <a:noFill/>
        </p:spPr>
        <p:txBody>
          <a:bodyPr wrap="none" anchor="ctr">
            <a:spAutoFit/>
          </a:bodyPr>
          <a:lstStyle/>
          <a:p>
            <a:pPr algn="ctr"/>
            <a:r>
              <a:t>1.11</a:t>
            </a:r>
          </a:p>
        </p:txBody>
      </p:sp>
      <p:sp>
        <p:nvSpPr>
          <p:cNvPr id="28" name="TextBox 27"/>
          <p:cNvSpPr txBox="1"/>
          <p:nvPr/>
        </p:nvSpPr>
        <p:spPr>
          <a:xfrm>
            <a:off x="4716000" y="2250000"/>
            <a:ext cx="720000" cy="360000"/>
          </a:xfrm>
          <a:prstGeom prst="rect">
            <a:avLst/>
          </a:prstGeom>
          <a:solidFill>
            <a:srgbClr val="F3C6B0"/>
          </a:solidFill>
        </p:spPr>
        <p:txBody>
          <a:bodyPr wrap="none" anchor="ctr">
            <a:spAutoFit/>
          </a:bodyPr>
          <a:lstStyle/>
          <a:p>
            <a:pPr algn="ctr"/>
            <a:r>
              <a:t>+0.8</a:t>
            </a:r>
          </a:p>
        </p:txBody>
      </p:sp>
      <p:sp>
        <p:nvSpPr>
          <p:cNvPr id="29" name="TextBox 28"/>
          <p:cNvSpPr txBox="1"/>
          <p:nvPr/>
        </p:nvSpPr>
        <p:spPr>
          <a:xfrm>
            <a:off x="5436000" y="1620000"/>
            <a:ext cx="720000" cy="108000"/>
          </a:xfrm>
          <a:prstGeom prst="rect">
            <a:avLst/>
          </a:prstGeom>
          <a:noFill/>
        </p:spPr>
        <p:txBody>
          <a:bodyPr wrap="none" anchor="ctr">
            <a:spAutoFit/>
          </a:bodyPr>
          <a:lstStyle/>
          <a:p>
            <a:pPr algn="ctr">
              <a:defRPr sz="1000"/>
            </a:pPr>
            <a:r>
              <a:t>2100</a:t>
            </a:r>
          </a:p>
        </p:txBody>
      </p:sp>
      <p:sp>
        <p:nvSpPr>
          <p:cNvPr id="30" name="TextBox 29"/>
          <p:cNvSpPr txBox="1"/>
          <p:nvPr/>
        </p:nvSpPr>
        <p:spPr>
          <a:xfrm>
            <a:off x="5436000" y="1800000"/>
            <a:ext cx="720000" cy="360000"/>
          </a:xfrm>
          <a:prstGeom prst="rect">
            <a:avLst/>
          </a:prstGeom>
          <a:noFill/>
        </p:spPr>
        <p:txBody>
          <a:bodyPr wrap="none" anchor="ctr">
            <a:spAutoFit/>
          </a:bodyPr>
          <a:lstStyle/>
          <a:p>
            <a:pPr algn="ctr"/>
            <a:r>
              <a:t>1.16</a:t>
            </a:r>
          </a:p>
        </p:txBody>
      </p:sp>
      <p:sp>
        <p:nvSpPr>
          <p:cNvPr id="31" name="TextBox 30"/>
          <p:cNvSpPr txBox="1"/>
          <p:nvPr/>
        </p:nvSpPr>
        <p:spPr>
          <a:xfrm>
            <a:off x="5436000" y="2250000"/>
            <a:ext cx="720000" cy="360000"/>
          </a:xfrm>
          <a:prstGeom prst="rect">
            <a:avLst/>
          </a:prstGeom>
          <a:solidFill>
            <a:srgbClr val="F4C4AD"/>
          </a:solidFill>
        </p:spPr>
        <p:txBody>
          <a:bodyPr wrap="none" anchor="ctr">
            <a:spAutoFit/>
          </a:bodyPr>
          <a:lstStyle/>
          <a:p>
            <a:pPr algn="ctr"/>
            <a:r>
              <a:t>+0.86</a:t>
            </a:r>
          </a:p>
        </p:txBody>
      </p:sp>
      <p:sp>
        <p:nvSpPr>
          <p:cNvPr id="32" name="TextBox 31"/>
          <p:cNvSpPr txBox="1"/>
          <p:nvPr/>
        </p:nvSpPr>
        <p:spPr>
          <a:xfrm>
            <a:off x="3996000" y="2829600"/>
            <a:ext cx="720000" cy="360000"/>
          </a:xfrm>
          <a:prstGeom prst="rect">
            <a:avLst/>
          </a:prstGeom>
          <a:noFill/>
        </p:spPr>
        <p:txBody>
          <a:bodyPr wrap="none" anchor="ctr">
            <a:spAutoFit/>
          </a:bodyPr>
          <a:lstStyle/>
          <a:p>
            <a:pPr algn="ctr"/>
            <a:r>
              <a:t>26.9</a:t>
            </a:r>
          </a:p>
        </p:txBody>
      </p:sp>
      <p:sp>
        <p:nvSpPr>
          <p:cNvPr id="33" name="TextBox 32"/>
          <p:cNvSpPr txBox="1"/>
          <p:nvPr/>
        </p:nvSpPr>
        <p:spPr>
          <a:xfrm>
            <a:off x="3996000" y="3279600"/>
            <a:ext cx="720000" cy="360000"/>
          </a:xfrm>
          <a:prstGeom prst="rect">
            <a:avLst/>
          </a:prstGeom>
          <a:solidFill>
            <a:srgbClr val="80A4FA"/>
          </a:solidFill>
        </p:spPr>
        <p:txBody>
          <a:bodyPr wrap="none" anchor="ctr">
            <a:spAutoFit/>
          </a:bodyPr>
          <a:lstStyle/>
          <a:p>
            <a:pPr algn="ctr"/>
            <a:r>
              <a:t>-7.91</a:t>
            </a:r>
          </a:p>
        </p:txBody>
      </p:sp>
      <p:sp>
        <p:nvSpPr>
          <p:cNvPr id="34" name="TextBox 33"/>
          <p:cNvSpPr txBox="1"/>
          <p:nvPr/>
        </p:nvSpPr>
        <p:spPr>
          <a:xfrm>
            <a:off x="4716000" y="2829600"/>
            <a:ext cx="720000" cy="360000"/>
          </a:xfrm>
          <a:prstGeom prst="rect">
            <a:avLst/>
          </a:prstGeom>
          <a:noFill/>
        </p:spPr>
        <p:txBody>
          <a:bodyPr wrap="none" anchor="ctr">
            <a:spAutoFit/>
          </a:bodyPr>
          <a:lstStyle/>
          <a:p>
            <a:pPr algn="ctr"/>
            <a:r>
              <a:t>24.1</a:t>
            </a:r>
          </a:p>
        </p:txBody>
      </p:sp>
      <p:sp>
        <p:nvSpPr>
          <p:cNvPr id="35" name="TextBox 34"/>
          <p:cNvSpPr txBox="1"/>
          <p:nvPr/>
        </p:nvSpPr>
        <p:spPr>
          <a:xfrm>
            <a:off x="4716000" y="3279600"/>
            <a:ext cx="720000" cy="360000"/>
          </a:xfrm>
          <a:prstGeom prst="rect">
            <a:avLst/>
          </a:prstGeom>
          <a:solidFill>
            <a:srgbClr val="5F7EE7"/>
          </a:solidFill>
        </p:spPr>
        <p:txBody>
          <a:bodyPr wrap="none" anchor="ctr">
            <a:spAutoFit/>
          </a:bodyPr>
          <a:lstStyle/>
          <a:p>
            <a:pPr algn="ctr"/>
            <a:r>
              <a:t>-10.6</a:t>
            </a:r>
          </a:p>
        </p:txBody>
      </p:sp>
      <p:sp>
        <p:nvSpPr>
          <p:cNvPr id="36" name="TextBox 35"/>
          <p:cNvSpPr txBox="1"/>
          <p:nvPr/>
        </p:nvSpPr>
        <p:spPr>
          <a:xfrm>
            <a:off x="5436000" y="2829600"/>
            <a:ext cx="720000" cy="360000"/>
          </a:xfrm>
          <a:prstGeom prst="rect">
            <a:avLst/>
          </a:prstGeom>
          <a:noFill/>
        </p:spPr>
        <p:txBody>
          <a:bodyPr wrap="none" anchor="ctr">
            <a:spAutoFit/>
          </a:bodyPr>
          <a:lstStyle/>
          <a:p>
            <a:pPr algn="ctr"/>
            <a:r>
              <a:t>23.2</a:t>
            </a:r>
          </a:p>
        </p:txBody>
      </p:sp>
      <p:sp>
        <p:nvSpPr>
          <p:cNvPr id="37" name="TextBox 36"/>
          <p:cNvSpPr txBox="1"/>
          <p:nvPr/>
        </p:nvSpPr>
        <p:spPr>
          <a:xfrm>
            <a:off x="5436000" y="3279600"/>
            <a:ext cx="720000" cy="360000"/>
          </a:xfrm>
          <a:prstGeom prst="rect">
            <a:avLst/>
          </a:prstGeom>
          <a:solidFill>
            <a:srgbClr val="5571DE"/>
          </a:solidFill>
        </p:spPr>
        <p:txBody>
          <a:bodyPr wrap="none" anchor="ctr">
            <a:spAutoFit/>
          </a:bodyPr>
          <a:lstStyle/>
          <a:p>
            <a:pPr algn="ctr"/>
            <a:r>
              <a:t>-11.5</a:t>
            </a:r>
          </a:p>
        </p:txBody>
      </p:sp>
      <p:sp>
        <p:nvSpPr>
          <p:cNvPr id="38" name="TextBox 37"/>
          <p:cNvSpPr txBox="1"/>
          <p:nvPr/>
        </p:nvSpPr>
        <p:spPr>
          <a:xfrm>
            <a:off x="3996000" y="3859200"/>
            <a:ext cx="720000" cy="360000"/>
          </a:xfrm>
          <a:prstGeom prst="rect">
            <a:avLst/>
          </a:prstGeom>
          <a:noFill/>
        </p:spPr>
        <p:txBody>
          <a:bodyPr wrap="none" anchor="ctr">
            <a:spAutoFit/>
          </a:bodyPr>
          <a:lstStyle/>
          <a:p>
            <a:pPr algn="ctr"/>
            <a:r>
              <a:t>1909</a:t>
            </a:r>
          </a:p>
        </p:txBody>
      </p:sp>
      <p:sp>
        <p:nvSpPr>
          <p:cNvPr id="39" name="TextBox 38"/>
          <p:cNvSpPr txBox="1"/>
          <p:nvPr/>
        </p:nvSpPr>
        <p:spPr>
          <a:xfrm>
            <a:off x="3996000" y="4309200"/>
            <a:ext cx="720000" cy="360000"/>
          </a:xfrm>
          <a:prstGeom prst="rect">
            <a:avLst/>
          </a:prstGeom>
          <a:solidFill>
            <a:srgbClr val="82A5FB"/>
          </a:solidFill>
        </p:spPr>
        <p:txBody>
          <a:bodyPr wrap="none" anchor="ctr">
            <a:spAutoFit/>
          </a:bodyPr>
          <a:lstStyle/>
          <a:p>
            <a:pPr algn="ctr"/>
            <a:r>
              <a:t>-263</a:t>
            </a:r>
          </a:p>
        </p:txBody>
      </p:sp>
      <p:sp>
        <p:nvSpPr>
          <p:cNvPr id="40" name="TextBox 39"/>
          <p:cNvSpPr txBox="1"/>
          <p:nvPr/>
        </p:nvSpPr>
        <p:spPr>
          <a:xfrm>
            <a:off x="4716000" y="3859200"/>
            <a:ext cx="720000" cy="360000"/>
          </a:xfrm>
          <a:prstGeom prst="rect">
            <a:avLst/>
          </a:prstGeom>
          <a:noFill/>
        </p:spPr>
        <p:txBody>
          <a:bodyPr wrap="none" anchor="ctr">
            <a:spAutoFit/>
          </a:bodyPr>
          <a:lstStyle/>
          <a:p>
            <a:pPr algn="ctr"/>
            <a:r>
              <a:t>1849</a:t>
            </a:r>
          </a:p>
        </p:txBody>
      </p:sp>
      <p:sp>
        <p:nvSpPr>
          <p:cNvPr id="41" name="TextBox 40"/>
          <p:cNvSpPr txBox="1"/>
          <p:nvPr/>
        </p:nvSpPr>
        <p:spPr>
          <a:xfrm>
            <a:off x="4716000" y="4309200"/>
            <a:ext cx="720000" cy="360000"/>
          </a:xfrm>
          <a:prstGeom prst="rect">
            <a:avLst/>
          </a:prstGeom>
          <a:solidFill>
            <a:srgbClr val="6C8EF1"/>
          </a:solidFill>
        </p:spPr>
        <p:txBody>
          <a:bodyPr wrap="none" anchor="ctr">
            <a:spAutoFit/>
          </a:bodyPr>
          <a:lstStyle/>
          <a:p>
            <a:pPr algn="ctr"/>
            <a:r>
              <a:t>-323</a:t>
            </a:r>
          </a:p>
        </p:txBody>
      </p:sp>
      <p:sp>
        <p:nvSpPr>
          <p:cNvPr id="42" name="TextBox 41"/>
          <p:cNvSpPr txBox="1"/>
          <p:nvPr/>
        </p:nvSpPr>
        <p:spPr>
          <a:xfrm>
            <a:off x="5436000" y="3859200"/>
            <a:ext cx="720000" cy="360000"/>
          </a:xfrm>
          <a:prstGeom prst="rect">
            <a:avLst/>
          </a:prstGeom>
          <a:noFill/>
        </p:spPr>
        <p:txBody>
          <a:bodyPr wrap="none" anchor="ctr">
            <a:spAutoFit/>
          </a:bodyPr>
          <a:lstStyle/>
          <a:p>
            <a:pPr algn="ctr"/>
            <a:r>
              <a:t>1814</a:t>
            </a:r>
          </a:p>
        </p:txBody>
      </p:sp>
      <p:sp>
        <p:nvSpPr>
          <p:cNvPr id="43" name="TextBox 42"/>
          <p:cNvSpPr txBox="1"/>
          <p:nvPr/>
        </p:nvSpPr>
        <p:spPr>
          <a:xfrm>
            <a:off x="5436000" y="4309200"/>
            <a:ext cx="720000" cy="360000"/>
          </a:xfrm>
          <a:prstGeom prst="rect">
            <a:avLst/>
          </a:prstGeom>
          <a:solidFill>
            <a:srgbClr val="5F7EE7"/>
          </a:solidFill>
        </p:spPr>
        <p:txBody>
          <a:bodyPr wrap="none" anchor="ctr">
            <a:spAutoFit/>
          </a:bodyPr>
          <a:lstStyle/>
          <a:p>
            <a:pPr algn="ctr"/>
            <a:r>
              <a:t>-358</a:t>
            </a:r>
          </a:p>
        </p:txBody>
      </p:sp>
      <p:sp>
        <p:nvSpPr>
          <p:cNvPr id="44" name="TextBox 43"/>
          <p:cNvSpPr txBox="1"/>
          <p:nvPr/>
        </p:nvSpPr>
        <p:spPr>
          <a:xfrm>
            <a:off x="3996000" y="4888800"/>
            <a:ext cx="720000" cy="360000"/>
          </a:xfrm>
          <a:prstGeom prst="rect">
            <a:avLst/>
          </a:prstGeom>
          <a:noFill/>
        </p:spPr>
        <p:txBody>
          <a:bodyPr wrap="none" anchor="ctr">
            <a:spAutoFit/>
          </a:bodyPr>
          <a:lstStyle/>
          <a:p>
            <a:pPr algn="ctr"/>
            <a:r>
              <a:t>164</a:t>
            </a:r>
          </a:p>
        </p:txBody>
      </p:sp>
      <p:sp>
        <p:nvSpPr>
          <p:cNvPr id="45" name="TextBox 44"/>
          <p:cNvSpPr txBox="1"/>
          <p:nvPr/>
        </p:nvSpPr>
        <p:spPr>
          <a:xfrm>
            <a:off x="3996000" y="5338800"/>
            <a:ext cx="720000" cy="360000"/>
          </a:xfrm>
          <a:prstGeom prst="rect">
            <a:avLst/>
          </a:prstGeom>
          <a:solidFill>
            <a:srgbClr val="F6B79C"/>
          </a:solidFill>
        </p:spPr>
        <p:txBody>
          <a:bodyPr wrap="none" anchor="ctr">
            <a:spAutoFit/>
          </a:bodyPr>
          <a:lstStyle/>
          <a:p>
            <a:pPr algn="ctr"/>
            <a:r>
              <a:t>+64.7</a:t>
            </a:r>
          </a:p>
        </p:txBody>
      </p:sp>
      <p:sp>
        <p:nvSpPr>
          <p:cNvPr id="46" name="TextBox 45"/>
          <p:cNvSpPr txBox="1"/>
          <p:nvPr/>
        </p:nvSpPr>
        <p:spPr>
          <a:xfrm>
            <a:off x="4716000" y="4888800"/>
            <a:ext cx="720000" cy="360000"/>
          </a:xfrm>
          <a:prstGeom prst="rect">
            <a:avLst/>
          </a:prstGeom>
          <a:noFill/>
        </p:spPr>
        <p:txBody>
          <a:bodyPr wrap="none" anchor="ctr">
            <a:spAutoFit/>
          </a:bodyPr>
          <a:lstStyle/>
          <a:p>
            <a:pPr algn="ctr"/>
            <a:r>
              <a:t>188</a:t>
            </a:r>
          </a:p>
        </p:txBody>
      </p:sp>
      <p:sp>
        <p:nvSpPr>
          <p:cNvPr id="47" name="TextBox 46"/>
          <p:cNvSpPr txBox="1"/>
          <p:nvPr/>
        </p:nvSpPr>
        <p:spPr>
          <a:xfrm>
            <a:off x="4716000" y="5338800"/>
            <a:ext cx="720000" cy="360000"/>
          </a:xfrm>
          <a:prstGeom prst="rect">
            <a:avLst/>
          </a:prstGeom>
          <a:solidFill>
            <a:srgbClr val="F5A182"/>
          </a:solidFill>
        </p:spPr>
        <p:txBody>
          <a:bodyPr wrap="none" anchor="ctr">
            <a:spAutoFit/>
          </a:bodyPr>
          <a:lstStyle/>
          <a:p>
            <a:pPr algn="ctr"/>
            <a:r>
              <a:t>+89.4</a:t>
            </a:r>
          </a:p>
        </p:txBody>
      </p:sp>
      <p:sp>
        <p:nvSpPr>
          <p:cNvPr id="48" name="TextBox 47"/>
          <p:cNvSpPr txBox="1"/>
          <p:nvPr/>
        </p:nvSpPr>
        <p:spPr>
          <a:xfrm>
            <a:off x="5436000" y="4888800"/>
            <a:ext cx="720000" cy="360000"/>
          </a:xfrm>
          <a:prstGeom prst="rect">
            <a:avLst/>
          </a:prstGeom>
          <a:noFill/>
        </p:spPr>
        <p:txBody>
          <a:bodyPr wrap="none" anchor="ctr">
            <a:spAutoFit/>
          </a:bodyPr>
          <a:lstStyle/>
          <a:p>
            <a:pPr algn="ctr"/>
            <a:r>
              <a:t>189</a:t>
            </a:r>
          </a:p>
        </p:txBody>
      </p:sp>
      <p:sp>
        <p:nvSpPr>
          <p:cNvPr id="49" name="TextBox 48"/>
          <p:cNvSpPr txBox="1"/>
          <p:nvPr/>
        </p:nvSpPr>
        <p:spPr>
          <a:xfrm>
            <a:off x="5436000" y="5338800"/>
            <a:ext cx="720000" cy="360000"/>
          </a:xfrm>
          <a:prstGeom prst="rect">
            <a:avLst/>
          </a:prstGeom>
          <a:solidFill>
            <a:srgbClr val="F5A182"/>
          </a:solidFill>
        </p:spPr>
        <p:txBody>
          <a:bodyPr wrap="none" anchor="ctr">
            <a:spAutoFit/>
          </a:bodyPr>
          <a:lstStyle/>
          <a:p>
            <a:pPr algn="ctr"/>
            <a:r>
              <a:t>+89.6</a:t>
            </a:r>
          </a:p>
        </p:txBody>
      </p:sp>
      <p:sp>
        <p:nvSpPr>
          <p:cNvPr id="50" name="TextBox 49"/>
          <p:cNvSpPr txBox="1"/>
          <p:nvPr/>
        </p:nvSpPr>
        <p:spPr>
          <a:xfrm>
            <a:off x="7128000" y="1260000"/>
            <a:ext cx="720000" cy="244800"/>
          </a:xfrm>
          <a:prstGeom prst="rect">
            <a:avLst/>
          </a:prstGeom>
          <a:noFill/>
        </p:spPr>
        <p:txBody>
          <a:bodyPr wrap="none" anchor="ctr">
            <a:spAutoFit/>
          </a:bodyPr>
          <a:lstStyle/>
          <a:p>
            <a:pPr algn="ctr"/>
            <a:r>
              <a:t>RCP4.5</a:t>
            </a:r>
          </a:p>
        </p:txBody>
      </p:sp>
      <p:sp>
        <p:nvSpPr>
          <p:cNvPr id="51" name="TextBox 50"/>
          <p:cNvSpPr txBox="1"/>
          <p:nvPr/>
        </p:nvSpPr>
        <p:spPr>
          <a:xfrm>
            <a:off x="6408000" y="1620000"/>
            <a:ext cx="720000" cy="108000"/>
          </a:xfrm>
          <a:prstGeom prst="rect">
            <a:avLst/>
          </a:prstGeom>
          <a:noFill/>
        </p:spPr>
        <p:txBody>
          <a:bodyPr wrap="none" anchor="ctr">
            <a:spAutoFit/>
          </a:bodyPr>
          <a:lstStyle/>
          <a:p>
            <a:pPr algn="ctr">
              <a:defRPr sz="1000"/>
            </a:pPr>
            <a:r>
              <a:t>2030</a:t>
            </a:r>
          </a:p>
        </p:txBody>
      </p:sp>
      <p:sp>
        <p:nvSpPr>
          <p:cNvPr id="52" name="TextBox 51"/>
          <p:cNvSpPr txBox="1"/>
          <p:nvPr/>
        </p:nvSpPr>
        <p:spPr>
          <a:xfrm>
            <a:off x="6408000" y="1800000"/>
            <a:ext cx="720000" cy="360000"/>
          </a:xfrm>
          <a:prstGeom prst="rect">
            <a:avLst/>
          </a:prstGeom>
          <a:noFill/>
        </p:spPr>
        <p:txBody>
          <a:bodyPr wrap="none" anchor="ctr">
            <a:spAutoFit/>
          </a:bodyPr>
          <a:lstStyle/>
          <a:p>
            <a:pPr algn="ctr"/>
            <a:r>
              <a:t>0.89</a:t>
            </a:r>
          </a:p>
        </p:txBody>
      </p:sp>
      <p:sp>
        <p:nvSpPr>
          <p:cNvPr id="53" name="TextBox 52"/>
          <p:cNvSpPr txBox="1"/>
          <p:nvPr/>
        </p:nvSpPr>
        <p:spPr>
          <a:xfrm>
            <a:off x="6408000" y="2250000"/>
            <a:ext cx="720000" cy="360000"/>
          </a:xfrm>
          <a:prstGeom prst="rect">
            <a:avLst/>
          </a:prstGeom>
          <a:solidFill>
            <a:srgbClr val="EFCEBC"/>
          </a:solidFill>
        </p:spPr>
        <p:txBody>
          <a:bodyPr wrap="none" anchor="ctr">
            <a:spAutoFit/>
          </a:bodyPr>
          <a:lstStyle/>
          <a:p>
            <a:pPr algn="ctr"/>
            <a:r>
              <a:t>+0.58</a:t>
            </a:r>
          </a:p>
        </p:txBody>
      </p:sp>
      <p:sp>
        <p:nvSpPr>
          <p:cNvPr id="54" name="TextBox 53"/>
          <p:cNvSpPr txBox="1"/>
          <p:nvPr/>
        </p:nvSpPr>
        <p:spPr>
          <a:xfrm>
            <a:off x="7128000" y="1620000"/>
            <a:ext cx="720000" cy="108000"/>
          </a:xfrm>
          <a:prstGeom prst="rect">
            <a:avLst/>
          </a:prstGeom>
          <a:noFill/>
        </p:spPr>
        <p:txBody>
          <a:bodyPr wrap="none" anchor="ctr">
            <a:spAutoFit/>
          </a:bodyPr>
          <a:lstStyle/>
          <a:p>
            <a:pPr algn="ctr">
              <a:defRPr sz="1000"/>
            </a:pPr>
            <a:r>
              <a:t>2050</a:t>
            </a:r>
          </a:p>
        </p:txBody>
      </p:sp>
      <p:sp>
        <p:nvSpPr>
          <p:cNvPr id="55" name="TextBox 54"/>
          <p:cNvSpPr txBox="1"/>
          <p:nvPr/>
        </p:nvSpPr>
        <p:spPr>
          <a:xfrm>
            <a:off x="7128000" y="1800000"/>
            <a:ext cx="720000" cy="360000"/>
          </a:xfrm>
          <a:prstGeom prst="rect">
            <a:avLst/>
          </a:prstGeom>
          <a:noFill/>
        </p:spPr>
        <p:txBody>
          <a:bodyPr wrap="none" anchor="ctr">
            <a:spAutoFit/>
          </a:bodyPr>
          <a:lstStyle/>
          <a:p>
            <a:pPr algn="ctr"/>
            <a:r>
              <a:t>1.37</a:t>
            </a:r>
          </a:p>
        </p:txBody>
      </p:sp>
      <p:sp>
        <p:nvSpPr>
          <p:cNvPr id="56" name="TextBox 55"/>
          <p:cNvSpPr txBox="1"/>
          <p:nvPr/>
        </p:nvSpPr>
        <p:spPr>
          <a:xfrm>
            <a:off x="7128000" y="2250000"/>
            <a:ext cx="720000" cy="360000"/>
          </a:xfrm>
          <a:prstGeom prst="rect">
            <a:avLst/>
          </a:prstGeom>
          <a:solidFill>
            <a:srgbClr val="F6BBA0"/>
          </a:solidFill>
        </p:spPr>
        <p:txBody>
          <a:bodyPr wrap="none" anchor="ctr">
            <a:spAutoFit/>
          </a:bodyPr>
          <a:lstStyle/>
          <a:p>
            <a:pPr algn="ctr"/>
            <a:r>
              <a:t>+1.07</a:t>
            </a:r>
          </a:p>
        </p:txBody>
      </p:sp>
      <p:sp>
        <p:nvSpPr>
          <p:cNvPr id="57" name="TextBox 56"/>
          <p:cNvSpPr txBox="1"/>
          <p:nvPr/>
        </p:nvSpPr>
        <p:spPr>
          <a:xfrm>
            <a:off x="7848000" y="1620000"/>
            <a:ext cx="720000" cy="108000"/>
          </a:xfrm>
          <a:prstGeom prst="rect">
            <a:avLst/>
          </a:prstGeom>
          <a:noFill/>
        </p:spPr>
        <p:txBody>
          <a:bodyPr wrap="none" anchor="ctr">
            <a:spAutoFit/>
          </a:bodyPr>
          <a:lstStyle/>
          <a:p>
            <a:pPr algn="ctr">
              <a:defRPr sz="1000"/>
            </a:pPr>
            <a:r>
              <a:t>2100</a:t>
            </a:r>
          </a:p>
        </p:txBody>
      </p:sp>
      <p:sp>
        <p:nvSpPr>
          <p:cNvPr id="58" name="TextBox 57"/>
          <p:cNvSpPr txBox="1"/>
          <p:nvPr/>
        </p:nvSpPr>
        <p:spPr>
          <a:xfrm>
            <a:off x="7848000" y="1800000"/>
            <a:ext cx="720000" cy="360000"/>
          </a:xfrm>
          <a:prstGeom prst="rect">
            <a:avLst/>
          </a:prstGeom>
          <a:noFill/>
        </p:spPr>
        <p:txBody>
          <a:bodyPr wrap="none" anchor="ctr">
            <a:spAutoFit/>
          </a:bodyPr>
          <a:lstStyle/>
          <a:p>
            <a:pPr algn="ctr"/>
            <a:r>
              <a:t>2.01</a:t>
            </a:r>
          </a:p>
        </p:txBody>
      </p:sp>
      <p:sp>
        <p:nvSpPr>
          <p:cNvPr id="59" name="TextBox 58"/>
          <p:cNvSpPr txBox="1"/>
          <p:nvPr/>
        </p:nvSpPr>
        <p:spPr>
          <a:xfrm>
            <a:off x="7848000" y="2250000"/>
            <a:ext cx="720000" cy="360000"/>
          </a:xfrm>
          <a:prstGeom prst="rect">
            <a:avLst/>
          </a:prstGeom>
          <a:solidFill>
            <a:srgbClr val="F49B7C"/>
          </a:solidFill>
        </p:spPr>
        <p:txBody>
          <a:bodyPr wrap="none" anchor="ctr">
            <a:spAutoFit/>
          </a:bodyPr>
          <a:lstStyle/>
          <a:p>
            <a:pPr algn="ctr"/>
            <a:r>
              <a:t>+1.7</a:t>
            </a:r>
          </a:p>
        </p:txBody>
      </p:sp>
      <p:sp>
        <p:nvSpPr>
          <p:cNvPr id="60" name="TextBox 59"/>
          <p:cNvSpPr txBox="1"/>
          <p:nvPr/>
        </p:nvSpPr>
        <p:spPr>
          <a:xfrm>
            <a:off x="6408000" y="2829600"/>
            <a:ext cx="720000" cy="360000"/>
          </a:xfrm>
          <a:prstGeom prst="rect">
            <a:avLst/>
          </a:prstGeom>
          <a:noFill/>
        </p:spPr>
        <p:txBody>
          <a:bodyPr wrap="none" anchor="ctr">
            <a:spAutoFit/>
          </a:bodyPr>
          <a:lstStyle/>
          <a:p>
            <a:pPr algn="ctr"/>
            <a:r>
              <a:t>25.2</a:t>
            </a:r>
          </a:p>
        </p:txBody>
      </p:sp>
      <p:sp>
        <p:nvSpPr>
          <p:cNvPr id="61" name="TextBox 60"/>
          <p:cNvSpPr txBox="1"/>
          <p:nvPr/>
        </p:nvSpPr>
        <p:spPr>
          <a:xfrm>
            <a:off x="6408000" y="3279600"/>
            <a:ext cx="720000" cy="360000"/>
          </a:xfrm>
          <a:prstGeom prst="rect">
            <a:avLst/>
          </a:prstGeom>
          <a:solidFill>
            <a:srgbClr val="6C8EF1"/>
          </a:solidFill>
        </p:spPr>
        <p:txBody>
          <a:bodyPr wrap="none" anchor="ctr">
            <a:spAutoFit/>
          </a:bodyPr>
          <a:lstStyle/>
          <a:p>
            <a:pPr algn="ctr"/>
            <a:r>
              <a:t>-9.53</a:t>
            </a:r>
          </a:p>
        </p:txBody>
      </p:sp>
      <p:sp>
        <p:nvSpPr>
          <p:cNvPr id="62" name="TextBox 61"/>
          <p:cNvSpPr txBox="1"/>
          <p:nvPr/>
        </p:nvSpPr>
        <p:spPr>
          <a:xfrm>
            <a:off x="7128000" y="2829600"/>
            <a:ext cx="720000" cy="360000"/>
          </a:xfrm>
          <a:prstGeom prst="rect">
            <a:avLst/>
          </a:prstGeom>
          <a:noFill/>
        </p:spPr>
        <p:txBody>
          <a:bodyPr wrap="none" anchor="ctr">
            <a:spAutoFit/>
          </a:bodyPr>
          <a:lstStyle/>
          <a:p>
            <a:pPr algn="ctr"/>
            <a:r>
              <a:t>22.9</a:t>
            </a:r>
          </a:p>
        </p:txBody>
      </p:sp>
      <p:sp>
        <p:nvSpPr>
          <p:cNvPr id="63" name="TextBox 62"/>
          <p:cNvSpPr txBox="1"/>
          <p:nvPr/>
        </p:nvSpPr>
        <p:spPr>
          <a:xfrm>
            <a:off x="7128000" y="3279600"/>
            <a:ext cx="720000" cy="360000"/>
          </a:xfrm>
          <a:prstGeom prst="rect">
            <a:avLst/>
          </a:prstGeom>
          <a:solidFill>
            <a:srgbClr val="506BDA"/>
          </a:solidFill>
        </p:spPr>
        <p:txBody>
          <a:bodyPr wrap="none" anchor="ctr">
            <a:spAutoFit/>
          </a:bodyPr>
          <a:lstStyle/>
          <a:p>
            <a:pPr algn="ctr"/>
            <a:r>
              <a:t>-11.9</a:t>
            </a:r>
          </a:p>
        </p:txBody>
      </p:sp>
      <p:sp>
        <p:nvSpPr>
          <p:cNvPr id="64" name="TextBox 63"/>
          <p:cNvSpPr txBox="1"/>
          <p:nvPr/>
        </p:nvSpPr>
        <p:spPr>
          <a:xfrm>
            <a:off x="7848000" y="2829600"/>
            <a:ext cx="720000" cy="360000"/>
          </a:xfrm>
          <a:prstGeom prst="rect">
            <a:avLst/>
          </a:prstGeom>
          <a:noFill/>
        </p:spPr>
        <p:txBody>
          <a:bodyPr wrap="none" anchor="ctr">
            <a:spAutoFit/>
          </a:bodyPr>
          <a:lstStyle/>
          <a:p>
            <a:pPr algn="ctr"/>
            <a:r>
              <a:t>17.0</a:t>
            </a:r>
          </a:p>
        </p:txBody>
      </p:sp>
      <p:sp>
        <p:nvSpPr>
          <p:cNvPr id="65" name="TextBox 64"/>
          <p:cNvSpPr txBox="1"/>
          <p:nvPr/>
        </p:nvSpPr>
        <p:spPr>
          <a:xfrm>
            <a:off x="7848000" y="3279600"/>
            <a:ext cx="720000" cy="360000"/>
          </a:xfrm>
          <a:prstGeom prst="rect">
            <a:avLst/>
          </a:prstGeom>
          <a:solidFill>
            <a:srgbClr val="3A4CC0"/>
          </a:solidFill>
        </p:spPr>
        <p:txBody>
          <a:bodyPr wrap="none" anchor="ctr">
            <a:spAutoFit/>
          </a:bodyPr>
          <a:lstStyle/>
          <a:p>
            <a:pPr algn="ctr"/>
            <a:r>
              <a:t>-17.7</a:t>
            </a:r>
          </a:p>
        </p:txBody>
      </p:sp>
      <p:sp>
        <p:nvSpPr>
          <p:cNvPr id="66" name="TextBox 65"/>
          <p:cNvSpPr txBox="1"/>
          <p:nvPr/>
        </p:nvSpPr>
        <p:spPr>
          <a:xfrm>
            <a:off x="6408000" y="3859200"/>
            <a:ext cx="720000" cy="360000"/>
          </a:xfrm>
          <a:prstGeom prst="rect">
            <a:avLst/>
          </a:prstGeom>
          <a:noFill/>
        </p:spPr>
        <p:txBody>
          <a:bodyPr wrap="none" anchor="ctr">
            <a:spAutoFit/>
          </a:bodyPr>
          <a:lstStyle/>
          <a:p>
            <a:pPr algn="ctr"/>
            <a:r>
              <a:t>1882</a:t>
            </a:r>
          </a:p>
        </p:txBody>
      </p:sp>
      <p:sp>
        <p:nvSpPr>
          <p:cNvPr id="67" name="TextBox 66"/>
          <p:cNvSpPr txBox="1"/>
          <p:nvPr/>
        </p:nvSpPr>
        <p:spPr>
          <a:xfrm>
            <a:off x="6408000" y="4309200"/>
            <a:ext cx="720000" cy="360000"/>
          </a:xfrm>
          <a:prstGeom prst="rect">
            <a:avLst/>
          </a:prstGeom>
          <a:solidFill>
            <a:srgbClr val="789BF7"/>
          </a:solidFill>
        </p:spPr>
        <p:txBody>
          <a:bodyPr wrap="none" anchor="ctr">
            <a:spAutoFit/>
          </a:bodyPr>
          <a:lstStyle/>
          <a:p>
            <a:pPr algn="ctr"/>
            <a:r>
              <a:t>-289</a:t>
            </a:r>
          </a:p>
        </p:txBody>
      </p:sp>
      <p:sp>
        <p:nvSpPr>
          <p:cNvPr id="68" name="TextBox 67"/>
          <p:cNvSpPr txBox="1"/>
          <p:nvPr/>
        </p:nvSpPr>
        <p:spPr>
          <a:xfrm>
            <a:off x="7128000" y="3859200"/>
            <a:ext cx="720000" cy="360000"/>
          </a:xfrm>
          <a:prstGeom prst="rect">
            <a:avLst/>
          </a:prstGeom>
          <a:noFill/>
        </p:spPr>
        <p:txBody>
          <a:bodyPr wrap="none" anchor="ctr">
            <a:spAutoFit/>
          </a:bodyPr>
          <a:lstStyle/>
          <a:p>
            <a:pPr algn="ctr"/>
            <a:r>
              <a:t>1791</a:t>
            </a:r>
          </a:p>
        </p:txBody>
      </p:sp>
      <p:sp>
        <p:nvSpPr>
          <p:cNvPr id="69" name="TextBox 68"/>
          <p:cNvSpPr txBox="1"/>
          <p:nvPr/>
        </p:nvSpPr>
        <p:spPr>
          <a:xfrm>
            <a:off x="7128000" y="4309200"/>
            <a:ext cx="720000" cy="360000"/>
          </a:xfrm>
          <a:prstGeom prst="rect">
            <a:avLst/>
          </a:prstGeom>
          <a:solidFill>
            <a:srgbClr val="5775E1"/>
          </a:solidFill>
        </p:spPr>
        <p:txBody>
          <a:bodyPr wrap="none" anchor="ctr">
            <a:spAutoFit/>
          </a:bodyPr>
          <a:lstStyle/>
          <a:p>
            <a:pPr algn="ctr"/>
            <a:r>
              <a:t>-381</a:t>
            </a:r>
          </a:p>
        </p:txBody>
      </p:sp>
      <p:sp>
        <p:nvSpPr>
          <p:cNvPr id="70" name="TextBox 69"/>
          <p:cNvSpPr txBox="1"/>
          <p:nvPr/>
        </p:nvSpPr>
        <p:spPr>
          <a:xfrm>
            <a:off x="7848000" y="3859200"/>
            <a:ext cx="720000" cy="360000"/>
          </a:xfrm>
          <a:prstGeom prst="rect">
            <a:avLst/>
          </a:prstGeom>
          <a:noFill/>
        </p:spPr>
        <p:txBody>
          <a:bodyPr wrap="none" anchor="ctr">
            <a:spAutoFit/>
          </a:bodyPr>
          <a:lstStyle/>
          <a:p>
            <a:pPr algn="ctr"/>
            <a:r>
              <a:t>1616</a:t>
            </a:r>
          </a:p>
        </p:txBody>
      </p:sp>
      <p:sp>
        <p:nvSpPr>
          <p:cNvPr id="71" name="TextBox 70"/>
          <p:cNvSpPr txBox="1"/>
          <p:nvPr/>
        </p:nvSpPr>
        <p:spPr>
          <a:xfrm>
            <a:off x="7848000" y="4309200"/>
            <a:ext cx="720000" cy="360000"/>
          </a:xfrm>
          <a:prstGeom prst="rect">
            <a:avLst/>
          </a:prstGeom>
          <a:solidFill>
            <a:srgbClr val="3A4CC0"/>
          </a:solidFill>
        </p:spPr>
        <p:txBody>
          <a:bodyPr wrap="none" anchor="ctr">
            <a:spAutoFit/>
          </a:bodyPr>
          <a:lstStyle/>
          <a:p>
            <a:pPr algn="ctr"/>
            <a:r>
              <a:t>-556</a:t>
            </a:r>
          </a:p>
        </p:txBody>
      </p:sp>
      <p:sp>
        <p:nvSpPr>
          <p:cNvPr id="72" name="TextBox 71"/>
          <p:cNvSpPr txBox="1"/>
          <p:nvPr/>
        </p:nvSpPr>
        <p:spPr>
          <a:xfrm>
            <a:off x="6408000" y="4888800"/>
            <a:ext cx="720000" cy="360000"/>
          </a:xfrm>
          <a:prstGeom prst="rect">
            <a:avLst/>
          </a:prstGeom>
          <a:noFill/>
        </p:spPr>
        <p:txBody>
          <a:bodyPr wrap="none" anchor="ctr">
            <a:spAutoFit/>
          </a:bodyPr>
          <a:lstStyle/>
          <a:p>
            <a:pPr algn="ctr"/>
            <a:r>
              <a:t>158</a:t>
            </a:r>
          </a:p>
        </p:txBody>
      </p:sp>
      <p:sp>
        <p:nvSpPr>
          <p:cNvPr id="73" name="TextBox 72"/>
          <p:cNvSpPr txBox="1"/>
          <p:nvPr/>
        </p:nvSpPr>
        <p:spPr>
          <a:xfrm>
            <a:off x="6408000" y="5338800"/>
            <a:ext cx="720000" cy="360000"/>
          </a:xfrm>
          <a:prstGeom prst="rect">
            <a:avLst/>
          </a:prstGeom>
          <a:solidFill>
            <a:srgbClr val="F6BCA2"/>
          </a:solidFill>
        </p:spPr>
        <p:txBody>
          <a:bodyPr wrap="none" anchor="ctr">
            <a:spAutoFit/>
          </a:bodyPr>
          <a:lstStyle/>
          <a:p>
            <a:pPr algn="ctr"/>
            <a:r>
              <a:t>+59.1</a:t>
            </a:r>
          </a:p>
        </p:txBody>
      </p:sp>
      <p:sp>
        <p:nvSpPr>
          <p:cNvPr id="74" name="TextBox 73"/>
          <p:cNvSpPr txBox="1"/>
          <p:nvPr/>
        </p:nvSpPr>
        <p:spPr>
          <a:xfrm>
            <a:off x="7128000" y="4888800"/>
            <a:ext cx="720000" cy="360000"/>
          </a:xfrm>
          <a:prstGeom prst="rect">
            <a:avLst/>
          </a:prstGeom>
          <a:noFill/>
        </p:spPr>
        <p:txBody>
          <a:bodyPr wrap="none" anchor="ctr">
            <a:spAutoFit/>
          </a:bodyPr>
          <a:lstStyle/>
          <a:p>
            <a:pPr algn="ctr"/>
            <a:r>
              <a:t>196</a:t>
            </a:r>
          </a:p>
        </p:txBody>
      </p:sp>
      <p:sp>
        <p:nvSpPr>
          <p:cNvPr id="75" name="TextBox 74"/>
          <p:cNvSpPr txBox="1"/>
          <p:nvPr/>
        </p:nvSpPr>
        <p:spPr>
          <a:xfrm>
            <a:off x="7128000" y="5338800"/>
            <a:ext cx="720000" cy="360000"/>
          </a:xfrm>
          <a:prstGeom prst="rect">
            <a:avLst/>
          </a:prstGeom>
          <a:solidFill>
            <a:srgbClr val="F49A7B"/>
          </a:solidFill>
        </p:spPr>
        <p:txBody>
          <a:bodyPr wrap="none" anchor="ctr">
            <a:spAutoFit/>
          </a:bodyPr>
          <a:lstStyle/>
          <a:p>
            <a:pPr algn="ctr"/>
            <a:r>
              <a:t>+96.7</a:t>
            </a:r>
          </a:p>
        </p:txBody>
      </p:sp>
      <p:sp>
        <p:nvSpPr>
          <p:cNvPr id="76" name="TextBox 75"/>
          <p:cNvSpPr txBox="1"/>
          <p:nvPr/>
        </p:nvSpPr>
        <p:spPr>
          <a:xfrm>
            <a:off x="7848000" y="4888800"/>
            <a:ext cx="720000" cy="360000"/>
          </a:xfrm>
          <a:prstGeom prst="rect">
            <a:avLst/>
          </a:prstGeom>
          <a:noFill/>
        </p:spPr>
        <p:txBody>
          <a:bodyPr wrap="none" anchor="ctr">
            <a:spAutoFit/>
          </a:bodyPr>
          <a:lstStyle/>
          <a:p>
            <a:pPr algn="ctr"/>
            <a:r>
              <a:t>258</a:t>
            </a:r>
          </a:p>
        </p:txBody>
      </p:sp>
      <p:sp>
        <p:nvSpPr>
          <p:cNvPr id="77" name="TextBox 76"/>
          <p:cNvSpPr txBox="1"/>
          <p:nvPr/>
        </p:nvSpPr>
        <p:spPr>
          <a:xfrm>
            <a:off x="7848000" y="5338800"/>
            <a:ext cx="720000" cy="360000"/>
          </a:xfrm>
          <a:prstGeom prst="rect">
            <a:avLst/>
          </a:prstGeom>
          <a:solidFill>
            <a:srgbClr val="D44F42"/>
          </a:solidFill>
        </p:spPr>
        <p:txBody>
          <a:bodyPr wrap="none" anchor="ctr">
            <a:spAutoFit/>
          </a:bodyPr>
          <a:lstStyle/>
          <a:p>
            <a:pPr algn="ctr"/>
            <a:r>
              <a:t>+158</a:t>
            </a:r>
          </a:p>
        </p:txBody>
      </p:sp>
      <p:sp>
        <p:nvSpPr>
          <p:cNvPr id="78" name="TextBox 77"/>
          <p:cNvSpPr txBox="1"/>
          <p:nvPr/>
        </p:nvSpPr>
        <p:spPr>
          <a:xfrm>
            <a:off x="9540000" y="1260000"/>
            <a:ext cx="720000" cy="244800"/>
          </a:xfrm>
          <a:prstGeom prst="rect">
            <a:avLst/>
          </a:prstGeom>
          <a:noFill/>
        </p:spPr>
        <p:txBody>
          <a:bodyPr wrap="none" anchor="ctr">
            <a:spAutoFit/>
          </a:bodyPr>
          <a:lstStyle/>
          <a:p>
            <a:pPr algn="ctr"/>
            <a:r>
              <a:t>RCP8.5</a:t>
            </a:r>
          </a:p>
        </p:txBody>
      </p:sp>
      <p:sp>
        <p:nvSpPr>
          <p:cNvPr id="79" name="TextBox 78"/>
          <p:cNvSpPr txBox="1"/>
          <p:nvPr/>
        </p:nvSpPr>
        <p:spPr>
          <a:xfrm>
            <a:off x="8820000" y="1620000"/>
            <a:ext cx="720000" cy="108000"/>
          </a:xfrm>
          <a:prstGeom prst="rect">
            <a:avLst/>
          </a:prstGeom>
          <a:noFill/>
        </p:spPr>
        <p:txBody>
          <a:bodyPr wrap="none" anchor="ctr">
            <a:spAutoFit/>
          </a:bodyPr>
          <a:lstStyle/>
          <a:p>
            <a:pPr algn="ctr">
              <a:defRPr sz="1000"/>
            </a:pPr>
            <a:r>
              <a:t>2030</a:t>
            </a:r>
          </a:p>
        </p:txBody>
      </p:sp>
      <p:sp>
        <p:nvSpPr>
          <p:cNvPr id="80" name="TextBox 79"/>
          <p:cNvSpPr txBox="1"/>
          <p:nvPr/>
        </p:nvSpPr>
        <p:spPr>
          <a:xfrm>
            <a:off x="8820000" y="1800000"/>
            <a:ext cx="720000" cy="360000"/>
          </a:xfrm>
          <a:prstGeom prst="rect">
            <a:avLst/>
          </a:prstGeom>
          <a:noFill/>
        </p:spPr>
        <p:txBody>
          <a:bodyPr wrap="none" anchor="ctr">
            <a:spAutoFit/>
          </a:bodyPr>
          <a:lstStyle/>
          <a:p>
            <a:pPr algn="ctr"/>
            <a:r>
              <a:t>1.01</a:t>
            </a:r>
          </a:p>
        </p:txBody>
      </p:sp>
      <p:sp>
        <p:nvSpPr>
          <p:cNvPr id="81" name="TextBox 80"/>
          <p:cNvSpPr txBox="1"/>
          <p:nvPr/>
        </p:nvSpPr>
        <p:spPr>
          <a:xfrm>
            <a:off x="8820000" y="2250000"/>
            <a:ext cx="720000" cy="360000"/>
          </a:xfrm>
          <a:prstGeom prst="rect">
            <a:avLst/>
          </a:prstGeom>
          <a:solidFill>
            <a:srgbClr val="F1CAB6"/>
          </a:solidFill>
        </p:spPr>
        <p:txBody>
          <a:bodyPr wrap="none" anchor="ctr">
            <a:spAutoFit/>
          </a:bodyPr>
          <a:lstStyle/>
          <a:p>
            <a:pPr algn="ctr"/>
            <a:r>
              <a:t>+0.7</a:t>
            </a:r>
          </a:p>
        </p:txBody>
      </p:sp>
      <p:sp>
        <p:nvSpPr>
          <p:cNvPr id="82" name="TextBox 81"/>
          <p:cNvSpPr txBox="1"/>
          <p:nvPr/>
        </p:nvSpPr>
        <p:spPr>
          <a:xfrm>
            <a:off x="9540000" y="1620000"/>
            <a:ext cx="720000" cy="108000"/>
          </a:xfrm>
          <a:prstGeom prst="rect">
            <a:avLst/>
          </a:prstGeom>
          <a:noFill/>
        </p:spPr>
        <p:txBody>
          <a:bodyPr wrap="none" anchor="ctr">
            <a:spAutoFit/>
          </a:bodyPr>
          <a:lstStyle/>
          <a:p>
            <a:pPr algn="ctr">
              <a:defRPr sz="1000"/>
            </a:pPr>
            <a:r>
              <a:t>2050</a:t>
            </a:r>
          </a:p>
        </p:txBody>
      </p:sp>
      <p:sp>
        <p:nvSpPr>
          <p:cNvPr id="83" name="TextBox 82"/>
          <p:cNvSpPr txBox="1"/>
          <p:nvPr/>
        </p:nvSpPr>
        <p:spPr>
          <a:xfrm>
            <a:off x="9540000" y="1800000"/>
            <a:ext cx="720000" cy="360000"/>
          </a:xfrm>
          <a:prstGeom prst="rect">
            <a:avLst/>
          </a:prstGeom>
          <a:noFill/>
        </p:spPr>
        <p:txBody>
          <a:bodyPr wrap="none" anchor="ctr">
            <a:spAutoFit/>
          </a:bodyPr>
          <a:lstStyle/>
          <a:p>
            <a:pPr algn="ctr"/>
            <a:r>
              <a:t>1.79</a:t>
            </a:r>
          </a:p>
        </p:txBody>
      </p:sp>
      <p:sp>
        <p:nvSpPr>
          <p:cNvPr id="84" name="TextBox 83"/>
          <p:cNvSpPr txBox="1"/>
          <p:nvPr/>
        </p:nvSpPr>
        <p:spPr>
          <a:xfrm>
            <a:off x="9540000" y="2250000"/>
            <a:ext cx="720000" cy="360000"/>
          </a:xfrm>
          <a:prstGeom prst="rect">
            <a:avLst/>
          </a:prstGeom>
          <a:solidFill>
            <a:srgbClr val="F6A789"/>
          </a:solidFill>
        </p:spPr>
        <p:txBody>
          <a:bodyPr wrap="none" anchor="ctr">
            <a:spAutoFit/>
          </a:bodyPr>
          <a:lstStyle/>
          <a:p>
            <a:pPr algn="ctr"/>
            <a:r>
              <a:t>+1.49</a:t>
            </a:r>
          </a:p>
        </p:txBody>
      </p:sp>
      <p:sp>
        <p:nvSpPr>
          <p:cNvPr id="85" name="TextBox 84"/>
          <p:cNvSpPr txBox="1"/>
          <p:nvPr/>
        </p:nvSpPr>
        <p:spPr>
          <a:xfrm>
            <a:off x="10260000" y="1620000"/>
            <a:ext cx="720000" cy="108000"/>
          </a:xfrm>
          <a:prstGeom prst="rect">
            <a:avLst/>
          </a:prstGeom>
          <a:noFill/>
        </p:spPr>
        <p:txBody>
          <a:bodyPr wrap="none" anchor="ctr">
            <a:spAutoFit/>
          </a:bodyPr>
          <a:lstStyle/>
          <a:p>
            <a:pPr algn="ctr">
              <a:defRPr sz="1000"/>
            </a:pPr>
            <a:r>
              <a:t>2100</a:t>
            </a:r>
          </a:p>
        </p:txBody>
      </p:sp>
      <p:sp>
        <p:nvSpPr>
          <p:cNvPr id="86" name="TextBox 85"/>
          <p:cNvSpPr txBox="1"/>
          <p:nvPr/>
        </p:nvSpPr>
        <p:spPr>
          <a:xfrm>
            <a:off x="10260000" y="1800000"/>
            <a:ext cx="720000" cy="360000"/>
          </a:xfrm>
          <a:prstGeom prst="rect">
            <a:avLst/>
          </a:prstGeom>
          <a:noFill/>
        </p:spPr>
        <p:txBody>
          <a:bodyPr wrap="none" anchor="ctr">
            <a:spAutoFit/>
          </a:bodyPr>
          <a:lstStyle/>
          <a:p>
            <a:pPr algn="ctr"/>
            <a:r>
              <a:t>7.3</a:t>
            </a:r>
          </a:p>
        </p:txBody>
      </p:sp>
      <p:sp>
        <p:nvSpPr>
          <p:cNvPr id="87" name="TextBox 86"/>
          <p:cNvSpPr txBox="1"/>
          <p:nvPr/>
        </p:nvSpPr>
        <p:spPr>
          <a:xfrm>
            <a:off x="10260000" y="2250000"/>
            <a:ext cx="720000" cy="360000"/>
          </a:xfrm>
          <a:prstGeom prst="rect">
            <a:avLst/>
          </a:prstGeom>
          <a:solidFill>
            <a:srgbClr val="B30326"/>
          </a:solidFill>
        </p:spPr>
        <p:txBody>
          <a:bodyPr wrap="none" anchor="ctr">
            <a:spAutoFit/>
          </a:bodyPr>
          <a:lstStyle/>
          <a:p>
            <a:pPr algn="ctr"/>
            <a:r>
              <a:t>+7.0</a:t>
            </a:r>
          </a:p>
        </p:txBody>
      </p:sp>
      <p:sp>
        <p:nvSpPr>
          <p:cNvPr id="88" name="TextBox 87"/>
          <p:cNvSpPr txBox="1"/>
          <p:nvPr/>
        </p:nvSpPr>
        <p:spPr>
          <a:xfrm>
            <a:off x="8820000" y="2829600"/>
            <a:ext cx="720000" cy="360000"/>
          </a:xfrm>
          <a:prstGeom prst="rect">
            <a:avLst/>
          </a:prstGeom>
          <a:noFill/>
        </p:spPr>
        <p:txBody>
          <a:bodyPr wrap="none" anchor="ctr">
            <a:spAutoFit/>
          </a:bodyPr>
          <a:lstStyle/>
          <a:p>
            <a:pPr algn="ctr"/>
            <a:r>
              <a:t>25.8</a:t>
            </a:r>
          </a:p>
        </p:txBody>
      </p:sp>
      <p:sp>
        <p:nvSpPr>
          <p:cNvPr id="89" name="TextBox 88"/>
          <p:cNvSpPr txBox="1"/>
          <p:nvPr/>
        </p:nvSpPr>
        <p:spPr>
          <a:xfrm>
            <a:off x="8820000" y="3279600"/>
            <a:ext cx="720000" cy="360000"/>
          </a:xfrm>
          <a:prstGeom prst="rect">
            <a:avLst/>
          </a:prstGeom>
          <a:solidFill>
            <a:srgbClr val="7395F4"/>
          </a:solidFill>
        </p:spPr>
        <p:txBody>
          <a:bodyPr wrap="none" anchor="ctr">
            <a:spAutoFit/>
          </a:bodyPr>
          <a:lstStyle/>
          <a:p>
            <a:pPr algn="ctr"/>
            <a:r>
              <a:t>-9.02</a:t>
            </a:r>
          </a:p>
        </p:txBody>
      </p:sp>
      <p:sp>
        <p:nvSpPr>
          <p:cNvPr id="90" name="TextBox 89"/>
          <p:cNvSpPr txBox="1"/>
          <p:nvPr/>
        </p:nvSpPr>
        <p:spPr>
          <a:xfrm>
            <a:off x="9540000" y="2829600"/>
            <a:ext cx="720000" cy="360000"/>
          </a:xfrm>
          <a:prstGeom prst="rect">
            <a:avLst/>
          </a:prstGeom>
          <a:noFill/>
        </p:spPr>
        <p:txBody>
          <a:bodyPr wrap="none" anchor="ctr">
            <a:spAutoFit/>
          </a:bodyPr>
          <a:lstStyle/>
          <a:p>
            <a:pPr algn="ctr"/>
            <a:r>
              <a:t>19.4</a:t>
            </a:r>
          </a:p>
        </p:txBody>
      </p:sp>
      <p:sp>
        <p:nvSpPr>
          <p:cNvPr id="91" name="TextBox 90"/>
          <p:cNvSpPr txBox="1"/>
          <p:nvPr/>
        </p:nvSpPr>
        <p:spPr>
          <a:xfrm>
            <a:off x="9540000" y="3279600"/>
            <a:ext cx="720000" cy="360000"/>
          </a:xfrm>
          <a:prstGeom prst="rect">
            <a:avLst/>
          </a:prstGeom>
          <a:solidFill>
            <a:srgbClr val="3A4CC0"/>
          </a:solidFill>
        </p:spPr>
        <p:txBody>
          <a:bodyPr wrap="none" anchor="ctr">
            <a:spAutoFit/>
          </a:bodyPr>
          <a:lstStyle/>
          <a:p>
            <a:pPr algn="ctr"/>
            <a:r>
              <a:t>-15.4</a:t>
            </a:r>
          </a:p>
        </p:txBody>
      </p:sp>
      <p:sp>
        <p:nvSpPr>
          <p:cNvPr id="92" name="TextBox 91"/>
          <p:cNvSpPr txBox="1"/>
          <p:nvPr/>
        </p:nvSpPr>
        <p:spPr>
          <a:xfrm>
            <a:off x="10260000" y="2829600"/>
            <a:ext cx="720000" cy="360000"/>
          </a:xfrm>
          <a:prstGeom prst="rect">
            <a:avLst/>
          </a:prstGeom>
          <a:noFill/>
        </p:spPr>
        <p:txBody>
          <a:bodyPr wrap="none" anchor="ctr">
            <a:spAutoFit/>
          </a:bodyPr>
          <a:lstStyle/>
          <a:p>
            <a:pPr algn="ctr"/>
            <a:r>
              <a:t>6.91</a:t>
            </a:r>
          </a:p>
        </p:txBody>
      </p:sp>
      <p:sp>
        <p:nvSpPr>
          <p:cNvPr id="93" name="TextBox 92"/>
          <p:cNvSpPr txBox="1"/>
          <p:nvPr/>
        </p:nvSpPr>
        <p:spPr>
          <a:xfrm>
            <a:off x="10260000" y="3279600"/>
            <a:ext cx="720000" cy="360000"/>
          </a:xfrm>
          <a:prstGeom prst="rect">
            <a:avLst/>
          </a:prstGeom>
          <a:solidFill>
            <a:srgbClr val="3A4CC0"/>
          </a:solidFill>
        </p:spPr>
        <p:txBody>
          <a:bodyPr wrap="none" anchor="ctr">
            <a:spAutoFit/>
          </a:bodyPr>
          <a:lstStyle/>
          <a:p>
            <a:pPr algn="ctr"/>
            <a:r>
              <a:t>-27.9</a:t>
            </a:r>
          </a:p>
        </p:txBody>
      </p:sp>
      <p:sp>
        <p:nvSpPr>
          <p:cNvPr id="94" name="TextBox 93"/>
          <p:cNvSpPr txBox="1"/>
          <p:nvPr/>
        </p:nvSpPr>
        <p:spPr>
          <a:xfrm>
            <a:off x="8820000" y="3859200"/>
            <a:ext cx="720000" cy="360000"/>
          </a:xfrm>
          <a:prstGeom prst="rect">
            <a:avLst/>
          </a:prstGeom>
          <a:noFill/>
        </p:spPr>
        <p:txBody>
          <a:bodyPr wrap="none" anchor="ctr">
            <a:spAutoFit/>
          </a:bodyPr>
          <a:lstStyle/>
          <a:p>
            <a:pPr algn="ctr"/>
            <a:r>
              <a:t>1877</a:t>
            </a:r>
          </a:p>
        </p:txBody>
      </p:sp>
      <p:sp>
        <p:nvSpPr>
          <p:cNvPr id="95" name="TextBox 94"/>
          <p:cNvSpPr txBox="1"/>
          <p:nvPr/>
        </p:nvSpPr>
        <p:spPr>
          <a:xfrm>
            <a:off x="8820000" y="4309200"/>
            <a:ext cx="720000" cy="360000"/>
          </a:xfrm>
          <a:prstGeom prst="rect">
            <a:avLst/>
          </a:prstGeom>
          <a:solidFill>
            <a:srgbClr val="7598F6"/>
          </a:solidFill>
        </p:spPr>
        <p:txBody>
          <a:bodyPr wrap="none" anchor="ctr">
            <a:spAutoFit/>
          </a:bodyPr>
          <a:lstStyle/>
          <a:p>
            <a:pPr algn="ctr"/>
            <a:r>
              <a:t>-295</a:t>
            </a:r>
          </a:p>
        </p:txBody>
      </p:sp>
      <p:sp>
        <p:nvSpPr>
          <p:cNvPr id="96" name="TextBox 95"/>
          <p:cNvSpPr txBox="1"/>
          <p:nvPr/>
        </p:nvSpPr>
        <p:spPr>
          <a:xfrm>
            <a:off x="9540000" y="3859200"/>
            <a:ext cx="720000" cy="360000"/>
          </a:xfrm>
          <a:prstGeom prst="rect">
            <a:avLst/>
          </a:prstGeom>
          <a:noFill/>
        </p:spPr>
        <p:txBody>
          <a:bodyPr wrap="none" anchor="ctr">
            <a:spAutoFit/>
          </a:bodyPr>
          <a:lstStyle/>
          <a:p>
            <a:pPr algn="ctr"/>
            <a:r>
              <a:t>1689</a:t>
            </a:r>
          </a:p>
        </p:txBody>
      </p:sp>
      <p:sp>
        <p:nvSpPr>
          <p:cNvPr id="97" name="TextBox 96"/>
          <p:cNvSpPr txBox="1"/>
          <p:nvPr/>
        </p:nvSpPr>
        <p:spPr>
          <a:xfrm>
            <a:off x="9540000" y="4309200"/>
            <a:ext cx="720000" cy="360000"/>
          </a:xfrm>
          <a:prstGeom prst="rect">
            <a:avLst/>
          </a:prstGeom>
          <a:solidFill>
            <a:srgbClr val="3A4CC0"/>
          </a:solidFill>
        </p:spPr>
        <p:txBody>
          <a:bodyPr wrap="none" anchor="ctr">
            <a:spAutoFit/>
          </a:bodyPr>
          <a:lstStyle/>
          <a:p>
            <a:pPr algn="ctr"/>
            <a:r>
              <a:t>-483</a:t>
            </a:r>
          </a:p>
        </p:txBody>
      </p:sp>
      <p:sp>
        <p:nvSpPr>
          <p:cNvPr id="98" name="TextBox 97"/>
          <p:cNvSpPr txBox="1"/>
          <p:nvPr/>
        </p:nvSpPr>
        <p:spPr>
          <a:xfrm>
            <a:off x="10260000" y="3859200"/>
            <a:ext cx="720000" cy="360000"/>
          </a:xfrm>
          <a:prstGeom prst="rect">
            <a:avLst/>
          </a:prstGeom>
          <a:noFill/>
        </p:spPr>
        <p:txBody>
          <a:bodyPr wrap="none" anchor="ctr">
            <a:spAutoFit/>
          </a:bodyPr>
          <a:lstStyle/>
          <a:p>
            <a:pPr algn="ctr"/>
            <a:r>
              <a:t>1230</a:t>
            </a:r>
          </a:p>
        </p:txBody>
      </p:sp>
      <p:sp>
        <p:nvSpPr>
          <p:cNvPr id="99" name="TextBox 98"/>
          <p:cNvSpPr txBox="1"/>
          <p:nvPr/>
        </p:nvSpPr>
        <p:spPr>
          <a:xfrm>
            <a:off x="10260000" y="4309200"/>
            <a:ext cx="720000" cy="360000"/>
          </a:xfrm>
          <a:prstGeom prst="rect">
            <a:avLst/>
          </a:prstGeom>
          <a:solidFill>
            <a:srgbClr val="3A4CC0"/>
          </a:solidFill>
        </p:spPr>
        <p:txBody>
          <a:bodyPr wrap="none" anchor="ctr">
            <a:spAutoFit/>
          </a:bodyPr>
          <a:lstStyle/>
          <a:p>
            <a:pPr algn="ctr"/>
            <a:r>
              <a:t>-942</a:t>
            </a:r>
          </a:p>
        </p:txBody>
      </p:sp>
      <p:sp>
        <p:nvSpPr>
          <p:cNvPr id="100" name="TextBox 99"/>
          <p:cNvSpPr txBox="1"/>
          <p:nvPr/>
        </p:nvSpPr>
        <p:spPr>
          <a:xfrm>
            <a:off x="8820000" y="4888800"/>
            <a:ext cx="720000" cy="360000"/>
          </a:xfrm>
          <a:prstGeom prst="rect">
            <a:avLst/>
          </a:prstGeom>
          <a:noFill/>
        </p:spPr>
        <p:txBody>
          <a:bodyPr wrap="none" anchor="ctr">
            <a:spAutoFit/>
          </a:bodyPr>
          <a:lstStyle/>
          <a:p>
            <a:pPr algn="ctr"/>
            <a:r>
              <a:t>167</a:t>
            </a:r>
          </a:p>
        </p:txBody>
      </p:sp>
      <p:sp>
        <p:nvSpPr>
          <p:cNvPr id="101" name="TextBox 100"/>
          <p:cNvSpPr txBox="1"/>
          <p:nvPr/>
        </p:nvSpPr>
        <p:spPr>
          <a:xfrm>
            <a:off x="8820000" y="5338800"/>
            <a:ext cx="720000" cy="360000"/>
          </a:xfrm>
          <a:prstGeom prst="rect">
            <a:avLst/>
          </a:prstGeom>
          <a:solidFill>
            <a:srgbClr val="F7B598"/>
          </a:solidFill>
        </p:spPr>
        <p:txBody>
          <a:bodyPr wrap="none" anchor="ctr">
            <a:spAutoFit/>
          </a:bodyPr>
          <a:lstStyle/>
          <a:p>
            <a:pPr algn="ctr"/>
            <a:r>
              <a:t>+68.3</a:t>
            </a:r>
          </a:p>
        </p:txBody>
      </p:sp>
      <p:sp>
        <p:nvSpPr>
          <p:cNvPr id="102" name="TextBox 101"/>
          <p:cNvSpPr txBox="1"/>
          <p:nvPr/>
        </p:nvSpPr>
        <p:spPr>
          <a:xfrm>
            <a:off x="9540000" y="4888800"/>
            <a:ext cx="720000" cy="360000"/>
          </a:xfrm>
          <a:prstGeom prst="rect">
            <a:avLst/>
          </a:prstGeom>
          <a:noFill/>
        </p:spPr>
        <p:txBody>
          <a:bodyPr wrap="none" anchor="ctr">
            <a:spAutoFit/>
          </a:bodyPr>
          <a:lstStyle/>
          <a:p>
            <a:pPr algn="ctr"/>
            <a:r>
              <a:t>233</a:t>
            </a:r>
          </a:p>
        </p:txBody>
      </p:sp>
      <p:sp>
        <p:nvSpPr>
          <p:cNvPr id="103" name="TextBox 102"/>
          <p:cNvSpPr txBox="1"/>
          <p:nvPr/>
        </p:nvSpPr>
        <p:spPr>
          <a:xfrm>
            <a:off x="9540000" y="5338800"/>
            <a:ext cx="720000" cy="360000"/>
          </a:xfrm>
          <a:prstGeom prst="rect">
            <a:avLst/>
          </a:prstGeom>
          <a:solidFill>
            <a:srgbClr val="E57057"/>
          </a:solidFill>
        </p:spPr>
        <p:txBody>
          <a:bodyPr wrap="none" anchor="ctr">
            <a:spAutoFit/>
          </a:bodyPr>
          <a:lstStyle/>
          <a:p>
            <a:pPr algn="ctr"/>
            <a:r>
              <a:t>+133</a:t>
            </a:r>
          </a:p>
        </p:txBody>
      </p:sp>
      <p:sp>
        <p:nvSpPr>
          <p:cNvPr id="104" name="TextBox 103"/>
          <p:cNvSpPr txBox="1"/>
          <p:nvPr/>
        </p:nvSpPr>
        <p:spPr>
          <a:xfrm>
            <a:off x="10260000" y="4888800"/>
            <a:ext cx="720000" cy="360000"/>
          </a:xfrm>
          <a:prstGeom prst="rect">
            <a:avLst/>
          </a:prstGeom>
          <a:noFill/>
        </p:spPr>
        <p:txBody>
          <a:bodyPr wrap="none" anchor="ctr">
            <a:spAutoFit/>
          </a:bodyPr>
          <a:lstStyle/>
          <a:p>
            <a:pPr algn="ctr"/>
            <a:r>
              <a:t>492</a:t>
            </a:r>
          </a:p>
        </p:txBody>
      </p:sp>
      <p:sp>
        <p:nvSpPr>
          <p:cNvPr id="105" name="TextBox 104"/>
          <p:cNvSpPr txBox="1"/>
          <p:nvPr/>
        </p:nvSpPr>
        <p:spPr>
          <a:xfrm>
            <a:off x="10260000" y="5338800"/>
            <a:ext cx="720000" cy="360000"/>
          </a:xfrm>
          <a:prstGeom prst="rect">
            <a:avLst/>
          </a:prstGeom>
          <a:solidFill>
            <a:srgbClr val="B30326"/>
          </a:solidFill>
        </p:spPr>
        <p:txBody>
          <a:bodyPr wrap="none" anchor="ctr">
            <a:spAutoFit/>
          </a:bodyPr>
          <a:lstStyle/>
          <a:p>
            <a:pPr algn="ctr"/>
            <a:r>
              <a:t>+392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IPCC projected temperatures: annual view (in °C)</a:t>
            </a:r>
          </a:p>
        </p:txBody>
      </p:sp>
      <p:sp>
        <p:nvSpPr>
          <p:cNvPr id="3" name="Content Placeholder 2"/>
          <p:cNvSpPr>
            <a:spLocks noGrp="1"/>
          </p:cNvSpPr>
          <p:nvPr>
            <p:ph idx="1"/>
          </p:nvPr>
        </p:nvSpPr>
        <p:spPr/>
        <p:txBody>
          <a:bodyPr/>
          <a:lstStyle/>
          <a:p>
            <a:endParaRPr/>
          </a:p>
        </p:txBody>
      </p:sp>
      <p:sp>
        <p:nvSpPr>
          <p:cNvPr id="4" name="Subtitle 3"/>
          <p:cNvSpPr>
            <a:spLocks noGrp="1"/>
          </p:cNvSpPr>
          <p:nvPr>
            <p:ph type="subTitle" idx="10"/>
          </p:nvPr>
        </p:nvSpPr>
        <p:spPr/>
        <p:txBody>
          <a:bodyPr/>
          <a:lstStyle/>
          <a:p>
            <a:endParaRPr/>
          </a:p>
        </p:txBody>
      </p:sp>
      <p:sp>
        <p:nvSpPr>
          <p:cNvPr id="5" name="TextBox 4"/>
          <p:cNvSpPr txBox="1"/>
          <p:nvPr/>
        </p:nvSpPr>
        <p:spPr>
          <a:xfrm>
            <a:off x="568800" y="734400"/>
            <a:ext cx="10882800" cy="363600"/>
          </a:xfrm>
          <a:prstGeom prst="rect">
            <a:avLst/>
          </a:prstGeom>
          <a:noFill/>
        </p:spPr>
        <p:txBody>
          <a:bodyPr wrap="none">
            <a:spAutoFit/>
          </a:bodyPr>
          <a:lstStyle/>
          <a:p>
            <a:pPr>
              <a:defRPr sz="1800">
                <a:solidFill>
                  <a:srgbClr val="074684"/>
                </a:solidFill>
                <a:latin typeface="Segoe UI Semilight"/>
              </a:defRPr>
            </a:pPr>
            <a:r>
              <a:t>Site FRA</a:t>
            </a:r>
          </a:p>
        </p:txBody>
      </p:sp>
      <p:pic>
        <p:nvPicPr>
          <p:cNvPr id="6" name="Picture 5" descr="IPCC_logo.png"/>
          <p:cNvPicPr>
            <a:picLocks noChangeAspect="1"/>
          </p:cNvPicPr>
          <p:nvPr/>
        </p:nvPicPr>
        <p:blipFill>
          <a:blip r:embed="rId2"/>
          <a:stretch>
            <a:fillRect/>
          </a:stretch>
        </p:blipFill>
        <p:spPr>
          <a:xfrm>
            <a:off x="9972000" y="158400"/>
            <a:ext cx="1512000" cy="825300"/>
          </a:xfrm>
          <a:prstGeom prst="rect">
            <a:avLst/>
          </a:prstGeom>
        </p:spPr>
      </p:pic>
      <p:sp>
        <p:nvSpPr>
          <p:cNvPr id="7" name="TextBox 6"/>
          <p:cNvSpPr txBox="1"/>
          <p:nvPr/>
        </p:nvSpPr>
        <p:spPr>
          <a:xfrm>
            <a:off x="540000" y="1080000"/>
            <a:ext cx="10944000" cy="4860000"/>
          </a:xfrm>
          <a:prstGeom prst="rect">
            <a:avLst/>
          </a:prstGeom>
          <a:noFill/>
          <a:ln w="36000">
            <a:solidFill>
              <a:schemeClr val="accent1"/>
            </a:solidFill>
          </a:ln>
        </p:spPr>
        <p:txBody>
          <a:bodyPr wrap="none">
            <a:spAutoFit/>
          </a:bodyPr>
          <a:lstStyle/>
          <a:p>
            <a:endParaRPr/>
          </a:p>
        </p:txBody>
      </p:sp>
      <p:sp>
        <p:nvSpPr>
          <p:cNvPr id="8" name="TextBox 7"/>
          <p:cNvSpPr txBox="1"/>
          <p:nvPr/>
        </p:nvSpPr>
        <p:spPr>
          <a:xfrm>
            <a:off x="648000" y="1800000"/>
            <a:ext cx="1296000" cy="360000"/>
          </a:xfrm>
          <a:prstGeom prst="rect">
            <a:avLst/>
          </a:prstGeom>
          <a:noFill/>
        </p:spPr>
        <p:txBody>
          <a:bodyPr wrap="none" anchor="ctr">
            <a:spAutoFit/>
          </a:bodyPr>
          <a:lstStyle/>
          <a:p>
            <a:r>
              <a:t>Mean of daily</a:t>
            </a:r>
            <a:br/>
            <a:r>
              <a:t>mean</a:t>
            </a:r>
          </a:p>
        </p:txBody>
      </p:sp>
      <p:sp>
        <p:nvSpPr>
          <p:cNvPr id="9" name="TextBox 8"/>
          <p:cNvSpPr txBox="1"/>
          <p:nvPr/>
        </p:nvSpPr>
        <p:spPr>
          <a:xfrm>
            <a:off x="648000" y="2250000"/>
            <a:ext cx="1296000" cy="360000"/>
          </a:xfrm>
          <a:prstGeom prst="rect">
            <a:avLst/>
          </a:prstGeom>
          <a:noFill/>
        </p:spPr>
        <p:txBody>
          <a:bodyPr wrap="none" anchor="ctr">
            <a:spAutoFit/>
          </a:bodyPr>
          <a:lstStyle/>
          <a:p>
            <a:pPr>
              <a:defRPr sz="1200"/>
            </a:pPr>
            <a:r>
              <a:t>Change</a:t>
            </a:r>
          </a:p>
        </p:txBody>
      </p:sp>
      <p:sp>
        <p:nvSpPr>
          <p:cNvPr id="10" name="TextBox 9"/>
          <p:cNvSpPr txBox="1"/>
          <p:nvPr/>
        </p:nvSpPr>
        <p:spPr>
          <a:xfrm>
            <a:off x="648000" y="2829600"/>
            <a:ext cx="1296000" cy="360000"/>
          </a:xfrm>
          <a:prstGeom prst="rect">
            <a:avLst/>
          </a:prstGeom>
          <a:noFill/>
        </p:spPr>
        <p:txBody>
          <a:bodyPr wrap="none" anchor="ctr">
            <a:spAutoFit/>
          </a:bodyPr>
          <a:lstStyle/>
          <a:p>
            <a:r>
              <a:t>Mean of daily</a:t>
            </a:r>
            <a:br/>
            <a:r>
              <a:t>minimum</a:t>
            </a:r>
          </a:p>
        </p:txBody>
      </p:sp>
      <p:sp>
        <p:nvSpPr>
          <p:cNvPr id="11" name="TextBox 10"/>
          <p:cNvSpPr txBox="1"/>
          <p:nvPr/>
        </p:nvSpPr>
        <p:spPr>
          <a:xfrm>
            <a:off x="648000" y="3279600"/>
            <a:ext cx="1296000" cy="360000"/>
          </a:xfrm>
          <a:prstGeom prst="rect">
            <a:avLst/>
          </a:prstGeom>
          <a:noFill/>
        </p:spPr>
        <p:txBody>
          <a:bodyPr wrap="none" anchor="ctr">
            <a:spAutoFit/>
          </a:bodyPr>
          <a:lstStyle/>
          <a:p>
            <a:pPr>
              <a:defRPr sz="1200"/>
            </a:pPr>
            <a:r>
              <a:t>Change</a:t>
            </a:r>
          </a:p>
        </p:txBody>
      </p:sp>
      <p:sp>
        <p:nvSpPr>
          <p:cNvPr id="12" name="TextBox 11"/>
          <p:cNvSpPr txBox="1"/>
          <p:nvPr/>
        </p:nvSpPr>
        <p:spPr>
          <a:xfrm>
            <a:off x="648000" y="3859200"/>
            <a:ext cx="1296000" cy="360000"/>
          </a:xfrm>
          <a:prstGeom prst="rect">
            <a:avLst/>
          </a:prstGeom>
          <a:noFill/>
        </p:spPr>
        <p:txBody>
          <a:bodyPr wrap="none" anchor="ctr">
            <a:spAutoFit/>
          </a:bodyPr>
          <a:lstStyle/>
          <a:p>
            <a:r>
              <a:t>Mean of daily</a:t>
            </a:r>
            <a:br/>
            <a:r>
              <a:t>maximum</a:t>
            </a:r>
          </a:p>
        </p:txBody>
      </p:sp>
      <p:sp>
        <p:nvSpPr>
          <p:cNvPr id="13" name="TextBox 12"/>
          <p:cNvSpPr txBox="1"/>
          <p:nvPr/>
        </p:nvSpPr>
        <p:spPr>
          <a:xfrm>
            <a:off x="648000" y="4309200"/>
            <a:ext cx="1296000" cy="360000"/>
          </a:xfrm>
          <a:prstGeom prst="rect">
            <a:avLst/>
          </a:prstGeom>
          <a:noFill/>
        </p:spPr>
        <p:txBody>
          <a:bodyPr wrap="none" anchor="ctr">
            <a:spAutoFit/>
          </a:bodyPr>
          <a:lstStyle/>
          <a:p>
            <a:pPr>
              <a:defRPr sz="1200"/>
            </a:pPr>
            <a:r>
              <a:t>Change</a:t>
            </a:r>
          </a:p>
        </p:txBody>
      </p:sp>
      <p:sp>
        <p:nvSpPr>
          <p:cNvPr id="14" name="TextBox 13"/>
          <p:cNvSpPr txBox="1"/>
          <p:nvPr/>
        </p:nvSpPr>
        <p:spPr>
          <a:xfrm>
            <a:off x="648000" y="4888800"/>
            <a:ext cx="1296000" cy="360000"/>
          </a:xfrm>
          <a:prstGeom prst="rect">
            <a:avLst/>
          </a:prstGeom>
          <a:noFill/>
        </p:spPr>
        <p:txBody>
          <a:bodyPr wrap="none" anchor="ctr">
            <a:spAutoFit/>
          </a:bodyPr>
          <a:lstStyle/>
          <a:p>
            <a:r>
              <a:t>Maximum of daily</a:t>
            </a:r>
            <a:br/>
            <a:r>
              <a:t>maximum</a:t>
            </a:r>
          </a:p>
        </p:txBody>
      </p:sp>
      <p:sp>
        <p:nvSpPr>
          <p:cNvPr id="15" name="TextBox 14"/>
          <p:cNvSpPr txBox="1"/>
          <p:nvPr/>
        </p:nvSpPr>
        <p:spPr>
          <a:xfrm>
            <a:off x="648000" y="5338800"/>
            <a:ext cx="1296000" cy="360000"/>
          </a:xfrm>
          <a:prstGeom prst="rect">
            <a:avLst/>
          </a:prstGeom>
          <a:noFill/>
        </p:spPr>
        <p:txBody>
          <a:bodyPr wrap="none" anchor="ctr">
            <a:spAutoFit/>
          </a:bodyPr>
          <a:lstStyle/>
          <a:p>
            <a:pPr>
              <a:defRPr sz="1200"/>
            </a:pPr>
            <a:r>
              <a:t>Change</a:t>
            </a:r>
          </a:p>
        </p:txBody>
      </p:sp>
      <p:sp>
        <p:nvSpPr>
          <p:cNvPr id="16" name="TextBox 15"/>
          <p:cNvSpPr txBox="1"/>
          <p:nvPr/>
        </p:nvSpPr>
        <p:spPr>
          <a:xfrm>
            <a:off x="3024000" y="1260000"/>
            <a:ext cx="720000" cy="244800"/>
          </a:xfrm>
          <a:prstGeom prst="rect">
            <a:avLst/>
          </a:prstGeom>
          <a:noFill/>
        </p:spPr>
        <p:txBody>
          <a:bodyPr wrap="none" anchor="ctr">
            <a:spAutoFit/>
          </a:bodyPr>
          <a:lstStyle/>
          <a:p>
            <a:pPr algn="ctr"/>
            <a:r>
              <a:t>Current</a:t>
            </a:r>
          </a:p>
        </p:txBody>
      </p:sp>
      <p:sp>
        <p:nvSpPr>
          <p:cNvPr id="17" name="TextBox 16"/>
          <p:cNvSpPr txBox="1"/>
          <p:nvPr/>
        </p:nvSpPr>
        <p:spPr>
          <a:xfrm>
            <a:off x="3024000" y="1800000"/>
            <a:ext cx="720000" cy="360000"/>
          </a:xfrm>
          <a:prstGeom prst="rect">
            <a:avLst/>
          </a:prstGeom>
          <a:noFill/>
        </p:spPr>
        <p:txBody>
          <a:bodyPr wrap="none" anchor="ctr">
            <a:spAutoFit/>
          </a:bodyPr>
          <a:lstStyle/>
          <a:p>
            <a:pPr algn="ctr"/>
            <a:r>
              <a:t>10.96</a:t>
            </a:r>
          </a:p>
        </p:txBody>
      </p:sp>
      <p:sp>
        <p:nvSpPr>
          <p:cNvPr id="18" name="TextBox 17"/>
          <p:cNvSpPr txBox="1"/>
          <p:nvPr/>
        </p:nvSpPr>
        <p:spPr>
          <a:xfrm>
            <a:off x="3024000" y="2829600"/>
            <a:ext cx="720000" cy="360000"/>
          </a:xfrm>
          <a:prstGeom prst="rect">
            <a:avLst/>
          </a:prstGeom>
          <a:noFill/>
        </p:spPr>
        <p:txBody>
          <a:bodyPr wrap="none" anchor="ctr">
            <a:spAutoFit/>
          </a:bodyPr>
          <a:lstStyle/>
          <a:p>
            <a:pPr algn="ctr"/>
            <a:r>
              <a:t>7.57</a:t>
            </a:r>
          </a:p>
        </p:txBody>
      </p:sp>
      <p:sp>
        <p:nvSpPr>
          <p:cNvPr id="19" name="TextBox 18"/>
          <p:cNvSpPr txBox="1"/>
          <p:nvPr/>
        </p:nvSpPr>
        <p:spPr>
          <a:xfrm>
            <a:off x="3024000" y="3859200"/>
            <a:ext cx="720000" cy="360000"/>
          </a:xfrm>
          <a:prstGeom prst="rect">
            <a:avLst/>
          </a:prstGeom>
          <a:noFill/>
        </p:spPr>
        <p:txBody>
          <a:bodyPr wrap="none" anchor="ctr">
            <a:spAutoFit/>
          </a:bodyPr>
          <a:lstStyle/>
          <a:p>
            <a:pPr algn="ctr"/>
            <a:r>
              <a:t>14.66</a:t>
            </a:r>
          </a:p>
        </p:txBody>
      </p:sp>
      <p:sp>
        <p:nvSpPr>
          <p:cNvPr id="20" name="TextBox 19"/>
          <p:cNvSpPr txBox="1"/>
          <p:nvPr/>
        </p:nvSpPr>
        <p:spPr>
          <a:xfrm>
            <a:off x="3024000" y="4888800"/>
            <a:ext cx="720000" cy="360000"/>
          </a:xfrm>
          <a:prstGeom prst="rect">
            <a:avLst/>
          </a:prstGeom>
          <a:noFill/>
        </p:spPr>
        <p:txBody>
          <a:bodyPr wrap="none" anchor="ctr">
            <a:spAutoFit/>
          </a:bodyPr>
          <a:lstStyle/>
          <a:p>
            <a:pPr algn="ctr"/>
            <a:r>
              <a:t>33.76</a:t>
            </a:r>
          </a:p>
        </p:txBody>
      </p:sp>
      <p:sp>
        <p:nvSpPr>
          <p:cNvPr id="21" name="TextBox 20"/>
          <p:cNvSpPr txBox="1"/>
          <p:nvPr/>
        </p:nvSpPr>
        <p:spPr>
          <a:xfrm>
            <a:off x="4716000" y="1260000"/>
            <a:ext cx="720000" cy="244800"/>
          </a:xfrm>
          <a:prstGeom prst="rect">
            <a:avLst/>
          </a:prstGeom>
          <a:noFill/>
        </p:spPr>
        <p:txBody>
          <a:bodyPr wrap="none" anchor="ctr">
            <a:spAutoFit/>
          </a:bodyPr>
          <a:lstStyle/>
          <a:p>
            <a:pPr algn="ctr"/>
            <a:r>
              <a:t>RCP2.6</a:t>
            </a:r>
          </a:p>
        </p:txBody>
      </p:sp>
      <p:sp>
        <p:nvSpPr>
          <p:cNvPr id="22" name="TextBox 21"/>
          <p:cNvSpPr txBox="1"/>
          <p:nvPr/>
        </p:nvSpPr>
        <p:spPr>
          <a:xfrm>
            <a:off x="3996000" y="1620000"/>
            <a:ext cx="720000" cy="108000"/>
          </a:xfrm>
          <a:prstGeom prst="rect">
            <a:avLst/>
          </a:prstGeom>
          <a:noFill/>
        </p:spPr>
        <p:txBody>
          <a:bodyPr wrap="none" anchor="ctr">
            <a:spAutoFit/>
          </a:bodyPr>
          <a:lstStyle/>
          <a:p>
            <a:pPr algn="ctr">
              <a:defRPr sz="1000"/>
            </a:pPr>
            <a:r>
              <a:t>2030</a:t>
            </a:r>
          </a:p>
        </p:txBody>
      </p:sp>
      <p:sp>
        <p:nvSpPr>
          <p:cNvPr id="23" name="TextBox 22"/>
          <p:cNvSpPr txBox="1"/>
          <p:nvPr/>
        </p:nvSpPr>
        <p:spPr>
          <a:xfrm>
            <a:off x="3996000" y="1800000"/>
            <a:ext cx="720000" cy="360000"/>
          </a:xfrm>
          <a:prstGeom prst="rect">
            <a:avLst/>
          </a:prstGeom>
          <a:noFill/>
        </p:spPr>
        <p:txBody>
          <a:bodyPr wrap="none" anchor="ctr">
            <a:spAutoFit/>
          </a:bodyPr>
          <a:lstStyle/>
          <a:p>
            <a:pPr algn="ctr"/>
            <a:r>
              <a:t>12.13</a:t>
            </a:r>
          </a:p>
        </p:txBody>
      </p:sp>
      <p:sp>
        <p:nvSpPr>
          <p:cNvPr id="24" name="TextBox 23"/>
          <p:cNvSpPr txBox="1"/>
          <p:nvPr/>
        </p:nvSpPr>
        <p:spPr>
          <a:xfrm>
            <a:off x="3996000" y="2250000"/>
            <a:ext cx="720000" cy="360000"/>
          </a:xfrm>
          <a:prstGeom prst="rect">
            <a:avLst/>
          </a:prstGeom>
          <a:solidFill>
            <a:srgbClr val="F49B7C"/>
          </a:solidFill>
        </p:spPr>
        <p:txBody>
          <a:bodyPr wrap="none" anchor="ctr">
            <a:spAutoFit/>
          </a:bodyPr>
          <a:lstStyle/>
          <a:p>
            <a:pPr algn="ctr"/>
            <a:r>
              <a:t>+ 1.18</a:t>
            </a:r>
          </a:p>
        </p:txBody>
      </p:sp>
      <p:sp>
        <p:nvSpPr>
          <p:cNvPr id="25" name="TextBox 24"/>
          <p:cNvSpPr txBox="1"/>
          <p:nvPr/>
        </p:nvSpPr>
        <p:spPr>
          <a:xfrm>
            <a:off x="4716000" y="1620000"/>
            <a:ext cx="720000" cy="108000"/>
          </a:xfrm>
          <a:prstGeom prst="rect">
            <a:avLst/>
          </a:prstGeom>
          <a:noFill/>
        </p:spPr>
        <p:txBody>
          <a:bodyPr wrap="none" anchor="ctr">
            <a:spAutoFit/>
          </a:bodyPr>
          <a:lstStyle/>
          <a:p>
            <a:pPr algn="ctr">
              <a:defRPr sz="1000"/>
            </a:pPr>
            <a:r>
              <a:t>2050</a:t>
            </a:r>
          </a:p>
        </p:txBody>
      </p:sp>
      <p:sp>
        <p:nvSpPr>
          <p:cNvPr id="26" name="TextBox 25"/>
          <p:cNvSpPr txBox="1"/>
          <p:nvPr/>
        </p:nvSpPr>
        <p:spPr>
          <a:xfrm>
            <a:off x="4716000" y="1800000"/>
            <a:ext cx="720000" cy="360000"/>
          </a:xfrm>
          <a:prstGeom prst="rect">
            <a:avLst/>
          </a:prstGeom>
          <a:noFill/>
        </p:spPr>
        <p:txBody>
          <a:bodyPr wrap="none" anchor="ctr">
            <a:spAutoFit/>
          </a:bodyPr>
          <a:lstStyle/>
          <a:p>
            <a:pPr algn="ctr"/>
            <a:r>
              <a:t>12.45</a:t>
            </a:r>
          </a:p>
        </p:txBody>
      </p:sp>
      <p:sp>
        <p:nvSpPr>
          <p:cNvPr id="27" name="TextBox 26"/>
          <p:cNvSpPr txBox="1"/>
          <p:nvPr/>
        </p:nvSpPr>
        <p:spPr>
          <a:xfrm>
            <a:off x="4716000" y="2250000"/>
            <a:ext cx="720000" cy="360000"/>
          </a:xfrm>
          <a:prstGeom prst="rect">
            <a:avLst/>
          </a:prstGeom>
          <a:solidFill>
            <a:srgbClr val="EB7F63"/>
          </a:solidFill>
        </p:spPr>
        <p:txBody>
          <a:bodyPr wrap="none" anchor="ctr">
            <a:spAutoFit/>
          </a:bodyPr>
          <a:lstStyle/>
          <a:p>
            <a:pPr algn="ctr"/>
            <a:r>
              <a:t>+ 1.49</a:t>
            </a:r>
          </a:p>
        </p:txBody>
      </p:sp>
      <p:sp>
        <p:nvSpPr>
          <p:cNvPr id="28" name="TextBox 27"/>
          <p:cNvSpPr txBox="1"/>
          <p:nvPr/>
        </p:nvSpPr>
        <p:spPr>
          <a:xfrm>
            <a:off x="5436000" y="1620000"/>
            <a:ext cx="720000" cy="108000"/>
          </a:xfrm>
          <a:prstGeom prst="rect">
            <a:avLst/>
          </a:prstGeom>
          <a:noFill/>
        </p:spPr>
        <p:txBody>
          <a:bodyPr wrap="none" anchor="ctr">
            <a:spAutoFit/>
          </a:bodyPr>
          <a:lstStyle/>
          <a:p>
            <a:pPr algn="ctr">
              <a:defRPr sz="1000"/>
            </a:pPr>
            <a:r>
              <a:t>2100</a:t>
            </a:r>
          </a:p>
        </p:txBody>
      </p:sp>
      <p:sp>
        <p:nvSpPr>
          <p:cNvPr id="29" name="TextBox 28"/>
          <p:cNvSpPr txBox="1"/>
          <p:nvPr/>
        </p:nvSpPr>
        <p:spPr>
          <a:xfrm>
            <a:off x="5436000" y="1800000"/>
            <a:ext cx="720000" cy="360000"/>
          </a:xfrm>
          <a:prstGeom prst="rect">
            <a:avLst/>
          </a:prstGeom>
          <a:noFill/>
        </p:spPr>
        <p:txBody>
          <a:bodyPr wrap="none" anchor="ctr">
            <a:spAutoFit/>
          </a:bodyPr>
          <a:lstStyle/>
          <a:p>
            <a:pPr algn="ctr"/>
            <a:r>
              <a:t>12.52</a:t>
            </a:r>
          </a:p>
        </p:txBody>
      </p:sp>
      <p:sp>
        <p:nvSpPr>
          <p:cNvPr id="30" name="TextBox 29"/>
          <p:cNvSpPr txBox="1"/>
          <p:nvPr/>
        </p:nvSpPr>
        <p:spPr>
          <a:xfrm>
            <a:off x="5436000" y="2250000"/>
            <a:ext cx="720000" cy="360000"/>
          </a:xfrm>
          <a:prstGeom prst="rect">
            <a:avLst/>
          </a:prstGeom>
          <a:solidFill>
            <a:srgbClr val="E8775D"/>
          </a:solidFill>
        </p:spPr>
        <p:txBody>
          <a:bodyPr wrap="none" anchor="ctr">
            <a:spAutoFit/>
          </a:bodyPr>
          <a:lstStyle/>
          <a:p>
            <a:pPr algn="ctr"/>
            <a:r>
              <a:t>+ 1.57</a:t>
            </a:r>
          </a:p>
        </p:txBody>
      </p:sp>
      <p:sp>
        <p:nvSpPr>
          <p:cNvPr id="31" name="TextBox 30"/>
          <p:cNvSpPr txBox="1"/>
          <p:nvPr/>
        </p:nvSpPr>
        <p:spPr>
          <a:xfrm>
            <a:off x="3996000" y="2829600"/>
            <a:ext cx="720000" cy="360000"/>
          </a:xfrm>
          <a:prstGeom prst="rect">
            <a:avLst/>
          </a:prstGeom>
          <a:noFill/>
        </p:spPr>
        <p:txBody>
          <a:bodyPr wrap="none" anchor="ctr">
            <a:spAutoFit/>
          </a:bodyPr>
          <a:lstStyle/>
          <a:p>
            <a:pPr algn="ctr"/>
            <a:r>
              <a:t>8.68</a:t>
            </a:r>
          </a:p>
        </p:txBody>
      </p:sp>
      <p:sp>
        <p:nvSpPr>
          <p:cNvPr id="32" name="TextBox 31"/>
          <p:cNvSpPr txBox="1"/>
          <p:nvPr/>
        </p:nvSpPr>
        <p:spPr>
          <a:xfrm>
            <a:off x="3996000" y="3279600"/>
            <a:ext cx="720000" cy="360000"/>
          </a:xfrm>
          <a:prstGeom prst="rect">
            <a:avLst/>
          </a:prstGeom>
          <a:solidFill>
            <a:srgbClr val="F49A7B"/>
          </a:solidFill>
        </p:spPr>
        <p:txBody>
          <a:bodyPr wrap="none" anchor="ctr">
            <a:spAutoFit/>
          </a:bodyPr>
          <a:lstStyle/>
          <a:p>
            <a:pPr algn="ctr"/>
            <a:r>
              <a:t>+ 1.12</a:t>
            </a:r>
          </a:p>
        </p:txBody>
      </p:sp>
      <p:sp>
        <p:nvSpPr>
          <p:cNvPr id="33" name="TextBox 32"/>
          <p:cNvSpPr txBox="1"/>
          <p:nvPr/>
        </p:nvSpPr>
        <p:spPr>
          <a:xfrm>
            <a:off x="4716000" y="2829600"/>
            <a:ext cx="720000" cy="360000"/>
          </a:xfrm>
          <a:prstGeom prst="rect">
            <a:avLst/>
          </a:prstGeom>
          <a:noFill/>
        </p:spPr>
        <p:txBody>
          <a:bodyPr wrap="none" anchor="ctr">
            <a:spAutoFit/>
          </a:bodyPr>
          <a:lstStyle/>
          <a:p>
            <a:pPr algn="ctr"/>
            <a:r>
              <a:t>8.93</a:t>
            </a:r>
          </a:p>
        </p:txBody>
      </p:sp>
      <p:sp>
        <p:nvSpPr>
          <p:cNvPr id="34" name="TextBox 33"/>
          <p:cNvSpPr txBox="1"/>
          <p:nvPr/>
        </p:nvSpPr>
        <p:spPr>
          <a:xfrm>
            <a:off x="4716000" y="3279600"/>
            <a:ext cx="720000" cy="360000"/>
          </a:xfrm>
          <a:prstGeom prst="rect">
            <a:avLst/>
          </a:prstGeom>
          <a:solidFill>
            <a:srgbClr val="EC8266"/>
          </a:solidFill>
        </p:spPr>
        <p:txBody>
          <a:bodyPr wrap="none" anchor="ctr">
            <a:spAutoFit/>
          </a:bodyPr>
          <a:lstStyle/>
          <a:p>
            <a:pPr algn="ctr"/>
            <a:r>
              <a:t>+ 1.36</a:t>
            </a:r>
          </a:p>
        </p:txBody>
      </p:sp>
      <p:sp>
        <p:nvSpPr>
          <p:cNvPr id="35" name="TextBox 34"/>
          <p:cNvSpPr txBox="1"/>
          <p:nvPr/>
        </p:nvSpPr>
        <p:spPr>
          <a:xfrm>
            <a:off x="5436000" y="2829600"/>
            <a:ext cx="720000" cy="360000"/>
          </a:xfrm>
          <a:prstGeom prst="rect">
            <a:avLst/>
          </a:prstGeom>
          <a:noFill/>
        </p:spPr>
        <p:txBody>
          <a:bodyPr wrap="none" anchor="ctr">
            <a:spAutoFit/>
          </a:bodyPr>
          <a:lstStyle/>
          <a:p>
            <a:pPr algn="ctr"/>
            <a:r>
              <a:t>9.05</a:t>
            </a:r>
          </a:p>
        </p:txBody>
      </p:sp>
      <p:sp>
        <p:nvSpPr>
          <p:cNvPr id="36" name="TextBox 35"/>
          <p:cNvSpPr txBox="1"/>
          <p:nvPr/>
        </p:nvSpPr>
        <p:spPr>
          <a:xfrm>
            <a:off x="5436000" y="3279600"/>
            <a:ext cx="720000" cy="360000"/>
          </a:xfrm>
          <a:prstGeom prst="rect">
            <a:avLst/>
          </a:prstGeom>
          <a:solidFill>
            <a:srgbClr val="E7755C"/>
          </a:solidFill>
        </p:spPr>
        <p:txBody>
          <a:bodyPr wrap="none" anchor="ctr">
            <a:spAutoFit/>
          </a:bodyPr>
          <a:lstStyle/>
          <a:p>
            <a:pPr algn="ctr"/>
            <a:r>
              <a:t>+ 1.49</a:t>
            </a:r>
          </a:p>
        </p:txBody>
      </p:sp>
      <p:sp>
        <p:nvSpPr>
          <p:cNvPr id="37" name="TextBox 36"/>
          <p:cNvSpPr txBox="1"/>
          <p:nvPr/>
        </p:nvSpPr>
        <p:spPr>
          <a:xfrm>
            <a:off x="3996000" y="3859200"/>
            <a:ext cx="720000" cy="360000"/>
          </a:xfrm>
          <a:prstGeom prst="rect">
            <a:avLst/>
          </a:prstGeom>
          <a:noFill/>
        </p:spPr>
        <p:txBody>
          <a:bodyPr wrap="none" anchor="ctr">
            <a:spAutoFit/>
          </a:bodyPr>
          <a:lstStyle/>
          <a:p>
            <a:pPr algn="ctr"/>
            <a:r>
              <a:t>15.99</a:t>
            </a:r>
          </a:p>
        </p:txBody>
      </p:sp>
      <p:sp>
        <p:nvSpPr>
          <p:cNvPr id="38" name="TextBox 37"/>
          <p:cNvSpPr txBox="1"/>
          <p:nvPr/>
        </p:nvSpPr>
        <p:spPr>
          <a:xfrm>
            <a:off x="3996000" y="4309200"/>
            <a:ext cx="720000" cy="360000"/>
          </a:xfrm>
          <a:prstGeom prst="rect">
            <a:avLst/>
          </a:prstGeom>
          <a:solidFill>
            <a:srgbClr val="F29375"/>
          </a:solidFill>
        </p:spPr>
        <p:txBody>
          <a:bodyPr wrap="none" anchor="ctr">
            <a:spAutoFit/>
          </a:bodyPr>
          <a:lstStyle/>
          <a:p>
            <a:pPr algn="ctr"/>
            <a:r>
              <a:t>+ 1.33</a:t>
            </a:r>
          </a:p>
        </p:txBody>
      </p:sp>
      <p:sp>
        <p:nvSpPr>
          <p:cNvPr id="39" name="TextBox 38"/>
          <p:cNvSpPr txBox="1"/>
          <p:nvPr/>
        </p:nvSpPr>
        <p:spPr>
          <a:xfrm>
            <a:off x="4716000" y="3859200"/>
            <a:ext cx="720000" cy="360000"/>
          </a:xfrm>
          <a:prstGeom prst="rect">
            <a:avLst/>
          </a:prstGeom>
          <a:noFill/>
        </p:spPr>
        <p:txBody>
          <a:bodyPr wrap="none" anchor="ctr">
            <a:spAutoFit/>
          </a:bodyPr>
          <a:lstStyle/>
          <a:p>
            <a:pPr algn="ctr"/>
            <a:r>
              <a:t>16.36</a:t>
            </a:r>
          </a:p>
        </p:txBody>
      </p:sp>
      <p:sp>
        <p:nvSpPr>
          <p:cNvPr id="40" name="TextBox 39"/>
          <p:cNvSpPr txBox="1"/>
          <p:nvPr/>
        </p:nvSpPr>
        <p:spPr>
          <a:xfrm>
            <a:off x="4716000" y="4309200"/>
            <a:ext cx="720000" cy="360000"/>
          </a:xfrm>
          <a:prstGeom prst="rect">
            <a:avLst/>
          </a:prstGeom>
          <a:solidFill>
            <a:srgbClr val="E6745A"/>
          </a:solidFill>
        </p:spPr>
        <p:txBody>
          <a:bodyPr wrap="none" anchor="ctr">
            <a:spAutoFit/>
          </a:bodyPr>
          <a:lstStyle/>
          <a:p>
            <a:pPr algn="ctr"/>
            <a:r>
              <a:t>+ 1.7</a:t>
            </a:r>
          </a:p>
        </p:txBody>
      </p:sp>
      <p:sp>
        <p:nvSpPr>
          <p:cNvPr id="41" name="TextBox 40"/>
          <p:cNvSpPr txBox="1"/>
          <p:nvPr/>
        </p:nvSpPr>
        <p:spPr>
          <a:xfrm>
            <a:off x="5436000" y="3859200"/>
            <a:ext cx="720000" cy="360000"/>
          </a:xfrm>
          <a:prstGeom prst="rect">
            <a:avLst/>
          </a:prstGeom>
          <a:noFill/>
        </p:spPr>
        <p:txBody>
          <a:bodyPr wrap="none" anchor="ctr">
            <a:spAutoFit/>
          </a:bodyPr>
          <a:lstStyle/>
          <a:p>
            <a:pPr algn="ctr"/>
            <a:r>
              <a:t>16.44</a:t>
            </a:r>
          </a:p>
        </p:txBody>
      </p:sp>
      <p:sp>
        <p:nvSpPr>
          <p:cNvPr id="42" name="TextBox 41"/>
          <p:cNvSpPr txBox="1"/>
          <p:nvPr/>
        </p:nvSpPr>
        <p:spPr>
          <a:xfrm>
            <a:off x="5436000" y="4309200"/>
            <a:ext cx="720000" cy="360000"/>
          </a:xfrm>
          <a:prstGeom prst="rect">
            <a:avLst/>
          </a:prstGeom>
          <a:solidFill>
            <a:srgbClr val="E36C54"/>
          </a:solidFill>
        </p:spPr>
        <p:txBody>
          <a:bodyPr wrap="none" anchor="ctr">
            <a:spAutoFit/>
          </a:bodyPr>
          <a:lstStyle/>
          <a:p>
            <a:pPr algn="ctr"/>
            <a:r>
              <a:t>+ 1.78</a:t>
            </a:r>
          </a:p>
        </p:txBody>
      </p:sp>
      <p:sp>
        <p:nvSpPr>
          <p:cNvPr id="43" name="TextBox 42"/>
          <p:cNvSpPr txBox="1"/>
          <p:nvPr/>
        </p:nvSpPr>
        <p:spPr>
          <a:xfrm>
            <a:off x="3996000" y="4888800"/>
            <a:ext cx="720000" cy="360000"/>
          </a:xfrm>
          <a:prstGeom prst="rect">
            <a:avLst/>
          </a:prstGeom>
          <a:noFill/>
        </p:spPr>
        <p:txBody>
          <a:bodyPr wrap="none" anchor="ctr">
            <a:spAutoFit/>
          </a:bodyPr>
          <a:lstStyle/>
          <a:p>
            <a:pPr algn="ctr"/>
            <a:r>
              <a:t>36.02</a:t>
            </a:r>
          </a:p>
        </p:txBody>
      </p:sp>
      <p:sp>
        <p:nvSpPr>
          <p:cNvPr id="44" name="TextBox 43"/>
          <p:cNvSpPr txBox="1"/>
          <p:nvPr/>
        </p:nvSpPr>
        <p:spPr>
          <a:xfrm>
            <a:off x="3996000" y="5338800"/>
            <a:ext cx="720000" cy="360000"/>
          </a:xfrm>
          <a:prstGeom prst="rect">
            <a:avLst/>
          </a:prstGeom>
          <a:solidFill>
            <a:srgbClr val="EF896C"/>
          </a:solidFill>
        </p:spPr>
        <p:txBody>
          <a:bodyPr wrap="none" anchor="ctr">
            <a:spAutoFit/>
          </a:bodyPr>
          <a:lstStyle/>
          <a:p>
            <a:pPr algn="ctr"/>
            <a:r>
              <a:t>+ 2.26</a:t>
            </a:r>
          </a:p>
        </p:txBody>
      </p:sp>
      <p:sp>
        <p:nvSpPr>
          <p:cNvPr id="45" name="TextBox 44"/>
          <p:cNvSpPr txBox="1"/>
          <p:nvPr/>
        </p:nvSpPr>
        <p:spPr>
          <a:xfrm>
            <a:off x="4716000" y="4888800"/>
            <a:ext cx="720000" cy="360000"/>
          </a:xfrm>
          <a:prstGeom prst="rect">
            <a:avLst/>
          </a:prstGeom>
          <a:noFill/>
        </p:spPr>
        <p:txBody>
          <a:bodyPr wrap="none" anchor="ctr">
            <a:spAutoFit/>
          </a:bodyPr>
          <a:lstStyle/>
          <a:p>
            <a:pPr algn="ctr"/>
            <a:r>
              <a:t>36.72</a:t>
            </a:r>
          </a:p>
        </p:txBody>
      </p:sp>
      <p:sp>
        <p:nvSpPr>
          <p:cNvPr id="46" name="TextBox 45"/>
          <p:cNvSpPr txBox="1"/>
          <p:nvPr/>
        </p:nvSpPr>
        <p:spPr>
          <a:xfrm>
            <a:off x="4716000" y="5338800"/>
            <a:ext cx="720000" cy="360000"/>
          </a:xfrm>
          <a:prstGeom prst="rect">
            <a:avLst/>
          </a:prstGeom>
          <a:solidFill>
            <a:srgbClr val="DD604C"/>
          </a:solidFill>
        </p:spPr>
        <p:txBody>
          <a:bodyPr wrap="none" anchor="ctr">
            <a:spAutoFit/>
          </a:bodyPr>
          <a:lstStyle/>
          <a:p>
            <a:pPr algn="ctr"/>
            <a:r>
              <a:t>+ 2.96</a:t>
            </a:r>
          </a:p>
        </p:txBody>
      </p:sp>
      <p:sp>
        <p:nvSpPr>
          <p:cNvPr id="47" name="TextBox 46"/>
          <p:cNvSpPr txBox="1"/>
          <p:nvPr/>
        </p:nvSpPr>
        <p:spPr>
          <a:xfrm>
            <a:off x="5436000" y="4888800"/>
            <a:ext cx="720000" cy="360000"/>
          </a:xfrm>
          <a:prstGeom prst="rect">
            <a:avLst/>
          </a:prstGeom>
          <a:noFill/>
        </p:spPr>
        <p:txBody>
          <a:bodyPr wrap="none" anchor="ctr">
            <a:spAutoFit/>
          </a:bodyPr>
          <a:lstStyle/>
          <a:p>
            <a:pPr algn="ctr"/>
            <a:r>
              <a:t>36.65</a:t>
            </a:r>
          </a:p>
        </p:txBody>
      </p:sp>
      <p:sp>
        <p:nvSpPr>
          <p:cNvPr id="48" name="TextBox 47"/>
          <p:cNvSpPr txBox="1"/>
          <p:nvPr/>
        </p:nvSpPr>
        <p:spPr>
          <a:xfrm>
            <a:off x="5436000" y="5338800"/>
            <a:ext cx="720000" cy="360000"/>
          </a:xfrm>
          <a:prstGeom prst="rect">
            <a:avLst/>
          </a:prstGeom>
          <a:solidFill>
            <a:srgbClr val="DF644F"/>
          </a:solidFill>
        </p:spPr>
        <p:txBody>
          <a:bodyPr wrap="none" anchor="ctr">
            <a:spAutoFit/>
          </a:bodyPr>
          <a:lstStyle/>
          <a:p>
            <a:pPr algn="ctr"/>
            <a:r>
              <a:t>+ 2.89</a:t>
            </a:r>
          </a:p>
        </p:txBody>
      </p:sp>
      <p:sp>
        <p:nvSpPr>
          <p:cNvPr id="49" name="TextBox 48"/>
          <p:cNvSpPr txBox="1"/>
          <p:nvPr/>
        </p:nvSpPr>
        <p:spPr>
          <a:xfrm>
            <a:off x="7128000" y="1260000"/>
            <a:ext cx="720000" cy="244800"/>
          </a:xfrm>
          <a:prstGeom prst="rect">
            <a:avLst/>
          </a:prstGeom>
          <a:noFill/>
        </p:spPr>
        <p:txBody>
          <a:bodyPr wrap="none" anchor="ctr">
            <a:spAutoFit/>
          </a:bodyPr>
          <a:lstStyle/>
          <a:p>
            <a:pPr algn="ctr"/>
            <a:r>
              <a:t>RCP4.5</a:t>
            </a:r>
          </a:p>
        </p:txBody>
      </p:sp>
      <p:sp>
        <p:nvSpPr>
          <p:cNvPr id="50" name="TextBox 49"/>
          <p:cNvSpPr txBox="1"/>
          <p:nvPr/>
        </p:nvSpPr>
        <p:spPr>
          <a:xfrm>
            <a:off x="6408000" y="1620000"/>
            <a:ext cx="720000" cy="108000"/>
          </a:xfrm>
          <a:prstGeom prst="rect">
            <a:avLst/>
          </a:prstGeom>
          <a:noFill/>
        </p:spPr>
        <p:txBody>
          <a:bodyPr wrap="none" anchor="ctr">
            <a:spAutoFit/>
          </a:bodyPr>
          <a:lstStyle/>
          <a:p>
            <a:pPr algn="ctr">
              <a:defRPr sz="1000"/>
            </a:pPr>
            <a:r>
              <a:t>2030</a:t>
            </a:r>
          </a:p>
        </p:txBody>
      </p:sp>
      <p:sp>
        <p:nvSpPr>
          <p:cNvPr id="51" name="TextBox 50"/>
          <p:cNvSpPr txBox="1"/>
          <p:nvPr/>
        </p:nvSpPr>
        <p:spPr>
          <a:xfrm>
            <a:off x="6408000" y="1800000"/>
            <a:ext cx="720000" cy="360000"/>
          </a:xfrm>
          <a:prstGeom prst="rect">
            <a:avLst/>
          </a:prstGeom>
          <a:noFill/>
        </p:spPr>
        <p:txBody>
          <a:bodyPr wrap="none" anchor="ctr">
            <a:spAutoFit/>
          </a:bodyPr>
          <a:lstStyle/>
          <a:p>
            <a:pPr algn="ctr"/>
            <a:r>
              <a:t>12.19</a:t>
            </a:r>
          </a:p>
        </p:txBody>
      </p:sp>
      <p:sp>
        <p:nvSpPr>
          <p:cNvPr id="52" name="TextBox 51"/>
          <p:cNvSpPr txBox="1"/>
          <p:nvPr/>
        </p:nvSpPr>
        <p:spPr>
          <a:xfrm>
            <a:off x="6408000" y="2250000"/>
            <a:ext cx="720000" cy="360000"/>
          </a:xfrm>
          <a:prstGeom prst="rect">
            <a:avLst/>
          </a:prstGeom>
          <a:solidFill>
            <a:srgbClr val="F39678"/>
          </a:solidFill>
        </p:spPr>
        <p:txBody>
          <a:bodyPr wrap="none" anchor="ctr">
            <a:spAutoFit/>
          </a:bodyPr>
          <a:lstStyle/>
          <a:p>
            <a:pPr algn="ctr"/>
            <a:r>
              <a:t>+ 1.23</a:t>
            </a:r>
          </a:p>
        </p:txBody>
      </p:sp>
      <p:sp>
        <p:nvSpPr>
          <p:cNvPr id="53" name="TextBox 52"/>
          <p:cNvSpPr txBox="1"/>
          <p:nvPr/>
        </p:nvSpPr>
        <p:spPr>
          <a:xfrm>
            <a:off x="7128000" y="1620000"/>
            <a:ext cx="720000" cy="108000"/>
          </a:xfrm>
          <a:prstGeom prst="rect">
            <a:avLst/>
          </a:prstGeom>
          <a:noFill/>
        </p:spPr>
        <p:txBody>
          <a:bodyPr wrap="none" anchor="ctr">
            <a:spAutoFit/>
          </a:bodyPr>
          <a:lstStyle/>
          <a:p>
            <a:pPr algn="ctr">
              <a:defRPr sz="1000"/>
            </a:pPr>
            <a:r>
              <a:t>2050</a:t>
            </a:r>
          </a:p>
        </p:txBody>
      </p:sp>
      <p:sp>
        <p:nvSpPr>
          <p:cNvPr id="54" name="TextBox 53"/>
          <p:cNvSpPr txBox="1"/>
          <p:nvPr/>
        </p:nvSpPr>
        <p:spPr>
          <a:xfrm>
            <a:off x="7128000" y="1800000"/>
            <a:ext cx="720000" cy="360000"/>
          </a:xfrm>
          <a:prstGeom prst="rect">
            <a:avLst/>
          </a:prstGeom>
          <a:noFill/>
        </p:spPr>
        <p:txBody>
          <a:bodyPr wrap="none" anchor="ctr">
            <a:spAutoFit/>
          </a:bodyPr>
          <a:lstStyle/>
          <a:p>
            <a:pPr algn="ctr"/>
            <a:r>
              <a:t>12.69</a:t>
            </a:r>
          </a:p>
        </p:txBody>
      </p:sp>
      <p:sp>
        <p:nvSpPr>
          <p:cNvPr id="55" name="TextBox 54"/>
          <p:cNvSpPr txBox="1"/>
          <p:nvPr/>
        </p:nvSpPr>
        <p:spPr>
          <a:xfrm>
            <a:off x="7128000" y="2250000"/>
            <a:ext cx="720000" cy="360000"/>
          </a:xfrm>
          <a:prstGeom prst="rect">
            <a:avLst/>
          </a:prstGeom>
          <a:solidFill>
            <a:srgbClr val="E16852"/>
          </a:solidFill>
        </p:spPr>
        <p:txBody>
          <a:bodyPr wrap="none" anchor="ctr">
            <a:spAutoFit/>
          </a:bodyPr>
          <a:lstStyle/>
          <a:p>
            <a:pPr algn="ctr"/>
            <a:r>
              <a:t>+ 1.73</a:t>
            </a:r>
          </a:p>
        </p:txBody>
      </p:sp>
      <p:sp>
        <p:nvSpPr>
          <p:cNvPr id="56" name="TextBox 55"/>
          <p:cNvSpPr txBox="1"/>
          <p:nvPr/>
        </p:nvSpPr>
        <p:spPr>
          <a:xfrm>
            <a:off x="7848000" y="1620000"/>
            <a:ext cx="720000" cy="108000"/>
          </a:xfrm>
          <a:prstGeom prst="rect">
            <a:avLst/>
          </a:prstGeom>
          <a:noFill/>
        </p:spPr>
        <p:txBody>
          <a:bodyPr wrap="none" anchor="ctr">
            <a:spAutoFit/>
          </a:bodyPr>
          <a:lstStyle/>
          <a:p>
            <a:pPr algn="ctr">
              <a:defRPr sz="1000"/>
            </a:pPr>
            <a:r>
              <a:t>2100</a:t>
            </a:r>
          </a:p>
        </p:txBody>
      </p:sp>
      <p:sp>
        <p:nvSpPr>
          <p:cNvPr id="57" name="TextBox 56"/>
          <p:cNvSpPr txBox="1"/>
          <p:nvPr/>
        </p:nvSpPr>
        <p:spPr>
          <a:xfrm>
            <a:off x="7848000" y="1800000"/>
            <a:ext cx="720000" cy="360000"/>
          </a:xfrm>
          <a:prstGeom prst="rect">
            <a:avLst/>
          </a:prstGeom>
          <a:noFill/>
        </p:spPr>
        <p:txBody>
          <a:bodyPr wrap="none" anchor="ctr">
            <a:spAutoFit/>
          </a:bodyPr>
          <a:lstStyle/>
          <a:p>
            <a:pPr algn="ctr"/>
            <a:r>
              <a:t>13.51</a:t>
            </a:r>
          </a:p>
        </p:txBody>
      </p:sp>
      <p:sp>
        <p:nvSpPr>
          <p:cNvPr id="58" name="TextBox 57"/>
          <p:cNvSpPr txBox="1"/>
          <p:nvPr/>
        </p:nvSpPr>
        <p:spPr>
          <a:xfrm>
            <a:off x="7848000" y="2250000"/>
            <a:ext cx="720000" cy="360000"/>
          </a:xfrm>
          <a:prstGeom prst="rect">
            <a:avLst/>
          </a:prstGeom>
          <a:solidFill>
            <a:srgbClr val="B30326"/>
          </a:solidFill>
        </p:spPr>
        <p:txBody>
          <a:bodyPr wrap="none" anchor="ctr">
            <a:spAutoFit/>
          </a:bodyPr>
          <a:lstStyle/>
          <a:p>
            <a:pPr algn="ctr"/>
            <a:r>
              <a:t>+ 2.55</a:t>
            </a:r>
          </a:p>
        </p:txBody>
      </p:sp>
      <p:sp>
        <p:nvSpPr>
          <p:cNvPr id="59" name="TextBox 58"/>
          <p:cNvSpPr txBox="1"/>
          <p:nvPr/>
        </p:nvSpPr>
        <p:spPr>
          <a:xfrm>
            <a:off x="6408000" y="2829600"/>
            <a:ext cx="720000" cy="360000"/>
          </a:xfrm>
          <a:prstGeom prst="rect">
            <a:avLst/>
          </a:prstGeom>
          <a:noFill/>
        </p:spPr>
        <p:txBody>
          <a:bodyPr wrap="none" anchor="ctr">
            <a:spAutoFit/>
          </a:bodyPr>
          <a:lstStyle/>
          <a:p>
            <a:pPr algn="ctr"/>
            <a:r>
              <a:t>8.76</a:t>
            </a:r>
          </a:p>
        </p:txBody>
      </p:sp>
      <p:sp>
        <p:nvSpPr>
          <p:cNvPr id="60" name="TextBox 59"/>
          <p:cNvSpPr txBox="1"/>
          <p:nvPr/>
        </p:nvSpPr>
        <p:spPr>
          <a:xfrm>
            <a:off x="6408000" y="3279600"/>
            <a:ext cx="720000" cy="360000"/>
          </a:xfrm>
          <a:prstGeom prst="rect">
            <a:avLst/>
          </a:prstGeom>
          <a:solidFill>
            <a:srgbClr val="F29173"/>
          </a:solidFill>
        </p:spPr>
        <p:txBody>
          <a:bodyPr wrap="none" anchor="ctr">
            <a:spAutoFit/>
          </a:bodyPr>
          <a:lstStyle/>
          <a:p>
            <a:pPr algn="ctr"/>
            <a:r>
              <a:t>+ 1.2</a:t>
            </a:r>
          </a:p>
        </p:txBody>
      </p:sp>
      <p:sp>
        <p:nvSpPr>
          <p:cNvPr id="61" name="TextBox 60"/>
          <p:cNvSpPr txBox="1"/>
          <p:nvPr/>
        </p:nvSpPr>
        <p:spPr>
          <a:xfrm>
            <a:off x="7128000" y="2829600"/>
            <a:ext cx="720000" cy="360000"/>
          </a:xfrm>
          <a:prstGeom prst="rect">
            <a:avLst/>
          </a:prstGeom>
          <a:noFill/>
        </p:spPr>
        <p:txBody>
          <a:bodyPr wrap="none" anchor="ctr">
            <a:spAutoFit/>
          </a:bodyPr>
          <a:lstStyle/>
          <a:p>
            <a:pPr algn="ctr"/>
            <a:r>
              <a:t>9.2</a:t>
            </a:r>
          </a:p>
        </p:txBody>
      </p:sp>
      <p:sp>
        <p:nvSpPr>
          <p:cNvPr id="62" name="TextBox 61"/>
          <p:cNvSpPr txBox="1"/>
          <p:nvPr/>
        </p:nvSpPr>
        <p:spPr>
          <a:xfrm>
            <a:off x="7128000" y="3279600"/>
            <a:ext cx="720000" cy="360000"/>
          </a:xfrm>
          <a:prstGeom prst="rect">
            <a:avLst/>
          </a:prstGeom>
          <a:solidFill>
            <a:srgbClr val="E06650"/>
          </a:solidFill>
        </p:spPr>
        <p:txBody>
          <a:bodyPr wrap="none" anchor="ctr">
            <a:spAutoFit/>
          </a:bodyPr>
          <a:lstStyle/>
          <a:p>
            <a:pPr algn="ctr"/>
            <a:r>
              <a:t>+ 1.63</a:t>
            </a:r>
          </a:p>
        </p:txBody>
      </p:sp>
      <p:sp>
        <p:nvSpPr>
          <p:cNvPr id="63" name="TextBox 62"/>
          <p:cNvSpPr txBox="1"/>
          <p:nvPr/>
        </p:nvSpPr>
        <p:spPr>
          <a:xfrm>
            <a:off x="7848000" y="2829600"/>
            <a:ext cx="720000" cy="360000"/>
          </a:xfrm>
          <a:prstGeom prst="rect">
            <a:avLst/>
          </a:prstGeom>
          <a:noFill/>
        </p:spPr>
        <p:txBody>
          <a:bodyPr wrap="none" anchor="ctr">
            <a:spAutoFit/>
          </a:bodyPr>
          <a:lstStyle/>
          <a:p>
            <a:pPr algn="ctr"/>
            <a:r>
              <a:t>10.02</a:t>
            </a:r>
          </a:p>
        </p:txBody>
      </p:sp>
      <p:sp>
        <p:nvSpPr>
          <p:cNvPr id="64" name="TextBox 63"/>
          <p:cNvSpPr txBox="1"/>
          <p:nvPr/>
        </p:nvSpPr>
        <p:spPr>
          <a:xfrm>
            <a:off x="7848000" y="3279600"/>
            <a:ext cx="720000" cy="360000"/>
          </a:xfrm>
          <a:prstGeom prst="rect">
            <a:avLst/>
          </a:prstGeom>
          <a:solidFill>
            <a:srgbClr val="B30326"/>
          </a:solidFill>
        </p:spPr>
        <p:txBody>
          <a:bodyPr wrap="none" anchor="ctr">
            <a:spAutoFit/>
          </a:bodyPr>
          <a:lstStyle/>
          <a:p>
            <a:pPr algn="ctr"/>
            <a:r>
              <a:t>+ 2.45</a:t>
            </a:r>
          </a:p>
        </p:txBody>
      </p:sp>
      <p:sp>
        <p:nvSpPr>
          <p:cNvPr id="65" name="TextBox 64"/>
          <p:cNvSpPr txBox="1"/>
          <p:nvPr/>
        </p:nvSpPr>
        <p:spPr>
          <a:xfrm>
            <a:off x="6408000" y="3859200"/>
            <a:ext cx="720000" cy="360000"/>
          </a:xfrm>
          <a:prstGeom prst="rect">
            <a:avLst/>
          </a:prstGeom>
          <a:noFill/>
        </p:spPr>
        <p:txBody>
          <a:bodyPr wrap="none" anchor="ctr">
            <a:spAutoFit/>
          </a:bodyPr>
          <a:lstStyle/>
          <a:p>
            <a:pPr algn="ctr"/>
            <a:r>
              <a:t>16.04</a:t>
            </a:r>
          </a:p>
        </p:txBody>
      </p:sp>
      <p:sp>
        <p:nvSpPr>
          <p:cNvPr id="66" name="TextBox 65"/>
          <p:cNvSpPr txBox="1"/>
          <p:nvPr/>
        </p:nvSpPr>
        <p:spPr>
          <a:xfrm>
            <a:off x="6408000" y="4309200"/>
            <a:ext cx="720000" cy="360000"/>
          </a:xfrm>
          <a:prstGeom prst="rect">
            <a:avLst/>
          </a:prstGeom>
          <a:solidFill>
            <a:srgbClr val="F19072"/>
          </a:solidFill>
        </p:spPr>
        <p:txBody>
          <a:bodyPr wrap="none" anchor="ctr">
            <a:spAutoFit/>
          </a:bodyPr>
          <a:lstStyle/>
          <a:p>
            <a:pPr algn="ctr"/>
            <a:r>
              <a:t>+ 1.38</a:t>
            </a:r>
          </a:p>
        </p:txBody>
      </p:sp>
      <p:sp>
        <p:nvSpPr>
          <p:cNvPr id="67" name="TextBox 66"/>
          <p:cNvSpPr txBox="1"/>
          <p:nvPr/>
        </p:nvSpPr>
        <p:spPr>
          <a:xfrm>
            <a:off x="7128000" y="3859200"/>
            <a:ext cx="720000" cy="360000"/>
          </a:xfrm>
          <a:prstGeom prst="rect">
            <a:avLst/>
          </a:prstGeom>
          <a:noFill/>
        </p:spPr>
        <p:txBody>
          <a:bodyPr wrap="none" anchor="ctr">
            <a:spAutoFit/>
          </a:bodyPr>
          <a:lstStyle/>
          <a:p>
            <a:pPr algn="ctr"/>
            <a:r>
              <a:t>16.54</a:t>
            </a:r>
          </a:p>
        </p:txBody>
      </p:sp>
      <p:sp>
        <p:nvSpPr>
          <p:cNvPr id="68" name="TextBox 67"/>
          <p:cNvSpPr txBox="1"/>
          <p:nvPr/>
        </p:nvSpPr>
        <p:spPr>
          <a:xfrm>
            <a:off x="7128000" y="4309200"/>
            <a:ext cx="720000" cy="360000"/>
          </a:xfrm>
          <a:prstGeom prst="rect">
            <a:avLst/>
          </a:prstGeom>
          <a:solidFill>
            <a:srgbClr val="DE624E"/>
          </a:solidFill>
        </p:spPr>
        <p:txBody>
          <a:bodyPr wrap="none" anchor="ctr">
            <a:spAutoFit/>
          </a:bodyPr>
          <a:lstStyle/>
          <a:p>
            <a:pPr algn="ctr"/>
            <a:r>
              <a:t>+ 1.88</a:t>
            </a:r>
          </a:p>
        </p:txBody>
      </p:sp>
      <p:sp>
        <p:nvSpPr>
          <p:cNvPr id="69" name="TextBox 68"/>
          <p:cNvSpPr txBox="1"/>
          <p:nvPr/>
        </p:nvSpPr>
        <p:spPr>
          <a:xfrm>
            <a:off x="7848000" y="3859200"/>
            <a:ext cx="720000" cy="360000"/>
          </a:xfrm>
          <a:prstGeom prst="rect">
            <a:avLst/>
          </a:prstGeom>
          <a:noFill/>
        </p:spPr>
        <p:txBody>
          <a:bodyPr wrap="none" anchor="ctr">
            <a:spAutoFit/>
          </a:bodyPr>
          <a:lstStyle/>
          <a:p>
            <a:pPr algn="ctr"/>
            <a:r>
              <a:t>17.42</a:t>
            </a:r>
          </a:p>
        </p:txBody>
      </p:sp>
      <p:sp>
        <p:nvSpPr>
          <p:cNvPr id="70" name="TextBox 69"/>
          <p:cNvSpPr txBox="1"/>
          <p:nvPr/>
        </p:nvSpPr>
        <p:spPr>
          <a:xfrm>
            <a:off x="7848000" y="4309200"/>
            <a:ext cx="720000" cy="360000"/>
          </a:xfrm>
          <a:prstGeom prst="rect">
            <a:avLst/>
          </a:prstGeom>
          <a:solidFill>
            <a:srgbClr val="B30326"/>
          </a:solidFill>
        </p:spPr>
        <p:txBody>
          <a:bodyPr wrap="none" anchor="ctr">
            <a:spAutoFit/>
          </a:bodyPr>
          <a:lstStyle/>
          <a:p>
            <a:pPr algn="ctr"/>
            <a:r>
              <a:t>+ 2.76</a:t>
            </a:r>
          </a:p>
        </p:txBody>
      </p:sp>
      <p:sp>
        <p:nvSpPr>
          <p:cNvPr id="71" name="TextBox 70"/>
          <p:cNvSpPr txBox="1"/>
          <p:nvPr/>
        </p:nvSpPr>
        <p:spPr>
          <a:xfrm>
            <a:off x="6408000" y="4888800"/>
            <a:ext cx="720000" cy="360000"/>
          </a:xfrm>
          <a:prstGeom prst="rect">
            <a:avLst/>
          </a:prstGeom>
          <a:noFill/>
        </p:spPr>
        <p:txBody>
          <a:bodyPr wrap="none" anchor="ctr">
            <a:spAutoFit/>
          </a:bodyPr>
          <a:lstStyle/>
          <a:p>
            <a:pPr algn="ctr"/>
            <a:r>
              <a:t>35.97</a:t>
            </a:r>
          </a:p>
        </p:txBody>
      </p:sp>
      <p:sp>
        <p:nvSpPr>
          <p:cNvPr id="72" name="TextBox 71"/>
          <p:cNvSpPr txBox="1"/>
          <p:nvPr/>
        </p:nvSpPr>
        <p:spPr>
          <a:xfrm>
            <a:off x="6408000" y="5338800"/>
            <a:ext cx="720000" cy="360000"/>
          </a:xfrm>
          <a:prstGeom prst="rect">
            <a:avLst/>
          </a:prstGeom>
          <a:solidFill>
            <a:srgbClr val="F08D6F"/>
          </a:solidFill>
        </p:spPr>
        <p:txBody>
          <a:bodyPr wrap="none" anchor="ctr">
            <a:spAutoFit/>
          </a:bodyPr>
          <a:lstStyle/>
          <a:p>
            <a:pPr algn="ctr"/>
            <a:r>
              <a:t>+ 2.21</a:t>
            </a:r>
          </a:p>
        </p:txBody>
      </p:sp>
      <p:sp>
        <p:nvSpPr>
          <p:cNvPr id="73" name="TextBox 72"/>
          <p:cNvSpPr txBox="1"/>
          <p:nvPr/>
        </p:nvSpPr>
        <p:spPr>
          <a:xfrm>
            <a:off x="7128000" y="4888800"/>
            <a:ext cx="720000" cy="360000"/>
          </a:xfrm>
          <a:prstGeom prst="rect">
            <a:avLst/>
          </a:prstGeom>
          <a:noFill/>
        </p:spPr>
        <p:txBody>
          <a:bodyPr wrap="none" anchor="ctr">
            <a:spAutoFit/>
          </a:bodyPr>
          <a:lstStyle/>
          <a:p>
            <a:pPr algn="ctr"/>
            <a:r>
              <a:t>37.18</a:t>
            </a:r>
          </a:p>
        </p:txBody>
      </p:sp>
      <p:sp>
        <p:nvSpPr>
          <p:cNvPr id="74" name="TextBox 73"/>
          <p:cNvSpPr txBox="1"/>
          <p:nvPr/>
        </p:nvSpPr>
        <p:spPr>
          <a:xfrm>
            <a:off x="7128000" y="5338800"/>
            <a:ext cx="720000" cy="360000"/>
          </a:xfrm>
          <a:prstGeom prst="rect">
            <a:avLst/>
          </a:prstGeom>
          <a:solidFill>
            <a:srgbClr val="CC3F39"/>
          </a:solidFill>
        </p:spPr>
        <p:txBody>
          <a:bodyPr wrap="none" anchor="ctr">
            <a:spAutoFit/>
          </a:bodyPr>
          <a:lstStyle/>
          <a:p>
            <a:pPr algn="ctr"/>
            <a:r>
              <a:t>+ 3.42</a:t>
            </a:r>
          </a:p>
        </p:txBody>
      </p:sp>
      <p:sp>
        <p:nvSpPr>
          <p:cNvPr id="75" name="TextBox 74"/>
          <p:cNvSpPr txBox="1"/>
          <p:nvPr/>
        </p:nvSpPr>
        <p:spPr>
          <a:xfrm>
            <a:off x="7848000" y="4888800"/>
            <a:ext cx="720000" cy="360000"/>
          </a:xfrm>
          <a:prstGeom prst="rect">
            <a:avLst/>
          </a:prstGeom>
          <a:noFill/>
        </p:spPr>
        <p:txBody>
          <a:bodyPr wrap="none" anchor="ctr">
            <a:spAutoFit/>
          </a:bodyPr>
          <a:lstStyle/>
          <a:p>
            <a:pPr algn="ctr"/>
            <a:r>
              <a:t>38.18</a:t>
            </a:r>
          </a:p>
        </p:txBody>
      </p:sp>
      <p:sp>
        <p:nvSpPr>
          <p:cNvPr id="76" name="TextBox 75"/>
          <p:cNvSpPr txBox="1"/>
          <p:nvPr/>
        </p:nvSpPr>
        <p:spPr>
          <a:xfrm>
            <a:off x="7848000" y="5338800"/>
            <a:ext cx="720000" cy="360000"/>
          </a:xfrm>
          <a:prstGeom prst="rect">
            <a:avLst/>
          </a:prstGeom>
          <a:solidFill>
            <a:srgbClr val="B30326"/>
          </a:solidFill>
        </p:spPr>
        <p:txBody>
          <a:bodyPr wrap="none" anchor="ctr">
            <a:spAutoFit/>
          </a:bodyPr>
          <a:lstStyle/>
          <a:p>
            <a:pPr algn="ctr"/>
            <a:r>
              <a:t>+ 4.42</a:t>
            </a:r>
          </a:p>
        </p:txBody>
      </p:sp>
      <p:sp>
        <p:nvSpPr>
          <p:cNvPr id="77" name="TextBox 76"/>
          <p:cNvSpPr txBox="1"/>
          <p:nvPr/>
        </p:nvSpPr>
        <p:spPr>
          <a:xfrm>
            <a:off x="9540000" y="1260000"/>
            <a:ext cx="720000" cy="244800"/>
          </a:xfrm>
          <a:prstGeom prst="rect">
            <a:avLst/>
          </a:prstGeom>
          <a:noFill/>
        </p:spPr>
        <p:txBody>
          <a:bodyPr wrap="none" anchor="ctr">
            <a:spAutoFit/>
          </a:bodyPr>
          <a:lstStyle/>
          <a:p>
            <a:pPr algn="ctr"/>
            <a:r>
              <a:t>RCP8.5</a:t>
            </a:r>
          </a:p>
        </p:txBody>
      </p:sp>
      <p:sp>
        <p:nvSpPr>
          <p:cNvPr id="78" name="TextBox 77"/>
          <p:cNvSpPr txBox="1"/>
          <p:nvPr/>
        </p:nvSpPr>
        <p:spPr>
          <a:xfrm>
            <a:off x="8820000" y="1620000"/>
            <a:ext cx="720000" cy="108000"/>
          </a:xfrm>
          <a:prstGeom prst="rect">
            <a:avLst/>
          </a:prstGeom>
          <a:noFill/>
        </p:spPr>
        <p:txBody>
          <a:bodyPr wrap="none" anchor="ctr">
            <a:spAutoFit/>
          </a:bodyPr>
          <a:lstStyle/>
          <a:p>
            <a:pPr algn="ctr">
              <a:defRPr sz="1000"/>
            </a:pPr>
            <a:r>
              <a:t>2030</a:t>
            </a:r>
          </a:p>
        </p:txBody>
      </p:sp>
      <p:sp>
        <p:nvSpPr>
          <p:cNvPr id="79" name="TextBox 78"/>
          <p:cNvSpPr txBox="1"/>
          <p:nvPr/>
        </p:nvSpPr>
        <p:spPr>
          <a:xfrm>
            <a:off x="8820000" y="1800000"/>
            <a:ext cx="720000" cy="360000"/>
          </a:xfrm>
          <a:prstGeom prst="rect">
            <a:avLst/>
          </a:prstGeom>
          <a:noFill/>
        </p:spPr>
        <p:txBody>
          <a:bodyPr wrap="none" anchor="ctr">
            <a:spAutoFit/>
          </a:bodyPr>
          <a:lstStyle/>
          <a:p>
            <a:pPr algn="ctr"/>
            <a:r>
              <a:t>12.36</a:t>
            </a:r>
          </a:p>
        </p:txBody>
      </p:sp>
      <p:sp>
        <p:nvSpPr>
          <p:cNvPr id="80" name="TextBox 79"/>
          <p:cNvSpPr txBox="1"/>
          <p:nvPr/>
        </p:nvSpPr>
        <p:spPr>
          <a:xfrm>
            <a:off x="8820000" y="2250000"/>
            <a:ext cx="720000" cy="360000"/>
          </a:xfrm>
          <a:prstGeom prst="rect">
            <a:avLst/>
          </a:prstGeom>
          <a:solidFill>
            <a:srgbClr val="EE876A"/>
          </a:solidFill>
        </p:spPr>
        <p:txBody>
          <a:bodyPr wrap="none" anchor="ctr">
            <a:spAutoFit/>
          </a:bodyPr>
          <a:lstStyle/>
          <a:p>
            <a:pPr algn="ctr"/>
            <a:r>
              <a:t>+ 1.4</a:t>
            </a:r>
          </a:p>
        </p:txBody>
      </p:sp>
      <p:sp>
        <p:nvSpPr>
          <p:cNvPr id="81" name="TextBox 80"/>
          <p:cNvSpPr txBox="1"/>
          <p:nvPr/>
        </p:nvSpPr>
        <p:spPr>
          <a:xfrm>
            <a:off x="9540000" y="1620000"/>
            <a:ext cx="720000" cy="108000"/>
          </a:xfrm>
          <a:prstGeom prst="rect">
            <a:avLst/>
          </a:prstGeom>
          <a:noFill/>
        </p:spPr>
        <p:txBody>
          <a:bodyPr wrap="none" anchor="ctr">
            <a:spAutoFit/>
          </a:bodyPr>
          <a:lstStyle/>
          <a:p>
            <a:pPr algn="ctr">
              <a:defRPr sz="1000"/>
            </a:pPr>
            <a:r>
              <a:t>2050</a:t>
            </a:r>
          </a:p>
        </p:txBody>
      </p:sp>
      <p:sp>
        <p:nvSpPr>
          <p:cNvPr id="82" name="TextBox 81"/>
          <p:cNvSpPr txBox="1"/>
          <p:nvPr/>
        </p:nvSpPr>
        <p:spPr>
          <a:xfrm>
            <a:off x="9540000" y="1800000"/>
            <a:ext cx="720000" cy="360000"/>
          </a:xfrm>
          <a:prstGeom prst="rect">
            <a:avLst/>
          </a:prstGeom>
          <a:noFill/>
        </p:spPr>
        <p:txBody>
          <a:bodyPr wrap="none" anchor="ctr">
            <a:spAutoFit/>
          </a:bodyPr>
          <a:lstStyle/>
          <a:p>
            <a:pPr algn="ctr"/>
            <a:r>
              <a:t>13.25</a:t>
            </a:r>
          </a:p>
        </p:txBody>
      </p:sp>
      <p:sp>
        <p:nvSpPr>
          <p:cNvPr id="83" name="TextBox 82"/>
          <p:cNvSpPr txBox="1"/>
          <p:nvPr/>
        </p:nvSpPr>
        <p:spPr>
          <a:xfrm>
            <a:off x="9540000" y="2250000"/>
            <a:ext cx="720000" cy="360000"/>
          </a:xfrm>
          <a:prstGeom prst="rect">
            <a:avLst/>
          </a:prstGeom>
          <a:solidFill>
            <a:srgbClr val="BC1F2C"/>
          </a:solidFill>
        </p:spPr>
        <p:txBody>
          <a:bodyPr wrap="none" anchor="ctr">
            <a:spAutoFit/>
          </a:bodyPr>
          <a:lstStyle/>
          <a:p>
            <a:pPr algn="ctr"/>
            <a:r>
              <a:t>+ 2.29</a:t>
            </a:r>
          </a:p>
        </p:txBody>
      </p:sp>
      <p:sp>
        <p:nvSpPr>
          <p:cNvPr id="84" name="TextBox 83"/>
          <p:cNvSpPr txBox="1"/>
          <p:nvPr/>
        </p:nvSpPr>
        <p:spPr>
          <a:xfrm>
            <a:off x="10260000" y="1620000"/>
            <a:ext cx="720000" cy="108000"/>
          </a:xfrm>
          <a:prstGeom prst="rect">
            <a:avLst/>
          </a:prstGeom>
          <a:noFill/>
        </p:spPr>
        <p:txBody>
          <a:bodyPr wrap="none" anchor="ctr">
            <a:spAutoFit/>
          </a:bodyPr>
          <a:lstStyle/>
          <a:p>
            <a:pPr algn="ctr">
              <a:defRPr sz="1000"/>
            </a:pPr>
            <a:r>
              <a:t>2100</a:t>
            </a:r>
          </a:p>
        </p:txBody>
      </p:sp>
      <p:sp>
        <p:nvSpPr>
          <p:cNvPr id="85" name="TextBox 84"/>
          <p:cNvSpPr txBox="1"/>
          <p:nvPr/>
        </p:nvSpPr>
        <p:spPr>
          <a:xfrm>
            <a:off x="10260000" y="1800000"/>
            <a:ext cx="720000" cy="360000"/>
          </a:xfrm>
          <a:prstGeom prst="rect">
            <a:avLst/>
          </a:prstGeom>
          <a:noFill/>
        </p:spPr>
        <p:txBody>
          <a:bodyPr wrap="none" anchor="ctr">
            <a:spAutoFit/>
          </a:bodyPr>
          <a:lstStyle/>
          <a:p>
            <a:pPr algn="ctr"/>
            <a:r>
              <a:t>15.78</a:t>
            </a:r>
          </a:p>
        </p:txBody>
      </p:sp>
      <p:sp>
        <p:nvSpPr>
          <p:cNvPr id="86" name="TextBox 85"/>
          <p:cNvSpPr txBox="1"/>
          <p:nvPr/>
        </p:nvSpPr>
        <p:spPr>
          <a:xfrm>
            <a:off x="10260000" y="2250000"/>
            <a:ext cx="720000" cy="360000"/>
          </a:xfrm>
          <a:prstGeom prst="rect">
            <a:avLst/>
          </a:prstGeom>
          <a:solidFill>
            <a:srgbClr val="B30326"/>
          </a:solidFill>
        </p:spPr>
        <p:txBody>
          <a:bodyPr wrap="none" anchor="ctr">
            <a:spAutoFit/>
          </a:bodyPr>
          <a:lstStyle/>
          <a:p>
            <a:pPr algn="ctr"/>
            <a:r>
              <a:t>+ 4.82</a:t>
            </a:r>
          </a:p>
        </p:txBody>
      </p:sp>
      <p:sp>
        <p:nvSpPr>
          <p:cNvPr id="87" name="TextBox 86"/>
          <p:cNvSpPr txBox="1"/>
          <p:nvPr/>
        </p:nvSpPr>
        <p:spPr>
          <a:xfrm>
            <a:off x="8820000" y="2829600"/>
            <a:ext cx="720000" cy="360000"/>
          </a:xfrm>
          <a:prstGeom prst="rect">
            <a:avLst/>
          </a:prstGeom>
          <a:noFill/>
        </p:spPr>
        <p:txBody>
          <a:bodyPr wrap="none" anchor="ctr">
            <a:spAutoFit/>
          </a:bodyPr>
          <a:lstStyle/>
          <a:p>
            <a:pPr algn="ctr"/>
            <a:r>
              <a:t>8.79</a:t>
            </a:r>
          </a:p>
        </p:txBody>
      </p:sp>
      <p:sp>
        <p:nvSpPr>
          <p:cNvPr id="88" name="TextBox 87"/>
          <p:cNvSpPr txBox="1"/>
          <p:nvPr/>
        </p:nvSpPr>
        <p:spPr>
          <a:xfrm>
            <a:off x="8820000" y="3279600"/>
            <a:ext cx="720000" cy="360000"/>
          </a:xfrm>
          <a:prstGeom prst="rect">
            <a:avLst/>
          </a:prstGeom>
          <a:solidFill>
            <a:srgbClr val="F19072"/>
          </a:solidFill>
        </p:spPr>
        <p:txBody>
          <a:bodyPr wrap="none" anchor="ctr">
            <a:spAutoFit/>
          </a:bodyPr>
          <a:lstStyle/>
          <a:p>
            <a:pPr algn="ctr"/>
            <a:r>
              <a:t>+ 1.23</a:t>
            </a:r>
          </a:p>
        </p:txBody>
      </p:sp>
      <p:sp>
        <p:nvSpPr>
          <p:cNvPr id="89" name="TextBox 88"/>
          <p:cNvSpPr txBox="1"/>
          <p:nvPr/>
        </p:nvSpPr>
        <p:spPr>
          <a:xfrm>
            <a:off x="9540000" y="2829600"/>
            <a:ext cx="720000" cy="360000"/>
          </a:xfrm>
          <a:prstGeom prst="rect">
            <a:avLst/>
          </a:prstGeom>
          <a:noFill/>
        </p:spPr>
        <p:txBody>
          <a:bodyPr wrap="none" anchor="ctr">
            <a:spAutoFit/>
          </a:bodyPr>
          <a:lstStyle/>
          <a:p>
            <a:pPr algn="ctr"/>
            <a:r>
              <a:t>9.64</a:t>
            </a:r>
          </a:p>
        </p:txBody>
      </p:sp>
      <p:sp>
        <p:nvSpPr>
          <p:cNvPr id="90" name="TextBox 89"/>
          <p:cNvSpPr txBox="1"/>
          <p:nvPr/>
        </p:nvSpPr>
        <p:spPr>
          <a:xfrm>
            <a:off x="9540000" y="3279600"/>
            <a:ext cx="720000" cy="360000"/>
          </a:xfrm>
          <a:prstGeom prst="rect">
            <a:avLst/>
          </a:prstGeom>
          <a:solidFill>
            <a:srgbClr val="C22D31"/>
          </a:solidFill>
        </p:spPr>
        <p:txBody>
          <a:bodyPr wrap="none" anchor="ctr">
            <a:spAutoFit/>
          </a:bodyPr>
          <a:lstStyle/>
          <a:p>
            <a:pPr algn="ctr"/>
            <a:r>
              <a:t>+ 2.07</a:t>
            </a:r>
          </a:p>
        </p:txBody>
      </p:sp>
      <p:sp>
        <p:nvSpPr>
          <p:cNvPr id="91" name="TextBox 90"/>
          <p:cNvSpPr txBox="1"/>
          <p:nvPr/>
        </p:nvSpPr>
        <p:spPr>
          <a:xfrm>
            <a:off x="10260000" y="2829600"/>
            <a:ext cx="720000" cy="360000"/>
          </a:xfrm>
          <a:prstGeom prst="rect">
            <a:avLst/>
          </a:prstGeom>
          <a:noFill/>
        </p:spPr>
        <p:txBody>
          <a:bodyPr wrap="none" anchor="ctr">
            <a:spAutoFit/>
          </a:bodyPr>
          <a:lstStyle/>
          <a:p>
            <a:pPr algn="ctr"/>
            <a:r>
              <a:t>12.06</a:t>
            </a:r>
          </a:p>
        </p:txBody>
      </p:sp>
      <p:sp>
        <p:nvSpPr>
          <p:cNvPr id="92" name="TextBox 91"/>
          <p:cNvSpPr txBox="1"/>
          <p:nvPr/>
        </p:nvSpPr>
        <p:spPr>
          <a:xfrm>
            <a:off x="10260000" y="3279600"/>
            <a:ext cx="720000" cy="360000"/>
          </a:xfrm>
          <a:prstGeom prst="rect">
            <a:avLst/>
          </a:prstGeom>
          <a:solidFill>
            <a:srgbClr val="B30326"/>
          </a:solidFill>
        </p:spPr>
        <p:txBody>
          <a:bodyPr wrap="none" anchor="ctr">
            <a:spAutoFit/>
          </a:bodyPr>
          <a:lstStyle/>
          <a:p>
            <a:pPr algn="ctr"/>
            <a:r>
              <a:t>+ 4.5</a:t>
            </a:r>
          </a:p>
        </p:txBody>
      </p:sp>
      <p:sp>
        <p:nvSpPr>
          <p:cNvPr id="93" name="TextBox 92"/>
          <p:cNvSpPr txBox="1"/>
          <p:nvPr/>
        </p:nvSpPr>
        <p:spPr>
          <a:xfrm>
            <a:off x="8820000" y="3859200"/>
            <a:ext cx="720000" cy="360000"/>
          </a:xfrm>
          <a:prstGeom prst="rect">
            <a:avLst/>
          </a:prstGeom>
          <a:noFill/>
        </p:spPr>
        <p:txBody>
          <a:bodyPr wrap="none" anchor="ctr">
            <a:spAutoFit/>
          </a:bodyPr>
          <a:lstStyle/>
          <a:p>
            <a:pPr algn="ctr"/>
            <a:r>
              <a:t>16.12</a:t>
            </a:r>
          </a:p>
        </p:txBody>
      </p:sp>
      <p:sp>
        <p:nvSpPr>
          <p:cNvPr id="94" name="TextBox 93"/>
          <p:cNvSpPr txBox="1"/>
          <p:nvPr/>
        </p:nvSpPr>
        <p:spPr>
          <a:xfrm>
            <a:off x="8820000" y="4309200"/>
            <a:ext cx="720000" cy="360000"/>
          </a:xfrm>
          <a:prstGeom prst="rect">
            <a:avLst/>
          </a:prstGeom>
          <a:solidFill>
            <a:srgbClr val="EF896C"/>
          </a:solidFill>
        </p:spPr>
        <p:txBody>
          <a:bodyPr wrap="none" anchor="ctr">
            <a:spAutoFit/>
          </a:bodyPr>
          <a:lstStyle/>
          <a:p>
            <a:pPr algn="ctr"/>
            <a:r>
              <a:t>+ 1.46</a:t>
            </a:r>
          </a:p>
        </p:txBody>
      </p:sp>
      <p:sp>
        <p:nvSpPr>
          <p:cNvPr id="95" name="TextBox 94"/>
          <p:cNvSpPr txBox="1"/>
          <p:nvPr/>
        </p:nvSpPr>
        <p:spPr>
          <a:xfrm>
            <a:off x="9540000" y="3859200"/>
            <a:ext cx="720000" cy="360000"/>
          </a:xfrm>
          <a:prstGeom prst="rect">
            <a:avLst/>
          </a:prstGeom>
          <a:noFill/>
        </p:spPr>
        <p:txBody>
          <a:bodyPr wrap="none" anchor="ctr">
            <a:spAutoFit/>
          </a:bodyPr>
          <a:lstStyle/>
          <a:p>
            <a:pPr algn="ctr"/>
            <a:r>
              <a:t>17.08</a:t>
            </a:r>
          </a:p>
        </p:txBody>
      </p:sp>
      <p:sp>
        <p:nvSpPr>
          <p:cNvPr id="96" name="TextBox 95"/>
          <p:cNvSpPr txBox="1"/>
          <p:nvPr/>
        </p:nvSpPr>
        <p:spPr>
          <a:xfrm>
            <a:off x="9540000" y="4309200"/>
            <a:ext cx="720000" cy="360000"/>
          </a:xfrm>
          <a:prstGeom prst="rect">
            <a:avLst/>
          </a:prstGeom>
          <a:solidFill>
            <a:srgbClr val="BC1F2C"/>
          </a:solidFill>
        </p:spPr>
        <p:txBody>
          <a:bodyPr wrap="none" anchor="ctr">
            <a:spAutoFit/>
          </a:bodyPr>
          <a:lstStyle/>
          <a:p>
            <a:pPr algn="ctr"/>
            <a:r>
              <a:t>+ 2.42</a:t>
            </a:r>
          </a:p>
        </p:txBody>
      </p:sp>
      <p:sp>
        <p:nvSpPr>
          <p:cNvPr id="97" name="TextBox 96"/>
          <p:cNvSpPr txBox="1"/>
          <p:nvPr/>
        </p:nvSpPr>
        <p:spPr>
          <a:xfrm>
            <a:off x="10260000" y="3859200"/>
            <a:ext cx="720000" cy="360000"/>
          </a:xfrm>
          <a:prstGeom prst="rect">
            <a:avLst/>
          </a:prstGeom>
          <a:noFill/>
        </p:spPr>
        <p:txBody>
          <a:bodyPr wrap="none" anchor="ctr">
            <a:spAutoFit/>
          </a:bodyPr>
          <a:lstStyle/>
          <a:p>
            <a:pPr algn="ctr"/>
            <a:r>
              <a:t>19.74</a:t>
            </a:r>
          </a:p>
        </p:txBody>
      </p:sp>
      <p:sp>
        <p:nvSpPr>
          <p:cNvPr id="98" name="TextBox 97"/>
          <p:cNvSpPr txBox="1"/>
          <p:nvPr/>
        </p:nvSpPr>
        <p:spPr>
          <a:xfrm>
            <a:off x="10260000" y="4309200"/>
            <a:ext cx="720000" cy="360000"/>
          </a:xfrm>
          <a:prstGeom prst="rect">
            <a:avLst/>
          </a:prstGeom>
          <a:solidFill>
            <a:srgbClr val="B30326"/>
          </a:solidFill>
        </p:spPr>
        <p:txBody>
          <a:bodyPr wrap="none" anchor="ctr">
            <a:spAutoFit/>
          </a:bodyPr>
          <a:lstStyle/>
          <a:p>
            <a:pPr algn="ctr"/>
            <a:r>
              <a:t>+ 5.09</a:t>
            </a:r>
          </a:p>
        </p:txBody>
      </p:sp>
      <p:sp>
        <p:nvSpPr>
          <p:cNvPr id="99" name="TextBox 98"/>
          <p:cNvSpPr txBox="1"/>
          <p:nvPr/>
        </p:nvSpPr>
        <p:spPr>
          <a:xfrm>
            <a:off x="8820000" y="4888800"/>
            <a:ext cx="720000" cy="360000"/>
          </a:xfrm>
          <a:prstGeom prst="rect">
            <a:avLst/>
          </a:prstGeom>
          <a:noFill/>
        </p:spPr>
        <p:txBody>
          <a:bodyPr wrap="none" anchor="ctr">
            <a:spAutoFit/>
          </a:bodyPr>
          <a:lstStyle/>
          <a:p>
            <a:pPr algn="ctr"/>
            <a:r>
              <a:t>36.09</a:t>
            </a:r>
          </a:p>
        </p:txBody>
      </p:sp>
      <p:sp>
        <p:nvSpPr>
          <p:cNvPr id="100" name="TextBox 99"/>
          <p:cNvSpPr txBox="1"/>
          <p:nvPr/>
        </p:nvSpPr>
        <p:spPr>
          <a:xfrm>
            <a:off x="8820000" y="5338800"/>
            <a:ext cx="720000" cy="360000"/>
          </a:xfrm>
          <a:prstGeom prst="rect">
            <a:avLst/>
          </a:prstGeom>
          <a:solidFill>
            <a:srgbClr val="EE8669"/>
          </a:solidFill>
        </p:spPr>
        <p:txBody>
          <a:bodyPr wrap="none" anchor="ctr">
            <a:spAutoFit/>
          </a:bodyPr>
          <a:lstStyle/>
          <a:p>
            <a:pPr algn="ctr"/>
            <a:r>
              <a:t>+ 2.34</a:t>
            </a:r>
          </a:p>
        </p:txBody>
      </p:sp>
      <p:sp>
        <p:nvSpPr>
          <p:cNvPr id="101" name="TextBox 100"/>
          <p:cNvSpPr txBox="1"/>
          <p:nvPr/>
        </p:nvSpPr>
        <p:spPr>
          <a:xfrm>
            <a:off x="9540000" y="4888800"/>
            <a:ext cx="720000" cy="360000"/>
          </a:xfrm>
          <a:prstGeom prst="rect">
            <a:avLst/>
          </a:prstGeom>
          <a:noFill/>
        </p:spPr>
        <p:txBody>
          <a:bodyPr wrap="none" anchor="ctr">
            <a:spAutoFit/>
          </a:bodyPr>
          <a:lstStyle/>
          <a:p>
            <a:pPr algn="ctr"/>
            <a:r>
              <a:t>37.66</a:t>
            </a:r>
          </a:p>
        </p:txBody>
      </p:sp>
      <p:sp>
        <p:nvSpPr>
          <p:cNvPr id="102" name="TextBox 101"/>
          <p:cNvSpPr txBox="1"/>
          <p:nvPr/>
        </p:nvSpPr>
        <p:spPr>
          <a:xfrm>
            <a:off x="9540000" y="5338800"/>
            <a:ext cx="720000" cy="360000"/>
          </a:xfrm>
          <a:prstGeom prst="rect">
            <a:avLst/>
          </a:prstGeom>
          <a:solidFill>
            <a:srgbClr val="B50827"/>
          </a:solidFill>
        </p:spPr>
        <p:txBody>
          <a:bodyPr wrap="none" anchor="ctr">
            <a:spAutoFit/>
          </a:bodyPr>
          <a:lstStyle/>
          <a:p>
            <a:pPr algn="ctr"/>
            <a:r>
              <a:t>+ 3.91</a:t>
            </a:r>
          </a:p>
        </p:txBody>
      </p:sp>
      <p:sp>
        <p:nvSpPr>
          <p:cNvPr id="103" name="TextBox 102"/>
          <p:cNvSpPr txBox="1"/>
          <p:nvPr/>
        </p:nvSpPr>
        <p:spPr>
          <a:xfrm>
            <a:off x="10260000" y="4888800"/>
            <a:ext cx="720000" cy="360000"/>
          </a:xfrm>
          <a:prstGeom prst="rect">
            <a:avLst/>
          </a:prstGeom>
          <a:noFill/>
        </p:spPr>
        <p:txBody>
          <a:bodyPr wrap="none" anchor="ctr">
            <a:spAutoFit/>
          </a:bodyPr>
          <a:lstStyle/>
          <a:p>
            <a:pPr algn="ctr"/>
            <a:r>
              <a:t>41.65</a:t>
            </a:r>
          </a:p>
        </p:txBody>
      </p:sp>
      <p:sp>
        <p:nvSpPr>
          <p:cNvPr id="104" name="TextBox 103"/>
          <p:cNvSpPr txBox="1"/>
          <p:nvPr/>
        </p:nvSpPr>
        <p:spPr>
          <a:xfrm>
            <a:off x="10260000" y="5338800"/>
            <a:ext cx="720000" cy="360000"/>
          </a:xfrm>
          <a:prstGeom prst="rect">
            <a:avLst/>
          </a:prstGeom>
          <a:solidFill>
            <a:srgbClr val="B30326"/>
          </a:solidFill>
        </p:spPr>
        <p:txBody>
          <a:bodyPr wrap="none" anchor="ctr">
            <a:spAutoFit/>
          </a:bodyPr>
          <a:lstStyle/>
          <a:p>
            <a:pPr algn="ctr"/>
            <a:r>
              <a:t>+ 7.89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IPCC precipitations: annual view</a:t>
            </a:r>
          </a:p>
        </p:txBody>
      </p:sp>
      <p:sp>
        <p:nvSpPr>
          <p:cNvPr id="3" name="Content Placeholder 2"/>
          <p:cNvSpPr>
            <a:spLocks noGrp="1"/>
          </p:cNvSpPr>
          <p:nvPr>
            <p:ph idx="1"/>
          </p:nvPr>
        </p:nvSpPr>
        <p:spPr/>
        <p:txBody>
          <a:bodyPr/>
          <a:lstStyle/>
          <a:p>
            <a:endParaRPr/>
          </a:p>
        </p:txBody>
      </p:sp>
      <p:sp>
        <p:nvSpPr>
          <p:cNvPr id="4" name="Subtitle 3"/>
          <p:cNvSpPr>
            <a:spLocks noGrp="1"/>
          </p:cNvSpPr>
          <p:nvPr>
            <p:ph type="subTitle" idx="10"/>
          </p:nvPr>
        </p:nvSpPr>
        <p:spPr/>
        <p:txBody>
          <a:bodyPr/>
          <a:lstStyle/>
          <a:p>
            <a:endParaRPr/>
          </a:p>
        </p:txBody>
      </p:sp>
      <p:sp>
        <p:nvSpPr>
          <p:cNvPr id="5" name="TextBox 4"/>
          <p:cNvSpPr txBox="1"/>
          <p:nvPr/>
        </p:nvSpPr>
        <p:spPr>
          <a:xfrm>
            <a:off x="568800" y="734400"/>
            <a:ext cx="10882800" cy="363600"/>
          </a:xfrm>
          <a:prstGeom prst="rect">
            <a:avLst/>
          </a:prstGeom>
          <a:noFill/>
        </p:spPr>
        <p:txBody>
          <a:bodyPr wrap="none">
            <a:spAutoFit/>
          </a:bodyPr>
          <a:lstStyle/>
          <a:p>
            <a:pPr>
              <a:defRPr sz="1800">
                <a:solidFill>
                  <a:srgbClr val="074684"/>
                </a:solidFill>
                <a:latin typeface="Segoe UI Semilight"/>
              </a:defRPr>
            </a:pPr>
            <a:r>
              <a:t>Site FRA</a:t>
            </a:r>
          </a:p>
        </p:txBody>
      </p:sp>
      <p:pic>
        <p:nvPicPr>
          <p:cNvPr id="6" name="Picture 5" descr="IPCC_logo.png"/>
          <p:cNvPicPr>
            <a:picLocks noChangeAspect="1"/>
          </p:cNvPicPr>
          <p:nvPr/>
        </p:nvPicPr>
        <p:blipFill>
          <a:blip r:embed="rId2"/>
          <a:stretch>
            <a:fillRect/>
          </a:stretch>
        </p:blipFill>
        <p:spPr>
          <a:xfrm>
            <a:off x="9972000" y="158400"/>
            <a:ext cx="1512000" cy="825300"/>
          </a:xfrm>
          <a:prstGeom prst="rect">
            <a:avLst/>
          </a:prstGeom>
        </p:spPr>
      </p:pic>
      <p:sp>
        <p:nvSpPr>
          <p:cNvPr id="7" name="TextBox 6"/>
          <p:cNvSpPr txBox="1"/>
          <p:nvPr/>
        </p:nvSpPr>
        <p:spPr>
          <a:xfrm>
            <a:off x="540000" y="1612800"/>
            <a:ext cx="10944000" cy="3924000"/>
          </a:xfrm>
          <a:prstGeom prst="rect">
            <a:avLst/>
          </a:prstGeom>
          <a:noFill/>
          <a:ln w="36000">
            <a:solidFill>
              <a:schemeClr val="accent1"/>
            </a:solidFill>
          </a:ln>
        </p:spPr>
        <p:txBody>
          <a:bodyPr wrap="none">
            <a:spAutoFit/>
          </a:bodyPr>
          <a:lstStyle/>
          <a:p>
            <a:endParaRPr/>
          </a:p>
        </p:txBody>
      </p:sp>
      <p:sp>
        <p:nvSpPr>
          <p:cNvPr id="8" name="TextBox 7"/>
          <p:cNvSpPr txBox="1"/>
          <p:nvPr/>
        </p:nvSpPr>
        <p:spPr>
          <a:xfrm>
            <a:off x="648000" y="2347200"/>
            <a:ext cx="1296000" cy="360000"/>
          </a:xfrm>
          <a:prstGeom prst="rect">
            <a:avLst/>
          </a:prstGeom>
          <a:noFill/>
        </p:spPr>
        <p:txBody>
          <a:bodyPr wrap="none" anchor="ctr">
            <a:spAutoFit/>
          </a:bodyPr>
          <a:lstStyle/>
          <a:p>
            <a:r>
              <a:t>Mean daily precipitation</a:t>
            </a:r>
            <a:br/>
            <a:r>
              <a:t>(mm/day)</a:t>
            </a:r>
          </a:p>
        </p:txBody>
      </p:sp>
      <p:sp>
        <p:nvSpPr>
          <p:cNvPr id="9" name="TextBox 8"/>
          <p:cNvSpPr txBox="1"/>
          <p:nvPr/>
        </p:nvSpPr>
        <p:spPr>
          <a:xfrm>
            <a:off x="648000" y="2797200"/>
            <a:ext cx="1296000" cy="360000"/>
          </a:xfrm>
          <a:prstGeom prst="rect">
            <a:avLst/>
          </a:prstGeom>
          <a:noFill/>
        </p:spPr>
        <p:txBody>
          <a:bodyPr wrap="none" anchor="ctr">
            <a:spAutoFit/>
          </a:bodyPr>
          <a:lstStyle/>
          <a:p>
            <a:pPr>
              <a:defRPr sz="1200"/>
            </a:pPr>
            <a:r>
              <a:t>Change</a:t>
            </a:r>
          </a:p>
        </p:txBody>
      </p:sp>
      <p:sp>
        <p:nvSpPr>
          <p:cNvPr id="10" name="TextBox 9"/>
          <p:cNvSpPr txBox="1"/>
          <p:nvPr/>
        </p:nvSpPr>
        <p:spPr>
          <a:xfrm>
            <a:off x="648000" y="3376800"/>
            <a:ext cx="1296000" cy="360000"/>
          </a:xfrm>
          <a:prstGeom prst="rect">
            <a:avLst/>
          </a:prstGeom>
          <a:noFill/>
        </p:spPr>
        <p:txBody>
          <a:bodyPr wrap="none" anchor="ctr">
            <a:spAutoFit/>
          </a:bodyPr>
          <a:lstStyle/>
          <a:p>
            <a:r>
              <a:t>Number of consecutive</a:t>
            </a:r>
            <a:br/>
            <a:r>
              <a:t>dry days</a:t>
            </a:r>
          </a:p>
        </p:txBody>
      </p:sp>
      <p:sp>
        <p:nvSpPr>
          <p:cNvPr id="11" name="TextBox 10"/>
          <p:cNvSpPr txBox="1"/>
          <p:nvPr/>
        </p:nvSpPr>
        <p:spPr>
          <a:xfrm>
            <a:off x="648000" y="3826800"/>
            <a:ext cx="1296000" cy="360000"/>
          </a:xfrm>
          <a:prstGeom prst="rect">
            <a:avLst/>
          </a:prstGeom>
          <a:noFill/>
        </p:spPr>
        <p:txBody>
          <a:bodyPr wrap="none" anchor="ctr">
            <a:spAutoFit/>
          </a:bodyPr>
          <a:lstStyle/>
          <a:p>
            <a:pPr>
              <a:defRPr sz="1200"/>
            </a:pPr>
            <a:r>
              <a:t>Change</a:t>
            </a:r>
          </a:p>
        </p:txBody>
      </p:sp>
      <p:sp>
        <p:nvSpPr>
          <p:cNvPr id="12" name="TextBox 11"/>
          <p:cNvSpPr txBox="1"/>
          <p:nvPr/>
        </p:nvSpPr>
        <p:spPr>
          <a:xfrm>
            <a:off x="648000" y="4406400"/>
            <a:ext cx="1296000" cy="360000"/>
          </a:xfrm>
          <a:prstGeom prst="rect">
            <a:avLst/>
          </a:prstGeom>
          <a:noFill/>
        </p:spPr>
        <p:txBody>
          <a:bodyPr wrap="none" anchor="ctr">
            <a:spAutoFit/>
          </a:bodyPr>
          <a:lstStyle/>
          <a:p>
            <a:r>
              <a:t>Mean daily snowfall</a:t>
            </a:r>
            <a:br/>
            <a:r>
              <a:t>(mm/day)</a:t>
            </a:r>
          </a:p>
        </p:txBody>
      </p:sp>
      <p:sp>
        <p:nvSpPr>
          <p:cNvPr id="13" name="TextBox 12"/>
          <p:cNvSpPr txBox="1"/>
          <p:nvPr/>
        </p:nvSpPr>
        <p:spPr>
          <a:xfrm>
            <a:off x="648000" y="4856400"/>
            <a:ext cx="1296000" cy="360000"/>
          </a:xfrm>
          <a:prstGeom prst="rect">
            <a:avLst/>
          </a:prstGeom>
          <a:noFill/>
        </p:spPr>
        <p:txBody>
          <a:bodyPr wrap="none" anchor="ctr">
            <a:spAutoFit/>
          </a:bodyPr>
          <a:lstStyle/>
          <a:p>
            <a:pPr>
              <a:defRPr sz="1200"/>
            </a:pPr>
            <a:r>
              <a:t>Change</a:t>
            </a:r>
          </a:p>
        </p:txBody>
      </p:sp>
      <p:sp>
        <p:nvSpPr>
          <p:cNvPr id="14" name="TextBox 13"/>
          <p:cNvSpPr txBox="1"/>
          <p:nvPr/>
        </p:nvSpPr>
        <p:spPr>
          <a:xfrm>
            <a:off x="3024000" y="1807200"/>
            <a:ext cx="720000" cy="244800"/>
          </a:xfrm>
          <a:prstGeom prst="rect">
            <a:avLst/>
          </a:prstGeom>
          <a:noFill/>
        </p:spPr>
        <p:txBody>
          <a:bodyPr wrap="none" anchor="ctr">
            <a:spAutoFit/>
          </a:bodyPr>
          <a:lstStyle/>
          <a:p>
            <a:pPr algn="ctr"/>
            <a:r>
              <a:t>Current</a:t>
            </a:r>
          </a:p>
        </p:txBody>
      </p:sp>
      <p:sp>
        <p:nvSpPr>
          <p:cNvPr id="15" name="TextBox 14"/>
          <p:cNvSpPr txBox="1"/>
          <p:nvPr/>
        </p:nvSpPr>
        <p:spPr>
          <a:xfrm>
            <a:off x="3024000" y="2347200"/>
            <a:ext cx="720000" cy="360000"/>
          </a:xfrm>
          <a:prstGeom prst="rect">
            <a:avLst/>
          </a:prstGeom>
          <a:noFill/>
        </p:spPr>
        <p:txBody>
          <a:bodyPr wrap="none" anchor="ctr">
            <a:spAutoFit/>
          </a:bodyPr>
          <a:lstStyle/>
          <a:p>
            <a:pPr algn="ctr"/>
            <a:r>
              <a:t>2.3</a:t>
            </a:r>
          </a:p>
        </p:txBody>
      </p:sp>
      <p:sp>
        <p:nvSpPr>
          <p:cNvPr id="16" name="TextBox 15"/>
          <p:cNvSpPr txBox="1"/>
          <p:nvPr/>
        </p:nvSpPr>
        <p:spPr>
          <a:xfrm>
            <a:off x="3024000" y="3376800"/>
            <a:ext cx="720000" cy="360000"/>
          </a:xfrm>
          <a:prstGeom prst="rect">
            <a:avLst/>
          </a:prstGeom>
          <a:noFill/>
        </p:spPr>
        <p:txBody>
          <a:bodyPr wrap="none" anchor="ctr">
            <a:spAutoFit/>
          </a:bodyPr>
          <a:lstStyle/>
          <a:p>
            <a:pPr algn="ctr"/>
            <a:r>
              <a:t>20.35</a:t>
            </a:r>
          </a:p>
        </p:txBody>
      </p:sp>
      <p:sp>
        <p:nvSpPr>
          <p:cNvPr id="17" name="TextBox 16"/>
          <p:cNvSpPr txBox="1"/>
          <p:nvPr/>
        </p:nvSpPr>
        <p:spPr>
          <a:xfrm>
            <a:off x="3024000" y="4406400"/>
            <a:ext cx="720000" cy="360000"/>
          </a:xfrm>
          <a:prstGeom prst="rect">
            <a:avLst/>
          </a:prstGeom>
          <a:noFill/>
        </p:spPr>
        <p:txBody>
          <a:bodyPr wrap="none" anchor="ctr">
            <a:spAutoFit/>
          </a:bodyPr>
          <a:lstStyle/>
          <a:p>
            <a:pPr algn="ctr"/>
            <a:r>
              <a:t>0.07</a:t>
            </a:r>
          </a:p>
        </p:txBody>
      </p:sp>
      <p:sp>
        <p:nvSpPr>
          <p:cNvPr id="18" name="TextBox 17"/>
          <p:cNvSpPr txBox="1"/>
          <p:nvPr/>
        </p:nvSpPr>
        <p:spPr>
          <a:xfrm>
            <a:off x="4716000" y="1807200"/>
            <a:ext cx="720000" cy="244800"/>
          </a:xfrm>
          <a:prstGeom prst="rect">
            <a:avLst/>
          </a:prstGeom>
          <a:noFill/>
        </p:spPr>
        <p:txBody>
          <a:bodyPr wrap="none" anchor="ctr">
            <a:spAutoFit/>
          </a:bodyPr>
          <a:lstStyle/>
          <a:p>
            <a:pPr algn="ctr"/>
            <a:r>
              <a:t>RCP2.6</a:t>
            </a:r>
          </a:p>
        </p:txBody>
      </p:sp>
      <p:sp>
        <p:nvSpPr>
          <p:cNvPr id="19" name="TextBox 18"/>
          <p:cNvSpPr txBox="1"/>
          <p:nvPr/>
        </p:nvSpPr>
        <p:spPr>
          <a:xfrm>
            <a:off x="3996000" y="2167200"/>
            <a:ext cx="720000" cy="108000"/>
          </a:xfrm>
          <a:prstGeom prst="rect">
            <a:avLst/>
          </a:prstGeom>
          <a:noFill/>
        </p:spPr>
        <p:txBody>
          <a:bodyPr wrap="none" anchor="ctr">
            <a:spAutoFit/>
          </a:bodyPr>
          <a:lstStyle/>
          <a:p>
            <a:pPr algn="ctr">
              <a:defRPr sz="1000"/>
            </a:pPr>
            <a:r>
              <a:t>2030</a:t>
            </a:r>
          </a:p>
        </p:txBody>
      </p:sp>
      <p:sp>
        <p:nvSpPr>
          <p:cNvPr id="20" name="TextBox 19"/>
          <p:cNvSpPr txBox="1"/>
          <p:nvPr/>
        </p:nvSpPr>
        <p:spPr>
          <a:xfrm>
            <a:off x="3996000" y="2347200"/>
            <a:ext cx="720000" cy="360000"/>
          </a:xfrm>
          <a:prstGeom prst="rect">
            <a:avLst/>
          </a:prstGeom>
          <a:noFill/>
        </p:spPr>
        <p:txBody>
          <a:bodyPr wrap="none" anchor="ctr">
            <a:spAutoFit/>
          </a:bodyPr>
          <a:lstStyle/>
          <a:p>
            <a:pPr algn="ctr"/>
            <a:r>
              <a:t>2.34</a:t>
            </a:r>
          </a:p>
        </p:txBody>
      </p:sp>
      <p:sp>
        <p:nvSpPr>
          <p:cNvPr id="21" name="TextBox 20"/>
          <p:cNvSpPr txBox="1"/>
          <p:nvPr/>
        </p:nvSpPr>
        <p:spPr>
          <a:xfrm>
            <a:off x="3996000" y="2797200"/>
            <a:ext cx="720000" cy="360000"/>
          </a:xfrm>
          <a:prstGeom prst="rect">
            <a:avLst/>
          </a:prstGeom>
          <a:solidFill>
            <a:srgbClr val="B30326"/>
          </a:solidFill>
        </p:spPr>
        <p:txBody>
          <a:bodyPr wrap="none" anchor="ctr">
            <a:spAutoFit/>
          </a:bodyPr>
          <a:lstStyle/>
          <a:p>
            <a:pPr algn="ctr"/>
            <a:r>
              <a:t>+1.5%</a:t>
            </a:r>
          </a:p>
        </p:txBody>
      </p:sp>
      <p:sp>
        <p:nvSpPr>
          <p:cNvPr id="22" name="TextBox 21"/>
          <p:cNvSpPr txBox="1"/>
          <p:nvPr/>
        </p:nvSpPr>
        <p:spPr>
          <a:xfrm>
            <a:off x="4716000" y="2167200"/>
            <a:ext cx="720000" cy="108000"/>
          </a:xfrm>
          <a:prstGeom prst="rect">
            <a:avLst/>
          </a:prstGeom>
          <a:noFill/>
        </p:spPr>
        <p:txBody>
          <a:bodyPr wrap="none" anchor="ctr">
            <a:spAutoFit/>
          </a:bodyPr>
          <a:lstStyle/>
          <a:p>
            <a:pPr algn="ctr">
              <a:defRPr sz="1000"/>
            </a:pPr>
            <a:r>
              <a:t>2050</a:t>
            </a:r>
          </a:p>
        </p:txBody>
      </p:sp>
      <p:sp>
        <p:nvSpPr>
          <p:cNvPr id="23" name="TextBox 22"/>
          <p:cNvSpPr txBox="1"/>
          <p:nvPr/>
        </p:nvSpPr>
        <p:spPr>
          <a:xfrm>
            <a:off x="4716000" y="2347200"/>
            <a:ext cx="720000" cy="360000"/>
          </a:xfrm>
          <a:prstGeom prst="rect">
            <a:avLst/>
          </a:prstGeom>
          <a:noFill/>
        </p:spPr>
        <p:txBody>
          <a:bodyPr wrap="none" anchor="ctr">
            <a:spAutoFit/>
          </a:bodyPr>
          <a:lstStyle/>
          <a:p>
            <a:pPr algn="ctr"/>
            <a:r>
              <a:t>2.3</a:t>
            </a:r>
          </a:p>
        </p:txBody>
      </p:sp>
      <p:sp>
        <p:nvSpPr>
          <p:cNvPr id="24" name="TextBox 23"/>
          <p:cNvSpPr txBox="1"/>
          <p:nvPr/>
        </p:nvSpPr>
        <p:spPr>
          <a:xfrm>
            <a:off x="4716000" y="2797200"/>
            <a:ext cx="720000" cy="360000"/>
          </a:xfrm>
          <a:prstGeom prst="rect">
            <a:avLst/>
          </a:prstGeom>
          <a:solidFill>
            <a:srgbClr val="DCDCDD"/>
          </a:solidFill>
        </p:spPr>
        <p:txBody>
          <a:bodyPr wrap="none" anchor="ctr">
            <a:spAutoFit/>
          </a:bodyPr>
          <a:lstStyle/>
          <a:p>
            <a:pPr algn="ctr"/>
            <a:r>
              <a:t>-0.0%</a:t>
            </a:r>
          </a:p>
        </p:txBody>
      </p:sp>
      <p:sp>
        <p:nvSpPr>
          <p:cNvPr id="25" name="TextBox 24"/>
          <p:cNvSpPr txBox="1"/>
          <p:nvPr/>
        </p:nvSpPr>
        <p:spPr>
          <a:xfrm>
            <a:off x="5436000" y="2167200"/>
            <a:ext cx="720000" cy="108000"/>
          </a:xfrm>
          <a:prstGeom prst="rect">
            <a:avLst/>
          </a:prstGeom>
          <a:noFill/>
        </p:spPr>
        <p:txBody>
          <a:bodyPr wrap="none" anchor="ctr">
            <a:spAutoFit/>
          </a:bodyPr>
          <a:lstStyle/>
          <a:p>
            <a:pPr algn="ctr">
              <a:defRPr sz="1000"/>
            </a:pPr>
            <a:r>
              <a:t>2100</a:t>
            </a:r>
          </a:p>
        </p:txBody>
      </p:sp>
      <p:sp>
        <p:nvSpPr>
          <p:cNvPr id="26" name="TextBox 25"/>
          <p:cNvSpPr txBox="1"/>
          <p:nvPr/>
        </p:nvSpPr>
        <p:spPr>
          <a:xfrm>
            <a:off x="5436000" y="2347200"/>
            <a:ext cx="720000" cy="360000"/>
          </a:xfrm>
          <a:prstGeom prst="rect">
            <a:avLst/>
          </a:prstGeom>
          <a:noFill/>
        </p:spPr>
        <p:txBody>
          <a:bodyPr wrap="none" anchor="ctr">
            <a:spAutoFit/>
          </a:bodyPr>
          <a:lstStyle/>
          <a:p>
            <a:pPr algn="ctr"/>
            <a:r>
              <a:t>2.35</a:t>
            </a:r>
          </a:p>
        </p:txBody>
      </p:sp>
      <p:sp>
        <p:nvSpPr>
          <p:cNvPr id="27" name="TextBox 26"/>
          <p:cNvSpPr txBox="1"/>
          <p:nvPr/>
        </p:nvSpPr>
        <p:spPr>
          <a:xfrm>
            <a:off x="5436000" y="2797200"/>
            <a:ext cx="720000" cy="360000"/>
          </a:xfrm>
          <a:prstGeom prst="rect">
            <a:avLst/>
          </a:prstGeom>
          <a:solidFill>
            <a:srgbClr val="B30326"/>
          </a:solidFill>
        </p:spPr>
        <p:txBody>
          <a:bodyPr wrap="none" anchor="ctr">
            <a:spAutoFit/>
          </a:bodyPr>
          <a:lstStyle/>
          <a:p>
            <a:pPr algn="ctr"/>
            <a:r>
              <a:t>+2.3%</a:t>
            </a:r>
          </a:p>
        </p:txBody>
      </p:sp>
      <p:sp>
        <p:nvSpPr>
          <p:cNvPr id="28" name="TextBox 27"/>
          <p:cNvSpPr txBox="1"/>
          <p:nvPr/>
        </p:nvSpPr>
        <p:spPr>
          <a:xfrm>
            <a:off x="3996000" y="3376800"/>
            <a:ext cx="720000" cy="360000"/>
          </a:xfrm>
          <a:prstGeom prst="rect">
            <a:avLst/>
          </a:prstGeom>
          <a:noFill/>
        </p:spPr>
        <p:txBody>
          <a:bodyPr wrap="none" anchor="ctr">
            <a:spAutoFit/>
          </a:bodyPr>
          <a:lstStyle/>
          <a:p>
            <a:pPr algn="ctr"/>
            <a:r>
              <a:t>20.85</a:t>
            </a:r>
          </a:p>
        </p:txBody>
      </p:sp>
      <p:sp>
        <p:nvSpPr>
          <p:cNvPr id="29" name="TextBox 28"/>
          <p:cNvSpPr txBox="1"/>
          <p:nvPr/>
        </p:nvSpPr>
        <p:spPr>
          <a:xfrm>
            <a:off x="3996000" y="3826800"/>
            <a:ext cx="720000" cy="360000"/>
          </a:xfrm>
          <a:prstGeom prst="rect">
            <a:avLst/>
          </a:prstGeom>
          <a:solidFill>
            <a:srgbClr val="E3D9D3"/>
          </a:solidFill>
        </p:spPr>
        <p:txBody>
          <a:bodyPr wrap="none" anchor="ctr">
            <a:spAutoFit/>
          </a:bodyPr>
          <a:lstStyle/>
          <a:p>
            <a:pPr algn="ctr"/>
            <a:r>
              <a:t>+0.5</a:t>
            </a:r>
          </a:p>
        </p:txBody>
      </p:sp>
      <p:sp>
        <p:nvSpPr>
          <p:cNvPr id="30" name="TextBox 29"/>
          <p:cNvSpPr txBox="1"/>
          <p:nvPr/>
        </p:nvSpPr>
        <p:spPr>
          <a:xfrm>
            <a:off x="4716000" y="3376800"/>
            <a:ext cx="720000" cy="360000"/>
          </a:xfrm>
          <a:prstGeom prst="rect">
            <a:avLst/>
          </a:prstGeom>
          <a:noFill/>
        </p:spPr>
        <p:txBody>
          <a:bodyPr wrap="none" anchor="ctr">
            <a:spAutoFit/>
          </a:bodyPr>
          <a:lstStyle/>
          <a:p>
            <a:pPr algn="ctr"/>
            <a:r>
              <a:t>21.63</a:t>
            </a:r>
          </a:p>
        </p:txBody>
      </p:sp>
      <p:sp>
        <p:nvSpPr>
          <p:cNvPr id="31" name="TextBox 30"/>
          <p:cNvSpPr txBox="1"/>
          <p:nvPr/>
        </p:nvSpPr>
        <p:spPr>
          <a:xfrm>
            <a:off x="4716000" y="3826800"/>
            <a:ext cx="720000" cy="360000"/>
          </a:xfrm>
          <a:prstGeom prst="rect">
            <a:avLst/>
          </a:prstGeom>
          <a:solidFill>
            <a:srgbClr val="ECD2C4"/>
          </a:solidFill>
        </p:spPr>
        <p:txBody>
          <a:bodyPr wrap="none" anchor="ctr">
            <a:spAutoFit/>
          </a:bodyPr>
          <a:lstStyle/>
          <a:p>
            <a:pPr algn="ctr"/>
            <a:r>
              <a:t>+1.28</a:t>
            </a:r>
          </a:p>
        </p:txBody>
      </p:sp>
      <p:sp>
        <p:nvSpPr>
          <p:cNvPr id="32" name="TextBox 31"/>
          <p:cNvSpPr txBox="1"/>
          <p:nvPr/>
        </p:nvSpPr>
        <p:spPr>
          <a:xfrm>
            <a:off x="5436000" y="3376800"/>
            <a:ext cx="720000" cy="360000"/>
          </a:xfrm>
          <a:prstGeom prst="rect">
            <a:avLst/>
          </a:prstGeom>
          <a:noFill/>
        </p:spPr>
        <p:txBody>
          <a:bodyPr wrap="none" anchor="ctr">
            <a:spAutoFit/>
          </a:bodyPr>
          <a:lstStyle/>
          <a:p>
            <a:pPr algn="ctr"/>
            <a:r>
              <a:t>21.31</a:t>
            </a:r>
          </a:p>
        </p:txBody>
      </p:sp>
      <p:sp>
        <p:nvSpPr>
          <p:cNvPr id="33" name="TextBox 32"/>
          <p:cNvSpPr txBox="1"/>
          <p:nvPr/>
        </p:nvSpPr>
        <p:spPr>
          <a:xfrm>
            <a:off x="5436000" y="3826800"/>
            <a:ext cx="720000" cy="360000"/>
          </a:xfrm>
          <a:prstGeom prst="rect">
            <a:avLst/>
          </a:prstGeom>
          <a:solidFill>
            <a:srgbClr val="E8D5CA"/>
          </a:solidFill>
        </p:spPr>
        <p:txBody>
          <a:bodyPr wrap="none" anchor="ctr">
            <a:spAutoFit/>
          </a:bodyPr>
          <a:lstStyle/>
          <a:p>
            <a:pPr algn="ctr"/>
            <a:r>
              <a:t>+0.96</a:t>
            </a:r>
          </a:p>
        </p:txBody>
      </p:sp>
      <p:sp>
        <p:nvSpPr>
          <p:cNvPr id="34" name="TextBox 33"/>
          <p:cNvSpPr txBox="1"/>
          <p:nvPr/>
        </p:nvSpPr>
        <p:spPr>
          <a:xfrm>
            <a:off x="3996000" y="4406400"/>
            <a:ext cx="720000" cy="360000"/>
          </a:xfrm>
          <a:prstGeom prst="rect">
            <a:avLst/>
          </a:prstGeom>
          <a:noFill/>
        </p:spPr>
        <p:txBody>
          <a:bodyPr wrap="none" anchor="ctr">
            <a:spAutoFit/>
          </a:bodyPr>
          <a:lstStyle/>
          <a:p>
            <a:pPr algn="ctr"/>
            <a:r>
              <a:t>0.05</a:t>
            </a:r>
          </a:p>
        </p:txBody>
      </p:sp>
      <p:sp>
        <p:nvSpPr>
          <p:cNvPr id="35" name="TextBox 34"/>
          <p:cNvSpPr txBox="1"/>
          <p:nvPr/>
        </p:nvSpPr>
        <p:spPr>
          <a:xfrm>
            <a:off x="3996000" y="4856400"/>
            <a:ext cx="720000" cy="360000"/>
          </a:xfrm>
          <a:prstGeom prst="rect">
            <a:avLst/>
          </a:prstGeom>
          <a:solidFill>
            <a:srgbClr val="DCDCDD"/>
          </a:solidFill>
        </p:spPr>
        <p:txBody>
          <a:bodyPr wrap="none" anchor="ctr">
            <a:spAutoFit/>
          </a:bodyPr>
          <a:lstStyle/>
          <a:p>
            <a:pPr algn="ctr"/>
            <a:r>
              <a:t>-0.03</a:t>
            </a:r>
          </a:p>
        </p:txBody>
      </p:sp>
      <p:sp>
        <p:nvSpPr>
          <p:cNvPr id="36" name="TextBox 35"/>
          <p:cNvSpPr txBox="1"/>
          <p:nvPr/>
        </p:nvSpPr>
        <p:spPr>
          <a:xfrm>
            <a:off x="4716000" y="4406400"/>
            <a:ext cx="720000" cy="360000"/>
          </a:xfrm>
          <a:prstGeom prst="rect">
            <a:avLst/>
          </a:prstGeom>
          <a:noFill/>
        </p:spPr>
        <p:txBody>
          <a:bodyPr wrap="none" anchor="ctr">
            <a:spAutoFit/>
          </a:bodyPr>
          <a:lstStyle/>
          <a:p>
            <a:pPr algn="ctr"/>
            <a:r>
              <a:t>0.04</a:t>
            </a:r>
          </a:p>
        </p:txBody>
      </p:sp>
      <p:sp>
        <p:nvSpPr>
          <p:cNvPr id="37" name="TextBox 36"/>
          <p:cNvSpPr txBox="1"/>
          <p:nvPr/>
        </p:nvSpPr>
        <p:spPr>
          <a:xfrm>
            <a:off x="4716000" y="4856400"/>
            <a:ext cx="720000" cy="360000"/>
          </a:xfrm>
          <a:prstGeom prst="rect">
            <a:avLst/>
          </a:prstGeom>
          <a:solidFill>
            <a:srgbClr val="DCDCDD"/>
          </a:solidFill>
        </p:spPr>
        <p:txBody>
          <a:bodyPr wrap="none" anchor="ctr">
            <a:spAutoFit/>
          </a:bodyPr>
          <a:lstStyle/>
          <a:p>
            <a:pPr algn="ctr"/>
            <a:r>
              <a:t>-0.03</a:t>
            </a:r>
          </a:p>
        </p:txBody>
      </p:sp>
      <p:sp>
        <p:nvSpPr>
          <p:cNvPr id="38" name="TextBox 37"/>
          <p:cNvSpPr txBox="1"/>
          <p:nvPr/>
        </p:nvSpPr>
        <p:spPr>
          <a:xfrm>
            <a:off x="5436000" y="4406400"/>
            <a:ext cx="720000" cy="360000"/>
          </a:xfrm>
          <a:prstGeom prst="rect">
            <a:avLst/>
          </a:prstGeom>
          <a:noFill/>
        </p:spPr>
        <p:txBody>
          <a:bodyPr wrap="none" anchor="ctr">
            <a:spAutoFit/>
          </a:bodyPr>
          <a:lstStyle/>
          <a:p>
            <a:pPr algn="ctr"/>
            <a:r>
              <a:t>0.04</a:t>
            </a:r>
          </a:p>
        </p:txBody>
      </p:sp>
      <p:sp>
        <p:nvSpPr>
          <p:cNvPr id="39" name="TextBox 38"/>
          <p:cNvSpPr txBox="1"/>
          <p:nvPr/>
        </p:nvSpPr>
        <p:spPr>
          <a:xfrm>
            <a:off x="5436000" y="4856400"/>
            <a:ext cx="720000" cy="360000"/>
          </a:xfrm>
          <a:prstGeom prst="rect">
            <a:avLst/>
          </a:prstGeom>
          <a:solidFill>
            <a:srgbClr val="DCDCDD"/>
          </a:solidFill>
        </p:spPr>
        <p:txBody>
          <a:bodyPr wrap="none" anchor="ctr">
            <a:spAutoFit/>
          </a:bodyPr>
          <a:lstStyle/>
          <a:p>
            <a:pPr algn="ctr"/>
            <a:r>
              <a:t>-0.04</a:t>
            </a:r>
          </a:p>
        </p:txBody>
      </p:sp>
      <p:sp>
        <p:nvSpPr>
          <p:cNvPr id="40" name="TextBox 39"/>
          <p:cNvSpPr txBox="1"/>
          <p:nvPr/>
        </p:nvSpPr>
        <p:spPr>
          <a:xfrm>
            <a:off x="7128000" y="1807200"/>
            <a:ext cx="720000" cy="244800"/>
          </a:xfrm>
          <a:prstGeom prst="rect">
            <a:avLst/>
          </a:prstGeom>
          <a:noFill/>
        </p:spPr>
        <p:txBody>
          <a:bodyPr wrap="none" anchor="ctr">
            <a:spAutoFit/>
          </a:bodyPr>
          <a:lstStyle/>
          <a:p>
            <a:pPr algn="ctr"/>
            <a:r>
              <a:t>RCP4.5</a:t>
            </a:r>
          </a:p>
        </p:txBody>
      </p:sp>
      <p:sp>
        <p:nvSpPr>
          <p:cNvPr id="41" name="TextBox 40"/>
          <p:cNvSpPr txBox="1"/>
          <p:nvPr/>
        </p:nvSpPr>
        <p:spPr>
          <a:xfrm>
            <a:off x="6408000" y="2167200"/>
            <a:ext cx="720000" cy="108000"/>
          </a:xfrm>
          <a:prstGeom prst="rect">
            <a:avLst/>
          </a:prstGeom>
          <a:noFill/>
        </p:spPr>
        <p:txBody>
          <a:bodyPr wrap="none" anchor="ctr">
            <a:spAutoFit/>
          </a:bodyPr>
          <a:lstStyle/>
          <a:p>
            <a:pPr algn="ctr">
              <a:defRPr sz="1000"/>
            </a:pPr>
            <a:r>
              <a:t>2030</a:t>
            </a:r>
          </a:p>
        </p:txBody>
      </p:sp>
      <p:sp>
        <p:nvSpPr>
          <p:cNvPr id="42" name="TextBox 41"/>
          <p:cNvSpPr txBox="1"/>
          <p:nvPr/>
        </p:nvSpPr>
        <p:spPr>
          <a:xfrm>
            <a:off x="6408000" y="2347200"/>
            <a:ext cx="720000" cy="360000"/>
          </a:xfrm>
          <a:prstGeom prst="rect">
            <a:avLst/>
          </a:prstGeom>
          <a:noFill/>
        </p:spPr>
        <p:txBody>
          <a:bodyPr wrap="none" anchor="ctr">
            <a:spAutoFit/>
          </a:bodyPr>
          <a:lstStyle/>
          <a:p>
            <a:pPr algn="ctr"/>
            <a:r>
              <a:t>2.33</a:t>
            </a:r>
          </a:p>
        </p:txBody>
      </p:sp>
      <p:sp>
        <p:nvSpPr>
          <p:cNvPr id="43" name="TextBox 42"/>
          <p:cNvSpPr txBox="1"/>
          <p:nvPr/>
        </p:nvSpPr>
        <p:spPr>
          <a:xfrm>
            <a:off x="6408000" y="2797200"/>
            <a:ext cx="720000" cy="360000"/>
          </a:xfrm>
          <a:prstGeom prst="rect">
            <a:avLst/>
          </a:prstGeom>
          <a:solidFill>
            <a:srgbClr val="B30326"/>
          </a:solidFill>
        </p:spPr>
        <p:txBody>
          <a:bodyPr wrap="none" anchor="ctr">
            <a:spAutoFit/>
          </a:bodyPr>
          <a:lstStyle/>
          <a:p>
            <a:pPr algn="ctr"/>
            <a:r>
              <a:t>+1.3%</a:t>
            </a:r>
          </a:p>
        </p:txBody>
      </p:sp>
      <p:sp>
        <p:nvSpPr>
          <p:cNvPr id="44" name="TextBox 43"/>
          <p:cNvSpPr txBox="1"/>
          <p:nvPr/>
        </p:nvSpPr>
        <p:spPr>
          <a:xfrm>
            <a:off x="7128000" y="2167200"/>
            <a:ext cx="720000" cy="108000"/>
          </a:xfrm>
          <a:prstGeom prst="rect">
            <a:avLst/>
          </a:prstGeom>
          <a:noFill/>
        </p:spPr>
        <p:txBody>
          <a:bodyPr wrap="none" anchor="ctr">
            <a:spAutoFit/>
          </a:bodyPr>
          <a:lstStyle/>
          <a:p>
            <a:pPr algn="ctr">
              <a:defRPr sz="1000"/>
            </a:pPr>
            <a:r>
              <a:t>2050</a:t>
            </a:r>
          </a:p>
        </p:txBody>
      </p:sp>
      <p:sp>
        <p:nvSpPr>
          <p:cNvPr id="45" name="TextBox 44"/>
          <p:cNvSpPr txBox="1"/>
          <p:nvPr/>
        </p:nvSpPr>
        <p:spPr>
          <a:xfrm>
            <a:off x="7128000" y="2347200"/>
            <a:ext cx="720000" cy="360000"/>
          </a:xfrm>
          <a:prstGeom prst="rect">
            <a:avLst/>
          </a:prstGeom>
          <a:noFill/>
        </p:spPr>
        <p:txBody>
          <a:bodyPr wrap="none" anchor="ctr">
            <a:spAutoFit/>
          </a:bodyPr>
          <a:lstStyle/>
          <a:p>
            <a:pPr algn="ctr"/>
            <a:r>
              <a:t>2.29</a:t>
            </a:r>
          </a:p>
        </p:txBody>
      </p:sp>
      <p:sp>
        <p:nvSpPr>
          <p:cNvPr id="46" name="TextBox 45"/>
          <p:cNvSpPr txBox="1"/>
          <p:nvPr/>
        </p:nvSpPr>
        <p:spPr>
          <a:xfrm>
            <a:off x="7128000" y="2797200"/>
            <a:ext cx="720000" cy="360000"/>
          </a:xfrm>
          <a:prstGeom prst="rect">
            <a:avLst/>
          </a:prstGeom>
          <a:solidFill>
            <a:srgbClr val="A4C2FE"/>
          </a:solidFill>
        </p:spPr>
        <p:txBody>
          <a:bodyPr wrap="none" anchor="ctr">
            <a:spAutoFit/>
          </a:bodyPr>
          <a:lstStyle/>
          <a:p>
            <a:pPr algn="ctr"/>
            <a:r>
              <a:t>-0.4%</a:t>
            </a:r>
          </a:p>
        </p:txBody>
      </p:sp>
      <p:sp>
        <p:nvSpPr>
          <p:cNvPr id="47" name="TextBox 46"/>
          <p:cNvSpPr txBox="1"/>
          <p:nvPr/>
        </p:nvSpPr>
        <p:spPr>
          <a:xfrm>
            <a:off x="7848000" y="2167200"/>
            <a:ext cx="720000" cy="108000"/>
          </a:xfrm>
          <a:prstGeom prst="rect">
            <a:avLst/>
          </a:prstGeom>
          <a:noFill/>
        </p:spPr>
        <p:txBody>
          <a:bodyPr wrap="none" anchor="ctr">
            <a:spAutoFit/>
          </a:bodyPr>
          <a:lstStyle/>
          <a:p>
            <a:pPr algn="ctr">
              <a:defRPr sz="1000"/>
            </a:pPr>
            <a:r>
              <a:t>2100</a:t>
            </a:r>
          </a:p>
        </p:txBody>
      </p:sp>
      <p:sp>
        <p:nvSpPr>
          <p:cNvPr id="48" name="TextBox 47"/>
          <p:cNvSpPr txBox="1"/>
          <p:nvPr/>
        </p:nvSpPr>
        <p:spPr>
          <a:xfrm>
            <a:off x="7848000" y="2347200"/>
            <a:ext cx="720000" cy="360000"/>
          </a:xfrm>
          <a:prstGeom prst="rect">
            <a:avLst/>
          </a:prstGeom>
          <a:noFill/>
        </p:spPr>
        <p:txBody>
          <a:bodyPr wrap="none" anchor="ctr">
            <a:spAutoFit/>
          </a:bodyPr>
          <a:lstStyle/>
          <a:p>
            <a:pPr algn="ctr"/>
            <a:r>
              <a:t>2.28</a:t>
            </a:r>
          </a:p>
        </p:txBody>
      </p:sp>
      <p:sp>
        <p:nvSpPr>
          <p:cNvPr id="49" name="TextBox 48"/>
          <p:cNvSpPr txBox="1"/>
          <p:nvPr/>
        </p:nvSpPr>
        <p:spPr>
          <a:xfrm>
            <a:off x="7848000" y="2797200"/>
            <a:ext cx="720000" cy="360000"/>
          </a:xfrm>
          <a:prstGeom prst="rect">
            <a:avLst/>
          </a:prstGeom>
          <a:solidFill>
            <a:srgbClr val="7395F4"/>
          </a:solidFill>
        </p:spPr>
        <p:txBody>
          <a:bodyPr wrap="none" anchor="ctr">
            <a:spAutoFit/>
          </a:bodyPr>
          <a:lstStyle/>
          <a:p>
            <a:pPr algn="ctr"/>
            <a:r>
              <a:t>-0.8%</a:t>
            </a:r>
          </a:p>
        </p:txBody>
      </p:sp>
      <p:sp>
        <p:nvSpPr>
          <p:cNvPr id="50" name="TextBox 49"/>
          <p:cNvSpPr txBox="1"/>
          <p:nvPr/>
        </p:nvSpPr>
        <p:spPr>
          <a:xfrm>
            <a:off x="6408000" y="3376800"/>
            <a:ext cx="720000" cy="360000"/>
          </a:xfrm>
          <a:prstGeom prst="rect">
            <a:avLst/>
          </a:prstGeom>
          <a:noFill/>
        </p:spPr>
        <p:txBody>
          <a:bodyPr wrap="none" anchor="ctr">
            <a:spAutoFit/>
          </a:bodyPr>
          <a:lstStyle/>
          <a:p>
            <a:pPr algn="ctr"/>
            <a:r>
              <a:t>20.48</a:t>
            </a:r>
          </a:p>
        </p:txBody>
      </p:sp>
      <p:sp>
        <p:nvSpPr>
          <p:cNvPr id="51" name="TextBox 50"/>
          <p:cNvSpPr txBox="1"/>
          <p:nvPr/>
        </p:nvSpPr>
        <p:spPr>
          <a:xfrm>
            <a:off x="6408000" y="3826800"/>
            <a:ext cx="720000" cy="360000"/>
          </a:xfrm>
          <a:prstGeom prst="rect">
            <a:avLst/>
          </a:prstGeom>
          <a:solidFill>
            <a:srgbClr val="DEDBDA"/>
          </a:solidFill>
        </p:spPr>
        <p:txBody>
          <a:bodyPr wrap="none" anchor="ctr">
            <a:spAutoFit/>
          </a:bodyPr>
          <a:lstStyle/>
          <a:p>
            <a:pPr algn="ctr"/>
            <a:r>
              <a:t>+0.13</a:t>
            </a:r>
          </a:p>
        </p:txBody>
      </p:sp>
      <p:sp>
        <p:nvSpPr>
          <p:cNvPr id="52" name="TextBox 51"/>
          <p:cNvSpPr txBox="1"/>
          <p:nvPr/>
        </p:nvSpPr>
        <p:spPr>
          <a:xfrm>
            <a:off x="7128000" y="3376800"/>
            <a:ext cx="720000" cy="360000"/>
          </a:xfrm>
          <a:prstGeom prst="rect">
            <a:avLst/>
          </a:prstGeom>
          <a:noFill/>
        </p:spPr>
        <p:txBody>
          <a:bodyPr wrap="none" anchor="ctr">
            <a:spAutoFit/>
          </a:bodyPr>
          <a:lstStyle/>
          <a:p>
            <a:pPr algn="ctr"/>
            <a:r>
              <a:t>21.27</a:t>
            </a:r>
          </a:p>
        </p:txBody>
      </p:sp>
      <p:sp>
        <p:nvSpPr>
          <p:cNvPr id="53" name="TextBox 52"/>
          <p:cNvSpPr txBox="1"/>
          <p:nvPr/>
        </p:nvSpPr>
        <p:spPr>
          <a:xfrm>
            <a:off x="7128000" y="3826800"/>
            <a:ext cx="720000" cy="360000"/>
          </a:xfrm>
          <a:prstGeom prst="rect">
            <a:avLst/>
          </a:prstGeom>
          <a:solidFill>
            <a:srgbClr val="E7D6CC"/>
          </a:solidFill>
        </p:spPr>
        <p:txBody>
          <a:bodyPr wrap="none" anchor="ctr">
            <a:spAutoFit/>
          </a:bodyPr>
          <a:lstStyle/>
          <a:p>
            <a:pPr algn="ctr"/>
            <a:r>
              <a:t>+0.92</a:t>
            </a:r>
          </a:p>
        </p:txBody>
      </p:sp>
      <p:sp>
        <p:nvSpPr>
          <p:cNvPr id="54" name="TextBox 53"/>
          <p:cNvSpPr txBox="1"/>
          <p:nvPr/>
        </p:nvSpPr>
        <p:spPr>
          <a:xfrm>
            <a:off x="7848000" y="3376800"/>
            <a:ext cx="720000" cy="360000"/>
          </a:xfrm>
          <a:prstGeom prst="rect">
            <a:avLst/>
          </a:prstGeom>
          <a:noFill/>
        </p:spPr>
        <p:txBody>
          <a:bodyPr wrap="none" anchor="ctr">
            <a:spAutoFit/>
          </a:bodyPr>
          <a:lstStyle/>
          <a:p>
            <a:pPr algn="ctr"/>
            <a:r>
              <a:t>23.25</a:t>
            </a:r>
          </a:p>
        </p:txBody>
      </p:sp>
      <p:sp>
        <p:nvSpPr>
          <p:cNvPr id="55" name="TextBox 54"/>
          <p:cNvSpPr txBox="1"/>
          <p:nvPr/>
        </p:nvSpPr>
        <p:spPr>
          <a:xfrm>
            <a:off x="7848000" y="3826800"/>
            <a:ext cx="720000" cy="360000"/>
          </a:xfrm>
          <a:prstGeom prst="rect">
            <a:avLst/>
          </a:prstGeom>
          <a:solidFill>
            <a:srgbClr val="F5BFA5"/>
          </a:solidFill>
        </p:spPr>
        <p:txBody>
          <a:bodyPr wrap="none" anchor="ctr">
            <a:spAutoFit/>
          </a:bodyPr>
          <a:lstStyle/>
          <a:p>
            <a:pPr algn="ctr"/>
            <a:r>
              <a:t>+2.9</a:t>
            </a:r>
          </a:p>
        </p:txBody>
      </p:sp>
      <p:sp>
        <p:nvSpPr>
          <p:cNvPr id="56" name="TextBox 55"/>
          <p:cNvSpPr txBox="1"/>
          <p:nvPr/>
        </p:nvSpPr>
        <p:spPr>
          <a:xfrm>
            <a:off x="6408000" y="4406400"/>
            <a:ext cx="720000" cy="360000"/>
          </a:xfrm>
          <a:prstGeom prst="rect">
            <a:avLst/>
          </a:prstGeom>
          <a:noFill/>
        </p:spPr>
        <p:txBody>
          <a:bodyPr wrap="none" anchor="ctr">
            <a:spAutoFit/>
          </a:bodyPr>
          <a:lstStyle/>
          <a:p>
            <a:pPr algn="ctr"/>
            <a:r>
              <a:t>0.05</a:t>
            </a:r>
          </a:p>
        </p:txBody>
      </p:sp>
      <p:sp>
        <p:nvSpPr>
          <p:cNvPr id="57" name="TextBox 56"/>
          <p:cNvSpPr txBox="1"/>
          <p:nvPr/>
        </p:nvSpPr>
        <p:spPr>
          <a:xfrm>
            <a:off x="6408000" y="4856400"/>
            <a:ext cx="720000" cy="360000"/>
          </a:xfrm>
          <a:prstGeom prst="rect">
            <a:avLst/>
          </a:prstGeom>
          <a:solidFill>
            <a:srgbClr val="DCDCDD"/>
          </a:solidFill>
        </p:spPr>
        <p:txBody>
          <a:bodyPr wrap="none" anchor="ctr">
            <a:spAutoFit/>
          </a:bodyPr>
          <a:lstStyle/>
          <a:p>
            <a:pPr algn="ctr"/>
            <a:r>
              <a:t>-0.03</a:t>
            </a:r>
          </a:p>
        </p:txBody>
      </p:sp>
      <p:sp>
        <p:nvSpPr>
          <p:cNvPr id="58" name="TextBox 57"/>
          <p:cNvSpPr txBox="1"/>
          <p:nvPr/>
        </p:nvSpPr>
        <p:spPr>
          <a:xfrm>
            <a:off x="7128000" y="4406400"/>
            <a:ext cx="720000" cy="360000"/>
          </a:xfrm>
          <a:prstGeom prst="rect">
            <a:avLst/>
          </a:prstGeom>
          <a:noFill/>
        </p:spPr>
        <p:txBody>
          <a:bodyPr wrap="none" anchor="ctr">
            <a:spAutoFit/>
          </a:bodyPr>
          <a:lstStyle/>
          <a:p>
            <a:pPr algn="ctr"/>
            <a:r>
              <a:t>0.04</a:t>
            </a:r>
          </a:p>
        </p:txBody>
      </p:sp>
      <p:sp>
        <p:nvSpPr>
          <p:cNvPr id="59" name="TextBox 58"/>
          <p:cNvSpPr txBox="1"/>
          <p:nvPr/>
        </p:nvSpPr>
        <p:spPr>
          <a:xfrm>
            <a:off x="7128000" y="4856400"/>
            <a:ext cx="720000" cy="360000"/>
          </a:xfrm>
          <a:prstGeom prst="rect">
            <a:avLst/>
          </a:prstGeom>
          <a:solidFill>
            <a:srgbClr val="DCDCDD"/>
          </a:solidFill>
        </p:spPr>
        <p:txBody>
          <a:bodyPr wrap="none" anchor="ctr">
            <a:spAutoFit/>
          </a:bodyPr>
          <a:lstStyle/>
          <a:p>
            <a:pPr algn="ctr"/>
            <a:r>
              <a:t>-0.04</a:t>
            </a:r>
          </a:p>
        </p:txBody>
      </p:sp>
      <p:sp>
        <p:nvSpPr>
          <p:cNvPr id="60" name="TextBox 59"/>
          <p:cNvSpPr txBox="1"/>
          <p:nvPr/>
        </p:nvSpPr>
        <p:spPr>
          <a:xfrm>
            <a:off x="7848000" y="4406400"/>
            <a:ext cx="720000" cy="360000"/>
          </a:xfrm>
          <a:prstGeom prst="rect">
            <a:avLst/>
          </a:prstGeom>
          <a:noFill/>
        </p:spPr>
        <p:txBody>
          <a:bodyPr wrap="none" anchor="ctr">
            <a:spAutoFit/>
          </a:bodyPr>
          <a:lstStyle/>
          <a:p>
            <a:pPr algn="ctr"/>
            <a:r>
              <a:t>0.03</a:t>
            </a:r>
          </a:p>
        </p:txBody>
      </p:sp>
      <p:sp>
        <p:nvSpPr>
          <p:cNvPr id="61" name="TextBox 60"/>
          <p:cNvSpPr txBox="1"/>
          <p:nvPr/>
        </p:nvSpPr>
        <p:spPr>
          <a:xfrm>
            <a:off x="7848000" y="4856400"/>
            <a:ext cx="720000" cy="360000"/>
          </a:xfrm>
          <a:prstGeom prst="rect">
            <a:avLst/>
          </a:prstGeom>
          <a:solidFill>
            <a:srgbClr val="DCDCDD"/>
          </a:solidFill>
        </p:spPr>
        <p:txBody>
          <a:bodyPr wrap="none" anchor="ctr">
            <a:spAutoFit/>
          </a:bodyPr>
          <a:lstStyle/>
          <a:p>
            <a:pPr algn="ctr"/>
            <a:r>
              <a:t>-0.05</a:t>
            </a:r>
          </a:p>
        </p:txBody>
      </p:sp>
      <p:sp>
        <p:nvSpPr>
          <p:cNvPr id="62" name="TextBox 61"/>
          <p:cNvSpPr txBox="1"/>
          <p:nvPr/>
        </p:nvSpPr>
        <p:spPr>
          <a:xfrm>
            <a:off x="9540000" y="1807200"/>
            <a:ext cx="720000" cy="244800"/>
          </a:xfrm>
          <a:prstGeom prst="rect">
            <a:avLst/>
          </a:prstGeom>
          <a:noFill/>
        </p:spPr>
        <p:txBody>
          <a:bodyPr wrap="none" anchor="ctr">
            <a:spAutoFit/>
          </a:bodyPr>
          <a:lstStyle/>
          <a:p>
            <a:pPr algn="ctr"/>
            <a:r>
              <a:t>RCP8.5</a:t>
            </a:r>
          </a:p>
        </p:txBody>
      </p:sp>
      <p:sp>
        <p:nvSpPr>
          <p:cNvPr id="63" name="TextBox 62"/>
          <p:cNvSpPr txBox="1"/>
          <p:nvPr/>
        </p:nvSpPr>
        <p:spPr>
          <a:xfrm>
            <a:off x="8820000" y="2167200"/>
            <a:ext cx="720000" cy="108000"/>
          </a:xfrm>
          <a:prstGeom prst="rect">
            <a:avLst/>
          </a:prstGeom>
          <a:noFill/>
        </p:spPr>
        <p:txBody>
          <a:bodyPr wrap="none" anchor="ctr">
            <a:spAutoFit/>
          </a:bodyPr>
          <a:lstStyle/>
          <a:p>
            <a:pPr algn="ctr">
              <a:defRPr sz="1000"/>
            </a:pPr>
            <a:r>
              <a:t>2030</a:t>
            </a:r>
          </a:p>
        </p:txBody>
      </p:sp>
      <p:sp>
        <p:nvSpPr>
          <p:cNvPr id="64" name="TextBox 63"/>
          <p:cNvSpPr txBox="1"/>
          <p:nvPr/>
        </p:nvSpPr>
        <p:spPr>
          <a:xfrm>
            <a:off x="8820000" y="2347200"/>
            <a:ext cx="720000" cy="360000"/>
          </a:xfrm>
          <a:prstGeom prst="rect">
            <a:avLst/>
          </a:prstGeom>
          <a:noFill/>
        </p:spPr>
        <p:txBody>
          <a:bodyPr wrap="none" anchor="ctr">
            <a:spAutoFit/>
          </a:bodyPr>
          <a:lstStyle/>
          <a:p>
            <a:pPr algn="ctr"/>
            <a:r>
              <a:t>2.28</a:t>
            </a:r>
          </a:p>
        </p:txBody>
      </p:sp>
      <p:sp>
        <p:nvSpPr>
          <p:cNvPr id="65" name="TextBox 64"/>
          <p:cNvSpPr txBox="1"/>
          <p:nvPr/>
        </p:nvSpPr>
        <p:spPr>
          <a:xfrm>
            <a:off x="8820000" y="2797200"/>
            <a:ext cx="720000" cy="360000"/>
          </a:xfrm>
          <a:prstGeom prst="rect">
            <a:avLst/>
          </a:prstGeom>
          <a:solidFill>
            <a:srgbClr val="779AF6"/>
          </a:solidFill>
        </p:spPr>
        <p:txBody>
          <a:bodyPr wrap="none" anchor="ctr">
            <a:spAutoFit/>
          </a:bodyPr>
          <a:lstStyle/>
          <a:p>
            <a:pPr algn="ctr"/>
            <a:r>
              <a:t>-0.7%</a:t>
            </a:r>
          </a:p>
        </p:txBody>
      </p:sp>
      <p:sp>
        <p:nvSpPr>
          <p:cNvPr id="66" name="TextBox 65"/>
          <p:cNvSpPr txBox="1"/>
          <p:nvPr/>
        </p:nvSpPr>
        <p:spPr>
          <a:xfrm>
            <a:off x="9540000" y="2167200"/>
            <a:ext cx="720000" cy="108000"/>
          </a:xfrm>
          <a:prstGeom prst="rect">
            <a:avLst/>
          </a:prstGeom>
          <a:noFill/>
        </p:spPr>
        <p:txBody>
          <a:bodyPr wrap="none" anchor="ctr">
            <a:spAutoFit/>
          </a:bodyPr>
          <a:lstStyle/>
          <a:p>
            <a:pPr algn="ctr">
              <a:defRPr sz="1000"/>
            </a:pPr>
            <a:r>
              <a:t>2050</a:t>
            </a:r>
          </a:p>
        </p:txBody>
      </p:sp>
      <p:sp>
        <p:nvSpPr>
          <p:cNvPr id="67" name="TextBox 66"/>
          <p:cNvSpPr txBox="1"/>
          <p:nvPr/>
        </p:nvSpPr>
        <p:spPr>
          <a:xfrm>
            <a:off x="9540000" y="2347200"/>
            <a:ext cx="720000" cy="360000"/>
          </a:xfrm>
          <a:prstGeom prst="rect">
            <a:avLst/>
          </a:prstGeom>
          <a:noFill/>
        </p:spPr>
        <p:txBody>
          <a:bodyPr wrap="none" anchor="ctr">
            <a:spAutoFit/>
          </a:bodyPr>
          <a:lstStyle/>
          <a:p>
            <a:pPr algn="ctr"/>
            <a:r>
              <a:t>2.29</a:t>
            </a:r>
          </a:p>
        </p:txBody>
      </p:sp>
      <p:sp>
        <p:nvSpPr>
          <p:cNvPr id="68" name="TextBox 67"/>
          <p:cNvSpPr txBox="1"/>
          <p:nvPr/>
        </p:nvSpPr>
        <p:spPr>
          <a:xfrm>
            <a:off x="9540000" y="2797200"/>
            <a:ext cx="720000" cy="360000"/>
          </a:xfrm>
          <a:prstGeom prst="rect">
            <a:avLst/>
          </a:prstGeom>
          <a:solidFill>
            <a:srgbClr val="9BBBFE"/>
          </a:solidFill>
        </p:spPr>
        <p:txBody>
          <a:bodyPr wrap="none" anchor="ctr">
            <a:spAutoFit/>
          </a:bodyPr>
          <a:lstStyle/>
          <a:p>
            <a:pPr algn="ctr"/>
            <a:r>
              <a:t>-0.5%</a:t>
            </a:r>
          </a:p>
        </p:txBody>
      </p:sp>
      <p:sp>
        <p:nvSpPr>
          <p:cNvPr id="69" name="TextBox 68"/>
          <p:cNvSpPr txBox="1"/>
          <p:nvPr/>
        </p:nvSpPr>
        <p:spPr>
          <a:xfrm>
            <a:off x="10260000" y="2167200"/>
            <a:ext cx="720000" cy="108000"/>
          </a:xfrm>
          <a:prstGeom prst="rect">
            <a:avLst/>
          </a:prstGeom>
          <a:noFill/>
        </p:spPr>
        <p:txBody>
          <a:bodyPr wrap="none" anchor="ctr">
            <a:spAutoFit/>
          </a:bodyPr>
          <a:lstStyle/>
          <a:p>
            <a:pPr algn="ctr">
              <a:defRPr sz="1000"/>
            </a:pPr>
            <a:r>
              <a:t>2100</a:t>
            </a:r>
          </a:p>
        </p:txBody>
      </p:sp>
      <p:sp>
        <p:nvSpPr>
          <p:cNvPr id="70" name="TextBox 69"/>
          <p:cNvSpPr txBox="1"/>
          <p:nvPr/>
        </p:nvSpPr>
        <p:spPr>
          <a:xfrm>
            <a:off x="10260000" y="2347200"/>
            <a:ext cx="720000" cy="360000"/>
          </a:xfrm>
          <a:prstGeom prst="rect">
            <a:avLst/>
          </a:prstGeom>
          <a:noFill/>
        </p:spPr>
        <p:txBody>
          <a:bodyPr wrap="none" anchor="ctr">
            <a:spAutoFit/>
          </a:bodyPr>
          <a:lstStyle/>
          <a:p>
            <a:pPr algn="ctr"/>
            <a:r>
              <a:t>2.25</a:t>
            </a:r>
          </a:p>
        </p:txBody>
      </p:sp>
      <p:sp>
        <p:nvSpPr>
          <p:cNvPr id="71" name="TextBox 70"/>
          <p:cNvSpPr txBox="1"/>
          <p:nvPr/>
        </p:nvSpPr>
        <p:spPr>
          <a:xfrm>
            <a:off x="10260000" y="2797200"/>
            <a:ext cx="720000" cy="360000"/>
          </a:xfrm>
          <a:prstGeom prst="rect">
            <a:avLst/>
          </a:prstGeom>
          <a:solidFill>
            <a:srgbClr val="3A4CC0"/>
          </a:solidFill>
        </p:spPr>
        <p:txBody>
          <a:bodyPr wrap="none" anchor="ctr">
            <a:spAutoFit/>
          </a:bodyPr>
          <a:lstStyle/>
          <a:p>
            <a:pPr algn="ctr"/>
            <a:r>
              <a:t>-2.3%</a:t>
            </a:r>
          </a:p>
        </p:txBody>
      </p:sp>
      <p:sp>
        <p:nvSpPr>
          <p:cNvPr id="72" name="TextBox 71"/>
          <p:cNvSpPr txBox="1"/>
          <p:nvPr/>
        </p:nvSpPr>
        <p:spPr>
          <a:xfrm>
            <a:off x="8820000" y="3376800"/>
            <a:ext cx="720000" cy="360000"/>
          </a:xfrm>
          <a:prstGeom prst="rect">
            <a:avLst/>
          </a:prstGeom>
          <a:noFill/>
        </p:spPr>
        <p:txBody>
          <a:bodyPr wrap="none" anchor="ctr">
            <a:spAutoFit/>
          </a:bodyPr>
          <a:lstStyle/>
          <a:p>
            <a:pPr algn="ctr"/>
            <a:r>
              <a:t>20.85</a:t>
            </a:r>
          </a:p>
        </p:txBody>
      </p:sp>
      <p:sp>
        <p:nvSpPr>
          <p:cNvPr id="73" name="TextBox 72"/>
          <p:cNvSpPr txBox="1"/>
          <p:nvPr/>
        </p:nvSpPr>
        <p:spPr>
          <a:xfrm>
            <a:off x="8820000" y="3826800"/>
            <a:ext cx="720000" cy="360000"/>
          </a:xfrm>
          <a:prstGeom prst="rect">
            <a:avLst/>
          </a:prstGeom>
          <a:solidFill>
            <a:srgbClr val="E3D9D3"/>
          </a:solidFill>
        </p:spPr>
        <p:txBody>
          <a:bodyPr wrap="none" anchor="ctr">
            <a:spAutoFit/>
          </a:bodyPr>
          <a:lstStyle/>
          <a:p>
            <a:pPr algn="ctr"/>
            <a:r>
              <a:t>+0.5</a:t>
            </a:r>
          </a:p>
        </p:txBody>
      </p:sp>
      <p:sp>
        <p:nvSpPr>
          <p:cNvPr id="74" name="TextBox 73"/>
          <p:cNvSpPr txBox="1"/>
          <p:nvPr/>
        </p:nvSpPr>
        <p:spPr>
          <a:xfrm>
            <a:off x="9540000" y="3376800"/>
            <a:ext cx="720000" cy="360000"/>
          </a:xfrm>
          <a:prstGeom prst="rect">
            <a:avLst/>
          </a:prstGeom>
          <a:noFill/>
        </p:spPr>
        <p:txBody>
          <a:bodyPr wrap="none" anchor="ctr">
            <a:spAutoFit/>
          </a:bodyPr>
          <a:lstStyle/>
          <a:p>
            <a:pPr algn="ctr"/>
            <a:r>
              <a:t>22.6</a:t>
            </a:r>
          </a:p>
        </p:txBody>
      </p:sp>
      <p:sp>
        <p:nvSpPr>
          <p:cNvPr id="75" name="TextBox 74"/>
          <p:cNvSpPr txBox="1"/>
          <p:nvPr/>
        </p:nvSpPr>
        <p:spPr>
          <a:xfrm>
            <a:off x="9540000" y="3826800"/>
            <a:ext cx="720000" cy="360000"/>
          </a:xfrm>
          <a:prstGeom prst="rect">
            <a:avLst/>
          </a:prstGeom>
          <a:solidFill>
            <a:srgbClr val="F2C7B2"/>
          </a:solidFill>
        </p:spPr>
        <p:txBody>
          <a:bodyPr wrap="none" anchor="ctr">
            <a:spAutoFit/>
          </a:bodyPr>
          <a:lstStyle/>
          <a:p>
            <a:pPr algn="ctr"/>
            <a:r>
              <a:t>+2.25</a:t>
            </a:r>
          </a:p>
        </p:txBody>
      </p:sp>
      <p:sp>
        <p:nvSpPr>
          <p:cNvPr id="76" name="TextBox 75"/>
          <p:cNvSpPr txBox="1"/>
          <p:nvPr/>
        </p:nvSpPr>
        <p:spPr>
          <a:xfrm>
            <a:off x="10260000" y="3376800"/>
            <a:ext cx="720000" cy="360000"/>
          </a:xfrm>
          <a:prstGeom prst="rect">
            <a:avLst/>
          </a:prstGeom>
          <a:noFill/>
        </p:spPr>
        <p:txBody>
          <a:bodyPr wrap="none" anchor="ctr">
            <a:spAutoFit/>
          </a:bodyPr>
          <a:lstStyle/>
          <a:p>
            <a:pPr algn="ctr"/>
            <a:r>
              <a:t>27.94</a:t>
            </a:r>
          </a:p>
        </p:txBody>
      </p:sp>
      <p:sp>
        <p:nvSpPr>
          <p:cNvPr id="77" name="TextBox 76"/>
          <p:cNvSpPr txBox="1"/>
          <p:nvPr/>
        </p:nvSpPr>
        <p:spPr>
          <a:xfrm>
            <a:off x="10260000" y="3826800"/>
            <a:ext cx="720000" cy="360000"/>
          </a:xfrm>
          <a:prstGeom prst="rect">
            <a:avLst/>
          </a:prstGeom>
          <a:solidFill>
            <a:srgbClr val="DD604C"/>
          </a:solidFill>
        </p:spPr>
        <p:txBody>
          <a:bodyPr wrap="none" anchor="ctr">
            <a:spAutoFit/>
          </a:bodyPr>
          <a:lstStyle/>
          <a:p>
            <a:pPr algn="ctr"/>
            <a:r>
              <a:t>+7.59</a:t>
            </a:r>
          </a:p>
        </p:txBody>
      </p:sp>
      <p:sp>
        <p:nvSpPr>
          <p:cNvPr id="78" name="TextBox 77"/>
          <p:cNvSpPr txBox="1"/>
          <p:nvPr/>
        </p:nvSpPr>
        <p:spPr>
          <a:xfrm>
            <a:off x="8820000" y="4406400"/>
            <a:ext cx="720000" cy="360000"/>
          </a:xfrm>
          <a:prstGeom prst="rect">
            <a:avLst/>
          </a:prstGeom>
          <a:noFill/>
        </p:spPr>
        <p:txBody>
          <a:bodyPr wrap="none" anchor="ctr">
            <a:spAutoFit/>
          </a:bodyPr>
          <a:lstStyle/>
          <a:p>
            <a:pPr algn="ctr"/>
            <a:r>
              <a:t>0.04</a:t>
            </a:r>
          </a:p>
        </p:txBody>
      </p:sp>
      <p:sp>
        <p:nvSpPr>
          <p:cNvPr id="79" name="TextBox 78"/>
          <p:cNvSpPr txBox="1"/>
          <p:nvPr/>
        </p:nvSpPr>
        <p:spPr>
          <a:xfrm>
            <a:off x="8820000" y="4856400"/>
            <a:ext cx="720000" cy="360000"/>
          </a:xfrm>
          <a:prstGeom prst="rect">
            <a:avLst/>
          </a:prstGeom>
          <a:solidFill>
            <a:srgbClr val="DCDCDD"/>
          </a:solidFill>
        </p:spPr>
        <p:txBody>
          <a:bodyPr wrap="none" anchor="ctr">
            <a:spAutoFit/>
          </a:bodyPr>
          <a:lstStyle/>
          <a:p>
            <a:pPr algn="ctr"/>
            <a:r>
              <a:t>-0.03</a:t>
            </a:r>
          </a:p>
        </p:txBody>
      </p:sp>
      <p:sp>
        <p:nvSpPr>
          <p:cNvPr id="80" name="TextBox 79"/>
          <p:cNvSpPr txBox="1"/>
          <p:nvPr/>
        </p:nvSpPr>
        <p:spPr>
          <a:xfrm>
            <a:off x="9540000" y="4406400"/>
            <a:ext cx="720000" cy="360000"/>
          </a:xfrm>
          <a:prstGeom prst="rect">
            <a:avLst/>
          </a:prstGeom>
          <a:noFill/>
        </p:spPr>
        <p:txBody>
          <a:bodyPr wrap="none" anchor="ctr">
            <a:spAutoFit/>
          </a:bodyPr>
          <a:lstStyle/>
          <a:p>
            <a:pPr algn="ctr"/>
            <a:r>
              <a:t>0.03</a:t>
            </a:r>
          </a:p>
        </p:txBody>
      </p:sp>
      <p:sp>
        <p:nvSpPr>
          <p:cNvPr id="81" name="TextBox 80"/>
          <p:cNvSpPr txBox="1"/>
          <p:nvPr/>
        </p:nvSpPr>
        <p:spPr>
          <a:xfrm>
            <a:off x="9540000" y="4856400"/>
            <a:ext cx="720000" cy="360000"/>
          </a:xfrm>
          <a:prstGeom prst="rect">
            <a:avLst/>
          </a:prstGeom>
          <a:solidFill>
            <a:srgbClr val="DCDCDD"/>
          </a:solidFill>
        </p:spPr>
        <p:txBody>
          <a:bodyPr wrap="none" anchor="ctr">
            <a:spAutoFit/>
          </a:bodyPr>
          <a:lstStyle/>
          <a:p>
            <a:pPr algn="ctr"/>
            <a:r>
              <a:t>-0.05</a:t>
            </a:r>
          </a:p>
        </p:txBody>
      </p:sp>
      <p:sp>
        <p:nvSpPr>
          <p:cNvPr id="82" name="TextBox 81"/>
          <p:cNvSpPr txBox="1"/>
          <p:nvPr/>
        </p:nvSpPr>
        <p:spPr>
          <a:xfrm>
            <a:off x="10260000" y="4406400"/>
            <a:ext cx="720000" cy="360000"/>
          </a:xfrm>
          <a:prstGeom prst="rect">
            <a:avLst/>
          </a:prstGeom>
          <a:noFill/>
        </p:spPr>
        <p:txBody>
          <a:bodyPr wrap="none" anchor="ctr">
            <a:spAutoFit/>
          </a:bodyPr>
          <a:lstStyle/>
          <a:p>
            <a:pPr algn="ctr"/>
            <a:r>
              <a:t>0.01</a:t>
            </a:r>
          </a:p>
        </p:txBody>
      </p:sp>
      <p:sp>
        <p:nvSpPr>
          <p:cNvPr id="83" name="TextBox 82"/>
          <p:cNvSpPr txBox="1"/>
          <p:nvPr/>
        </p:nvSpPr>
        <p:spPr>
          <a:xfrm>
            <a:off x="10260000" y="4856400"/>
            <a:ext cx="720000" cy="360000"/>
          </a:xfrm>
          <a:prstGeom prst="rect">
            <a:avLst/>
          </a:prstGeom>
          <a:solidFill>
            <a:srgbClr val="DCDCDD"/>
          </a:solidFill>
        </p:spPr>
        <p:txBody>
          <a:bodyPr wrap="none" anchor="ctr">
            <a:spAutoFit/>
          </a:bodyPr>
          <a:lstStyle/>
          <a:p>
            <a:pPr algn="ctr"/>
            <a:r>
              <a:t>-0.07</a:t>
            </a:r>
          </a:p>
        </p:txBody>
      </p:sp>
    </p:spTree>
  </p:cSld>
  <p:clrMapOvr>
    <a:masterClrMapping/>
  </p:clrMapOvr>
</p:sld>
</file>

<file path=ppt/theme/theme1.xml><?xml version="1.0" encoding="utf-8"?>
<a:theme xmlns:a="http://schemas.openxmlformats.org/drawingml/2006/main" name="Thème Office">
  <a:themeElements>
    <a:clrScheme name="Couleurs Diot Siaci">
      <a:dk1>
        <a:srgbClr val="000000"/>
      </a:dk1>
      <a:lt1>
        <a:srgbClr val="FFFFFF"/>
      </a:lt1>
      <a:dk2>
        <a:srgbClr val="0B162A"/>
      </a:dk2>
      <a:lt2>
        <a:srgbClr val="193256"/>
      </a:lt2>
      <a:accent1>
        <a:srgbClr val="074684"/>
      </a:accent1>
      <a:accent2>
        <a:srgbClr val="843D59"/>
      </a:accent2>
      <a:accent3>
        <a:srgbClr val="D84E37"/>
      </a:accent3>
      <a:accent4>
        <a:srgbClr val="EE7C05"/>
      </a:accent4>
      <a:accent5>
        <a:srgbClr val="F7894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Couleurs Diot Siaci">
      <a:dk1>
        <a:srgbClr val="000000"/>
      </a:dk1>
      <a:lt1>
        <a:srgbClr val="FFFFFF"/>
      </a:lt1>
      <a:dk2>
        <a:srgbClr val="0B162A"/>
      </a:dk2>
      <a:lt2>
        <a:srgbClr val="193256"/>
      </a:lt2>
      <a:accent1>
        <a:srgbClr val="074684"/>
      </a:accent1>
      <a:accent2>
        <a:srgbClr val="843D59"/>
      </a:accent2>
      <a:accent3>
        <a:srgbClr val="D84E37"/>
      </a:accent3>
      <a:accent4>
        <a:srgbClr val="EE7C05"/>
      </a:accent4>
      <a:accent5>
        <a:srgbClr val="F7894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16081</TotalTime>
  <Words>1215</Words>
  <Application>Microsoft Office PowerPoint</Application>
  <PresentationFormat>Grand écran</PresentationFormat>
  <Paragraphs>440</Paragraphs>
  <Slides>12</Slides>
  <Notes>0</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12</vt:i4>
      </vt:variant>
    </vt:vector>
  </HeadingPairs>
  <TitlesOfParts>
    <vt:vector size="20" baseType="lpstr">
      <vt:lpstr>Yu Gothic UI Light</vt:lpstr>
      <vt:lpstr>Arial</vt:lpstr>
      <vt:lpstr>Avenir Book</vt:lpstr>
      <vt:lpstr>Avenir Light</vt:lpstr>
      <vt:lpstr>Calibri</vt:lpstr>
      <vt:lpstr>Segoe UI Semilight</vt:lpstr>
      <vt:lpstr>Thème Office</vt:lpstr>
      <vt:lpstr>1_Thème Office</vt:lpstr>
      <vt:lpstr>Présentation PowerPoint</vt:lpstr>
      <vt:lpstr>Global exposure</vt:lpstr>
      <vt:lpstr>Risk levels by site</vt:lpstr>
      <vt:lpstr>Hazard scores for site FRA</vt:lpstr>
      <vt:lpstr>Current Hazard Levels</vt:lpstr>
      <vt:lpstr>Climate Hazard Scores</vt:lpstr>
      <vt:lpstr>IPCC temperature stress: annual view</vt:lpstr>
      <vt:lpstr>IPCC projected temperatures: annual view (in °C)</vt:lpstr>
      <vt:lpstr>IPCC precipitations: annual view</vt:lpstr>
      <vt:lpstr>Framework and modelling approach</vt:lpstr>
      <vt:lpstr>Scoring method</vt:lpstr>
      <vt:lpstr>Current Hazard Levels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Brigitte.LALO@s2hgroup.com</dc:creator>
  <cp:lastModifiedBy>EL AMRI, Yassine</cp:lastModifiedBy>
  <cp:revision>742</cp:revision>
  <cp:lastPrinted>2021-01-27T19:45:36Z</cp:lastPrinted>
  <dcterms:created xsi:type="dcterms:W3CDTF">2020-12-18T15:28:59Z</dcterms:created>
  <dcterms:modified xsi:type="dcterms:W3CDTF">2024-05-14T13:28:52Z</dcterms:modified>
</cp:coreProperties>
</file>