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26949a73d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26949a73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26949a73d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26949a73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26949a73d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26949a73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26949a73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26949a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26949a73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26949a7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26949a73d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26949a7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26949a73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26949a73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26949a73d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26949a73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26949a73d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26949a73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26949a73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26949a73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2770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sz="6600">
              <a:solidFill>
                <a:srgbClr val="FF6600"/>
              </a:solidFill>
              <a:latin typeface="Calibri"/>
              <a:ea typeface="Calibri"/>
              <a:cs typeface="Calibri"/>
              <a:sym typeface="Calibri"/>
            </a:endParaRPr>
          </a:p>
          <a:p>
            <a:pPr indent="0" lvl="0" marL="0" rtl="0" algn="l">
              <a:spcBef>
                <a:spcPts val="0"/>
              </a:spcBef>
              <a:spcAft>
                <a:spcPts val="0"/>
              </a:spcAft>
              <a:buSzPts val="1100"/>
              <a:buNone/>
            </a:pPr>
            <a:r>
              <a:rPr lang="en-US" sz="4000">
                <a:solidFill>
                  <a:schemeClr val="dk1"/>
                </a:solidFill>
                <a:latin typeface="Calibri"/>
                <a:ea typeface="Calibri"/>
                <a:cs typeface="Calibri"/>
                <a:sym typeface="Calibri"/>
              </a:rPr>
              <a:t>G2M insight for Cab Investment firm</a:t>
            </a:r>
            <a:endParaRPr sz="40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19/09/2024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subTitle"/>
          </p:nvPr>
        </p:nvSpPr>
        <p:spPr>
          <a:xfrm>
            <a:off x="10136050" y="1057425"/>
            <a:ext cx="2055900" cy="5052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800">
                <a:solidFill>
                  <a:srgbClr val="FF6600"/>
                </a:solidFill>
              </a:rPr>
              <a:t>Distance travelled by yellow cab is more than pink cab.</a:t>
            </a:r>
            <a:endParaRPr sz="3800">
              <a:solidFill>
                <a:srgbClr val="FF6600"/>
              </a:solidFill>
            </a:endParaRPr>
          </a:p>
        </p:txBody>
      </p:sp>
      <p:pic>
        <p:nvPicPr>
          <p:cNvPr id="144" name="Google Shape;144;p22"/>
          <p:cNvPicPr preferRelativeResize="0"/>
          <p:nvPr/>
        </p:nvPicPr>
        <p:blipFill>
          <a:blip r:embed="rId3">
            <a:alphaModFix/>
          </a:blip>
          <a:stretch>
            <a:fillRect/>
          </a:stretch>
        </p:blipFill>
        <p:spPr>
          <a:xfrm>
            <a:off x="1" y="0"/>
            <a:ext cx="10225898"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ctrTitle"/>
          </p:nvPr>
        </p:nvSpPr>
        <p:spPr>
          <a:xfrm>
            <a:off x="1524000" y="-1"/>
            <a:ext cx="9144000" cy="930900"/>
          </a:xfrm>
          <a:prstGeom prst="rect">
            <a:avLst/>
          </a:prstGeom>
          <a:ln cap="flat" cmpd="sng" w="9525">
            <a:solidFill>
              <a:schemeClr val="accent2"/>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None/>
            </a:pPr>
            <a:r>
              <a:rPr lang="en-US" sz="5300"/>
              <a:t>EDA</a:t>
            </a:r>
            <a:endParaRPr sz="5300"/>
          </a:p>
        </p:txBody>
      </p:sp>
      <p:sp>
        <p:nvSpPr>
          <p:cNvPr id="150" name="Google Shape;150;p23"/>
          <p:cNvSpPr txBox="1"/>
          <p:nvPr>
            <p:ph idx="1" type="subTitle"/>
          </p:nvPr>
        </p:nvSpPr>
        <p:spPr>
          <a:xfrm>
            <a:off x="1524000" y="1434836"/>
            <a:ext cx="9144000" cy="3177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2000"/>
          </a:p>
        </p:txBody>
      </p:sp>
      <p:pic>
        <p:nvPicPr>
          <p:cNvPr id="151" name="Google Shape;151;p23"/>
          <p:cNvPicPr preferRelativeResize="0"/>
          <p:nvPr/>
        </p:nvPicPr>
        <p:blipFill>
          <a:blip r:embed="rId3">
            <a:alphaModFix/>
          </a:blip>
          <a:stretch>
            <a:fillRect/>
          </a:stretch>
        </p:blipFill>
        <p:spPr>
          <a:xfrm>
            <a:off x="0" y="1122575"/>
            <a:ext cx="12192001" cy="573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subTitle"/>
          </p:nvPr>
        </p:nvSpPr>
        <p:spPr>
          <a:xfrm>
            <a:off x="1524000" y="1434825"/>
            <a:ext cx="9144000" cy="3219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2000"/>
          </a:p>
        </p:txBody>
      </p:sp>
      <p:pic>
        <p:nvPicPr>
          <p:cNvPr id="157" name="Google Shape;157;p24"/>
          <p:cNvPicPr preferRelativeResize="0"/>
          <p:nvPr/>
        </p:nvPicPr>
        <p:blipFill>
          <a:blip r:embed="rId3">
            <a:alphaModFix/>
          </a:blip>
          <a:stretch>
            <a:fillRect/>
          </a:stretch>
        </p:blipFill>
        <p:spPr>
          <a:xfrm>
            <a:off x="0" y="0"/>
            <a:ext cx="12192001" cy="6955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53846"/>
              <a:buFont typeface="Calibri"/>
              <a:buNone/>
            </a:pPr>
            <a:r>
              <a:rPr b="1" lang="en-US" sz="3900">
                <a:solidFill>
                  <a:srgbClr val="FF6600"/>
                </a:solidFill>
              </a:rPr>
              <a:t>EDA Summary and Recommendation</a:t>
            </a:r>
            <a:endParaRPr b="1" sz="3900">
              <a:solidFill>
                <a:srgbClr val="FF6600"/>
              </a:solidFill>
            </a:endParaRPr>
          </a:p>
          <a:p>
            <a:pPr indent="0" lvl="0" marL="0" rtl="0" algn="l">
              <a:spcBef>
                <a:spcPts val="0"/>
              </a:spcBef>
              <a:spcAft>
                <a:spcPts val="0"/>
              </a:spcAft>
              <a:buClr>
                <a:schemeClr val="dk1"/>
              </a:buClr>
              <a:buSzPct val="47142"/>
              <a:buFont typeface="Arial"/>
              <a:buNone/>
            </a:pPr>
            <a:r>
              <a:rPr b="1" lang="en-US" sz="2333">
                <a:solidFill>
                  <a:srgbClr val="FF6600"/>
                </a:solidFill>
              </a:rPr>
              <a:t>Following the analysis, we can state that the yellow company is the one in which the investment should be made, and as a result, it is the one that will make the most money and attract the most customers. The reasons for this are as follows:</a:t>
            </a:r>
            <a:endParaRPr b="1" sz="2333">
              <a:solidFill>
                <a:srgbClr val="FF6600"/>
              </a:solidFill>
            </a:endParaRPr>
          </a:p>
          <a:p>
            <a:pPr indent="0" lvl="0" marL="0" rtl="0" algn="l">
              <a:spcBef>
                <a:spcPts val="0"/>
              </a:spcBef>
              <a:spcAft>
                <a:spcPts val="0"/>
              </a:spcAft>
              <a:buClr>
                <a:schemeClr val="dk1"/>
              </a:buClr>
              <a:buSzPct val="47142"/>
              <a:buFont typeface="Arial"/>
              <a:buNone/>
            </a:pPr>
            <a:r>
              <a:rPr b="1" lang="en-US" sz="2333">
                <a:solidFill>
                  <a:srgbClr val="FF6600"/>
                </a:solidFill>
              </a:rPr>
              <a:t>Yellow cab is more popular in cities than pink cab.</a:t>
            </a:r>
            <a:endParaRPr b="1" sz="2333">
              <a:solidFill>
                <a:srgbClr val="FF6600"/>
              </a:solidFill>
            </a:endParaRPr>
          </a:p>
          <a:p>
            <a:pPr indent="0" lvl="0" marL="0" rtl="0" algn="l">
              <a:spcBef>
                <a:spcPts val="0"/>
              </a:spcBef>
              <a:spcAft>
                <a:spcPts val="0"/>
              </a:spcAft>
              <a:buClr>
                <a:schemeClr val="dk1"/>
              </a:buClr>
              <a:buSzPct val="47142"/>
              <a:buFont typeface="Arial"/>
              <a:buNone/>
            </a:pPr>
            <a:r>
              <a:rPr b="1" lang="en-US" sz="2333">
                <a:solidFill>
                  <a:srgbClr val="FF6600"/>
                </a:solidFill>
              </a:rPr>
              <a:t>People of all age use more yellow cab than pink cab.</a:t>
            </a:r>
            <a:endParaRPr b="1" sz="2333">
              <a:solidFill>
                <a:srgbClr val="FF6600"/>
              </a:solidFill>
            </a:endParaRPr>
          </a:p>
          <a:p>
            <a:pPr indent="0" lvl="0" marL="0" rtl="0" algn="l">
              <a:spcBef>
                <a:spcPts val="0"/>
              </a:spcBef>
              <a:spcAft>
                <a:spcPts val="0"/>
              </a:spcAft>
              <a:buClr>
                <a:schemeClr val="dk1"/>
              </a:buClr>
              <a:buSzPct val="47142"/>
              <a:buFont typeface="Arial"/>
              <a:buNone/>
            </a:pPr>
            <a:r>
              <a:rPr b="1" lang="en-US" sz="2333">
                <a:solidFill>
                  <a:srgbClr val="FF6600"/>
                </a:solidFill>
              </a:rPr>
              <a:t>Majority of the cab users take yellow can more than pink can in each city.</a:t>
            </a:r>
            <a:endParaRPr b="1" sz="2333">
              <a:solidFill>
                <a:srgbClr val="FF6600"/>
              </a:solidFill>
            </a:endParaRPr>
          </a:p>
          <a:p>
            <a:pPr indent="0" lvl="0" marL="0" rtl="0" algn="l">
              <a:spcBef>
                <a:spcPts val="0"/>
              </a:spcBef>
              <a:spcAft>
                <a:spcPts val="0"/>
              </a:spcAft>
              <a:buClr>
                <a:schemeClr val="dk1"/>
              </a:buClr>
              <a:buSzPct val="47142"/>
              <a:buFont typeface="Arial"/>
              <a:buNone/>
            </a:pPr>
            <a:r>
              <a:rPr b="1" lang="en-US" sz="2333">
                <a:solidFill>
                  <a:srgbClr val="FF6600"/>
                </a:solidFill>
              </a:rPr>
              <a:t>Every income group people prefer to use more yellow can than pink cab.</a:t>
            </a:r>
            <a:endParaRPr b="1" sz="2333">
              <a:solidFill>
                <a:srgbClr val="FF6600"/>
              </a:solidFill>
            </a:endParaRPr>
          </a:p>
          <a:p>
            <a:pPr indent="0" lvl="0" marL="0" rtl="0" algn="l">
              <a:spcBef>
                <a:spcPts val="0"/>
              </a:spcBef>
              <a:spcAft>
                <a:spcPts val="0"/>
              </a:spcAft>
              <a:buClr>
                <a:schemeClr val="dk1"/>
              </a:buClr>
              <a:buSzPct val="47142"/>
              <a:buFont typeface="Arial"/>
              <a:buNone/>
            </a:pPr>
            <a:r>
              <a:rPr b="1" lang="en-US" sz="2333">
                <a:solidFill>
                  <a:srgbClr val="FF6600"/>
                </a:solidFill>
              </a:rPr>
              <a:t>Distance travelled by yellow cab is more than pink cab.</a:t>
            </a:r>
            <a:endParaRPr b="1" sz="2333">
              <a:solidFill>
                <a:srgbClr val="FF6600"/>
              </a:solidFill>
            </a:endParaRPr>
          </a:p>
          <a:p>
            <a:pPr indent="0" lvl="0" marL="0" rtl="0" algn="l">
              <a:spcBef>
                <a:spcPts val="0"/>
              </a:spcBef>
              <a:spcAft>
                <a:spcPts val="0"/>
              </a:spcAft>
              <a:buClr>
                <a:schemeClr val="dk1"/>
              </a:buClr>
              <a:buSzPct val="47142"/>
              <a:buFont typeface="Arial"/>
              <a:buNone/>
            </a:pPr>
            <a:r>
              <a:rPr b="1" lang="en-US" sz="2333">
                <a:solidFill>
                  <a:srgbClr val="FF6600"/>
                </a:solidFill>
              </a:rPr>
              <a:t>Cost of trip for yellow cab is more than pink cab.</a:t>
            </a:r>
            <a:endParaRPr b="1" sz="2333">
              <a:solidFill>
                <a:srgbClr val="FF6600"/>
              </a:solidFill>
            </a:endParaRPr>
          </a:p>
          <a:p>
            <a:pPr indent="0" lvl="0" marL="0" rtl="0" algn="l">
              <a:spcBef>
                <a:spcPts val="0"/>
              </a:spcBef>
              <a:spcAft>
                <a:spcPts val="0"/>
              </a:spcAft>
              <a:buClr>
                <a:schemeClr val="dk1"/>
              </a:buClr>
              <a:buSzPct val="47142"/>
              <a:buFont typeface="Arial"/>
              <a:buNone/>
            </a:pPr>
            <a:r>
              <a:rPr b="1" lang="en-US" sz="2333">
                <a:solidFill>
                  <a:srgbClr val="FF6600"/>
                </a:solidFill>
              </a:rPr>
              <a:t>The profit generated by yellow cab is more than pink cab.</a:t>
            </a:r>
            <a:endParaRPr b="1" sz="2333">
              <a:solidFill>
                <a:srgbClr val="FF6600"/>
              </a:solidFill>
            </a:endParaRPr>
          </a:p>
          <a:p>
            <a:pPr indent="0" lvl="0" marL="0" rtl="0" algn="l">
              <a:spcBef>
                <a:spcPts val="0"/>
              </a:spcBef>
              <a:spcAft>
                <a:spcPts val="0"/>
              </a:spcAft>
              <a:buClr>
                <a:schemeClr val="dk1"/>
              </a:buClr>
              <a:buSzPct val="36666"/>
              <a:buFont typeface="Arial"/>
              <a:buNone/>
            </a:pPr>
            <a:r>
              <a:t/>
            </a:r>
            <a:endParaRPr b="1" sz="3000">
              <a:solidFill>
                <a:srgbClr val="FF6600"/>
              </a:solidFill>
            </a:endParaRPr>
          </a:p>
          <a:p>
            <a:pPr indent="0" lvl="0" marL="0" rtl="0" algn="l">
              <a:lnSpc>
                <a:spcPct val="90000"/>
              </a:lnSpc>
              <a:spcBef>
                <a:spcPts val="0"/>
              </a:spcBef>
              <a:spcAft>
                <a:spcPts val="0"/>
              </a:spcAft>
              <a:buClr>
                <a:schemeClr val="dk1"/>
              </a:buClr>
              <a:buSzPct val="200000"/>
              <a:buFont typeface="Calibri"/>
              <a:buNone/>
            </a:pPr>
            <a:r>
              <a:t/>
            </a:r>
            <a:endParaRPr b="1" sz="3000">
              <a:solidFill>
                <a:srgbClr val="FF6600"/>
              </a:solidFill>
            </a:endParaRPr>
          </a:p>
          <a:p>
            <a:pPr indent="0" lvl="0" marL="0" rtl="0" algn="l">
              <a:lnSpc>
                <a:spcPct val="90000"/>
              </a:lnSpc>
              <a:spcBef>
                <a:spcPts val="0"/>
              </a:spcBef>
              <a:spcAft>
                <a:spcPts val="0"/>
              </a:spcAft>
              <a:buClr>
                <a:schemeClr val="dk1"/>
              </a:buClr>
              <a:buSzPct val="100000"/>
              <a:buFont typeface="Calibri"/>
              <a:buNone/>
            </a:pPr>
            <a:r>
              <a:rPr b="1" lang="en-US">
                <a:solidFill>
                  <a:srgbClr val="FF6600"/>
                </a:solidFill>
              </a:rPr>
              <a:t> </a:t>
            </a:r>
            <a:endParaRPr b="1">
              <a:solidFill>
                <a:srgbClr val="FF6600"/>
              </a:solidFill>
            </a:endParaRPr>
          </a:p>
        </p:txBody>
      </p:sp>
      <p:pic>
        <p:nvPicPr>
          <p:cNvPr id="163" name="Google Shape;163;p2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64" name="Google Shape;164;p25"/>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524000" y="191674"/>
            <a:ext cx="9144000" cy="930900"/>
          </a:xfrm>
          <a:prstGeom prst="rect">
            <a:avLst/>
          </a:prstGeom>
          <a:ln cap="flat" cmpd="sng" w="9525">
            <a:solidFill>
              <a:schemeClr val="accent2"/>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None/>
            </a:pPr>
            <a:r>
              <a:rPr lang="en-US" sz="5300"/>
              <a:t>Executive Summary</a:t>
            </a:r>
            <a:endParaRPr sz="5300"/>
          </a:p>
        </p:txBody>
      </p:sp>
      <p:sp>
        <p:nvSpPr>
          <p:cNvPr id="98" name="Google Shape;98;p15"/>
          <p:cNvSpPr txBox="1"/>
          <p:nvPr>
            <p:ph idx="1" type="subTitle"/>
          </p:nvPr>
        </p:nvSpPr>
        <p:spPr>
          <a:xfrm>
            <a:off x="1524000" y="1434824"/>
            <a:ext cx="9144000" cy="3453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6600"/>
                </a:solidFill>
              </a:rPr>
              <a:t>XYZ, a private US-based firm, is considering investment opportunities in the rapidly growing cab industry. To inform their decision, they are seeking actionable insights based on historical data from two cab companies over a three-year period (2016-2018). The objective is to analyze customer behavior, company performance, and market trends to determine which company offers the most promising investment opportunity. The analysis will involve various hypotheses, detailed data exploration, and integration of external data sources (e.g., weather and holiday data) to identify key patterns and make strategic recommendations.</a:t>
            </a:r>
            <a:endParaRPr>
              <a:solidFill>
                <a:srgbClr val="FF6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1524000" y="191674"/>
            <a:ext cx="9144000" cy="930900"/>
          </a:xfrm>
          <a:prstGeom prst="rect">
            <a:avLst/>
          </a:prstGeom>
          <a:ln cap="flat" cmpd="sng" w="9525">
            <a:solidFill>
              <a:schemeClr val="accent2"/>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None/>
            </a:pPr>
            <a:r>
              <a:rPr lang="en-US" sz="5300"/>
              <a:t>Problem Statement</a:t>
            </a:r>
            <a:endParaRPr sz="5300"/>
          </a:p>
        </p:txBody>
      </p:sp>
      <p:sp>
        <p:nvSpPr>
          <p:cNvPr id="104" name="Google Shape;104;p16"/>
          <p:cNvSpPr txBox="1"/>
          <p:nvPr>
            <p:ph idx="1" type="subTitle"/>
          </p:nvPr>
        </p:nvSpPr>
        <p:spPr>
          <a:xfrm>
            <a:off x="1524000" y="1434836"/>
            <a:ext cx="9144000" cy="3177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chemeClr val="accent2"/>
                </a:solidFill>
              </a:rPr>
              <a:t>XYZ is looking to invest in the US cab industry, which has seen significant growth and competition in recent years. To guide their investment decision, they require a thorough analysis of two cab companies, focusing on customer demographics, transaction patterns, market trends, and company performance. </a:t>
            </a:r>
            <a:endParaRPr>
              <a:solidFill>
                <a:schemeClr val="accent2"/>
              </a:solidFill>
            </a:endParaRPr>
          </a:p>
          <a:p>
            <a:pPr indent="0" lvl="0" marL="0" rtl="0" algn="l">
              <a:spcBef>
                <a:spcPts val="1000"/>
              </a:spcBef>
              <a:spcAft>
                <a:spcPts val="0"/>
              </a:spcAft>
              <a:buNone/>
            </a:pPr>
            <a:r>
              <a:rPr lang="en-US">
                <a:solidFill>
                  <a:schemeClr val="accent2"/>
                </a:solidFill>
              </a:rPr>
              <a:t>The challenge is to identify the company with the highest potential for growth and profitability by understanding customer behavior, detecting trends, and uncovering key insights that will inform XYZ’s Go-to-Market (G2M) strategy.</a:t>
            </a:r>
            <a:endParaRPr>
              <a:solidFill>
                <a:schemeClr val="accent2"/>
              </a:solidFill>
            </a:endParaRPr>
          </a:p>
          <a:p>
            <a:pPr indent="0" lvl="0" marL="0" rtl="0" algn="l">
              <a:spcBef>
                <a:spcPts val="1000"/>
              </a:spcBef>
              <a:spcAft>
                <a:spcPts val="0"/>
              </a:spcAft>
              <a:buNone/>
            </a:pPr>
            <a:r>
              <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1524000" y="155749"/>
            <a:ext cx="9144000" cy="930900"/>
          </a:xfrm>
          <a:prstGeom prst="rect">
            <a:avLst/>
          </a:prstGeom>
          <a:ln cap="flat" cmpd="sng" w="9525">
            <a:solidFill>
              <a:schemeClr val="accent2"/>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None/>
            </a:pPr>
            <a:r>
              <a:rPr lang="en-US" sz="5300"/>
              <a:t>Approach</a:t>
            </a:r>
            <a:endParaRPr sz="5300"/>
          </a:p>
        </p:txBody>
      </p:sp>
      <p:sp>
        <p:nvSpPr>
          <p:cNvPr id="110" name="Google Shape;110;p17"/>
          <p:cNvSpPr txBox="1"/>
          <p:nvPr>
            <p:ph idx="1" type="subTitle"/>
          </p:nvPr>
        </p:nvSpPr>
        <p:spPr>
          <a:xfrm>
            <a:off x="1524000" y="1434825"/>
            <a:ext cx="9144000" cy="4837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Clr>
                <a:schemeClr val="accent2"/>
              </a:buClr>
              <a:buSzPts val="2400"/>
              <a:buChar char="-"/>
            </a:pPr>
            <a:r>
              <a:rPr lang="en-US">
                <a:solidFill>
                  <a:schemeClr val="accent2"/>
                </a:solidFill>
              </a:rPr>
              <a:t>We collected four data sets namely: Cab_Data.csv, Customer_ID.csv, Transaction_ID.csv and City.csv.</a:t>
            </a:r>
            <a:endParaRPr>
              <a:solidFill>
                <a:schemeClr val="accent2"/>
              </a:solidFill>
            </a:endParaRPr>
          </a:p>
          <a:p>
            <a:pPr indent="-381000" lvl="0" marL="457200" rtl="0" algn="l">
              <a:spcBef>
                <a:spcPts val="0"/>
              </a:spcBef>
              <a:spcAft>
                <a:spcPts val="0"/>
              </a:spcAft>
              <a:buClr>
                <a:schemeClr val="accent2"/>
              </a:buClr>
              <a:buSzPts val="2400"/>
              <a:buChar char="-"/>
            </a:pPr>
            <a:r>
              <a:rPr lang="en-US">
                <a:solidFill>
                  <a:schemeClr val="accent2"/>
                </a:solidFill>
              </a:rPr>
              <a:t>We performed an EDA to understand the relations between the data and to determine which company is a better choice for investment opportunity for XYZ.</a:t>
            </a:r>
            <a:endParaRPr>
              <a:solidFill>
                <a:schemeClr val="accent2"/>
              </a:solidFill>
            </a:endParaRPr>
          </a:p>
          <a:p>
            <a:pPr indent="-381000" lvl="0" marL="457200" rtl="0" algn="l">
              <a:spcBef>
                <a:spcPts val="0"/>
              </a:spcBef>
              <a:spcAft>
                <a:spcPts val="0"/>
              </a:spcAft>
              <a:buClr>
                <a:schemeClr val="accent2"/>
              </a:buClr>
              <a:buSzPts val="2400"/>
              <a:buChar char="-"/>
            </a:pPr>
            <a:r>
              <a:rPr lang="en-US">
                <a:solidFill>
                  <a:schemeClr val="accent2"/>
                </a:solidFill>
              </a:rPr>
              <a:t>We generated the following hypothesis to further investigate:</a:t>
            </a:r>
            <a:endParaRPr>
              <a:solidFill>
                <a:schemeClr val="accent2"/>
              </a:solidFill>
            </a:endParaRPr>
          </a:p>
          <a:p>
            <a:pPr indent="0" lvl="0" marL="457200" rtl="0" algn="l">
              <a:spcBef>
                <a:spcPts val="1000"/>
              </a:spcBef>
              <a:spcAft>
                <a:spcPts val="0"/>
              </a:spcAft>
              <a:buNone/>
            </a:pPr>
            <a:r>
              <a:rPr lang="en-US">
                <a:solidFill>
                  <a:schemeClr val="accent2"/>
                </a:solidFill>
              </a:rPr>
              <a:t>●Which cab is more popular in different cities?</a:t>
            </a:r>
            <a:endParaRPr>
              <a:solidFill>
                <a:schemeClr val="accent2"/>
              </a:solidFill>
            </a:endParaRPr>
          </a:p>
          <a:p>
            <a:pPr indent="0" lvl="0" marL="457200" rtl="0" algn="l">
              <a:spcBef>
                <a:spcPts val="1000"/>
              </a:spcBef>
              <a:spcAft>
                <a:spcPts val="0"/>
              </a:spcAft>
              <a:buNone/>
            </a:pPr>
            <a:r>
              <a:rPr lang="en-US">
                <a:solidFill>
                  <a:schemeClr val="accent2"/>
                </a:solidFill>
              </a:rPr>
              <a:t>● Which cab will people with different income choose?</a:t>
            </a:r>
            <a:endParaRPr>
              <a:solidFill>
                <a:schemeClr val="accent2"/>
              </a:solidFill>
            </a:endParaRPr>
          </a:p>
          <a:p>
            <a:pPr indent="0" lvl="0" marL="457200" rtl="0" algn="l">
              <a:spcBef>
                <a:spcPts val="1000"/>
              </a:spcBef>
              <a:spcAft>
                <a:spcPts val="0"/>
              </a:spcAft>
              <a:buNone/>
            </a:pPr>
            <a:r>
              <a:rPr lang="en-US">
                <a:solidFill>
                  <a:schemeClr val="accent2"/>
                </a:solidFill>
              </a:rPr>
              <a:t>●What is the cost trip of each cab?</a:t>
            </a:r>
            <a:endParaRPr>
              <a:solidFill>
                <a:schemeClr val="accent2"/>
              </a:solidFill>
            </a:endParaRPr>
          </a:p>
          <a:p>
            <a:pPr indent="0" lvl="0" marL="457200" rtl="0" algn="l">
              <a:spcBef>
                <a:spcPts val="1000"/>
              </a:spcBef>
              <a:spcAft>
                <a:spcPts val="0"/>
              </a:spcAft>
              <a:buNone/>
            </a:pPr>
            <a:r>
              <a:t/>
            </a:r>
            <a:endParaRPr>
              <a:solidFill>
                <a:schemeClr val="accent2"/>
              </a:solidFill>
            </a:endParaRPr>
          </a:p>
          <a:p>
            <a:pPr indent="0" lvl="0" marL="0" rtl="0" algn="l">
              <a:spcBef>
                <a:spcPts val="1000"/>
              </a:spcBef>
              <a:spcAft>
                <a:spcPts val="0"/>
              </a:spcAft>
              <a:buNone/>
            </a:pPr>
            <a:r>
              <a:t/>
            </a:r>
            <a:endParaRPr>
              <a:solidFill>
                <a:schemeClr val="accent2"/>
              </a:solidFill>
            </a:endParaRPr>
          </a:p>
          <a:p>
            <a:pPr indent="0" lvl="0" marL="0" rtl="0" algn="l">
              <a:spcBef>
                <a:spcPts val="1000"/>
              </a:spcBef>
              <a:spcAft>
                <a:spcPts val="0"/>
              </a:spcAft>
              <a:buNone/>
            </a:pPr>
            <a:r>
              <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1524000" y="191674"/>
            <a:ext cx="9144000" cy="930900"/>
          </a:xfrm>
          <a:prstGeom prst="rect">
            <a:avLst/>
          </a:prstGeom>
          <a:ln cap="flat" cmpd="sng" w="9525">
            <a:solidFill>
              <a:schemeClr val="accent2"/>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None/>
            </a:pPr>
            <a:r>
              <a:rPr lang="en-US" sz="5300"/>
              <a:t>Exploratory Data Analysis</a:t>
            </a:r>
            <a:endParaRPr sz="5300"/>
          </a:p>
        </p:txBody>
      </p:sp>
      <p:sp>
        <p:nvSpPr>
          <p:cNvPr id="116" name="Google Shape;116;p18"/>
          <p:cNvSpPr txBox="1"/>
          <p:nvPr>
            <p:ph idx="1" type="subTitle"/>
          </p:nvPr>
        </p:nvSpPr>
        <p:spPr>
          <a:xfrm>
            <a:off x="8604850" y="1426100"/>
            <a:ext cx="3587100" cy="5314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000">
                <a:solidFill>
                  <a:srgbClr val="FF9900"/>
                </a:solidFill>
              </a:rPr>
              <a:t>Yellow cars are more popular in different Cities than Pink cars.</a:t>
            </a:r>
            <a:endParaRPr sz="3000">
              <a:solidFill>
                <a:srgbClr val="FF9900"/>
              </a:solidFill>
            </a:endParaRPr>
          </a:p>
        </p:txBody>
      </p:sp>
      <p:pic>
        <p:nvPicPr>
          <p:cNvPr id="117" name="Google Shape;117;p18"/>
          <p:cNvPicPr preferRelativeResize="0"/>
          <p:nvPr/>
        </p:nvPicPr>
        <p:blipFill>
          <a:blip r:embed="rId3">
            <a:alphaModFix/>
          </a:blip>
          <a:stretch>
            <a:fillRect/>
          </a:stretch>
        </p:blipFill>
        <p:spPr>
          <a:xfrm>
            <a:off x="0" y="1309025"/>
            <a:ext cx="8446700" cy="554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ctrTitle"/>
          </p:nvPr>
        </p:nvSpPr>
        <p:spPr>
          <a:xfrm>
            <a:off x="1524000" y="191674"/>
            <a:ext cx="9144000" cy="930900"/>
          </a:xfrm>
          <a:prstGeom prst="rect">
            <a:avLst/>
          </a:prstGeom>
          <a:ln cap="flat" cmpd="sng" w="9525">
            <a:solidFill>
              <a:schemeClr val="accent2"/>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None/>
            </a:pPr>
            <a:r>
              <a:rPr lang="en-US" sz="5300"/>
              <a:t>EDA</a:t>
            </a:r>
            <a:endParaRPr sz="5300"/>
          </a:p>
        </p:txBody>
      </p:sp>
      <p:sp>
        <p:nvSpPr>
          <p:cNvPr id="123" name="Google Shape;123;p19"/>
          <p:cNvSpPr txBox="1"/>
          <p:nvPr>
            <p:ph idx="1" type="subTitle"/>
          </p:nvPr>
        </p:nvSpPr>
        <p:spPr>
          <a:xfrm>
            <a:off x="9144000" y="1416850"/>
            <a:ext cx="3048000" cy="5142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600">
                <a:solidFill>
                  <a:schemeClr val="accent2"/>
                </a:solidFill>
              </a:rPr>
              <a:t>People of all age use more yellow cab than pink cab.</a:t>
            </a:r>
            <a:endParaRPr sz="3200">
              <a:solidFill>
                <a:schemeClr val="accent2"/>
              </a:solidFill>
            </a:endParaRPr>
          </a:p>
        </p:txBody>
      </p:sp>
      <p:pic>
        <p:nvPicPr>
          <p:cNvPr id="124" name="Google Shape;124;p19"/>
          <p:cNvPicPr preferRelativeResize="0"/>
          <p:nvPr/>
        </p:nvPicPr>
        <p:blipFill>
          <a:blip r:embed="rId3">
            <a:alphaModFix/>
          </a:blip>
          <a:stretch>
            <a:fillRect/>
          </a:stretch>
        </p:blipFill>
        <p:spPr>
          <a:xfrm>
            <a:off x="0" y="1122575"/>
            <a:ext cx="9144001" cy="5735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ctrTitle"/>
          </p:nvPr>
        </p:nvSpPr>
        <p:spPr>
          <a:xfrm>
            <a:off x="1524000" y="191674"/>
            <a:ext cx="9144000" cy="930900"/>
          </a:xfrm>
          <a:prstGeom prst="rect">
            <a:avLst/>
          </a:prstGeom>
          <a:ln cap="flat" cmpd="sng" w="9525">
            <a:solidFill>
              <a:schemeClr val="accent2"/>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None/>
            </a:pPr>
            <a:r>
              <a:rPr lang="en-US" sz="5300"/>
              <a:t>EDA</a:t>
            </a:r>
            <a:endParaRPr sz="5300"/>
          </a:p>
        </p:txBody>
      </p:sp>
      <p:sp>
        <p:nvSpPr>
          <p:cNvPr id="130" name="Google Shape;130;p20"/>
          <p:cNvSpPr txBox="1"/>
          <p:nvPr>
            <p:ph idx="1" type="subTitle"/>
          </p:nvPr>
        </p:nvSpPr>
        <p:spPr>
          <a:xfrm>
            <a:off x="8554525" y="1625400"/>
            <a:ext cx="3637500" cy="5232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700">
                <a:solidFill>
                  <a:schemeClr val="accent2"/>
                </a:solidFill>
              </a:rPr>
              <a:t>Majority of the cab users take yellow can more than pink can in each city.</a:t>
            </a:r>
            <a:endParaRPr sz="2700">
              <a:solidFill>
                <a:schemeClr val="accent2"/>
              </a:solidFill>
            </a:endParaRPr>
          </a:p>
        </p:txBody>
      </p:sp>
      <p:pic>
        <p:nvPicPr>
          <p:cNvPr id="131" name="Google Shape;131;p20"/>
          <p:cNvPicPr preferRelativeResize="0"/>
          <p:nvPr/>
        </p:nvPicPr>
        <p:blipFill rotWithShape="1">
          <a:blip r:embed="rId3">
            <a:alphaModFix/>
          </a:blip>
          <a:srcRect b="0" l="0" r="0" t="-1988"/>
          <a:stretch/>
        </p:blipFill>
        <p:spPr>
          <a:xfrm>
            <a:off x="0" y="1329900"/>
            <a:ext cx="8554526" cy="5528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1524000" y="191674"/>
            <a:ext cx="9144000" cy="930900"/>
          </a:xfrm>
          <a:prstGeom prst="rect">
            <a:avLst/>
          </a:prstGeom>
          <a:ln cap="flat" cmpd="sng" w="9525">
            <a:solidFill>
              <a:schemeClr val="accent2"/>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None/>
            </a:pPr>
            <a:r>
              <a:rPr lang="en-US" sz="5300"/>
              <a:t>EDA</a:t>
            </a:r>
            <a:endParaRPr sz="5300"/>
          </a:p>
        </p:txBody>
      </p:sp>
      <p:sp>
        <p:nvSpPr>
          <p:cNvPr id="137" name="Google Shape;137;p21"/>
          <p:cNvSpPr txBox="1"/>
          <p:nvPr>
            <p:ph idx="1" type="subTitle"/>
          </p:nvPr>
        </p:nvSpPr>
        <p:spPr>
          <a:xfrm>
            <a:off x="8536550" y="1797175"/>
            <a:ext cx="3468600" cy="4378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000">
                <a:solidFill>
                  <a:schemeClr val="accent2"/>
                </a:solidFill>
              </a:rPr>
              <a:t>Every income group people prefer to use more yellow can than pink cab.</a:t>
            </a:r>
            <a:endParaRPr sz="3000">
              <a:solidFill>
                <a:schemeClr val="accent2"/>
              </a:solidFill>
            </a:endParaRPr>
          </a:p>
        </p:txBody>
      </p:sp>
      <p:pic>
        <p:nvPicPr>
          <p:cNvPr id="138" name="Google Shape;138;p21"/>
          <p:cNvPicPr preferRelativeResize="0"/>
          <p:nvPr/>
        </p:nvPicPr>
        <p:blipFill>
          <a:blip r:embed="rId3">
            <a:alphaModFix/>
          </a:blip>
          <a:stretch>
            <a:fillRect/>
          </a:stretch>
        </p:blipFill>
        <p:spPr>
          <a:xfrm>
            <a:off x="125800" y="1416850"/>
            <a:ext cx="8302924" cy="530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