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40" r:id="rId2"/>
    <p:sldMasterId id="2147484013" r:id="rId3"/>
    <p:sldMasterId id="2147484026" r:id="rId4"/>
    <p:sldMasterId id="2147484560" r:id="rId5"/>
    <p:sldMasterId id="2147484561" r:id="rId6"/>
    <p:sldMasterId id="2147484838" r:id="rId7"/>
    <p:sldMasterId id="2147484839" r:id="rId8"/>
  </p:sldMasterIdLst>
  <p:notesMasterIdLst>
    <p:notesMasterId r:id="rId53"/>
  </p:notesMasterIdLst>
  <p:handoutMasterIdLst>
    <p:handoutMasterId r:id="rId54"/>
  </p:handoutMasterIdLst>
  <p:sldIdLst>
    <p:sldId id="1152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61" r:id="rId17"/>
    <p:sldId id="1162" r:id="rId18"/>
    <p:sldId id="1163" r:id="rId19"/>
    <p:sldId id="1164" r:id="rId20"/>
    <p:sldId id="1165" r:id="rId21"/>
    <p:sldId id="1166" r:id="rId22"/>
    <p:sldId id="1167" r:id="rId23"/>
    <p:sldId id="1168" r:id="rId24"/>
    <p:sldId id="1169" r:id="rId25"/>
    <p:sldId id="1170" r:id="rId26"/>
    <p:sldId id="1171" r:id="rId27"/>
    <p:sldId id="1172" r:id="rId28"/>
    <p:sldId id="1173" r:id="rId29"/>
    <p:sldId id="1175" r:id="rId30"/>
    <p:sldId id="1176" r:id="rId31"/>
    <p:sldId id="1177" r:id="rId32"/>
    <p:sldId id="1178" r:id="rId33"/>
    <p:sldId id="1179" r:id="rId34"/>
    <p:sldId id="1180" r:id="rId35"/>
    <p:sldId id="1181" r:id="rId36"/>
    <p:sldId id="1182" r:id="rId37"/>
    <p:sldId id="1183" r:id="rId38"/>
    <p:sldId id="1184" r:id="rId39"/>
    <p:sldId id="1185" r:id="rId40"/>
    <p:sldId id="1187" r:id="rId41"/>
    <p:sldId id="1188" r:id="rId42"/>
    <p:sldId id="1189" r:id="rId43"/>
    <p:sldId id="1201" r:id="rId44"/>
    <p:sldId id="1202" r:id="rId45"/>
    <p:sldId id="1203" r:id="rId46"/>
    <p:sldId id="1204" r:id="rId47"/>
    <p:sldId id="1205" r:id="rId48"/>
    <p:sldId id="1206" r:id="rId49"/>
    <p:sldId id="1214" r:id="rId50"/>
    <p:sldId id="1208" r:id="rId51"/>
    <p:sldId id="1216" r:id="rId52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069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194">
          <p15:clr>
            <a:srgbClr val="A4A3A4"/>
          </p15:clr>
        </p15:guide>
        <p15:guide id="6" pos="152">
          <p15:clr>
            <a:srgbClr val="A4A3A4"/>
          </p15:clr>
        </p15:guide>
        <p15:guide id="7" pos="6068">
          <p15:clr>
            <a:srgbClr val="A4A3A4"/>
          </p15:clr>
        </p15:guide>
        <p15:guide id="8" pos="2692">
          <p15:clr>
            <a:srgbClr val="A4A3A4"/>
          </p15:clr>
        </p15:guide>
        <p15:guide id="9" pos="1045">
          <p15:clr>
            <a:srgbClr val="A4A3A4"/>
          </p15:clr>
        </p15:guide>
        <p15:guide id="10" pos="3121">
          <p15:clr>
            <a:srgbClr val="A4A3A4"/>
          </p15:clr>
        </p15:guide>
        <p15:guide id="11" pos="4170">
          <p15:clr>
            <a:srgbClr val="A4A3A4"/>
          </p15:clr>
        </p15:guide>
        <p15:guide id="12" pos="5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DDDDDD"/>
    <a:srgbClr val="EAEAEA"/>
    <a:srgbClr val="333333"/>
    <a:srgbClr val="FFCC66"/>
    <a:srgbClr val="FF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2" autoAdjust="0"/>
    <p:restoredTop sz="86792" autoAdjust="0"/>
  </p:normalViewPr>
  <p:slideViewPr>
    <p:cSldViewPr snapToGrid="0" showGuides="1">
      <p:cViewPr>
        <p:scale>
          <a:sx n="78" d="100"/>
          <a:sy n="78" d="100"/>
        </p:scale>
        <p:origin x="-804" y="90"/>
      </p:cViewPr>
      <p:guideLst>
        <p:guide orient="horz" pos="4"/>
        <p:guide orient="horz" pos="935"/>
        <p:guide orient="horz" pos="1069"/>
        <p:guide orient="horz"/>
        <p:guide orient="horz" pos="4194"/>
        <p:guide pos="152"/>
        <p:guide pos="6068"/>
        <p:guide pos="2692"/>
        <p:guide pos="1045"/>
        <p:guide pos="3121"/>
        <p:guide pos="4170"/>
        <p:guide pos="5813"/>
      </p:guideLst>
    </p:cSldViewPr>
  </p:slideViewPr>
  <p:outlineViewPr>
    <p:cViewPr>
      <p:scale>
        <a:sx n="33" d="100"/>
        <a:sy n="33" d="100"/>
      </p:scale>
      <p:origin x="0" y="18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56B87E0-A77D-4A98-950A-F1FE16FB6E8B}" type="datetimeFigureOut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212E5DA8-1549-4C17-93C9-AD70B1F51B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45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2950"/>
            <a:ext cx="53467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572"/>
            <a:ext cx="5438775" cy="44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143749D-FAE2-441A-B281-719229D5F9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685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438" y="2071688"/>
            <a:ext cx="8420100" cy="1289050"/>
          </a:xfrm>
        </p:spPr>
        <p:txBody>
          <a:bodyPr lIns="91440"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438" y="4964113"/>
            <a:ext cx="6934200" cy="365125"/>
          </a:xfrm>
          <a:ln algn="ctr"/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709A8-2D8D-4D02-9C19-450F7206D71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2A28F-6045-48CB-A1BB-29546036D5F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00" y="290513"/>
            <a:ext cx="9752013" cy="396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14913" y="1214438"/>
            <a:ext cx="4491037" cy="2378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14913" y="3744913"/>
            <a:ext cx="4491037" cy="2379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7A55-83DD-49E2-B1B8-D2B91F7C573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0F1-FC98-40CF-B554-8FB9E375CEBA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82E6A59-D1FA-4F65-A5D2-37D322203D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5" b="50000"/>
          <a:stretch/>
        </p:blipFill>
        <p:spPr>
          <a:xfrm>
            <a:off x="-9488" y="8674"/>
            <a:ext cx="9915489" cy="6846416"/>
          </a:xfrm>
          <a:prstGeom prst="rect">
            <a:avLst/>
          </a:prstGeom>
        </p:spPr>
      </p:pic>
      <p:sp>
        <p:nvSpPr>
          <p:cNvPr id="7" name="직각 삼각형 6"/>
          <p:cNvSpPr/>
          <p:nvPr userDrawn="1"/>
        </p:nvSpPr>
        <p:spPr>
          <a:xfrm flipH="1">
            <a:off x="4796983" y="4725144"/>
            <a:ext cx="5226581" cy="2142356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9" name="Picture 2" descr="\\psf\Home\Downloads\test2 (1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43" y="5451035"/>
            <a:ext cx="3004849" cy="138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B656C-5B73-47F6-AE0F-716708D7811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C42B-D2E9-47A9-A84E-714CDD8B68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214B8-AC87-4776-8CC4-CE2B75C2BFB5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C3DB2-A7C6-4260-B381-709B598A18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72C9-DAFF-4435-89B9-A0F100AFD7AA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2065A-BA5E-4432-B4EE-BBF10D633D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3B667-44E4-4CD0-A915-A41C2D13DB6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3D251-17EF-4ED8-954C-C19F44A055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51CE0-058B-4D0E-AD1B-82026054BF6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DAA75-A16F-47A4-BEF9-44680B6E95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8C390-3FA0-4594-A3D1-2AA56BF0954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BF7D-E752-4AD2-ACF0-1568C09BA3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030A1-7378-4F89-96D5-C30A67CDFE25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1662-ACDB-4BDC-A9D1-EF38405776DA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7F6C-5FAE-4F1B-BCB4-5E0C8F629D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F0FC4-6577-41E5-AB08-DE49C72AB265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24F35-19FB-4BED-841D-5E5791AD0B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8219-9A5A-4173-9150-570D43BCDA27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465C9-F63F-48EF-8C06-A641D5DAD40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7552-6A89-470D-A0E0-1950AC6B619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45C-6467-4F18-A199-39E837452A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00" y="290513"/>
            <a:ext cx="9752013" cy="396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14913" y="1214438"/>
            <a:ext cx="4491037" cy="2378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14913" y="3744913"/>
            <a:ext cx="4491037" cy="2379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5CC7D-4BD7-48D0-840A-6CB2BCBC1C2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F4F7-2E65-4DB8-8589-8AD5822241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A0356-4464-4D05-950E-86B6BB72ABD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37BE-4DA1-414C-83E2-C7BA942658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4B03-76B9-4DBE-BDDA-96C50FA06C04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FDD-6F56-42A3-8416-A6ED25F505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606A4-84BB-4136-B9D6-A422D816DAA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9EAB-D87B-4684-9C7C-390E8FE852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C9BB-0A46-4963-8732-1DE97967205B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8FDF-BF1D-4D97-ADE5-BA2E318850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139FD-02F5-4995-8154-EF0D3EFA430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1D07-9FD7-4503-B08C-7B7E1D816F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C6D2-DF34-4CF3-B61F-7181753B5FC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49C1-50DB-4F7C-B722-0FE663B4BB2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372BB-EEE5-4D3C-855A-4EC261FB5F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533ED-4F48-4B0D-B71D-07CFD6B7295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4EBE3-7300-481C-8D0F-5779F6BF42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B56E-2710-479E-B483-797CE42C61B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D626D-3240-42F4-B3CB-58131DAD60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6930B-44EB-4E1D-9B70-EDC2C1F860D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90C1-FB2B-406C-8738-AC9BFF896A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A9F5-7528-41EF-8D5C-8CD8E9D488A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6BF5F-29CC-4359-A2E3-F8227E240D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00" y="290513"/>
            <a:ext cx="9752013" cy="396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14913" y="1214438"/>
            <a:ext cx="4491037" cy="2378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14913" y="3744913"/>
            <a:ext cx="4491037" cy="2379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19296-E526-4E2A-A398-4884E1D89AE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F45C6-382C-4E82-BE70-2212A3F708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06056-B242-4F1F-9C94-0F076A51005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71C9-E0B5-4965-826B-88274C66CD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DB840-CABC-4B8A-8304-2694D9CC855B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804C-168A-4334-B35D-931C9F442B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F4F1B-F7BB-4EF0-B000-0F4B9CF2A7B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BB5F4-5233-4973-9626-43563C83D0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36BBD-F411-48C3-B314-EDC0A1D5F5F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87CFC-BCD3-49EB-B385-1689E770EC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65C1A-47AE-4775-AEB0-C16340107B3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DFCF7-C6C2-4371-840A-EE4DA9454B5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E67A-C2D6-4D8E-B985-2CA4546043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A770-7160-4F4D-811B-F0990F49EB1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31BB5-F2CB-4A31-BF15-C19B96723C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5AEEB-27C3-4E26-BBF2-A3C76DD9250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E7C63-29BA-438A-9775-05011D28D1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6049D-0D19-4348-BAC2-63E4331EFA1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7E00-009F-4537-B3B0-DB3A15A9A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DE9D-F615-474A-A786-801D1B005E8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49F0A-5CCD-46A2-8029-7AF99A45BC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7F871-AABB-4A27-AE32-62BDFA7F821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635B-E3DB-4D34-A184-75F4D18176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00" y="290513"/>
            <a:ext cx="9752013" cy="396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14913" y="1214438"/>
            <a:ext cx="4491037" cy="2378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14913" y="3744913"/>
            <a:ext cx="4491037" cy="2379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87905-96D9-4766-8CC0-8738153CF23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0D7E-15CE-4865-8D37-597E4832ED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F9169-F051-47F2-8B16-23D0A97FD70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87F1-CAF9-4AD4-A4FA-A7D587EF02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E708D-8B01-4843-8F8E-FC8B21912072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AE15-763C-48C3-8D5C-EF83B1C3CE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97A7-99C9-4F26-BFE8-AF41EC3F097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9C10-5FD6-4676-B3F7-5560B8E64A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F0323-26CF-4B9C-AF77-9097733CEBD4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7E7BB-B199-4729-A539-15D7F5399BF8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E1A0D-F4D3-4981-A450-9FFFC1CBF9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162C-026F-43EE-B83C-A3D195F6F91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A05F4-8F38-4F26-B3CA-69A277090F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7C443-41FE-4D82-AA5E-BB42D75D9B5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CA06F-B824-40B8-808D-27CACC2EDC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BF0D9-45CA-49DE-8ED8-D4F63F12DBF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9C1-D1D1-4196-B88F-CAF9A6D362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2A019-A25C-43E5-834E-4F67524359E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1DE7-922C-43A4-B368-663F580364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55AE-2260-4CB3-B1B7-BC8C90EE272E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5A6B-5EBD-49DF-BACB-9B1917101B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3D55-ACDA-4D7D-A359-8B635BA9003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2AC7-B2F6-4EEC-B4A1-96B7E13C2A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309563"/>
            <a:ext cx="2436813" cy="58150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309563"/>
            <a:ext cx="7162800" cy="58150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583C-3D8B-48E7-B8F2-76CA9F3571E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69150-62F5-4119-A1D3-12F7289C2E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58100" y="466725"/>
            <a:ext cx="1758950" cy="241300"/>
            <a:chOff x="4824" y="294"/>
            <a:chExt cx="1108" cy="15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824" y="294"/>
              <a:ext cx="11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buFont typeface="Arial" charset="0"/>
                <a:buNone/>
                <a:defRPr/>
              </a:pPr>
              <a:r>
                <a:rPr lang="en-US" altLang="ko-KR" sz="1000" i="1">
                  <a:solidFill>
                    <a:srgbClr val="000000"/>
                  </a:solidFill>
                  <a:latin typeface="ITC Avant Garde Gothic" pitchFamily="34" charset="0"/>
                  <a:ea typeface="가는각진제목체" pitchFamily="18" charset="-127"/>
                </a:rPr>
                <a:t>STRICTLY CONFIDENTIAL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 userDrawn="1"/>
          </p:nvSpPr>
          <p:spPr bwMode="auto">
            <a:xfrm>
              <a:off x="4865" y="303"/>
              <a:ext cx="1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 userDrawn="1"/>
          </p:nvSpPr>
          <p:spPr bwMode="auto">
            <a:xfrm>
              <a:off x="4865" y="432"/>
              <a:ext cx="10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324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438" y="2071688"/>
            <a:ext cx="8420100" cy="1289050"/>
          </a:xfrm>
        </p:spPr>
        <p:txBody>
          <a:bodyPr lIns="91440"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438" y="4964113"/>
            <a:ext cx="6934200" cy="293687"/>
          </a:xfrm>
          <a:ln algn="ctr"/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6D5A-9321-41ED-B7C1-63FF6F28E74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2DB1F-D8C0-4CDB-9A29-A65767EC727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8C8AF-D7B0-46F9-8A69-D55C2FAE5840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FA45-D12D-4F4C-A275-721D3100427A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4E8D-86DD-4781-AAD4-B2C93612EC9B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C5FC-57D3-452A-BB9A-A110C745B8F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E3B1-BD6C-4C54-906C-895074C1157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88326-5A60-4761-B750-7C8FFDB0AC5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D40B2-7706-4267-B849-83CD5257273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D7D0D-FE7D-4684-866A-4401503AA65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8F42-C71C-438D-B2A7-8DEF92DED37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0EDF4-6275-4685-94F0-21F71AE8EAF9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41DDF-0E7B-4F56-BCE3-2E0385432E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C1D17-36FA-47B0-9BE8-8A6143978476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17774-D84C-4D99-8C56-042D8D50E12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2C8CB-FE05-47B1-8BCB-F9C69C8956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FF37F-D8C6-4AC2-8F43-88CFB5D868A8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7CB7B-D942-4587-9143-F3A8BB3B1C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0083B-3826-48ED-AECE-CD38FFA4223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FE6C1-E5AC-4F61-8106-A5B3FF97A1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495A0-C975-442C-928D-AFB0375726A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2D60-7749-410C-97B7-39119AFE0E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5622F-B05E-4242-B8BF-B07F1CA03B9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F2DA3-897B-4EBC-82CD-374821DE15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61BD-D652-454A-979D-F652A4B5A108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BF139-A932-43F0-8B5E-E3996FE80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0279-27F4-4003-ACE4-995AF5CCC5E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95474-22AB-4E27-A17F-EDA465842B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BF9B-863A-45D0-B69E-B544976E4C0A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63365-A2BF-4F35-9403-D69809F76F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62E4F-6C8B-4CD8-BFEE-F57F7AF01E31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CADD-46BB-4D1B-A535-66AA2DC945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C00F-519B-422B-92BA-B0E191DA9FD7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F19E0-D87A-4C24-911C-483AA7DA0A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95C35-E086-4FA6-8BEA-8A9A0ED628BC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199E-5B56-4A30-9F60-9E147252A5C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DEED-1105-4974-93C3-E9315A5F9E6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29AB4-3DE8-4A53-948E-930976631BBA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1214438"/>
            <a:ext cx="44910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214438"/>
            <a:ext cx="4491037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AF5F-01EE-4135-B196-8DE95CC55CF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BEEBF-C74E-412F-9F2E-327BE980182B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AAA6A-8AB2-4012-8C5C-BEEFDA9F0350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799C0-465C-4137-B8D3-AFE3286A828F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916E1-E5D6-4CE2-B06F-9E1C05BED20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FBBB-C22A-4551-B043-EAD701D58093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4E4A-AF73-42C5-A294-505CE75BEB29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CD9B-AE7A-48C8-9C88-ECF807EA6184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90513"/>
            <a:ext cx="2436813" cy="58340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5100" y="290513"/>
            <a:ext cx="7162800" cy="58340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9DD81-7B8E-471E-B9D6-EEE545625550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282575"/>
            <a:ext cx="9906000" cy="703263"/>
          </a:xfrm>
          <a:prstGeom prst="rect">
            <a:avLst/>
          </a:prstGeom>
          <a:solidFill>
            <a:srgbClr val="B5C8ED">
              <a:alpha val="56078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latin typeface="Arial" charset="0"/>
              <a:ea typeface="가는각진제목체" pitchFamily="18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19CF01AA-F389-414F-9E15-169AEC8CC4A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8" name="슬라이드 번호 개체 틀 2"/>
          <p:cNvSpPr txBox="1">
            <a:spLocks noGrp="1"/>
          </p:cNvSpPr>
          <p:nvPr/>
        </p:nvSpPr>
        <p:spPr bwMode="auto">
          <a:xfrm>
            <a:off x="7573308" y="6599238"/>
            <a:ext cx="2311400" cy="322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8B7F08C-FFFF-4A32-8182-B7BA2213257A}" type="slidenum">
              <a:rPr lang="ko-KR" altLang="en-US" sz="100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ko-KR" sz="1000" dirty="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84" r:id="rId1"/>
    <p:sldLayoutId id="2147487297" r:id="rId2"/>
    <p:sldLayoutId id="2147487298" r:id="rId3"/>
    <p:sldLayoutId id="2147487299" r:id="rId4"/>
    <p:sldLayoutId id="2147487300" r:id="rId5"/>
    <p:sldLayoutId id="2147487301" r:id="rId6"/>
    <p:sldLayoutId id="2147487302" r:id="rId7"/>
    <p:sldLayoutId id="2147487303" r:id="rId8"/>
    <p:sldLayoutId id="2147487304" r:id="rId9"/>
    <p:sldLayoutId id="2147487305" r:id="rId10"/>
    <p:sldLayoutId id="2147487306" r:id="rId11"/>
    <p:sldLayoutId id="2147487307" r:id="rId12"/>
    <p:sldLayoutId id="214748739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9pPr>
    </p:titleStyle>
    <p:bodyStyle>
      <a:lvl1pPr marL="176213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0956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84047E36-6457-48A7-83EC-14D6F2357B2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solidFill>
                <a:srgbClr val="000000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5275" y="6538913"/>
            <a:ext cx="14954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0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6DA9FE8B-4EA7-4F0C-AA7B-35C1EF1A69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8" r:id="rId1"/>
    <p:sldLayoutId id="2147487309" r:id="rId2"/>
    <p:sldLayoutId id="2147487310" r:id="rId3"/>
    <p:sldLayoutId id="2147487311" r:id="rId4"/>
    <p:sldLayoutId id="2147487312" r:id="rId5"/>
    <p:sldLayoutId id="2147487313" r:id="rId6"/>
    <p:sldLayoutId id="2147487314" r:id="rId7"/>
    <p:sldLayoutId id="2147487315" r:id="rId8"/>
    <p:sldLayoutId id="2147487316" r:id="rId9"/>
    <p:sldLayoutId id="2147487317" r:id="rId10"/>
    <p:sldLayoutId id="21474873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9pPr>
    </p:titleStyle>
    <p:bodyStyle>
      <a:lvl1pPr marL="176213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F76C1867-659D-44F4-A833-DCCF9AA832B5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solidFill>
                <a:srgbClr val="000000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5275" y="6538913"/>
            <a:ext cx="14954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0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0C780FF1-35D1-4356-9292-71DBDF583E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9" r:id="rId1"/>
    <p:sldLayoutId id="2147487320" r:id="rId2"/>
    <p:sldLayoutId id="2147487321" r:id="rId3"/>
    <p:sldLayoutId id="2147487322" r:id="rId4"/>
    <p:sldLayoutId id="2147487323" r:id="rId5"/>
    <p:sldLayoutId id="2147487324" r:id="rId6"/>
    <p:sldLayoutId id="2147487325" r:id="rId7"/>
    <p:sldLayoutId id="2147487326" r:id="rId8"/>
    <p:sldLayoutId id="2147487327" r:id="rId9"/>
    <p:sldLayoutId id="2147487328" r:id="rId10"/>
    <p:sldLayoutId id="21474873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9pPr>
    </p:titleStyle>
    <p:bodyStyle>
      <a:lvl1pPr marL="176213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CE27A479-74EC-4696-AD73-237BF18CD348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solidFill>
                <a:srgbClr val="000000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5275" y="6538913"/>
            <a:ext cx="14954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0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6E7139B-5B23-4AED-B265-8EDB0DEAC3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30" r:id="rId1"/>
    <p:sldLayoutId id="2147487331" r:id="rId2"/>
    <p:sldLayoutId id="2147487332" r:id="rId3"/>
    <p:sldLayoutId id="2147487333" r:id="rId4"/>
    <p:sldLayoutId id="2147487334" r:id="rId5"/>
    <p:sldLayoutId id="2147487335" r:id="rId6"/>
    <p:sldLayoutId id="2147487336" r:id="rId7"/>
    <p:sldLayoutId id="2147487337" r:id="rId8"/>
    <p:sldLayoutId id="2147487338" r:id="rId9"/>
    <p:sldLayoutId id="2147487339" r:id="rId10"/>
    <p:sldLayoutId id="21474873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Tahoma" pitchFamily="34" charset="0"/>
          <a:ea typeface="HY헤드라인M" pitchFamily="18" charset="-127"/>
        </a:defRPr>
      </a:lvl9pPr>
    </p:titleStyle>
    <p:bodyStyle>
      <a:lvl1pPr marL="176213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solidFill>
                <a:srgbClr val="00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0956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BE77F1CD-9683-4EB9-82F0-77C95409036D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solidFill>
                <a:srgbClr val="000000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5275" y="6538913"/>
            <a:ext cx="14954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3FE1BFE-FD47-4F65-86B8-5558D71BFF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41" r:id="rId1"/>
    <p:sldLayoutId id="2147487342" r:id="rId2"/>
    <p:sldLayoutId id="2147487343" r:id="rId3"/>
    <p:sldLayoutId id="2147487344" r:id="rId4"/>
    <p:sldLayoutId id="2147487345" r:id="rId5"/>
    <p:sldLayoutId id="2147487346" r:id="rId6"/>
    <p:sldLayoutId id="2147487347" r:id="rId7"/>
    <p:sldLayoutId id="2147487348" r:id="rId8"/>
    <p:sldLayoutId id="2147487349" r:id="rId9"/>
    <p:sldLayoutId id="2147487350" r:id="rId10"/>
    <p:sldLayoutId id="21474873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gray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HY헤드라인M" pitchFamily="18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헤드라인 </a:t>
            </a:r>
            <a:r>
              <a:rPr lang="en-US" altLang="ko-KR" smtClean="0"/>
              <a:t>Title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Jbold 14</a:t>
            </a:r>
          </a:p>
          <a:p>
            <a:pPr lvl="1"/>
            <a:r>
              <a:rPr lang="en-US" altLang="ko-KR" smtClean="0"/>
              <a:t>Jbold 13</a:t>
            </a:r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13361C8-6AF4-47B4-9B91-19679AB6E558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슬라이드 번호 개체 틀 2"/>
          <p:cNvSpPr txBox="1">
            <a:spLocks noGrp="1"/>
          </p:cNvSpPr>
          <p:nvPr/>
        </p:nvSpPr>
        <p:spPr bwMode="auto">
          <a:xfrm>
            <a:off x="7385050" y="6599238"/>
            <a:ext cx="2311400" cy="322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C59F1E0-1682-4FCD-957C-4AF11202AE60}" type="slidenum">
              <a:rPr lang="ko-KR" altLang="en-US" sz="100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ko-KR" sz="10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85" r:id="rId1"/>
    <p:sldLayoutId id="2147487352" r:id="rId2"/>
    <p:sldLayoutId id="2147487353" r:id="rId3"/>
    <p:sldLayoutId id="2147487354" r:id="rId4"/>
    <p:sldLayoutId id="2147487355" r:id="rId5"/>
    <p:sldLayoutId id="2147487356" r:id="rId6"/>
    <p:sldLayoutId id="2147487357" r:id="rId7"/>
    <p:sldLayoutId id="2147487358" r:id="rId8"/>
    <p:sldLayoutId id="2147487359" r:id="rId9"/>
    <p:sldLayoutId id="2147487360" r:id="rId10"/>
    <p:sldLayoutId id="21474873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gray">
          <a:xfrm>
            <a:off x="0" y="301625"/>
            <a:ext cx="9906000" cy="703263"/>
          </a:xfrm>
          <a:prstGeom prst="rect">
            <a:avLst/>
          </a:prstGeom>
          <a:solidFill>
            <a:srgbClr val="B5C8ED">
              <a:alpha val="5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HY헤드라인M" pitchFamily="18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헤드라인 </a:t>
            </a:r>
            <a:r>
              <a:rPr lang="en-US" altLang="ko-KR" smtClean="0"/>
              <a:t>Title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Jbold 14</a:t>
            </a:r>
          </a:p>
          <a:p>
            <a:pPr lvl="1"/>
            <a:r>
              <a:rPr lang="en-US" altLang="ko-KR" smtClean="0"/>
              <a:t>Jbold 13</a:t>
            </a:r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4341B12F-195E-4691-B311-A3B3A51C1F79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35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5050" y="6599238"/>
            <a:ext cx="23114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AB0B101-992D-490D-A100-4F44ACE4C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176213" indent="-176213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282575"/>
            <a:ext cx="9906000" cy="703263"/>
          </a:xfrm>
          <a:prstGeom prst="rect">
            <a:avLst/>
          </a:prstGeom>
          <a:solidFill>
            <a:srgbClr val="B5C8ED">
              <a:alpha val="56078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latin typeface="Arial" charset="0"/>
              <a:ea typeface="가는각진제목체" pitchFamily="18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90513"/>
            <a:ext cx="9752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214438"/>
            <a:ext cx="913447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윤고딕</a:t>
            </a:r>
            <a:r>
              <a:rPr lang="en-US" altLang="ko-KR" smtClean="0"/>
              <a:t>250</a:t>
            </a:r>
          </a:p>
          <a:p>
            <a:pPr lvl="1"/>
            <a:r>
              <a:rPr lang="en-US" altLang="ko-KR" smtClean="0"/>
              <a:t>Jbold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69075"/>
            <a:ext cx="2311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37993637-8444-41F3-87C6-ECD6B7F21975}" type="datetime1">
              <a:rPr lang="ko-KR" altLang="en-US"/>
              <a:pPr>
                <a:defRPr/>
              </a:pPr>
              <a:t>2016-05-12</a:t>
            </a:fld>
            <a:endParaRPr lang="en-US" altLang="ko-K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latinLnBrk="0">
              <a:defRPr/>
            </a:pPr>
            <a:endParaRPr lang="ko-KR" altLang="ko-KR" sz="1800"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8" name="슬라이드 번호 개체 틀 2"/>
          <p:cNvSpPr txBox="1">
            <a:spLocks noGrp="1"/>
          </p:cNvSpPr>
          <p:nvPr/>
        </p:nvSpPr>
        <p:spPr bwMode="auto">
          <a:xfrm>
            <a:off x="7385050" y="6599238"/>
            <a:ext cx="2311400" cy="322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2310B51-DB71-4E0F-B692-9F4DDA5AC223}" type="slidenum">
              <a:rPr lang="ko-KR" altLang="en-US" sz="100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ko-KR" sz="10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73" r:id="rId1"/>
    <p:sldLayoutId id="2147487374" r:id="rId2"/>
    <p:sldLayoutId id="2147487375" r:id="rId3"/>
    <p:sldLayoutId id="2147487376" r:id="rId4"/>
    <p:sldLayoutId id="2147487377" r:id="rId5"/>
    <p:sldLayoutId id="2147487378" r:id="rId6"/>
    <p:sldLayoutId id="2147487379" r:id="rId7"/>
    <p:sldLayoutId id="2147487380" r:id="rId8"/>
    <p:sldLayoutId id="2147487381" r:id="rId9"/>
    <p:sldLayoutId id="2147487382" r:id="rId10"/>
    <p:sldLayoutId id="21474873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176213" indent="-176213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penCloudEngine/oceIAM/blob/master/document/tutorial.md" TargetMode="External"/><Relationship Id="rId7" Type="http://schemas.openxmlformats.org/officeDocument/2006/relationships/hyperlink" Target="https://github.com/TheOpenCloudEngine/oceIAM/blob/master/document/poc.md" TargetMode="External"/><Relationship Id="rId2" Type="http://schemas.openxmlformats.org/officeDocument/2006/relationships/hyperlink" Target="https://github.com/TheOpenCloudEngine/oceIAM/blob/master/document/install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OpenCloudEngine/oceIAM/blob/master/document/api.md" TargetMode="External"/><Relationship Id="rId5" Type="http://schemas.openxmlformats.org/officeDocument/2006/relationships/hyperlink" Target="https://github.com/TheOpenCloudEngine/oceIAM/blob/master/document/couchdb-schema.md" TargetMode="External"/><Relationship Id="rId4" Type="http://schemas.openxmlformats.org/officeDocument/2006/relationships/hyperlink" Target="https://github.com/TheOpenCloudEngine/oceIAM/blob/master/document/jwt-guide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artofscalability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249" y="2128281"/>
            <a:ext cx="8048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Noto Sans Korean Medium"/>
                <a:cs typeface="Noto Sans Korean Medium"/>
              </a:rPr>
              <a:t>마이크로 서비스 </a:t>
            </a:r>
            <a:endParaRPr lang="en-US" altLang="ko-KR" sz="8000" dirty="0" smtClean="0">
              <a:solidFill>
                <a:schemeClr val="bg1"/>
              </a:solidFill>
              <a:latin typeface="Noto Sans Korean Medium"/>
              <a:cs typeface="Noto Sans Korean Medium"/>
            </a:endParaRPr>
          </a:p>
          <a:p>
            <a:r>
              <a:rPr lang="en-US" altLang="ko-KR" sz="8000" dirty="0">
                <a:solidFill>
                  <a:schemeClr val="bg1"/>
                </a:solidFill>
                <a:latin typeface="Noto Sans Korean Medium"/>
                <a:cs typeface="Noto Sans Korean Medium"/>
              </a:rPr>
              <a:t> </a:t>
            </a:r>
            <a:r>
              <a:rPr lang="en-US" altLang="ko-KR" sz="8000" dirty="0" smtClean="0">
                <a:solidFill>
                  <a:schemeClr val="bg1"/>
                </a:solidFill>
                <a:latin typeface="Noto Sans Korean Medium"/>
                <a:cs typeface="Noto Sans Korean Medium"/>
              </a:rPr>
              <a:t>    </a:t>
            </a:r>
            <a:r>
              <a:rPr lang="ko-KR" altLang="en-US" sz="8000" dirty="0" err="1" smtClean="0">
                <a:solidFill>
                  <a:schemeClr val="bg1"/>
                </a:solidFill>
                <a:latin typeface="Noto Sans Korean Medium"/>
                <a:cs typeface="Noto Sans Korean Medium"/>
              </a:rPr>
              <a:t>아키텍쳐</a:t>
            </a:r>
            <a:endParaRPr lang="en-US" altLang="ko-KR" sz="8000" dirty="0" smtClean="0">
              <a:solidFill>
                <a:schemeClr val="bg1"/>
              </a:solidFill>
              <a:latin typeface="Noto Sans Korean Medium"/>
              <a:cs typeface="Noto Sans Korean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9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ko-KR" altLang="en-US" dirty="0" smtClean="0"/>
              <a:t>축 확장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27285" y="2017533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32" idx="3"/>
            <a:endCxn id="9" idx="1"/>
          </p:cNvCxnSpPr>
          <p:nvPr/>
        </p:nvCxnSpPr>
        <p:spPr>
          <a:xfrm>
            <a:off x="5977266" y="2584331"/>
            <a:ext cx="10500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07307" y="2521352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750293" y="1584663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960400" y="1831120"/>
            <a:ext cx="1772022" cy="143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920887" y="3324319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181875" y="2231292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181875" y="2704970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750293" y="4150796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960400" y="4397253"/>
            <a:ext cx="1772022" cy="143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181875" y="4797425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181875" y="5271103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Repository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34" idx="3"/>
            <a:endCxn id="32" idx="1"/>
          </p:cNvCxnSpPr>
          <p:nvPr/>
        </p:nvCxnSpPr>
        <p:spPr>
          <a:xfrm flipV="1">
            <a:off x="2228437" y="2584331"/>
            <a:ext cx="1521857" cy="999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7" idx="1"/>
          </p:cNvCxnSpPr>
          <p:nvPr/>
        </p:nvCxnSpPr>
        <p:spPr>
          <a:xfrm>
            <a:off x="2228437" y="3584000"/>
            <a:ext cx="1521857" cy="1566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27285" y="4583666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207307" y="5087485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7" idx="3"/>
            <a:endCxn id="53" idx="1"/>
          </p:cNvCxnSpPr>
          <p:nvPr/>
        </p:nvCxnSpPr>
        <p:spPr>
          <a:xfrm>
            <a:off x="5977266" y="5150464"/>
            <a:ext cx="10500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7192385" y="2169933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15393" y="4303196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750293" y="4150796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915393" y="1737063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85987" y="4430465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UI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085987" y="3476719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UI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ko-KR" altLang="en-US" dirty="0" smtClean="0"/>
              <a:t>축 확장</a:t>
            </a:r>
            <a:r>
              <a:rPr lang="en-US" altLang="ko-KR" dirty="0" smtClean="0"/>
              <a:t> + 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/Z</a:t>
            </a:r>
            <a:r>
              <a:rPr lang="ko-KR" altLang="en-US" dirty="0" smtClean="0"/>
              <a:t>축 확장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27285" y="2017533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32" idx="3"/>
            <a:endCxn id="9" idx="1"/>
          </p:cNvCxnSpPr>
          <p:nvPr/>
        </p:nvCxnSpPr>
        <p:spPr>
          <a:xfrm>
            <a:off x="5977266" y="2584331"/>
            <a:ext cx="10500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07307" y="2521352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750293" y="1584663"/>
            <a:ext cx="2226973" cy="199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960400" y="1831120"/>
            <a:ext cx="1772022" cy="143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920887" y="3324319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UI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181875" y="2231292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181875" y="2704970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960400" y="4397253"/>
            <a:ext cx="1772022" cy="143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181875" y="4797425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181875" y="5271103"/>
            <a:ext cx="1307549" cy="3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Repository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34" idx="3"/>
            <a:endCxn id="32" idx="1"/>
          </p:cNvCxnSpPr>
          <p:nvPr/>
        </p:nvCxnSpPr>
        <p:spPr>
          <a:xfrm flipV="1">
            <a:off x="2228437" y="2584331"/>
            <a:ext cx="1521857" cy="999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7" idx="1"/>
          </p:cNvCxnSpPr>
          <p:nvPr/>
        </p:nvCxnSpPr>
        <p:spPr>
          <a:xfrm>
            <a:off x="2228437" y="3584000"/>
            <a:ext cx="1521857" cy="1566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27285" y="4150797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207307" y="4654616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7" idx="3"/>
            <a:endCxn id="53" idx="1"/>
          </p:cNvCxnSpPr>
          <p:nvPr/>
        </p:nvCxnSpPr>
        <p:spPr>
          <a:xfrm flipV="1">
            <a:off x="5977266" y="4717596"/>
            <a:ext cx="1050019" cy="432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0887" y="4278065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UI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3"/>
            <a:endCxn id="32" idx="1"/>
          </p:cNvCxnSpPr>
          <p:nvPr/>
        </p:nvCxnSpPr>
        <p:spPr>
          <a:xfrm flipV="1">
            <a:off x="2228437" y="2584331"/>
            <a:ext cx="1521857" cy="1953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7" idx="1"/>
          </p:cNvCxnSpPr>
          <p:nvPr/>
        </p:nvCxnSpPr>
        <p:spPr>
          <a:xfrm>
            <a:off x="2228437" y="4537746"/>
            <a:ext cx="1521857" cy="612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27285" y="5436794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207307" y="5783172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37" idx="3"/>
            <a:endCxn id="41" idx="1"/>
          </p:cNvCxnSpPr>
          <p:nvPr/>
        </p:nvCxnSpPr>
        <p:spPr>
          <a:xfrm>
            <a:off x="5977266" y="5150464"/>
            <a:ext cx="1050019" cy="853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 서비스란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작고</a:t>
            </a:r>
            <a:r>
              <a:rPr lang="en-US" altLang="ko-KR" dirty="0" smtClean="0"/>
              <a:t>(small)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로 다른 서비스와 연계하며</a:t>
            </a:r>
            <a:r>
              <a:rPr lang="en-US" altLang="ko-KR" dirty="0" smtClean="0"/>
              <a:t>(communicate with APIs)</a:t>
            </a:r>
          </a:p>
          <a:p>
            <a:r>
              <a:rPr lang="ko-KR" altLang="en-US" dirty="0" smtClean="0"/>
              <a:t>자율적이며</a:t>
            </a:r>
            <a:r>
              <a:rPr lang="en-US" altLang="ko-KR" dirty="0" smtClean="0"/>
              <a:t>(autonomous)</a:t>
            </a:r>
          </a:p>
          <a:p>
            <a:r>
              <a:rPr lang="ko-KR" altLang="en-US" dirty="0" smtClean="0"/>
              <a:t>한 가지 일을 잘하는데 초점을 맞춘 서비스</a:t>
            </a:r>
            <a:r>
              <a:rPr lang="en-US" altLang="ko-KR" dirty="0" smtClean="0"/>
              <a:t>(focused on doing one thing well)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MSA</a:t>
            </a:r>
            <a:r>
              <a:rPr lang="ko-KR" altLang="en-US" dirty="0" smtClean="0"/>
              <a:t>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 smtClean="0"/>
              <a:t>Vendor Driven</a:t>
            </a:r>
            <a:r>
              <a:rPr lang="en-US" altLang="ko-KR" dirty="0" smtClean="0"/>
              <a:t> -&gt; Service Company Driven</a:t>
            </a:r>
          </a:p>
          <a:p>
            <a:r>
              <a:rPr lang="ko-KR" altLang="en-US" dirty="0" smtClean="0"/>
              <a:t>오픈테크놀로지 기반</a:t>
            </a:r>
            <a:endParaRPr lang="en-US" altLang="ko-KR" dirty="0" smtClean="0"/>
          </a:p>
          <a:p>
            <a:r>
              <a:rPr lang="en-US" altLang="ko-KR" dirty="0" smtClean="0"/>
              <a:t>SOAP/XML vs. REST/JSON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스펙 먼저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현실에서 검증된 </a:t>
            </a:r>
            <a:r>
              <a:rPr lang="en-US" altLang="ko-KR" dirty="0" smtClean="0"/>
              <a:t>Practice</a:t>
            </a:r>
            <a:r>
              <a:rPr lang="ko-KR" altLang="en-US" dirty="0" smtClean="0"/>
              <a:t>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모음</a:t>
            </a:r>
            <a:endParaRPr lang="en-US" altLang="ko-KR" dirty="0" smtClean="0"/>
          </a:p>
          <a:p>
            <a:r>
              <a:rPr lang="en-US" dirty="0" smtClean="0"/>
              <a:t>Agile</a:t>
            </a:r>
            <a:r>
              <a:rPr lang="ko-KR" altLang="en-US" dirty="0" smtClean="0"/>
              <a:t> 개념과의 결합</a:t>
            </a:r>
            <a:endParaRPr lang="en-US" altLang="ko-KR" dirty="0" smtClean="0"/>
          </a:p>
          <a:p>
            <a:r>
              <a:rPr lang="en-US" dirty="0" smtClean="0"/>
              <a:t>Cloud</a:t>
            </a:r>
            <a:r>
              <a:rPr lang="ko-KR" altLang="en-US" dirty="0" smtClean="0"/>
              <a:t> 환경의 활용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 서비스 모델링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</a:p>
          <a:p>
            <a:r>
              <a:rPr lang="en-US" dirty="0" smtClean="0"/>
              <a:t>Bounded Context</a:t>
            </a:r>
          </a:p>
          <a:p>
            <a:r>
              <a:rPr lang="en-US" dirty="0" smtClean="0"/>
              <a:t>Contract-First(API-First) Design</a:t>
            </a:r>
          </a:p>
          <a:p>
            <a:r>
              <a:rPr lang="en-US" dirty="0" smtClean="0"/>
              <a:t>Decomposed database</a:t>
            </a:r>
          </a:p>
          <a:p>
            <a:r>
              <a:rPr lang="en-US" dirty="0" smtClean="0"/>
              <a:t>Event-Driven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</a:t>
            </a:r>
            <a:r>
              <a:rPr lang="ko-KR" altLang="en-US" dirty="0" smtClean="0"/>
              <a:t>를 먼저 정의하라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dirty="0" smtClean="0"/>
              <a:t>API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REST API Maturity Level 2</a:t>
            </a:r>
            <a:r>
              <a:rPr lang="ko-KR" altLang="en-US" dirty="0" smtClean="0"/>
              <a:t> 이상이 되도록 강제화하라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dirty="0" smtClean="0"/>
              <a:t>API</a:t>
            </a:r>
            <a:r>
              <a:rPr lang="ko-KR" altLang="en-US" dirty="0" smtClean="0"/>
              <a:t> 문서를 유지하라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Swagger)</a:t>
            </a:r>
          </a:p>
          <a:p>
            <a:endParaRPr lang="en-US" altLang="ko-KR" dirty="0" smtClean="0"/>
          </a:p>
          <a:p>
            <a:r>
              <a:rPr lang="en-US" dirty="0" smtClean="0"/>
              <a:t>ORM</a:t>
            </a:r>
            <a:r>
              <a:rPr lang="ko-KR" altLang="en-US" dirty="0" smtClean="0"/>
              <a:t>을 활용하라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너무 의존하지 마라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도메인 내부에서만 의미있는 값을 외부에 노출하는 것을 지양하라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마이크로 서비스가 별다른 설정 없이 바로 기동가능하게 하라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Boot + Embedded WAS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서비스 간 통합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8858" y="214410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</a:p>
          <a:p>
            <a:pPr algn="ctr"/>
            <a:r>
              <a:rPr lang="en-US" dirty="0" smtClean="0"/>
              <a:t>(Web)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8858" y="4473879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</a:p>
          <a:p>
            <a:pPr algn="ctr"/>
            <a:r>
              <a:rPr lang="en-US" dirty="0" smtClean="0"/>
              <a:t>(App)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8055" y="14707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3155" y="16231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603" y="1836644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3"/>
            <a:endCxn id="6" idx="1"/>
          </p:cNvCxnSpPr>
          <p:nvPr/>
        </p:nvCxnSpPr>
        <p:spPr>
          <a:xfrm flipV="1">
            <a:off x="5673283" y="1995525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5673283" y="2099043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8055" y="28115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93155" y="29639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7603" y="3177504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3"/>
            <a:endCxn id="11" idx="1"/>
          </p:cNvCxnSpPr>
          <p:nvPr/>
        </p:nvCxnSpPr>
        <p:spPr>
          <a:xfrm flipV="1">
            <a:off x="5673283" y="3336385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5673283" y="3439903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8055" y="41789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93155" y="43313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27603" y="4544857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3"/>
            <a:endCxn id="16" idx="1"/>
          </p:cNvCxnSpPr>
          <p:nvPr/>
        </p:nvCxnSpPr>
        <p:spPr>
          <a:xfrm flipV="1">
            <a:off x="5673283" y="4703738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7" idx="1"/>
          </p:cNvCxnSpPr>
          <p:nvPr/>
        </p:nvCxnSpPr>
        <p:spPr>
          <a:xfrm>
            <a:off x="5673283" y="4807256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8055" y="55234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93155" y="56758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27603" y="5889390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21" idx="1"/>
          </p:cNvCxnSpPr>
          <p:nvPr/>
        </p:nvCxnSpPr>
        <p:spPr>
          <a:xfrm flipV="1">
            <a:off x="5673283" y="6048271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3"/>
            <a:endCxn id="22" idx="1"/>
          </p:cNvCxnSpPr>
          <p:nvPr/>
        </p:nvCxnSpPr>
        <p:spPr>
          <a:xfrm>
            <a:off x="5673283" y="6151789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8" idx="1"/>
          </p:cNvCxnSpPr>
          <p:nvPr/>
        </p:nvCxnSpPr>
        <p:spPr>
          <a:xfrm flipV="1">
            <a:off x="2863879" y="2099043"/>
            <a:ext cx="1963725" cy="569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13" idx="1"/>
          </p:cNvCxnSpPr>
          <p:nvPr/>
        </p:nvCxnSpPr>
        <p:spPr>
          <a:xfrm>
            <a:off x="2863879" y="2668905"/>
            <a:ext cx="1963725" cy="77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18" idx="1"/>
          </p:cNvCxnSpPr>
          <p:nvPr/>
        </p:nvCxnSpPr>
        <p:spPr>
          <a:xfrm>
            <a:off x="2863879" y="2668906"/>
            <a:ext cx="1963725" cy="2138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23" idx="1"/>
          </p:cNvCxnSpPr>
          <p:nvPr/>
        </p:nvCxnSpPr>
        <p:spPr>
          <a:xfrm>
            <a:off x="2863879" y="2668905"/>
            <a:ext cx="1963725" cy="3482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8" idx="1"/>
          </p:cNvCxnSpPr>
          <p:nvPr/>
        </p:nvCxnSpPr>
        <p:spPr>
          <a:xfrm flipV="1">
            <a:off x="2863879" y="2099044"/>
            <a:ext cx="1963725" cy="289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13" idx="1"/>
          </p:cNvCxnSpPr>
          <p:nvPr/>
        </p:nvCxnSpPr>
        <p:spPr>
          <a:xfrm flipV="1">
            <a:off x="2863879" y="3439904"/>
            <a:ext cx="1963725" cy="1558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18" idx="1"/>
          </p:cNvCxnSpPr>
          <p:nvPr/>
        </p:nvCxnSpPr>
        <p:spPr>
          <a:xfrm flipV="1">
            <a:off x="2863879" y="4807256"/>
            <a:ext cx="1963725" cy="191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23" idx="1"/>
          </p:cNvCxnSpPr>
          <p:nvPr/>
        </p:nvCxnSpPr>
        <p:spPr>
          <a:xfrm>
            <a:off x="2863879" y="4998677"/>
            <a:ext cx="1963725" cy="1153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93154" y="1631154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6493155" y="183664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6493155" y="2041362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6493154" y="225869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6493154" y="294431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6493155" y="3149801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6493155" y="335451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493154" y="3571853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6493155" y="433936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6493156" y="454485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6493156" y="474957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6493155" y="496691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6493156" y="5656196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6493157" y="586168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6493157" y="6066404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6493156" y="6283739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777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서비스 간 통합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903213" y="3252546"/>
            <a:ext cx="2189763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38858" y="214410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</a:p>
          <a:p>
            <a:pPr algn="ctr"/>
            <a:r>
              <a:rPr lang="en-US" dirty="0" smtClean="0"/>
              <a:t>(Web)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38858" y="4473879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</a:p>
          <a:p>
            <a:pPr algn="ctr"/>
            <a:r>
              <a:rPr lang="en-US" dirty="0" smtClean="0"/>
              <a:t>(App)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01127" y="14707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266227" y="16231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MS-A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3"/>
            <a:endCxn id="53" idx="1"/>
          </p:cNvCxnSpPr>
          <p:nvPr/>
        </p:nvCxnSpPr>
        <p:spPr>
          <a:xfrm flipV="1">
            <a:off x="6092976" y="1995525"/>
            <a:ext cx="1008150" cy="178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3"/>
            <a:endCxn id="54" idx="1"/>
          </p:cNvCxnSpPr>
          <p:nvPr/>
        </p:nvCxnSpPr>
        <p:spPr>
          <a:xfrm flipV="1">
            <a:off x="6092977" y="2147925"/>
            <a:ext cx="1173250" cy="1629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01127" y="28115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266227" y="29639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MS-B</a:t>
            </a:r>
            <a:endParaRPr lang="en-US" dirty="0"/>
          </a:p>
        </p:txBody>
      </p:sp>
      <p:cxnSp>
        <p:nvCxnSpPr>
          <p:cNvPr id="59" name="Straight Connector 58"/>
          <p:cNvCxnSpPr>
            <a:stCxn id="50" idx="3"/>
            <a:endCxn id="57" idx="1"/>
          </p:cNvCxnSpPr>
          <p:nvPr/>
        </p:nvCxnSpPr>
        <p:spPr>
          <a:xfrm flipV="1">
            <a:off x="6092976" y="3336385"/>
            <a:ext cx="1008150" cy="440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  <a:endCxn id="58" idx="1"/>
          </p:cNvCxnSpPr>
          <p:nvPr/>
        </p:nvCxnSpPr>
        <p:spPr>
          <a:xfrm flipV="1">
            <a:off x="6092977" y="3488785"/>
            <a:ext cx="1173250" cy="288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01127" y="41789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266227" y="43313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MS-C</a:t>
            </a:r>
            <a:endParaRPr lang="en-US" dirty="0"/>
          </a:p>
        </p:txBody>
      </p:sp>
      <p:cxnSp>
        <p:nvCxnSpPr>
          <p:cNvPr id="63" name="Straight Connector 62"/>
          <p:cNvCxnSpPr>
            <a:stCxn id="50" idx="3"/>
            <a:endCxn id="61" idx="1"/>
          </p:cNvCxnSpPr>
          <p:nvPr/>
        </p:nvCxnSpPr>
        <p:spPr>
          <a:xfrm>
            <a:off x="6092976" y="3777344"/>
            <a:ext cx="1008150" cy="926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3"/>
            <a:endCxn id="62" idx="1"/>
          </p:cNvCxnSpPr>
          <p:nvPr/>
        </p:nvCxnSpPr>
        <p:spPr>
          <a:xfrm>
            <a:off x="6092977" y="3777344"/>
            <a:ext cx="1173250" cy="107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01127" y="55234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266227" y="56758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MS-D</a:t>
            </a:r>
            <a:endParaRPr lang="en-US" dirty="0"/>
          </a:p>
        </p:txBody>
      </p:sp>
      <p:cxnSp>
        <p:nvCxnSpPr>
          <p:cNvPr id="67" name="Straight Connector 66"/>
          <p:cNvCxnSpPr>
            <a:stCxn id="50" idx="3"/>
            <a:endCxn id="65" idx="1"/>
          </p:cNvCxnSpPr>
          <p:nvPr/>
        </p:nvCxnSpPr>
        <p:spPr>
          <a:xfrm>
            <a:off x="6092976" y="3777343"/>
            <a:ext cx="1008150" cy="2270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3"/>
            <a:endCxn id="66" idx="1"/>
          </p:cNvCxnSpPr>
          <p:nvPr/>
        </p:nvCxnSpPr>
        <p:spPr>
          <a:xfrm>
            <a:off x="6092977" y="3777343"/>
            <a:ext cx="1173250" cy="2423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1" idx="3"/>
            <a:endCxn id="50" idx="1"/>
          </p:cNvCxnSpPr>
          <p:nvPr/>
        </p:nvCxnSpPr>
        <p:spPr>
          <a:xfrm>
            <a:off x="2863878" y="2668905"/>
            <a:ext cx="1039335" cy="1108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50" idx="1"/>
          </p:cNvCxnSpPr>
          <p:nvPr/>
        </p:nvCxnSpPr>
        <p:spPr>
          <a:xfrm flipV="1">
            <a:off x="2863878" y="3777344"/>
            <a:ext cx="1039335" cy="1221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03214" y="3252546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3903215" y="345803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3903215" y="3662754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903214" y="3880089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1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서비스 간 통합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9050" y="2210947"/>
            <a:ext cx="2189763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3705" y="224953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</a:p>
          <a:p>
            <a:pPr algn="ctr"/>
            <a:r>
              <a:rPr lang="en-US" dirty="0" smtClean="0"/>
              <a:t>(Web)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3705" y="4392370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</a:p>
          <a:p>
            <a:pPr algn="ctr"/>
            <a:r>
              <a:rPr lang="en-US" dirty="0" smtClean="0"/>
              <a:t>(App)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16964" y="14707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82064" y="162312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MS-A</a:t>
            </a:r>
            <a:endParaRPr lang="en-US" dirty="0"/>
          </a:p>
        </p:txBody>
      </p:sp>
      <p:cxnSp>
        <p:nvCxnSpPr>
          <p:cNvPr id="33" name="Straight Connector 32"/>
          <p:cNvCxnSpPr>
            <a:stCxn id="28" idx="3"/>
            <a:endCxn id="31" idx="1"/>
          </p:cNvCxnSpPr>
          <p:nvPr/>
        </p:nvCxnSpPr>
        <p:spPr>
          <a:xfrm flipV="1">
            <a:off x="6708814" y="1995526"/>
            <a:ext cx="1008150" cy="740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32" idx="1"/>
          </p:cNvCxnSpPr>
          <p:nvPr/>
        </p:nvCxnSpPr>
        <p:spPr>
          <a:xfrm flipV="1">
            <a:off x="6708814" y="2147926"/>
            <a:ext cx="1173250" cy="587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16964" y="28115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82064" y="29639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MS-B</a:t>
            </a:r>
            <a:endParaRPr lang="en-US" dirty="0"/>
          </a:p>
        </p:txBody>
      </p:sp>
      <p:cxnSp>
        <p:nvCxnSpPr>
          <p:cNvPr id="37" name="Straight Connector 36"/>
          <p:cNvCxnSpPr>
            <a:stCxn id="28" idx="3"/>
            <a:endCxn id="35" idx="1"/>
          </p:cNvCxnSpPr>
          <p:nvPr/>
        </p:nvCxnSpPr>
        <p:spPr>
          <a:xfrm>
            <a:off x="6708814" y="2735745"/>
            <a:ext cx="1008150" cy="600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3"/>
            <a:endCxn id="36" idx="1"/>
          </p:cNvCxnSpPr>
          <p:nvPr/>
        </p:nvCxnSpPr>
        <p:spPr>
          <a:xfrm>
            <a:off x="6708814" y="2735745"/>
            <a:ext cx="1173250" cy="753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716964" y="41789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82064" y="4331341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MS-C</a:t>
            </a:r>
            <a:endParaRPr lang="en-US" dirty="0"/>
          </a:p>
        </p:txBody>
      </p:sp>
      <p:cxnSp>
        <p:nvCxnSpPr>
          <p:cNvPr id="41" name="Straight Connector 40"/>
          <p:cNvCxnSpPr>
            <a:stCxn id="77" idx="3"/>
            <a:endCxn id="39" idx="1"/>
          </p:cNvCxnSpPr>
          <p:nvPr/>
        </p:nvCxnSpPr>
        <p:spPr>
          <a:xfrm flipV="1">
            <a:off x="6708814" y="4703738"/>
            <a:ext cx="1008150" cy="245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7" idx="3"/>
            <a:endCxn id="40" idx="1"/>
          </p:cNvCxnSpPr>
          <p:nvPr/>
        </p:nvCxnSpPr>
        <p:spPr>
          <a:xfrm flipV="1">
            <a:off x="6708814" y="4856138"/>
            <a:ext cx="1173250" cy="9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716964" y="55234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82064" y="5675874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MS-D</a:t>
            </a:r>
            <a:endParaRPr lang="en-US" dirty="0"/>
          </a:p>
        </p:txBody>
      </p:sp>
      <p:cxnSp>
        <p:nvCxnSpPr>
          <p:cNvPr id="45" name="Straight Connector 44"/>
          <p:cNvCxnSpPr>
            <a:stCxn id="29" idx="3"/>
            <a:endCxn id="83" idx="1"/>
          </p:cNvCxnSpPr>
          <p:nvPr/>
        </p:nvCxnSpPr>
        <p:spPr>
          <a:xfrm flipV="1">
            <a:off x="2208726" y="2773554"/>
            <a:ext cx="1188671" cy="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96" idx="1"/>
          </p:cNvCxnSpPr>
          <p:nvPr/>
        </p:nvCxnSpPr>
        <p:spPr>
          <a:xfrm>
            <a:off x="2208726" y="4917168"/>
            <a:ext cx="1188671" cy="13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19051" y="221094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4519052" y="241643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4519052" y="262115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75" name="Rectangle 74"/>
          <p:cNvSpPr/>
          <p:nvPr/>
        </p:nvSpPr>
        <p:spPr>
          <a:xfrm>
            <a:off x="4519051" y="283849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cxnSp>
        <p:nvCxnSpPr>
          <p:cNvPr id="76" name="Straight Connector 75"/>
          <p:cNvCxnSpPr>
            <a:stCxn id="83" idx="3"/>
            <a:endCxn id="28" idx="1"/>
          </p:cNvCxnSpPr>
          <p:nvPr/>
        </p:nvCxnSpPr>
        <p:spPr>
          <a:xfrm flipV="1">
            <a:off x="4187266" y="2735744"/>
            <a:ext cx="331785" cy="37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9050" y="4424897"/>
            <a:ext cx="2189763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519051" y="442489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4519052" y="463038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4519052" y="483510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4519051" y="505244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cxnSp>
        <p:nvCxnSpPr>
          <p:cNvPr id="82" name="Straight Connector 81"/>
          <p:cNvCxnSpPr>
            <a:stCxn id="83" idx="3"/>
            <a:endCxn id="87" idx="1"/>
          </p:cNvCxnSpPr>
          <p:nvPr/>
        </p:nvCxnSpPr>
        <p:spPr>
          <a:xfrm>
            <a:off x="4187265" y="2773554"/>
            <a:ext cx="496886" cy="102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397396" y="2511155"/>
            <a:ext cx="789869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684150" y="2363347"/>
            <a:ext cx="2189763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684151" y="236334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4684152" y="256883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4684152" y="277355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4684151" y="299089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cxnSp>
        <p:nvCxnSpPr>
          <p:cNvPr id="89" name="Straight Connector 88"/>
          <p:cNvCxnSpPr>
            <a:stCxn id="77" idx="3"/>
            <a:endCxn id="43" idx="1"/>
          </p:cNvCxnSpPr>
          <p:nvPr/>
        </p:nvCxnSpPr>
        <p:spPr>
          <a:xfrm>
            <a:off x="6708814" y="4949695"/>
            <a:ext cx="1008150" cy="1098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44" idx="1"/>
          </p:cNvCxnSpPr>
          <p:nvPr/>
        </p:nvCxnSpPr>
        <p:spPr>
          <a:xfrm>
            <a:off x="6708814" y="4949695"/>
            <a:ext cx="1173250" cy="1250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684150" y="4577297"/>
            <a:ext cx="2189763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684151" y="457729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4684152" y="478278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94" name="Rectangle 93"/>
          <p:cNvSpPr/>
          <p:nvPr/>
        </p:nvSpPr>
        <p:spPr>
          <a:xfrm>
            <a:off x="4684152" y="498750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95" name="Rectangle 94"/>
          <p:cNvSpPr/>
          <p:nvPr/>
        </p:nvSpPr>
        <p:spPr>
          <a:xfrm>
            <a:off x="4684151" y="520484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96" name="Rectangle 95"/>
          <p:cNvSpPr/>
          <p:nvPr/>
        </p:nvSpPr>
        <p:spPr>
          <a:xfrm>
            <a:off x="3397396" y="4668197"/>
            <a:ext cx="789869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97" name="Straight Connector 96"/>
          <p:cNvCxnSpPr>
            <a:stCxn id="96" idx="3"/>
            <a:endCxn id="77" idx="1"/>
          </p:cNvCxnSpPr>
          <p:nvPr/>
        </p:nvCxnSpPr>
        <p:spPr>
          <a:xfrm>
            <a:off x="4187266" y="4930596"/>
            <a:ext cx="331785" cy="19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3"/>
            <a:endCxn id="94" idx="1"/>
          </p:cNvCxnSpPr>
          <p:nvPr/>
        </p:nvCxnSpPr>
        <p:spPr>
          <a:xfrm>
            <a:off x="4187265" y="4930596"/>
            <a:ext cx="496886" cy="159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3"/>
            <a:endCxn id="39" idx="1"/>
          </p:cNvCxnSpPr>
          <p:nvPr/>
        </p:nvCxnSpPr>
        <p:spPr>
          <a:xfrm>
            <a:off x="6873914" y="2888144"/>
            <a:ext cx="843050" cy="1815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4" idx="3"/>
            <a:endCxn id="40" idx="1"/>
          </p:cNvCxnSpPr>
          <p:nvPr/>
        </p:nvCxnSpPr>
        <p:spPr>
          <a:xfrm>
            <a:off x="6873914" y="2888144"/>
            <a:ext cx="1008150" cy="196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3"/>
            <a:endCxn id="43" idx="1"/>
          </p:cNvCxnSpPr>
          <p:nvPr/>
        </p:nvCxnSpPr>
        <p:spPr>
          <a:xfrm>
            <a:off x="6873914" y="2888145"/>
            <a:ext cx="843050" cy="3160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3"/>
            <a:endCxn id="44" idx="1"/>
          </p:cNvCxnSpPr>
          <p:nvPr/>
        </p:nvCxnSpPr>
        <p:spPr>
          <a:xfrm>
            <a:off x="6873914" y="2888145"/>
            <a:ext cx="1008150" cy="3312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1" idx="3"/>
            <a:endCxn id="36" idx="1"/>
          </p:cNvCxnSpPr>
          <p:nvPr/>
        </p:nvCxnSpPr>
        <p:spPr>
          <a:xfrm flipV="1">
            <a:off x="6873914" y="3488786"/>
            <a:ext cx="1008150" cy="1613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1" idx="3"/>
            <a:endCxn id="32" idx="1"/>
          </p:cNvCxnSpPr>
          <p:nvPr/>
        </p:nvCxnSpPr>
        <p:spPr>
          <a:xfrm flipV="1">
            <a:off x="6873914" y="2147926"/>
            <a:ext cx="1008150" cy="2954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8858" y="203648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Client/API Gateway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8055" y="136310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93155" y="1515507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603" y="1729024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 flipV="1">
            <a:off x="5673283" y="1887905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5673283" y="1991423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8055" y="270396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93155" y="2856368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7603" y="3069884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3"/>
            <a:endCxn id="10" idx="1"/>
          </p:cNvCxnSpPr>
          <p:nvPr/>
        </p:nvCxnSpPr>
        <p:spPr>
          <a:xfrm flipV="1">
            <a:off x="5673283" y="3228765"/>
            <a:ext cx="654771" cy="103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11" idx="1"/>
          </p:cNvCxnSpPr>
          <p:nvPr/>
        </p:nvCxnSpPr>
        <p:spPr>
          <a:xfrm>
            <a:off x="5673283" y="3332283"/>
            <a:ext cx="819871" cy="4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  <a:endCxn id="7" idx="1"/>
          </p:cNvCxnSpPr>
          <p:nvPr/>
        </p:nvCxnSpPr>
        <p:spPr>
          <a:xfrm flipV="1">
            <a:off x="2863879" y="1991423"/>
            <a:ext cx="1963725" cy="569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2" idx="1"/>
          </p:cNvCxnSpPr>
          <p:nvPr/>
        </p:nvCxnSpPr>
        <p:spPr>
          <a:xfrm>
            <a:off x="2863879" y="2561285"/>
            <a:ext cx="1963725" cy="77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93154" y="1523534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6493155" y="1729025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493155" y="1933741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493154" y="215107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6493154" y="283669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6493155" y="3042181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6493155" y="3246898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6493154" y="3464233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038858" y="4716427"/>
            <a:ext cx="1432906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Client/API Gateway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28055" y="4043047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3155" y="4195447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67478" y="4720244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 Proxy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3"/>
            <a:endCxn id="26" idx="1"/>
          </p:cNvCxnSpPr>
          <p:nvPr/>
        </p:nvCxnSpPr>
        <p:spPr>
          <a:xfrm flipV="1">
            <a:off x="3313159" y="4567845"/>
            <a:ext cx="3014896" cy="41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  <a:endCxn id="27" idx="1"/>
          </p:cNvCxnSpPr>
          <p:nvPr/>
        </p:nvCxnSpPr>
        <p:spPr>
          <a:xfrm flipV="1">
            <a:off x="3313159" y="4720245"/>
            <a:ext cx="3179996" cy="26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28055" y="5383907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93155" y="5536307"/>
            <a:ext cx="1825020" cy="10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MS-B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67478" y="5245041"/>
            <a:ext cx="845680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 Proxy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3"/>
            <a:endCxn id="31" idx="1"/>
          </p:cNvCxnSpPr>
          <p:nvPr/>
        </p:nvCxnSpPr>
        <p:spPr>
          <a:xfrm>
            <a:off x="3313159" y="5507440"/>
            <a:ext cx="3014896" cy="401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3"/>
            <a:endCxn id="32" idx="1"/>
          </p:cNvCxnSpPr>
          <p:nvPr/>
        </p:nvCxnSpPr>
        <p:spPr>
          <a:xfrm>
            <a:off x="3313159" y="5507440"/>
            <a:ext cx="3179996" cy="55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93154" y="4203473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6493155" y="4408964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6493155" y="4613681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493154" y="4831016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6493154" y="5516629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Security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6493155" y="5722120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Logging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6493155" y="5926837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6493154" y="6144172"/>
            <a:ext cx="661179" cy="205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…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3837235" y="6200597"/>
            <a:ext cx="1474612" cy="52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Registry</a:t>
            </a:r>
            <a:endParaRPr lang="en-US" dirty="0"/>
          </a:p>
        </p:txBody>
      </p:sp>
      <p:cxnSp>
        <p:nvCxnSpPr>
          <p:cNvPr id="51" name="Straight Connector 50"/>
          <p:cNvCxnSpPr>
            <a:stCxn id="28" idx="3"/>
            <a:endCxn id="50" idx="0"/>
          </p:cNvCxnSpPr>
          <p:nvPr/>
        </p:nvCxnSpPr>
        <p:spPr>
          <a:xfrm>
            <a:off x="3313159" y="4982643"/>
            <a:ext cx="1261382" cy="121795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3"/>
            <a:endCxn id="50" idx="0"/>
          </p:cNvCxnSpPr>
          <p:nvPr/>
        </p:nvCxnSpPr>
        <p:spPr>
          <a:xfrm>
            <a:off x="3313159" y="5507441"/>
            <a:ext cx="1261382" cy="693157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1"/>
            <a:endCxn id="50" idx="0"/>
          </p:cNvCxnSpPr>
          <p:nvPr/>
        </p:nvCxnSpPr>
        <p:spPr>
          <a:xfrm flipH="1">
            <a:off x="4574541" y="4567845"/>
            <a:ext cx="1753514" cy="163275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1"/>
            <a:endCxn id="50" idx="0"/>
          </p:cNvCxnSpPr>
          <p:nvPr/>
        </p:nvCxnSpPr>
        <p:spPr>
          <a:xfrm flipH="1">
            <a:off x="4574541" y="4716427"/>
            <a:ext cx="1918614" cy="1484171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1"/>
            <a:endCxn id="50" idx="0"/>
          </p:cNvCxnSpPr>
          <p:nvPr/>
        </p:nvCxnSpPr>
        <p:spPr>
          <a:xfrm flipH="1">
            <a:off x="4574541" y="5908705"/>
            <a:ext cx="1753514" cy="29189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1"/>
            <a:endCxn id="50" idx="3"/>
          </p:cNvCxnSpPr>
          <p:nvPr/>
        </p:nvCxnSpPr>
        <p:spPr>
          <a:xfrm flipH="1">
            <a:off x="5311847" y="5908704"/>
            <a:ext cx="1016208" cy="55429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4" idx="1"/>
            <a:endCxn id="50" idx="3"/>
          </p:cNvCxnSpPr>
          <p:nvPr/>
        </p:nvCxnSpPr>
        <p:spPr>
          <a:xfrm flipH="1">
            <a:off x="5311847" y="6029582"/>
            <a:ext cx="1181308" cy="43341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3353" y="1841890"/>
            <a:ext cx="3046652" cy="3511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Web App</a:t>
            </a:r>
            <a:r>
              <a:rPr lang="ko-KR" altLang="en-US" dirty="0" smtClean="0"/>
              <a:t> 아키텍처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562" y="3030695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Browser/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3459" y="2088348"/>
            <a:ext cx="2586409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24935" y="2503155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4935" y="3332361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4935" y="4072553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Repository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64398" y="2896561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3"/>
            <a:endCxn id="9" idx="1"/>
          </p:cNvCxnSpPr>
          <p:nvPr/>
        </p:nvCxnSpPr>
        <p:spPr>
          <a:xfrm>
            <a:off x="2239864" y="3597494"/>
            <a:ext cx="135348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0" idx="1"/>
          </p:cNvCxnSpPr>
          <p:nvPr/>
        </p:nvCxnSpPr>
        <p:spPr>
          <a:xfrm>
            <a:off x="6389868" y="3463359"/>
            <a:ext cx="1474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44421" y="3400380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MSA</a:t>
            </a:r>
            <a:r>
              <a:rPr lang="ko-KR" altLang="en-US" dirty="0" smtClean="0"/>
              <a:t>를 선택하는 이유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6781" y="1475017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Frontend/Backend </a:t>
            </a:r>
            <a:r>
              <a:rPr lang="ko-KR" altLang="en-US" sz="1400" dirty="0" smtClean="0"/>
              <a:t>분리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983288" y="1475017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회사의 </a:t>
            </a:r>
            <a:r>
              <a:rPr lang="en-US" altLang="ko-KR" sz="1400" dirty="0" smtClean="0"/>
              <a:t>Engineer Tech Tree</a:t>
            </a:r>
            <a:r>
              <a:rPr lang="ko-KR" altLang="en-US" sz="1400" dirty="0" smtClean="0"/>
              <a:t>와 동기화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26474" y="1756289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6781" y="2189962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코드 양이 커지고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중복코드가 발생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83288" y="2189962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코드의 양을 줄여서 누구나 쉽게 파악하도록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926474" y="2471234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6781" y="2904907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전체의 </a:t>
            </a:r>
            <a:r>
              <a:rPr lang="en-US" altLang="ko-KR" sz="1400" dirty="0" smtClean="0"/>
              <a:t>Project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983288" y="2904907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Working Group</a:t>
            </a:r>
            <a:r>
              <a:rPr lang="ko-KR" altLang="en-US" sz="1400" dirty="0" smtClean="0"/>
              <a:t>별 </a:t>
            </a:r>
            <a:r>
              <a:rPr lang="en-US" altLang="ko-KR" sz="1400" dirty="0" smtClean="0"/>
              <a:t>Product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926474" y="3186179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1" y="3619852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시스템 간 연계 증대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983288" y="3619852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API </a:t>
            </a:r>
            <a:r>
              <a:rPr lang="ko-KR" altLang="en-US" sz="1400" dirty="0" smtClean="0"/>
              <a:t>기반의 </a:t>
            </a:r>
            <a:r>
              <a:rPr lang="en-US" altLang="ko-KR" sz="1400" dirty="0" smtClean="0"/>
              <a:t>Contract</a:t>
            </a:r>
            <a:r>
              <a:rPr lang="ko-KR" altLang="en-US" sz="1400" dirty="0" smtClean="0"/>
              <a:t> 관리를 강제화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2926474" y="3901124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6781" y="4334797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새로운 기술에 대한 도입 욕구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983288" y="4334797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Micro-Service </a:t>
            </a:r>
            <a:r>
              <a:rPr lang="ko-KR" altLang="en-US" sz="1400" dirty="0" smtClean="0"/>
              <a:t>단위로 구현에 자율성 부여</a:t>
            </a:r>
            <a:endParaRPr lang="en-US" altLang="ko-KR" sz="1400" dirty="0" smtClean="0"/>
          </a:p>
          <a:p>
            <a:pPr algn="ctr"/>
            <a:r>
              <a:rPr lang="ko-KR" altLang="ko-KR" sz="1400" dirty="0" smtClean="0"/>
              <a:t>(</a:t>
            </a:r>
            <a:r>
              <a:rPr lang="en-US" altLang="ko-KR" sz="1400" dirty="0" smtClean="0"/>
              <a:t>Polyglot)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2926474" y="4616069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6781" y="5114634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재사용성 향상 및 지속적인 발전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83288" y="5114634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Micro-Service </a:t>
            </a:r>
            <a:r>
              <a:rPr lang="ko-KR" altLang="en-US" sz="1400" dirty="0" smtClean="0"/>
              <a:t>단위의 재사용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자유로운 리팩토링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2926474" y="5395906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781" y="5792205"/>
            <a:ext cx="2139693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회사 인프라의 뒷받침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983288" y="5792205"/>
            <a:ext cx="4790198" cy="56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On-Premise Cloud, CI</a:t>
            </a:r>
            <a:r>
              <a:rPr lang="ko-KR" altLang="en-US" sz="1400" dirty="0" smtClean="0"/>
              <a:t>와 연계된 배포 자동화</a:t>
            </a:r>
            <a:r>
              <a:rPr lang="en-US" altLang="ko-KR" sz="1400" dirty="0" smtClean="0"/>
              <a:t>(Jarvis), </a:t>
            </a:r>
            <a:r>
              <a:rPr lang="ko-KR" altLang="en-US" sz="1400" dirty="0" smtClean="0"/>
              <a:t>향후 </a:t>
            </a:r>
            <a:r>
              <a:rPr lang="en-US" altLang="ko-KR" sz="1400" dirty="0" err="1" smtClean="0"/>
              <a:t>Docker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 기술과 연계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926474" y="6073477"/>
            <a:ext cx="105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개발하나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7666" y="1293850"/>
            <a:ext cx="4235897" cy="547215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 smtClean="0"/>
              <a:t>Backend </a:t>
            </a:r>
            <a:r>
              <a:rPr lang="ko-KR" altLang="en-US" dirty="0" smtClean="0"/>
              <a:t>개발자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" y="1293850"/>
            <a:ext cx="4159540" cy="54721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/>
              <a:t>Frontend </a:t>
            </a:r>
            <a:r>
              <a:rPr lang="ko-KR" altLang="en-US" dirty="0" smtClean="0"/>
              <a:t>개발자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8988" y="1405767"/>
            <a:ext cx="5514309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UserStory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검토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168989" y="2180293"/>
            <a:ext cx="5514309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Contract/API</a:t>
            </a:r>
            <a:r>
              <a:rPr lang="ko-KR" altLang="en-US" sz="1600" dirty="0" smtClean="0"/>
              <a:t> 설계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168988" y="3214484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Frontend </a:t>
            </a:r>
            <a:r>
              <a:rPr lang="ko-KR" altLang="en-US" sz="1600" dirty="0" smtClean="0"/>
              <a:t>개발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420170" y="3214483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Backend </a:t>
            </a:r>
            <a:r>
              <a:rPr lang="ko-KR" altLang="en-US" sz="1600" dirty="0" smtClean="0"/>
              <a:t>개발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926143" y="1886741"/>
            <a:ext cx="1" cy="293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3836740" y="2125079"/>
            <a:ext cx="553217" cy="16255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5462330" y="2125080"/>
            <a:ext cx="553216" cy="16255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68989" y="4079096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Mock</a:t>
            </a:r>
            <a:r>
              <a:rPr lang="en-US" altLang="ko-KR" sz="1600" dirty="0" smtClean="0"/>
              <a:t>/Unit Test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20170" y="4079096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Unit Test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68987" y="5169241"/>
            <a:ext cx="2263129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r>
              <a:rPr lang="ko-KR" altLang="en-US" sz="1600" dirty="0" smtClean="0"/>
              <a:t> 연동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8" idx="2"/>
            <a:endCxn id="13" idx="0"/>
          </p:cNvCxnSpPr>
          <p:nvPr/>
        </p:nvCxnSpPr>
        <p:spPr>
          <a:xfrm>
            <a:off x="3300552" y="3695458"/>
            <a:ext cx="1" cy="383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5" idx="0"/>
          </p:cNvCxnSpPr>
          <p:nvPr/>
        </p:nvCxnSpPr>
        <p:spPr>
          <a:xfrm flipH="1">
            <a:off x="3300552" y="4560071"/>
            <a:ext cx="1" cy="609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3300552" y="4560071"/>
            <a:ext cx="3251182" cy="609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4" idx="0"/>
          </p:cNvCxnSpPr>
          <p:nvPr/>
        </p:nvCxnSpPr>
        <p:spPr>
          <a:xfrm>
            <a:off x="6551734" y="3695458"/>
            <a:ext cx="0" cy="38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20170" y="5169241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Load Test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4" idx="2"/>
            <a:endCxn id="20" idx="0"/>
          </p:cNvCxnSpPr>
          <p:nvPr/>
        </p:nvCxnSpPr>
        <p:spPr>
          <a:xfrm>
            <a:off x="6551734" y="4560071"/>
            <a:ext cx="0" cy="609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3"/>
            <a:endCxn id="9" idx="3"/>
          </p:cNvCxnSpPr>
          <p:nvPr/>
        </p:nvCxnSpPr>
        <p:spPr>
          <a:xfrm flipV="1">
            <a:off x="7683297" y="3454970"/>
            <a:ext cx="13758" cy="195475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3"/>
            <a:endCxn id="9" idx="3"/>
          </p:cNvCxnSpPr>
          <p:nvPr/>
        </p:nvCxnSpPr>
        <p:spPr>
          <a:xfrm flipV="1">
            <a:off x="7683297" y="3454971"/>
            <a:ext cx="13758" cy="86461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42678" y="6187541"/>
            <a:ext cx="2263128" cy="48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UserStory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종료</a:t>
            </a:r>
            <a:endParaRPr lang="en-US" sz="1600" dirty="0"/>
          </a:p>
        </p:txBody>
      </p:sp>
      <p:cxnSp>
        <p:nvCxnSpPr>
          <p:cNvPr id="25" name="Elbow Connector 24"/>
          <p:cNvCxnSpPr>
            <a:stCxn id="15" idx="2"/>
            <a:endCxn id="24" idx="0"/>
          </p:cNvCxnSpPr>
          <p:nvPr/>
        </p:nvCxnSpPr>
        <p:spPr>
          <a:xfrm rot="16200000" flipH="1">
            <a:off x="3868733" y="5082033"/>
            <a:ext cx="537326" cy="16736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2"/>
            <a:endCxn id="24" idx="0"/>
          </p:cNvCxnSpPr>
          <p:nvPr/>
        </p:nvCxnSpPr>
        <p:spPr>
          <a:xfrm rot="5400000">
            <a:off x="5494325" y="5130132"/>
            <a:ext cx="537326" cy="15774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Contract/API</a:t>
            </a:r>
            <a:r>
              <a:rPr lang="ko-KR" altLang="en-US" dirty="0" smtClean="0"/>
              <a:t>의 설계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6973" y="1491703"/>
            <a:ext cx="3774554" cy="5046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API Workspace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512933" y="3991159"/>
            <a:ext cx="809920" cy="6674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8765" y="3763237"/>
            <a:ext cx="580624" cy="472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3178" y="2045228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3796" y="3011634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8896" y="3164034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58278" y="2197628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11" name="Elbow Connector 10"/>
          <p:cNvCxnSpPr>
            <a:stCxn id="10" idx="2"/>
            <a:endCxn id="8" idx="1"/>
          </p:cNvCxnSpPr>
          <p:nvPr/>
        </p:nvCxnSpPr>
        <p:spPr>
          <a:xfrm rot="16200000" flipH="1">
            <a:off x="3363844" y="3029144"/>
            <a:ext cx="496543" cy="10336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596152" y="4146720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96152" y="4854003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96152" y="5568524"/>
            <a:ext cx="1204312" cy="63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5" name="Elbow Connector 14"/>
          <p:cNvCxnSpPr>
            <a:stCxn id="9" idx="2"/>
            <a:endCxn id="12" idx="1"/>
          </p:cNvCxnSpPr>
          <p:nvPr/>
        </p:nvCxnSpPr>
        <p:spPr>
          <a:xfrm rot="16200000" flipH="1">
            <a:off x="4180991" y="4049022"/>
            <a:ext cx="665223" cy="16509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Elbow Connector 15"/>
          <p:cNvCxnSpPr>
            <a:stCxn id="9" idx="2"/>
            <a:endCxn id="13" idx="1"/>
          </p:cNvCxnSpPr>
          <p:nvPr/>
        </p:nvCxnSpPr>
        <p:spPr>
          <a:xfrm rot="16200000" flipH="1">
            <a:off x="3827348" y="4402664"/>
            <a:ext cx="1372506" cy="16509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Elbow Connector 16"/>
          <p:cNvCxnSpPr>
            <a:stCxn id="9" idx="2"/>
            <a:endCxn id="14" idx="1"/>
          </p:cNvCxnSpPr>
          <p:nvPr/>
        </p:nvCxnSpPr>
        <p:spPr>
          <a:xfrm rot="16200000" flipH="1">
            <a:off x="3470089" y="4759924"/>
            <a:ext cx="2087027" cy="16509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Isosceles Triangle 17"/>
          <p:cNvSpPr/>
          <p:nvPr/>
        </p:nvSpPr>
        <p:spPr>
          <a:xfrm>
            <a:off x="8332258" y="4821445"/>
            <a:ext cx="809920" cy="6674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38090" y="4593523"/>
            <a:ext cx="580624" cy="472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1"/>
            <a:endCxn id="12" idx="3"/>
          </p:cNvCxnSpPr>
          <p:nvPr/>
        </p:nvCxnSpPr>
        <p:spPr>
          <a:xfrm flipH="1" flipV="1">
            <a:off x="5800463" y="4464183"/>
            <a:ext cx="2734275" cy="6910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3" idx="3"/>
          </p:cNvCxnSpPr>
          <p:nvPr/>
        </p:nvCxnSpPr>
        <p:spPr>
          <a:xfrm flipH="1">
            <a:off x="5800463" y="5155188"/>
            <a:ext cx="2734275" cy="1627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14" idx="3"/>
          </p:cNvCxnSpPr>
          <p:nvPr/>
        </p:nvCxnSpPr>
        <p:spPr>
          <a:xfrm flipH="1">
            <a:off x="5800463" y="5155187"/>
            <a:ext cx="2734275" cy="730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9993" y="4279518"/>
            <a:ext cx="121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Design APIs</a:t>
            </a:r>
            <a:r>
              <a:rPr lang="ko-KR" alt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09992" y="5701321"/>
            <a:ext cx="182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Publish/Change APIs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161362" y="5575610"/>
            <a:ext cx="182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Provider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8256" y="4716398"/>
            <a:ext cx="196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Consumer (stakeholder)</a:t>
            </a:r>
            <a:endParaRPr lang="en-US" sz="1400" dirty="0"/>
          </a:p>
        </p:txBody>
      </p:sp>
      <p:sp>
        <p:nvSpPr>
          <p:cNvPr id="27" name="Isosceles Triangle 26"/>
          <p:cNvSpPr/>
          <p:nvPr/>
        </p:nvSpPr>
        <p:spPr>
          <a:xfrm>
            <a:off x="512933" y="5660325"/>
            <a:ext cx="809920" cy="6674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765" y="5432403"/>
            <a:ext cx="580624" cy="472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8256" y="6385565"/>
            <a:ext cx="196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Consumer (public)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22853" y="4279518"/>
            <a:ext cx="3273298" cy="10380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487953" y="6009098"/>
            <a:ext cx="3108198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6545" y="3750159"/>
            <a:ext cx="182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 / Share </a:t>
            </a:r>
          </a:p>
          <a:p>
            <a:r>
              <a:rPr lang="en-US" sz="1400" dirty="0" smtClean="0"/>
              <a:t>draft spec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87954" y="5610877"/>
            <a:ext cx="182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Explore &amp; Test APIs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51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Polyglot</a:t>
            </a:r>
            <a:r>
              <a:rPr lang="ko-KR" altLang="en-US" dirty="0"/>
              <a:t> </a:t>
            </a:r>
            <a:r>
              <a:rPr lang="en-US" altLang="ko-KR" dirty="0" smtClean="0"/>
              <a:t>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4810" y="2131366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1.6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4810" y="2672789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4810" y="3214212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3.x + XML Conf.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4810" y="3755634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54810" y="4297058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MyBatis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54810" y="4838481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7647" y="1523585"/>
            <a:ext cx="351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시스템들의 </a:t>
            </a:r>
            <a:r>
              <a:rPr lang="en-US" altLang="ko-KR" dirty="0" smtClean="0"/>
              <a:t>Backend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8501" y="2131365"/>
            <a:ext cx="3137516" cy="4460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9487" y="2534948"/>
            <a:ext cx="2667934" cy="1984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9487" y="4626407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9487" y="5265487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9487" y="5924474"/>
            <a:ext cx="266793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6044" y="2903319"/>
            <a:ext cx="1898476" cy="4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6044" y="3409133"/>
            <a:ext cx="1898476" cy="4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Sitemesh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6044" y="3924154"/>
            <a:ext cx="1898476" cy="4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151" y="1528769"/>
            <a:ext cx="351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시스템들의 </a:t>
            </a:r>
            <a:r>
              <a:rPr lang="en-US" altLang="ko-KR" dirty="0" smtClean="0"/>
              <a:t>Frontend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253" y="3461020"/>
            <a:ext cx="2258494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Polyglot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503743" y="1417638"/>
            <a:ext cx="2468495" cy="31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1.7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Tomcat 7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4503743" y="1735360"/>
            <a:ext cx="2468495" cy="31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 4.x + Java Conf.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4503743" y="2053082"/>
            <a:ext cx="2468495" cy="31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 Data JPA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4503743" y="2527504"/>
            <a:ext cx="2468495" cy="317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1.8 / Embedded Tomcat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4503743" y="2845226"/>
            <a:ext cx="2468495" cy="317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 Boot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4503743" y="3162948"/>
            <a:ext cx="2468495" cy="317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 Data JPA</a:t>
            </a:r>
            <a:endParaRPr lang="en-US" sz="14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4503743" y="3692535"/>
            <a:ext cx="2468495" cy="635444"/>
            <a:chOff x="1761212" y="3692535"/>
            <a:chExt cx="2462708" cy="635444"/>
          </a:xfrm>
        </p:grpSpPr>
        <p:sp>
          <p:nvSpPr>
            <p:cNvPr id="109" name="Rectangle 108"/>
            <p:cNvSpPr/>
            <p:nvPr/>
          </p:nvSpPr>
          <p:spPr>
            <a:xfrm>
              <a:off x="1761212" y="3692535"/>
              <a:ext cx="2462708" cy="3177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Node.js</a:t>
              </a:r>
              <a:endParaRPr lang="en-US" sz="14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61212" y="4010257"/>
              <a:ext cx="2462708" cy="3177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Express</a:t>
              </a:r>
              <a:endParaRPr lang="en-US" sz="14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7688048" y="1455324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7688048" y="2357656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Redis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688048" y="4168836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RabbitMQ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4503743" y="4620303"/>
            <a:ext cx="2468495" cy="3177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Groovy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4503743" y="5558300"/>
            <a:ext cx="2468495" cy="3177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4503743" y="5974623"/>
            <a:ext cx="2468495" cy="3177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5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503743" y="5090425"/>
            <a:ext cx="2468495" cy="3177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Vert.x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503743" y="6400185"/>
            <a:ext cx="2468495" cy="3177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Others…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688048" y="3241068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PlanetSpace</a:t>
            </a:r>
            <a:endParaRPr lang="en-US" sz="1400" dirty="0" smtClean="0"/>
          </a:p>
          <a:p>
            <a:pPr algn="ctr"/>
            <a:r>
              <a:rPr lang="en-US" sz="1400" dirty="0" smtClean="0"/>
              <a:t>(File Storage)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399735" y="2131410"/>
            <a:ext cx="3137516" cy="3122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Frontend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637862" y="2523123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HTML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37862" y="3184373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2086981" y="2523123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Angular.js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637862" y="3854890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</a:t>
            </a:r>
            <a:endParaRPr lang="en-US" sz="1400" dirty="0"/>
          </a:p>
        </p:txBody>
      </p:sp>
      <p:sp>
        <p:nvSpPr>
          <p:cNvPr id="138" name="Rectangle 137"/>
          <p:cNvSpPr/>
          <p:nvPr/>
        </p:nvSpPr>
        <p:spPr>
          <a:xfrm>
            <a:off x="637862" y="4525755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Less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2086981" y="3184373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Grunt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2086981" y="3854890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Bower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2086981" y="4525755"/>
            <a:ext cx="1242683" cy="541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Karma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7688048" y="5976908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Other…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7688048" y="5028886"/>
            <a:ext cx="1722652" cy="707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ZooKeeper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6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환경의 문제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개발하다 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개의 마이크로서비스들을 구동시켜야 하는 경우가 많다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마이크로서비스마다 설정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기동방식이 상이한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다소 괴롭다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구동된 마이크로 서비스들을 위한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빠르게 설정하기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clone/pull</a:t>
            </a:r>
            <a:r>
              <a:rPr lang="ko-KR" altLang="en-US" dirty="0" smtClean="0"/>
              <a:t>하는 것도 일이다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098" y="1744017"/>
            <a:ext cx="6389266" cy="498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Developer’s Machine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85679" y="2258951"/>
            <a:ext cx="5952035" cy="491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Whitebase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7" idx="2"/>
            <a:endCxn id="8" idx="0"/>
          </p:cNvCxnSpPr>
          <p:nvPr/>
        </p:nvCxnSpPr>
        <p:spPr>
          <a:xfrm flipH="1">
            <a:off x="2133655" y="3819280"/>
            <a:ext cx="11659" cy="19085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85681" y="3134265"/>
            <a:ext cx="1119266" cy="68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jar/</a:t>
            </a:r>
            <a:r>
              <a:rPr lang="en-US" sz="1200" dirty="0" err="1" smtClean="0"/>
              <a:t>js</a:t>
            </a:r>
            <a:endParaRPr lang="en-US" sz="1200" dirty="0" smtClean="0"/>
          </a:p>
          <a:p>
            <a:pPr algn="ctr"/>
            <a:r>
              <a:rPr lang="en-US" sz="1200" dirty="0" smtClean="0"/>
              <a:t>(file system)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74022" y="5727789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MS-A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69513" y="2766353"/>
            <a:ext cx="524667" cy="403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git</a:t>
            </a:r>
            <a:endParaRPr lang="en-US" sz="1200" dirty="0" smtClean="0"/>
          </a:p>
        </p:txBody>
      </p:sp>
      <p:cxnSp>
        <p:nvCxnSpPr>
          <p:cNvPr id="10" name="Straight Arrow Connector 9"/>
          <p:cNvCxnSpPr>
            <a:stCxn id="11" idx="2"/>
            <a:endCxn id="12" idx="0"/>
          </p:cNvCxnSpPr>
          <p:nvPr/>
        </p:nvCxnSpPr>
        <p:spPr>
          <a:xfrm flipH="1">
            <a:off x="3429711" y="4717712"/>
            <a:ext cx="11659" cy="10100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1737" y="4032698"/>
            <a:ext cx="1119266" cy="68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jar/</a:t>
            </a:r>
            <a:r>
              <a:rPr lang="en-US" sz="1200" dirty="0" err="1" smtClean="0"/>
              <a:t>js</a:t>
            </a:r>
            <a:endParaRPr lang="en-US" sz="1200" dirty="0" smtClean="0"/>
          </a:p>
          <a:p>
            <a:pPr algn="ctr"/>
            <a:r>
              <a:rPr lang="en-US" sz="1200" dirty="0" smtClean="0"/>
              <a:t>(file system)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870078" y="5727789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MS-B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5" idx="1"/>
            <a:endCxn id="9" idx="0"/>
          </p:cNvCxnSpPr>
          <p:nvPr/>
        </p:nvCxnSpPr>
        <p:spPr>
          <a:xfrm rot="10800000" flipV="1">
            <a:off x="1031847" y="2504602"/>
            <a:ext cx="553833" cy="2617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7" idx="1"/>
          </p:cNvCxnSpPr>
          <p:nvPr/>
        </p:nvCxnSpPr>
        <p:spPr>
          <a:xfrm rot="16200000" flipH="1">
            <a:off x="1155361" y="3046451"/>
            <a:ext cx="306807" cy="5538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1"/>
            <a:endCxn id="16" idx="0"/>
          </p:cNvCxnSpPr>
          <p:nvPr/>
        </p:nvCxnSpPr>
        <p:spPr>
          <a:xfrm rot="10800000" flipV="1">
            <a:off x="518730" y="2504602"/>
            <a:ext cx="1066949" cy="12698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762" y="3774411"/>
            <a:ext cx="967936" cy="50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Artifact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cxnSp>
        <p:nvCxnSpPr>
          <p:cNvPr id="17" name="Elbow Connector 16"/>
          <p:cNvCxnSpPr>
            <a:stCxn id="16" idx="2"/>
            <a:endCxn id="11" idx="1"/>
          </p:cNvCxnSpPr>
          <p:nvPr/>
        </p:nvCxnSpPr>
        <p:spPr>
          <a:xfrm rot="16200000" flipH="1">
            <a:off x="1651848" y="3145317"/>
            <a:ext cx="96770" cy="23630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0760" y="2766353"/>
            <a:ext cx="11659" cy="29614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85716" y="3134265"/>
            <a:ext cx="1119266" cy="68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jar/</a:t>
            </a:r>
            <a:r>
              <a:rPr lang="en-US" sz="1200" dirty="0" err="1" smtClean="0"/>
              <a:t>js</a:t>
            </a:r>
            <a:endParaRPr lang="en-US" sz="1200" dirty="0" smtClean="0"/>
          </a:p>
          <a:p>
            <a:pPr algn="ctr"/>
            <a:r>
              <a:rPr lang="en-US" sz="1200" dirty="0" smtClean="0"/>
              <a:t>(file system)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185716" y="5727789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MS-C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549809" y="5408434"/>
            <a:ext cx="1550683" cy="1119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docker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755642" y="5727790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MS-D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361603" y="3853449"/>
            <a:ext cx="1119266" cy="68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Docker</a:t>
            </a:r>
            <a:endParaRPr lang="en-US" sz="1200" dirty="0" smtClean="0"/>
          </a:p>
          <a:p>
            <a:pPr algn="ctr"/>
            <a:r>
              <a:rPr lang="en-US" sz="1200" dirty="0" smtClean="0"/>
              <a:t>Image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5" idx="3"/>
            <a:endCxn id="23" idx="0"/>
          </p:cNvCxnSpPr>
          <p:nvPr/>
        </p:nvCxnSpPr>
        <p:spPr>
          <a:xfrm>
            <a:off x="7537715" y="2504602"/>
            <a:ext cx="1383522" cy="13488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57553" y="5408434"/>
            <a:ext cx="1550683" cy="1119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remote </a:t>
            </a:r>
            <a:r>
              <a:rPr lang="en-US" sz="1200" dirty="0" err="1" smtClean="0"/>
              <a:t>docker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8373262" y="5727789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MS-E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cxnSp>
        <p:nvCxnSpPr>
          <p:cNvPr id="27" name="Elbow Connector 69"/>
          <p:cNvCxnSpPr>
            <a:stCxn id="23" idx="2"/>
            <a:endCxn id="21" idx="0"/>
          </p:cNvCxnSpPr>
          <p:nvPr/>
        </p:nvCxnSpPr>
        <p:spPr>
          <a:xfrm flipH="1">
            <a:off x="6325151" y="4538464"/>
            <a:ext cx="2596086" cy="869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2"/>
            <a:endCxn id="25" idx="0"/>
          </p:cNvCxnSpPr>
          <p:nvPr/>
        </p:nvCxnSpPr>
        <p:spPr>
          <a:xfrm rot="16200000" flipH="1">
            <a:off x="8492081" y="4967619"/>
            <a:ext cx="869971" cy="116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49809" y="3690192"/>
            <a:ext cx="874445" cy="58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663269" y="3690192"/>
            <a:ext cx="874445" cy="58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5987032" y="2750254"/>
            <a:ext cx="0" cy="93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5987032" y="4278437"/>
            <a:ext cx="0" cy="1449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7096533" y="2750254"/>
            <a:ext cx="3959" cy="93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26" idx="1"/>
          </p:cNvCxnSpPr>
          <p:nvPr/>
        </p:nvCxnSpPr>
        <p:spPr>
          <a:xfrm>
            <a:off x="7100492" y="4278436"/>
            <a:ext cx="1272769" cy="1791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9336" y="3428582"/>
            <a:ext cx="658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clone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961" y="4389570"/>
            <a:ext cx="658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wget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8106944" y="1036942"/>
            <a:ext cx="1550683" cy="1119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remote machine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322653" y="1356297"/>
            <a:ext cx="1119266" cy="6850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MS-F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5" idx="3"/>
            <a:endCxn id="38" idx="1"/>
          </p:cNvCxnSpPr>
          <p:nvPr/>
        </p:nvCxnSpPr>
        <p:spPr>
          <a:xfrm flipV="1">
            <a:off x="7537714" y="1698804"/>
            <a:ext cx="784938" cy="805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URL-based Router + 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4" y="2475235"/>
            <a:ext cx="9110316" cy="3520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34778" y="4915619"/>
            <a:ext cx="1399328" cy="32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4778" y="5567341"/>
            <a:ext cx="1399328" cy="32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Versioning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778" y="5893202"/>
            <a:ext cx="1399328" cy="32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Logging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4778" y="5241480"/>
            <a:ext cx="1399328" cy="32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4778" y="6219063"/>
            <a:ext cx="1399328" cy="32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2253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747441" y="1355946"/>
            <a:ext cx="3130743" cy="1234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MS-A Container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33413" y="2041543"/>
            <a:ext cx="2779962" cy="1920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59" y="274638"/>
            <a:ext cx="9131241" cy="114300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개발환경</a:t>
            </a:r>
            <a:r>
              <a:rPr lang="en-US" sz="3200" dirty="0" smtClean="0"/>
              <a:t>+ Service Discovery + Inter-Service Call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43296" y="2689490"/>
            <a:ext cx="1011561" cy="628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Whitebase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9460" y="2061384"/>
            <a:ext cx="792381" cy="62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79460" y="3126530"/>
            <a:ext cx="792381" cy="62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1071841" y="2375437"/>
            <a:ext cx="571455" cy="628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 flipV="1">
            <a:off x="1071841" y="3003543"/>
            <a:ext cx="571455" cy="437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80875" y="1735868"/>
            <a:ext cx="1337887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MS-A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4" idx="3"/>
            <a:endCxn id="17" idx="1"/>
          </p:cNvCxnSpPr>
          <p:nvPr/>
        </p:nvCxnSpPr>
        <p:spPr>
          <a:xfrm flipV="1">
            <a:off x="2654858" y="2450865"/>
            <a:ext cx="392254" cy="552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47111" y="2228149"/>
            <a:ext cx="1019646" cy="445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047111" y="3341873"/>
            <a:ext cx="1019646" cy="445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3"/>
            <a:endCxn id="20" idx="1"/>
          </p:cNvCxnSpPr>
          <p:nvPr/>
        </p:nvCxnSpPr>
        <p:spPr>
          <a:xfrm>
            <a:off x="2654858" y="3003543"/>
            <a:ext cx="392254" cy="561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08363" y="1735868"/>
            <a:ext cx="1019646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/>
        </p:nvCxnSpPr>
        <p:spPr>
          <a:xfrm>
            <a:off x="7218762" y="1898626"/>
            <a:ext cx="3896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3"/>
            <a:endCxn id="12" idx="1"/>
          </p:cNvCxnSpPr>
          <p:nvPr/>
        </p:nvCxnSpPr>
        <p:spPr>
          <a:xfrm flipV="1">
            <a:off x="4066758" y="1898627"/>
            <a:ext cx="1814116" cy="552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654857" y="5017776"/>
            <a:ext cx="1291371" cy="620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103" name="Straight Connector 102"/>
          <p:cNvCxnSpPr>
            <a:stCxn id="101" idx="3"/>
            <a:endCxn id="140" idx="1"/>
          </p:cNvCxnSpPr>
          <p:nvPr/>
        </p:nvCxnSpPr>
        <p:spPr>
          <a:xfrm flipV="1">
            <a:off x="3946228" y="2352176"/>
            <a:ext cx="1948059" cy="297581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894287" y="2196693"/>
            <a:ext cx="1337887" cy="310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Agent</a:t>
            </a:r>
            <a:endParaRPr lang="en-US" sz="1200" dirty="0"/>
          </a:p>
        </p:txBody>
      </p:sp>
      <p:cxnSp>
        <p:nvCxnSpPr>
          <p:cNvPr id="141" name="Straight Connector 140"/>
          <p:cNvCxnSpPr>
            <a:stCxn id="140" idx="0"/>
            <a:endCxn id="12" idx="2"/>
          </p:cNvCxnSpPr>
          <p:nvPr/>
        </p:nvCxnSpPr>
        <p:spPr>
          <a:xfrm flipH="1" flipV="1">
            <a:off x="6549819" y="2061384"/>
            <a:ext cx="13413" cy="13530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0" idx="3"/>
            <a:endCxn id="45" idx="2"/>
          </p:cNvCxnSpPr>
          <p:nvPr/>
        </p:nvCxnSpPr>
        <p:spPr>
          <a:xfrm flipV="1">
            <a:off x="7232175" y="2061384"/>
            <a:ext cx="886012" cy="29079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747441" y="2660060"/>
            <a:ext cx="3130743" cy="1234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MS-A Container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5880875" y="3039982"/>
            <a:ext cx="1337887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MS-A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7608363" y="3039982"/>
            <a:ext cx="1019646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 Proxy</a:t>
            </a:r>
            <a:endParaRPr lang="en-US" sz="1200" dirty="0"/>
          </a:p>
        </p:txBody>
      </p:sp>
      <p:cxnSp>
        <p:nvCxnSpPr>
          <p:cNvPr id="187" name="Straight Arrow Connector 186"/>
          <p:cNvCxnSpPr>
            <a:stCxn id="185" idx="3"/>
            <a:endCxn id="186" idx="1"/>
          </p:cNvCxnSpPr>
          <p:nvPr/>
        </p:nvCxnSpPr>
        <p:spPr>
          <a:xfrm>
            <a:off x="7218762" y="3202740"/>
            <a:ext cx="3896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5894287" y="3500807"/>
            <a:ext cx="1337887" cy="310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Agent</a:t>
            </a:r>
            <a:endParaRPr lang="en-US" sz="1200" dirty="0"/>
          </a:p>
        </p:txBody>
      </p:sp>
      <p:cxnSp>
        <p:nvCxnSpPr>
          <p:cNvPr id="189" name="Straight Connector 188"/>
          <p:cNvCxnSpPr>
            <a:stCxn id="188" idx="0"/>
            <a:endCxn id="185" idx="2"/>
          </p:cNvCxnSpPr>
          <p:nvPr/>
        </p:nvCxnSpPr>
        <p:spPr>
          <a:xfrm flipH="1" flipV="1">
            <a:off x="6549819" y="3365498"/>
            <a:ext cx="13413" cy="13530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8" idx="3"/>
            <a:endCxn id="186" idx="2"/>
          </p:cNvCxnSpPr>
          <p:nvPr/>
        </p:nvCxnSpPr>
        <p:spPr>
          <a:xfrm flipV="1">
            <a:off x="7232175" y="3365498"/>
            <a:ext cx="886012" cy="29079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755228" y="4142924"/>
            <a:ext cx="3130743" cy="1234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MS-B Container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5888662" y="4522846"/>
            <a:ext cx="1337887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MS-B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5902074" y="4983671"/>
            <a:ext cx="1337887" cy="310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Agent</a:t>
            </a:r>
            <a:endParaRPr lang="en-US" sz="1200" dirty="0"/>
          </a:p>
        </p:txBody>
      </p:sp>
      <p:cxnSp>
        <p:nvCxnSpPr>
          <p:cNvPr id="196" name="Straight Connector 195"/>
          <p:cNvCxnSpPr>
            <a:stCxn id="195" idx="0"/>
            <a:endCxn id="192" idx="2"/>
          </p:cNvCxnSpPr>
          <p:nvPr/>
        </p:nvCxnSpPr>
        <p:spPr>
          <a:xfrm flipH="1" flipV="1">
            <a:off x="6557606" y="4848362"/>
            <a:ext cx="13413" cy="13530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747441" y="5466887"/>
            <a:ext cx="3130743" cy="1234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MS-B Container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5880875" y="5846809"/>
            <a:ext cx="1337887" cy="3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MS-B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5894287" y="6307634"/>
            <a:ext cx="1337887" cy="310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Agent</a:t>
            </a:r>
            <a:endParaRPr lang="en-US" sz="1200" dirty="0"/>
          </a:p>
        </p:txBody>
      </p:sp>
      <p:cxnSp>
        <p:nvCxnSpPr>
          <p:cNvPr id="203" name="Straight Connector 202"/>
          <p:cNvCxnSpPr>
            <a:stCxn id="202" idx="0"/>
            <a:endCxn id="199" idx="2"/>
          </p:cNvCxnSpPr>
          <p:nvPr/>
        </p:nvCxnSpPr>
        <p:spPr>
          <a:xfrm flipH="1" flipV="1">
            <a:off x="6549819" y="6172325"/>
            <a:ext cx="13413" cy="13530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1" idx="3"/>
            <a:endCxn id="188" idx="1"/>
          </p:cNvCxnSpPr>
          <p:nvPr/>
        </p:nvCxnSpPr>
        <p:spPr>
          <a:xfrm flipV="1">
            <a:off x="3946228" y="3656290"/>
            <a:ext cx="1948059" cy="1671700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01" idx="3"/>
            <a:endCxn id="195" idx="1"/>
          </p:cNvCxnSpPr>
          <p:nvPr/>
        </p:nvCxnSpPr>
        <p:spPr>
          <a:xfrm flipV="1">
            <a:off x="3946228" y="5139154"/>
            <a:ext cx="1955846" cy="18883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01" idx="3"/>
            <a:endCxn id="202" idx="1"/>
          </p:cNvCxnSpPr>
          <p:nvPr/>
        </p:nvCxnSpPr>
        <p:spPr>
          <a:xfrm>
            <a:off x="3946228" y="5327991"/>
            <a:ext cx="1948059" cy="1135127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3"/>
            <a:endCxn id="192" idx="1"/>
          </p:cNvCxnSpPr>
          <p:nvPr/>
        </p:nvCxnSpPr>
        <p:spPr>
          <a:xfrm>
            <a:off x="4066758" y="3564590"/>
            <a:ext cx="1821903" cy="112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" idx="3"/>
            <a:endCxn id="199" idx="1"/>
          </p:cNvCxnSpPr>
          <p:nvPr/>
        </p:nvCxnSpPr>
        <p:spPr>
          <a:xfrm>
            <a:off x="4066758" y="3564589"/>
            <a:ext cx="1814116" cy="244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7" idx="3"/>
            <a:endCxn id="185" idx="1"/>
          </p:cNvCxnSpPr>
          <p:nvPr/>
        </p:nvCxnSpPr>
        <p:spPr>
          <a:xfrm>
            <a:off x="4066758" y="2450866"/>
            <a:ext cx="1814116" cy="751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4" idx="2"/>
            <a:endCxn id="101" idx="0"/>
          </p:cNvCxnSpPr>
          <p:nvPr/>
        </p:nvCxnSpPr>
        <p:spPr>
          <a:xfrm>
            <a:off x="2149077" y="3317597"/>
            <a:ext cx="1151466" cy="1700179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45" idx="3"/>
            <a:endCxn id="192" idx="3"/>
          </p:cNvCxnSpPr>
          <p:nvPr/>
        </p:nvCxnSpPr>
        <p:spPr>
          <a:xfrm flipH="1">
            <a:off x="7226548" y="1898626"/>
            <a:ext cx="1401461" cy="2786978"/>
          </a:xfrm>
          <a:prstGeom prst="bentConnector3">
            <a:avLst>
              <a:gd name="adj1" fmla="val -655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5"/>
          <p:cNvCxnSpPr>
            <a:stCxn id="45" idx="3"/>
            <a:endCxn id="199" idx="3"/>
          </p:cNvCxnSpPr>
          <p:nvPr/>
        </p:nvCxnSpPr>
        <p:spPr>
          <a:xfrm flipH="1">
            <a:off x="7218761" y="1898627"/>
            <a:ext cx="1409248" cy="4110941"/>
          </a:xfrm>
          <a:prstGeom prst="bentConnector3">
            <a:avLst>
              <a:gd name="adj1" fmla="val -652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25"/>
          <p:cNvCxnSpPr>
            <a:stCxn id="186" idx="3"/>
            <a:endCxn id="192" idx="3"/>
          </p:cNvCxnSpPr>
          <p:nvPr/>
        </p:nvCxnSpPr>
        <p:spPr>
          <a:xfrm flipH="1">
            <a:off x="7226548" y="3202740"/>
            <a:ext cx="1401461" cy="1482864"/>
          </a:xfrm>
          <a:prstGeom prst="bentConnector3">
            <a:avLst>
              <a:gd name="adj1" fmla="val -420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25"/>
          <p:cNvCxnSpPr>
            <a:stCxn id="186" idx="3"/>
            <a:endCxn id="199" idx="3"/>
          </p:cNvCxnSpPr>
          <p:nvPr/>
        </p:nvCxnSpPr>
        <p:spPr>
          <a:xfrm flipH="1">
            <a:off x="7218761" y="3202741"/>
            <a:ext cx="1409248" cy="2806827"/>
          </a:xfrm>
          <a:prstGeom prst="bentConnector3">
            <a:avLst>
              <a:gd name="adj1" fmla="val -417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631738" y="2173214"/>
            <a:ext cx="1963452" cy="281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Monolithic</a:t>
            </a:r>
          </a:p>
          <a:p>
            <a:pPr algn="ctr"/>
            <a:r>
              <a:rPr lang="en-US" sz="1400" dirty="0" smtClean="0"/>
              <a:t>Web App</a:t>
            </a:r>
          </a:p>
          <a:p>
            <a:pPr algn="ctr"/>
            <a:r>
              <a:rPr lang="en-US" sz="1400" dirty="0" smtClean="0"/>
              <a:t>(WAS)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3008736" y="3203523"/>
            <a:ext cx="869787" cy="752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변화 요약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Before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6638" y="2020814"/>
            <a:ext cx="1963452" cy="281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Monolithic</a:t>
            </a:r>
          </a:p>
          <a:p>
            <a:pPr algn="ctr"/>
            <a:r>
              <a:rPr lang="en-US" sz="1400" dirty="0" smtClean="0"/>
              <a:t>Java Web App</a:t>
            </a:r>
          </a:p>
          <a:p>
            <a:pPr algn="ctr"/>
            <a:r>
              <a:rPr lang="en-US" sz="1400" dirty="0" smtClean="0"/>
              <a:t>(WAS)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02674" y="2981948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Browser/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903856" y="2388079"/>
            <a:ext cx="1546302" cy="207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“Big”</a:t>
            </a:r>
          </a:p>
          <a:p>
            <a:pPr algn="ctr"/>
            <a:r>
              <a:rPr lang="en-US" sz="1400" dirty="0" smtClean="0"/>
              <a:t>Database</a:t>
            </a:r>
          </a:p>
          <a:p>
            <a:pPr algn="ctr"/>
            <a:r>
              <a:rPr lang="en-US" sz="1400" dirty="0" smtClean="0"/>
              <a:t>(MySQL)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357147" y="3219096"/>
            <a:ext cx="635380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89734" y="3219096"/>
            <a:ext cx="635380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843636" y="3051123"/>
            <a:ext cx="869787" cy="752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11" idx="3"/>
            <a:endCxn id="37" idx="1"/>
          </p:cNvCxnSpPr>
          <p:nvPr/>
        </p:nvCxnSpPr>
        <p:spPr>
          <a:xfrm flipV="1">
            <a:off x="1325959" y="3426470"/>
            <a:ext cx="46377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3"/>
            <a:endCxn id="39" idx="1"/>
          </p:cNvCxnSpPr>
          <p:nvPr/>
        </p:nvCxnSpPr>
        <p:spPr>
          <a:xfrm>
            <a:off x="2425114" y="3426470"/>
            <a:ext cx="418523" cy="1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19" idx="1"/>
          </p:cNvCxnSpPr>
          <p:nvPr/>
        </p:nvCxnSpPr>
        <p:spPr>
          <a:xfrm flipV="1">
            <a:off x="3713423" y="3426470"/>
            <a:ext cx="643723" cy="1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9" idx="3"/>
            <a:endCxn id="10" idx="1"/>
          </p:cNvCxnSpPr>
          <p:nvPr/>
        </p:nvCxnSpPr>
        <p:spPr>
          <a:xfrm>
            <a:off x="4992527" y="3426470"/>
            <a:ext cx="474111" cy="1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3"/>
            <a:endCxn id="16" idx="1"/>
          </p:cNvCxnSpPr>
          <p:nvPr/>
        </p:nvCxnSpPr>
        <p:spPr>
          <a:xfrm flipV="1">
            <a:off x="7430090" y="3425130"/>
            <a:ext cx="473767" cy="2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03856" y="4986778"/>
            <a:ext cx="1546302" cy="85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</a:t>
            </a:r>
          </a:p>
          <a:p>
            <a:pPr algn="ctr"/>
            <a:r>
              <a:rPr lang="en-US" sz="1400" dirty="0" smtClean="0"/>
              <a:t>Storage</a:t>
            </a:r>
            <a:endParaRPr lang="en-US" sz="1400" dirty="0"/>
          </a:p>
        </p:txBody>
      </p:sp>
      <p:cxnSp>
        <p:nvCxnSpPr>
          <p:cNvPr id="92" name="Straight Connector 91"/>
          <p:cNvCxnSpPr>
            <a:stCxn id="10" idx="3"/>
            <a:endCxn id="91" idx="1"/>
          </p:cNvCxnSpPr>
          <p:nvPr/>
        </p:nvCxnSpPr>
        <p:spPr>
          <a:xfrm>
            <a:off x="7430090" y="3427596"/>
            <a:ext cx="473767" cy="1987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790549" y="3463164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6540055" y="3466383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5790549" y="4068849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6540055" y="4072068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5790549" y="2886954"/>
            <a:ext cx="1226877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80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81454" y="1994291"/>
            <a:ext cx="3046652" cy="35112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6354" y="1841890"/>
            <a:ext cx="3046652" cy="3511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로드밸런싱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40" y="3030695"/>
            <a:ext cx="1279821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Browser/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6459" y="2088348"/>
            <a:ext cx="2586409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7935" y="2503155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7935" y="3332361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7935" y="4072553"/>
            <a:ext cx="154630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Repository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64398" y="2896561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4" idx="3"/>
            <a:endCxn id="13" idx="1"/>
          </p:cNvCxnSpPr>
          <p:nvPr/>
        </p:nvCxnSpPr>
        <p:spPr>
          <a:xfrm>
            <a:off x="1757361" y="3597494"/>
            <a:ext cx="6189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0" idx="1"/>
          </p:cNvCxnSpPr>
          <p:nvPr/>
        </p:nvCxnSpPr>
        <p:spPr>
          <a:xfrm>
            <a:off x="6912868" y="3463359"/>
            <a:ext cx="951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76306" y="3030695"/>
            <a:ext cx="1279821" cy="11335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3"/>
            <a:endCxn id="9" idx="1"/>
          </p:cNvCxnSpPr>
          <p:nvPr/>
        </p:nvCxnSpPr>
        <p:spPr>
          <a:xfrm>
            <a:off x="3656127" y="3597494"/>
            <a:ext cx="4602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44421" y="3400380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7389868" y="175178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MS-A</a:t>
            </a:r>
            <a:endParaRPr lang="en-US" sz="1400" dirty="0"/>
          </a:p>
        </p:txBody>
      </p:sp>
      <p:sp>
        <p:nvSpPr>
          <p:cNvPr id="181" name="Rectangle 180"/>
          <p:cNvSpPr/>
          <p:nvPr/>
        </p:nvSpPr>
        <p:spPr>
          <a:xfrm>
            <a:off x="7389868" y="261149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MS-B</a:t>
            </a:r>
            <a:endParaRPr lang="en-US" sz="1400" dirty="0"/>
          </a:p>
        </p:txBody>
      </p:sp>
      <p:sp>
        <p:nvSpPr>
          <p:cNvPr id="182" name="Rectangle 181"/>
          <p:cNvSpPr/>
          <p:nvPr/>
        </p:nvSpPr>
        <p:spPr>
          <a:xfrm>
            <a:off x="7400098" y="3741290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MS-C</a:t>
            </a:r>
            <a:endParaRPr lang="en-US" sz="1400" dirty="0"/>
          </a:p>
        </p:txBody>
      </p:sp>
      <p:sp>
        <p:nvSpPr>
          <p:cNvPr id="183" name="Rectangle 182"/>
          <p:cNvSpPr/>
          <p:nvPr/>
        </p:nvSpPr>
        <p:spPr>
          <a:xfrm>
            <a:off x="7389868" y="464156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MS-D</a:t>
            </a:r>
            <a:endParaRPr lang="en-US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847822" y="3122708"/>
            <a:ext cx="1171877" cy="808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Whitebase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3819103" y="175178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UI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3819103" y="2637847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UI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3825920" y="374542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 UI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3825920" y="464156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 UI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2582591" y="3158571"/>
            <a:ext cx="869787" cy="7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</a:t>
            </a:r>
          </a:p>
          <a:p>
            <a:pPr algn="ctr"/>
            <a:r>
              <a:rPr lang="en-US" sz="1400" dirty="0" smtClean="0"/>
              <a:t>Router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변화 요약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After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02674" y="2981948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Browser/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4971876" y="3219096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1625255" y="3220223"/>
            <a:ext cx="477371" cy="41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L4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2466193" y="3051123"/>
            <a:ext cx="869787" cy="7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</a:t>
            </a:r>
          </a:p>
          <a:p>
            <a:pPr algn="ctr"/>
            <a:r>
              <a:rPr lang="en-US" sz="1400" dirty="0" smtClean="0"/>
              <a:t>Router</a:t>
            </a:r>
            <a:endParaRPr lang="en-US" sz="1400" dirty="0"/>
          </a:p>
        </p:txBody>
      </p:sp>
      <p:cxnSp>
        <p:nvCxnSpPr>
          <p:cNvPr id="99" name="Straight Connector 98"/>
          <p:cNvCxnSpPr>
            <a:stCxn id="94" idx="3"/>
            <a:endCxn id="97" idx="1"/>
          </p:cNvCxnSpPr>
          <p:nvPr/>
        </p:nvCxnSpPr>
        <p:spPr>
          <a:xfrm>
            <a:off x="1325959" y="3426470"/>
            <a:ext cx="299296" cy="1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7" idx="3"/>
            <a:endCxn id="98" idx="1"/>
          </p:cNvCxnSpPr>
          <p:nvPr/>
        </p:nvCxnSpPr>
        <p:spPr>
          <a:xfrm>
            <a:off x="2102626" y="3427596"/>
            <a:ext cx="363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702705" y="164434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UI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3702705" y="253039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UI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3709523" y="363798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 UI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3709523" y="453412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 UI</a:t>
            </a:r>
            <a:endParaRPr lang="en-US" sz="1400" dirty="0"/>
          </a:p>
        </p:txBody>
      </p:sp>
      <p:cxnSp>
        <p:nvCxnSpPr>
          <p:cNvPr id="117" name="Straight Connector 116"/>
          <p:cNvCxnSpPr>
            <a:stCxn id="98" idx="3"/>
            <a:endCxn id="109" idx="1"/>
          </p:cNvCxnSpPr>
          <p:nvPr/>
        </p:nvCxnSpPr>
        <p:spPr>
          <a:xfrm flipV="1">
            <a:off x="3335980" y="1917878"/>
            <a:ext cx="366726" cy="1509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8" idx="3"/>
            <a:endCxn id="110" idx="1"/>
          </p:cNvCxnSpPr>
          <p:nvPr/>
        </p:nvCxnSpPr>
        <p:spPr>
          <a:xfrm flipV="1">
            <a:off x="3335980" y="2803936"/>
            <a:ext cx="366726" cy="623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1" idx="1"/>
          </p:cNvCxnSpPr>
          <p:nvPr/>
        </p:nvCxnSpPr>
        <p:spPr>
          <a:xfrm>
            <a:off x="3335980" y="3427597"/>
            <a:ext cx="373543" cy="483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8" idx="3"/>
            <a:endCxn id="112" idx="1"/>
          </p:cNvCxnSpPr>
          <p:nvPr/>
        </p:nvCxnSpPr>
        <p:spPr>
          <a:xfrm>
            <a:off x="3335980" y="3427597"/>
            <a:ext cx="373543" cy="138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743600" y="3026498"/>
            <a:ext cx="1171877" cy="808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Gateway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Whitebase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7297822" y="164434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MS-A</a:t>
            </a:r>
          </a:p>
          <a:p>
            <a:pPr algn="ctr"/>
            <a:r>
              <a:rPr lang="en-US" sz="1400" dirty="0" smtClean="0"/>
              <a:t>(Java)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8647307" y="164434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(MySQL)</a:t>
            </a:r>
          </a:p>
        </p:txBody>
      </p:sp>
      <p:cxnSp>
        <p:nvCxnSpPr>
          <p:cNvPr id="137" name="Straight Connector 136"/>
          <p:cNvCxnSpPr>
            <a:stCxn id="109" idx="3"/>
            <a:endCxn id="96" idx="1"/>
          </p:cNvCxnSpPr>
          <p:nvPr/>
        </p:nvCxnSpPr>
        <p:spPr>
          <a:xfrm>
            <a:off x="4572492" y="1917877"/>
            <a:ext cx="399384" cy="1508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3"/>
            <a:endCxn id="136" idx="1"/>
          </p:cNvCxnSpPr>
          <p:nvPr/>
        </p:nvCxnSpPr>
        <p:spPr>
          <a:xfrm>
            <a:off x="8167609" y="1917877"/>
            <a:ext cx="479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97822" y="250405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MS-B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Nodejs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7308052" y="3633842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MS-C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Nodejs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47" name="Straight Connector 146"/>
          <p:cNvCxnSpPr>
            <a:stCxn id="110" idx="3"/>
            <a:endCxn id="96" idx="1"/>
          </p:cNvCxnSpPr>
          <p:nvPr/>
        </p:nvCxnSpPr>
        <p:spPr>
          <a:xfrm>
            <a:off x="4572492" y="2803935"/>
            <a:ext cx="399384" cy="62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1" idx="3"/>
            <a:endCxn id="96" idx="1"/>
          </p:cNvCxnSpPr>
          <p:nvPr/>
        </p:nvCxnSpPr>
        <p:spPr>
          <a:xfrm flipV="1">
            <a:off x="4579310" y="3426469"/>
            <a:ext cx="392566" cy="485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12" idx="3"/>
            <a:endCxn id="96" idx="1"/>
          </p:cNvCxnSpPr>
          <p:nvPr/>
        </p:nvCxnSpPr>
        <p:spPr>
          <a:xfrm flipV="1">
            <a:off x="4579310" y="3426469"/>
            <a:ext cx="392566" cy="1381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6" idx="3"/>
            <a:endCxn id="129" idx="1"/>
          </p:cNvCxnSpPr>
          <p:nvPr/>
        </p:nvCxnSpPr>
        <p:spPr>
          <a:xfrm>
            <a:off x="5449247" y="3426469"/>
            <a:ext cx="294353" cy="4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9" idx="3"/>
            <a:endCxn id="135" idx="1"/>
          </p:cNvCxnSpPr>
          <p:nvPr/>
        </p:nvCxnSpPr>
        <p:spPr>
          <a:xfrm flipV="1">
            <a:off x="6915477" y="1917877"/>
            <a:ext cx="382345" cy="151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9" idx="3"/>
            <a:endCxn id="144" idx="1"/>
          </p:cNvCxnSpPr>
          <p:nvPr/>
        </p:nvCxnSpPr>
        <p:spPr>
          <a:xfrm flipV="1">
            <a:off x="6915477" y="2777587"/>
            <a:ext cx="382345" cy="653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29" idx="3"/>
            <a:endCxn id="145" idx="1"/>
          </p:cNvCxnSpPr>
          <p:nvPr/>
        </p:nvCxnSpPr>
        <p:spPr>
          <a:xfrm>
            <a:off x="6915477" y="3430610"/>
            <a:ext cx="392575" cy="476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297822" y="453412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MS-D</a:t>
            </a:r>
          </a:p>
          <a:p>
            <a:pPr algn="ctr"/>
            <a:r>
              <a:rPr lang="en-US" sz="1400" dirty="0" smtClean="0"/>
              <a:t>(Java)</a:t>
            </a:r>
            <a:endParaRPr lang="en-US" sz="1400" dirty="0"/>
          </a:p>
        </p:txBody>
      </p:sp>
      <p:sp>
        <p:nvSpPr>
          <p:cNvPr id="170" name="Rectangle 169"/>
          <p:cNvSpPr/>
          <p:nvPr/>
        </p:nvSpPr>
        <p:spPr>
          <a:xfrm>
            <a:off x="8647307" y="250405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(MySQL)</a:t>
            </a:r>
          </a:p>
        </p:txBody>
      </p:sp>
      <p:cxnSp>
        <p:nvCxnSpPr>
          <p:cNvPr id="171" name="Straight Connector 170"/>
          <p:cNvCxnSpPr>
            <a:stCxn id="144" idx="3"/>
            <a:endCxn id="170" idx="1"/>
          </p:cNvCxnSpPr>
          <p:nvPr/>
        </p:nvCxnSpPr>
        <p:spPr>
          <a:xfrm>
            <a:off x="8167609" y="2777587"/>
            <a:ext cx="479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647307" y="3638669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Redis</a:t>
            </a:r>
            <a:endParaRPr lang="en-US" sz="1400" dirty="0" smtClean="0"/>
          </a:p>
          <a:p>
            <a:pPr algn="ctr"/>
            <a:r>
              <a:rPr lang="en-US" sz="1400" dirty="0" smtClean="0"/>
              <a:t>(MySQL)</a:t>
            </a:r>
          </a:p>
        </p:txBody>
      </p:sp>
      <p:cxnSp>
        <p:nvCxnSpPr>
          <p:cNvPr id="174" name="Straight Connector 173"/>
          <p:cNvCxnSpPr>
            <a:endCxn id="173" idx="1"/>
          </p:cNvCxnSpPr>
          <p:nvPr/>
        </p:nvCxnSpPr>
        <p:spPr>
          <a:xfrm>
            <a:off x="8167609" y="3912205"/>
            <a:ext cx="4796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8647307" y="4309361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</a:t>
            </a:r>
          </a:p>
          <a:p>
            <a:pPr algn="ctr"/>
            <a:r>
              <a:rPr lang="en-US" sz="1400" dirty="0" smtClean="0"/>
              <a:t>Storage</a:t>
            </a:r>
          </a:p>
        </p:txBody>
      </p:sp>
      <p:cxnSp>
        <p:nvCxnSpPr>
          <p:cNvPr id="176" name="Straight Connector 175"/>
          <p:cNvCxnSpPr>
            <a:stCxn id="169" idx="3"/>
            <a:endCxn id="175" idx="1"/>
          </p:cNvCxnSpPr>
          <p:nvPr/>
        </p:nvCxnSpPr>
        <p:spPr>
          <a:xfrm flipV="1">
            <a:off x="8167609" y="4582897"/>
            <a:ext cx="479699" cy="224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9" idx="3"/>
            <a:endCxn id="169" idx="1"/>
          </p:cNvCxnSpPr>
          <p:nvPr/>
        </p:nvCxnSpPr>
        <p:spPr>
          <a:xfrm>
            <a:off x="6915477" y="3430609"/>
            <a:ext cx="382345" cy="1377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8647307" y="4975807"/>
            <a:ext cx="869787" cy="54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(MySQL)</a:t>
            </a:r>
          </a:p>
        </p:txBody>
      </p:sp>
      <p:cxnSp>
        <p:nvCxnSpPr>
          <p:cNvPr id="185" name="Straight Connector 184"/>
          <p:cNvCxnSpPr>
            <a:stCxn id="169" idx="3"/>
            <a:endCxn id="184" idx="1"/>
          </p:cNvCxnSpPr>
          <p:nvPr/>
        </p:nvCxnSpPr>
        <p:spPr>
          <a:xfrm>
            <a:off x="8167609" y="4807657"/>
            <a:ext cx="479699" cy="441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845876" y="5893735"/>
            <a:ext cx="1291371" cy="620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sp>
        <p:nvSpPr>
          <p:cNvPr id="191" name="Rectangle 190"/>
          <p:cNvSpPr/>
          <p:nvPr/>
        </p:nvSpPr>
        <p:spPr>
          <a:xfrm>
            <a:off x="7400099" y="5893735"/>
            <a:ext cx="1291371" cy="620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Broker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4260153" y="5893735"/>
            <a:ext cx="1291371" cy="620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endParaRPr lang="en-US" sz="1200" dirty="0" smtClean="0"/>
          </a:p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83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변화 요약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07793"/>
              </p:ext>
            </p:extLst>
          </p:nvPr>
        </p:nvGraphicFramePr>
        <p:xfrm>
          <a:off x="495300" y="1600200"/>
          <a:ext cx="8915400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838"/>
                <a:gridCol w="2125484"/>
                <a:gridCol w="2894891"/>
                <a:gridCol w="25101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Before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Now or soon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Future</a:t>
                      </a:r>
                      <a:endParaRPr lang="en-US" sz="1400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Architecture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Monolithic</a:t>
                      </a:r>
                    </a:p>
                    <a:p>
                      <a:pPr algn="ctr"/>
                      <a:r>
                        <a:rPr lang="en-US" sz="1400" dirty="0" smtClean="0"/>
                        <a:t>DB</a:t>
                      </a:r>
                      <a:r>
                        <a:rPr lang="ko-KR" altLang="en-US" sz="1400" dirty="0" smtClean="0"/>
                        <a:t> 공유형 통합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Micro-Services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VM </a:t>
                      </a:r>
                      <a:r>
                        <a:rPr lang="ko-KR" altLang="en-US" sz="1400" dirty="0" smtClean="0"/>
                        <a:t>기반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Loosely-Coupled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sz="1400" baseline="0" dirty="0" smtClean="0"/>
                        <a:t>API</a:t>
                      </a:r>
                      <a:r>
                        <a:rPr lang="en-US" altLang="ko-KR" sz="1400" baseline="0" dirty="0" smtClean="0"/>
                        <a:t>/Event)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Container</a:t>
                      </a:r>
                      <a:r>
                        <a:rPr lang="ko-KR" altLang="en-US" sz="1400" dirty="0" smtClean="0"/>
                        <a:t> 기반 가상화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Self-Healing</a:t>
                      </a:r>
                      <a:endParaRPr lang="en-US" sz="1400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Web App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r>
                        <a:rPr lang="en-US" sz="1400" baseline="0" dirty="0" smtClean="0"/>
                        <a:t> UIs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14 Services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더욱 세분화</a:t>
                      </a:r>
                      <a:endParaRPr lang="en-US" sz="1400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MySQL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 MySQL</a:t>
                      </a:r>
                    </a:p>
                    <a:p>
                      <a:pPr algn="ctr"/>
                      <a:r>
                        <a:rPr lang="en-US" sz="1400" dirty="0" smtClean="0"/>
                        <a:t>2 </a:t>
                      </a:r>
                      <a:r>
                        <a:rPr lang="en-US" sz="1400" dirty="0" err="1" smtClean="0"/>
                        <a:t>Redis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ZooKeeper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Maria</a:t>
                      </a:r>
                      <a:r>
                        <a:rPr lang="en-US" altLang="ko-KR" sz="1400" baseline="0" dirty="0" smtClean="0"/>
                        <a:t> DB</a:t>
                      </a:r>
                    </a:p>
                    <a:p>
                      <a:pPr algn="ctr"/>
                      <a:r>
                        <a:rPr lang="en-US" altLang="ko-KR" sz="1400" baseline="0" dirty="0" err="1" smtClean="0"/>
                        <a:t>PostgreSQL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또다른 </a:t>
                      </a:r>
                      <a:r>
                        <a:rPr lang="en-US" altLang="ko-KR" sz="1400" dirty="0" err="1" smtClean="0"/>
                        <a:t>NoSQL</a:t>
                      </a:r>
                      <a:endParaRPr lang="en-US" sz="1400" dirty="0" smtClean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</a:t>
                      </a:r>
                      <a:r>
                        <a:rPr lang="en-US" sz="1400" baseline="0" dirty="0" smtClean="0"/>
                        <a:t> Stack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Java 1.6/Tomcat 6</a:t>
                      </a:r>
                    </a:p>
                    <a:p>
                      <a:pPr algn="ctr"/>
                      <a:r>
                        <a:rPr lang="en-US" sz="1400" dirty="0" smtClean="0"/>
                        <a:t>Spring 3.x</a:t>
                      </a:r>
                    </a:p>
                    <a:p>
                      <a:pPr algn="ctr"/>
                      <a:r>
                        <a:rPr lang="en-US" sz="1400" dirty="0" err="1" smtClean="0"/>
                        <a:t>MyBatis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Java 1.7/1.8, Embedded</a:t>
                      </a:r>
                      <a:r>
                        <a:rPr lang="en-US" sz="1400" baseline="0" dirty="0" smtClean="0"/>
                        <a:t> Tomcat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Spring</a:t>
                      </a:r>
                      <a:r>
                        <a:rPr lang="en-US" sz="1400" baseline="0" dirty="0" smtClean="0"/>
                        <a:t> 4.x/</a:t>
                      </a:r>
                      <a:r>
                        <a:rPr lang="en-US" sz="1400" dirty="0" smtClean="0"/>
                        <a:t>Spring</a:t>
                      </a:r>
                      <a:r>
                        <a:rPr lang="en-US" sz="1400" baseline="0" dirty="0" smtClean="0"/>
                        <a:t> Boot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Spring Data JPA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MySQL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Node.js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err="1" smtClean="0"/>
                        <a:t>Redis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err="1" smtClean="0"/>
                        <a:t>RabbitMQ</a:t>
                      </a:r>
                      <a:endParaRPr lang="en-US" sz="1400" dirty="0" smtClean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다른 </a:t>
                      </a:r>
                      <a:r>
                        <a:rPr lang="en-US" altLang="ko-KR" sz="1400" dirty="0" smtClean="0"/>
                        <a:t>Java Framework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다른 언어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플랫폼</a:t>
                      </a:r>
                      <a:endParaRPr lang="en-US" sz="1400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기타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OnDemand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SVN/</a:t>
                      </a:r>
                      <a:r>
                        <a:rPr lang="en-US" sz="1400" dirty="0" err="1" smtClean="0"/>
                        <a:t>Git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CI (Jenkins)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수동 배포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Scrum/Sprint </a:t>
                      </a:r>
                      <a:r>
                        <a:rPr lang="ko-KR" altLang="en-US" sz="1400" dirty="0" smtClean="0"/>
                        <a:t>기반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err="1" smtClean="0"/>
                        <a:t>Git</a:t>
                      </a:r>
                      <a:r>
                        <a:rPr lang="en-US" sz="1400" dirty="0" smtClean="0"/>
                        <a:t> with</a:t>
                      </a:r>
                      <a:r>
                        <a:rPr lang="en-US" sz="1400" baseline="0" dirty="0" smtClean="0"/>
                        <a:t> Feature Branch Model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CI (Jenkins)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Jarvis</a:t>
                      </a:r>
                      <a:r>
                        <a:rPr lang="ko-KR" altLang="en-US" sz="1400" baseline="0" dirty="0" smtClean="0"/>
                        <a:t>를 사용한 자동 배포</a:t>
                      </a:r>
                      <a:endParaRPr 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Docker</a:t>
                      </a:r>
                      <a:r>
                        <a:rPr lang="ko-KR" altLang="en-US" sz="1400" dirty="0" smtClean="0"/>
                        <a:t> 인프라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연계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Blue/Green</a:t>
                      </a:r>
                      <a:r>
                        <a:rPr lang="en-US" altLang="ko-KR" sz="1400" baseline="0" dirty="0" smtClean="0"/>
                        <a:t> Deployment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Continuous Deployment</a:t>
                      </a:r>
                    </a:p>
                    <a:p>
                      <a:pPr algn="ctr"/>
                      <a:r>
                        <a:rPr lang="en-US" sz="1400" dirty="0" smtClean="0"/>
                        <a:t>A/B Testing</a:t>
                      </a:r>
                      <a:endParaRPr lang="en-US" sz="1400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633" y="2177049"/>
            <a:ext cx="4466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Noto Sans Korean Medium"/>
                <a:cs typeface="Noto Sans Korean Medium"/>
              </a:rPr>
              <a:t>OCE IAM</a:t>
            </a:r>
          </a:p>
        </p:txBody>
      </p:sp>
    </p:spTree>
    <p:extLst>
      <p:ext uri="{BB962C8B-B14F-4D97-AF65-F5344CB8AC3E}">
        <p14:creationId xmlns:p14="http://schemas.microsoft.com/office/powerpoint/2010/main" val="19230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코드 </a:t>
            </a:r>
            <a:r>
              <a:rPr lang="en-US" altLang="ko-KR" dirty="0"/>
              <a:t>https://github.com/TheOpenCloudEngine/oceIAM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62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1.0 </a:t>
            </a:r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OAuth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기존의 다른 인증과 구분되는 특징은 크게 두 가지이다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인증함에 있어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써드파티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어플리케이션에게 사용자의 비밀번호를 노출하지 않고 인증 할 수 있다는 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부여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 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동시에 할 수 있다는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OAuth 1.0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만들어지는 시점에는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써드파티에게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비밀번호를 노출하지 않고 인증하는 방법으로서 이미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ID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ID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 부여기능을 기지고 있지 않았고 인증 방법도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OAuth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와는 방향이 많이 달랐다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1.0 </a:t>
            </a:r>
            <a:r>
              <a:rPr lang="ko-KR" altLang="en-US" dirty="0" smtClean="0"/>
              <a:t>인증과정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8" y="1151763"/>
            <a:ext cx="6723888" cy="484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1.0 </a:t>
            </a:r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컨슈머가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아이디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패스워드를 가지지 않고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사용할 수 있음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필요한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에만 제한적으로 접근할 수 있도록 권한 제어 가능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사용자가 서비스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프로바이더의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관리 페이지에서 권한 취소 가능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패스워드 변경 시에도 인증 토큰은 계속 유효함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4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Oauth</a:t>
            </a:r>
            <a:r>
              <a:rPr lang="en-US" altLang="ko-KR" dirty="0" smtClean="0"/>
              <a:t> 2.0 </a:t>
            </a:r>
            <a:r>
              <a:rPr lang="en-US" altLang="ko-KR" b="1" dirty="0"/>
              <a:t>Authorization </a:t>
            </a:r>
            <a:r>
              <a:rPr lang="en-US" altLang="ko-KR" b="1" dirty="0" smtClean="0"/>
              <a:t>Code Flow</a:t>
            </a:r>
            <a:endParaRPr lang="en-US" altLang="ko-KR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5" y="1214438"/>
            <a:ext cx="7694234" cy="4910137"/>
          </a:xfr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2.0 </a:t>
            </a:r>
            <a:r>
              <a:rPr lang="en-US" altLang="ko-KR" b="1" dirty="0"/>
              <a:t>Implicit Grant Flow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235650"/>
            <a:ext cx="9134475" cy="4867713"/>
          </a:xfr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2.0 </a:t>
            </a:r>
            <a:r>
              <a:rPr lang="en-US" altLang="ko-KR" b="1" dirty="0"/>
              <a:t>Resource Owner Password Credentials Flow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17295"/>
            <a:ext cx="9134475" cy="4104423"/>
          </a:xfr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088171" y="1994291"/>
            <a:ext cx="3535779" cy="3511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23071" y="1841890"/>
            <a:ext cx="3535779" cy="3511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추가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41" y="3152971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Browser/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133177" y="2088348"/>
            <a:ext cx="3143545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354652" y="2503155"/>
            <a:ext cx="2780197" cy="5193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354652" y="3332361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54652" y="4072553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932615" y="2896561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" idx="3"/>
            <a:endCxn id="13" idx="1"/>
          </p:cNvCxnSpPr>
          <p:nvPr/>
        </p:nvCxnSpPr>
        <p:spPr>
          <a:xfrm>
            <a:off x="1500826" y="3597494"/>
            <a:ext cx="6821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0" idx="1"/>
          </p:cNvCxnSpPr>
          <p:nvPr/>
        </p:nvCxnSpPr>
        <p:spPr>
          <a:xfrm>
            <a:off x="7276722" y="3463359"/>
            <a:ext cx="6558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83024" y="3152971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</a:t>
            </a:r>
          </a:p>
          <a:p>
            <a:pPr algn="ctr"/>
            <a:r>
              <a:rPr lang="en-US" sz="1400" dirty="0" smtClean="0"/>
              <a:t>balancer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3"/>
            <a:endCxn id="9" idx="1"/>
          </p:cNvCxnSpPr>
          <p:nvPr/>
        </p:nvCxnSpPr>
        <p:spPr>
          <a:xfrm>
            <a:off x="3206308" y="3597494"/>
            <a:ext cx="716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12638" y="3400380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827301" y="3332361"/>
            <a:ext cx="1307549" cy="5193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827301" y="4072553"/>
            <a:ext cx="1307549" cy="5193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 Repository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794831" y="3400380"/>
            <a:ext cx="517092" cy="5193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04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2.0 </a:t>
            </a:r>
            <a:r>
              <a:rPr lang="en-US" altLang="ko-KR" b="1" dirty="0"/>
              <a:t>Client Credentials Grant Flow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68" y="1720300"/>
            <a:ext cx="7288889" cy="3898413"/>
          </a:xfr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– Claim </a:t>
            </a:r>
            <a:r>
              <a:rPr lang="ko-KR" altLang="en-US" dirty="0" smtClean="0"/>
              <a:t>기반 토큰의 개념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{ "</a:t>
            </a:r>
            <a:r>
              <a:rPr lang="en-US" altLang="ko-KR" dirty="0" err="1"/>
              <a:t>id":"terry</a:t>
            </a:r>
            <a:r>
              <a:rPr lang="en-US" altLang="ko-KR" dirty="0"/>
              <a:t>" ,"role":["</a:t>
            </a:r>
            <a:r>
              <a:rPr lang="en-US" altLang="ko-KR" dirty="0" err="1"/>
              <a:t>admin","user</a:t>
            </a:r>
            <a:r>
              <a:rPr lang="en-US" altLang="ko-KR" dirty="0"/>
              <a:t>"] ,"company":"</a:t>
            </a:r>
            <a:r>
              <a:rPr lang="en-US" altLang="ko-KR" dirty="0" err="1"/>
              <a:t>pepsi</a:t>
            </a:r>
            <a:r>
              <a:rPr lang="en-US" altLang="ko-KR" dirty="0"/>
              <a:t>"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err="1"/>
              <a:t>페이스북에서</a:t>
            </a:r>
            <a:r>
              <a:rPr lang="ko-KR" altLang="en-US" dirty="0"/>
              <a:t> 발급된 </a:t>
            </a:r>
            <a:r>
              <a:rPr lang="en-US" altLang="ko-KR" dirty="0" err="1"/>
              <a:t>access_token</a:t>
            </a:r>
            <a:r>
              <a:rPr lang="ko-KR" altLang="en-US" dirty="0"/>
              <a:t>의 형태로 일반적인 문자열 형태</a:t>
            </a:r>
            <a:endParaRPr lang="en-US" altLang="ko-KR" dirty="0" smtClean="0"/>
          </a:p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0" y="2581815"/>
            <a:ext cx="887854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 – Claim </a:t>
            </a:r>
            <a:r>
              <a:rPr lang="ko-KR" altLang="en-US" dirty="0"/>
              <a:t>기반 토큰의 개념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OAuth </a:t>
            </a:r>
            <a:r>
              <a:rPr lang="ko-KR" altLang="en-US" b="1" dirty="0"/>
              <a:t>토큰의 경우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3" y="2623765"/>
            <a:ext cx="793543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 – Claim </a:t>
            </a:r>
            <a:r>
              <a:rPr lang="ko-KR" altLang="en-US" dirty="0"/>
              <a:t>기반 토큰의 개념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JWT</a:t>
            </a:r>
            <a:r>
              <a:rPr lang="ko-KR" altLang="en-US" b="1" dirty="0"/>
              <a:t>와 같은 </a:t>
            </a:r>
            <a:r>
              <a:rPr lang="en-US" altLang="ko-KR" b="1" dirty="0"/>
              <a:t>Claim </a:t>
            </a:r>
            <a:r>
              <a:rPr lang="ko-KR" altLang="en-US" b="1" dirty="0"/>
              <a:t>기반의 토큰 흐름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84" y="1933366"/>
            <a:ext cx="6106972" cy="42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1.0 </a:t>
            </a:r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실습과정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hlinkClick r:id="rId2"/>
              </a:rPr>
              <a:t>Installation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Tutorial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>
                <a:hlinkClick r:id="rId4"/>
              </a:rPr>
              <a:t>Jwt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smtClean="0">
                <a:hlinkClick r:id="rId4"/>
              </a:rPr>
              <a:t>guide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>
                <a:hlinkClick r:id="rId5"/>
              </a:rPr>
              <a:t>CouchDB</a:t>
            </a:r>
            <a:r>
              <a:rPr lang="en-US" altLang="ko-KR" dirty="0">
                <a:hlinkClick r:id="rId5"/>
              </a:rPr>
              <a:t> Schema And </a:t>
            </a:r>
            <a:r>
              <a:rPr lang="en-US" altLang="ko-KR" dirty="0" smtClean="0">
                <a:hlinkClick r:id="rId5"/>
              </a:rPr>
              <a:t>View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Rest </a:t>
            </a:r>
            <a:r>
              <a:rPr lang="en-US" altLang="ko-KR" dirty="0" err="1" smtClean="0">
                <a:hlinkClick r:id="rId6"/>
              </a:rPr>
              <a:t>Api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POC</a:t>
            </a:r>
            <a:endParaRPr lang="en-US" altLang="ko-KR" dirty="0"/>
          </a:p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연계</a:t>
            </a:r>
            <a:r>
              <a:rPr lang="ko-KR" altLang="ko-KR" dirty="0" smtClean="0"/>
              <a:t>/</a:t>
            </a:r>
            <a:r>
              <a:rPr lang="ko-KR" altLang="en-US" dirty="0" smtClean="0"/>
              <a:t>통합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9411" y="1688488"/>
            <a:ext cx="3535779" cy="326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94311" y="1536088"/>
            <a:ext cx="3535779" cy="330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48781" y="2742707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Browser/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04418" y="1782545"/>
            <a:ext cx="3143545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25893" y="2197352"/>
            <a:ext cx="2780197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325893" y="3026558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25893" y="3766750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903856" y="2590758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1472066" y="3187229"/>
            <a:ext cx="6821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>
            <a:off x="7247963" y="3157556"/>
            <a:ext cx="6558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54264" y="2742707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</a:t>
            </a:r>
          </a:p>
          <a:p>
            <a:pPr algn="ctr"/>
            <a:r>
              <a:rPr lang="en-US" sz="1400" dirty="0" smtClean="0"/>
              <a:t>balancer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4" idx="3"/>
            <a:endCxn id="5" idx="1"/>
          </p:cNvCxnSpPr>
          <p:nvPr/>
        </p:nvCxnSpPr>
        <p:spPr>
          <a:xfrm>
            <a:off x="3177549" y="3187229"/>
            <a:ext cx="716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83879" y="3094577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798542" y="3026558"/>
            <a:ext cx="1307549" cy="519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798542" y="3766750"/>
            <a:ext cx="1307549" cy="519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 Repository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66071" y="3094577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160823" y="5402460"/>
            <a:ext cx="1121609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 System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29" idx="0"/>
            <a:endCxn id="11" idx="2"/>
          </p:cNvCxnSpPr>
          <p:nvPr/>
        </p:nvCxnSpPr>
        <p:spPr>
          <a:xfrm flipV="1">
            <a:off x="7721628" y="3724354"/>
            <a:ext cx="955380" cy="1678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76303" y="6114475"/>
            <a:ext cx="1301978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 System</a:t>
            </a:r>
            <a:endParaRPr lang="en-US" sz="1400" dirty="0"/>
          </a:p>
        </p:txBody>
      </p:sp>
      <p:cxnSp>
        <p:nvCxnSpPr>
          <p:cNvPr id="32" name="Elbow Connector 26"/>
          <p:cNvCxnSpPr>
            <a:endCxn id="30" idx="0"/>
          </p:cNvCxnSpPr>
          <p:nvPr/>
        </p:nvCxnSpPr>
        <p:spPr>
          <a:xfrm flipH="1">
            <a:off x="4827293" y="4838371"/>
            <a:ext cx="834909" cy="12761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연계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통합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9411" y="1688488"/>
            <a:ext cx="3535779" cy="326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94311" y="1536088"/>
            <a:ext cx="3535779" cy="330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48781" y="2742707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Browser/</a:t>
            </a:r>
          </a:p>
          <a:p>
            <a:pPr algn="ctr"/>
            <a:r>
              <a:rPr lang="en-US" sz="1400" dirty="0" smtClean="0"/>
              <a:t>Client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04418" y="1782545"/>
            <a:ext cx="3143545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25893" y="2197352"/>
            <a:ext cx="2780197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325893" y="3026558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25893" y="3766750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903856" y="2590758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1472066" y="3187229"/>
            <a:ext cx="6821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>
            <a:off x="7247963" y="3157556"/>
            <a:ext cx="6558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54264" y="2742707"/>
            <a:ext cx="1023285" cy="88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</a:t>
            </a:r>
          </a:p>
          <a:p>
            <a:pPr algn="ctr"/>
            <a:r>
              <a:rPr lang="en-US" sz="1400" dirty="0" smtClean="0"/>
              <a:t>balancer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4" idx="3"/>
            <a:endCxn id="5" idx="1"/>
          </p:cNvCxnSpPr>
          <p:nvPr/>
        </p:nvCxnSpPr>
        <p:spPr>
          <a:xfrm>
            <a:off x="3177549" y="3187229"/>
            <a:ext cx="716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83879" y="3094577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798542" y="3026558"/>
            <a:ext cx="1307549" cy="519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798542" y="3766750"/>
            <a:ext cx="1307549" cy="519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 Repository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66071" y="3094577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942608" y="5423979"/>
            <a:ext cx="1301978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 System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" idx="2"/>
            <a:endCxn id="25" idx="0"/>
          </p:cNvCxnSpPr>
          <p:nvPr/>
        </p:nvCxnSpPr>
        <p:spPr>
          <a:xfrm flipH="1">
            <a:off x="3593597" y="4838371"/>
            <a:ext cx="2068604" cy="58560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60823" y="5402460"/>
            <a:ext cx="1121609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 System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29" idx="0"/>
            <a:endCxn id="11" idx="2"/>
          </p:cNvCxnSpPr>
          <p:nvPr/>
        </p:nvCxnSpPr>
        <p:spPr>
          <a:xfrm flipV="1">
            <a:off x="7721628" y="3724354"/>
            <a:ext cx="955380" cy="1678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31698" y="6114475"/>
            <a:ext cx="1301978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 System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5" idx="2"/>
            <a:endCxn id="24" idx="0"/>
          </p:cNvCxnSpPr>
          <p:nvPr/>
        </p:nvCxnSpPr>
        <p:spPr>
          <a:xfrm>
            <a:off x="5662201" y="4838371"/>
            <a:ext cx="1020486" cy="12761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6303" y="6114475"/>
            <a:ext cx="1301978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 System</a:t>
            </a:r>
            <a:endParaRPr lang="en-US" sz="1400" dirty="0"/>
          </a:p>
        </p:txBody>
      </p:sp>
      <p:cxnSp>
        <p:nvCxnSpPr>
          <p:cNvPr id="34" name="Elbow Connector 26"/>
          <p:cNvCxnSpPr>
            <a:stCxn id="5" idx="2"/>
            <a:endCxn id="33" idx="0"/>
          </p:cNvCxnSpPr>
          <p:nvPr/>
        </p:nvCxnSpPr>
        <p:spPr>
          <a:xfrm flipH="1">
            <a:off x="4827293" y="4838371"/>
            <a:ext cx="834909" cy="127610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80045" y="4956750"/>
            <a:ext cx="1121609" cy="538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 System</a:t>
            </a:r>
            <a:endParaRPr lang="en-US" sz="1400" dirty="0"/>
          </a:p>
        </p:txBody>
      </p:sp>
      <p:cxnSp>
        <p:nvCxnSpPr>
          <p:cNvPr id="42" name="Straight Connector 41"/>
          <p:cNvCxnSpPr>
            <a:stCxn id="40" idx="0"/>
            <a:endCxn id="11" idx="2"/>
          </p:cNvCxnSpPr>
          <p:nvPr/>
        </p:nvCxnSpPr>
        <p:spPr>
          <a:xfrm flipH="1" flipV="1">
            <a:off x="8677007" y="3724354"/>
            <a:ext cx="463842" cy="1232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마이크로 서비스 아키텍처의 배경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1671" y="160351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Driven</a:t>
            </a:r>
          </a:p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8445" y="160351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5174" y="160351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On-demand</a:t>
            </a:r>
          </a:p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1671" y="342400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Elastic,</a:t>
            </a:r>
          </a:p>
          <a:p>
            <a:pPr algn="ctr"/>
            <a:r>
              <a:rPr lang="en-US" dirty="0" smtClean="0"/>
              <a:t>Scalable,</a:t>
            </a:r>
          </a:p>
          <a:p>
            <a:pPr algn="ctr"/>
            <a:r>
              <a:rPr lang="en-US" dirty="0" smtClean="0"/>
              <a:t>Resilience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8445" y="342400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Polyglot</a:t>
            </a:r>
          </a:p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85174" y="3424009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1671" y="5212213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</a:t>
            </a:r>
          </a:p>
          <a:p>
            <a:pPr algn="ctr"/>
            <a:r>
              <a:rPr lang="en-US" dirty="0" smtClean="0"/>
              <a:t>Development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8445" y="5212213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Reusability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85174" y="5212213"/>
            <a:ext cx="2209649" cy="1420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Self-government</a:t>
            </a:r>
          </a:p>
          <a:p>
            <a:pPr algn="ctr"/>
            <a:r>
              <a:rPr lang="en-US" dirty="0" smtClean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468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Cube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16" y="1745460"/>
            <a:ext cx="6521450" cy="4292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6419" y="6170111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theartofscalability.com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ko-KR" altLang="en-US" dirty="0" smtClean="0"/>
              <a:t>축 확장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5181" y="1841890"/>
            <a:ext cx="3535779" cy="3511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65287" y="2088348"/>
            <a:ext cx="3143545" cy="275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86763" y="2503155"/>
            <a:ext cx="2780197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86763" y="3332361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Service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86763" y="4072553"/>
            <a:ext cx="1307549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A Repository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164726" y="2896561"/>
            <a:ext cx="1546302" cy="113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3"/>
            <a:endCxn id="9" idx="1"/>
          </p:cNvCxnSpPr>
          <p:nvPr/>
        </p:nvCxnSpPr>
        <p:spPr>
          <a:xfrm>
            <a:off x="5508833" y="3463359"/>
            <a:ext cx="6558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44749" y="3400380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059411" y="3332361"/>
            <a:ext cx="1307549" cy="51936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 Service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59411" y="4072553"/>
            <a:ext cx="1307549" cy="51936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 Repository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026941" y="3400380"/>
            <a:ext cx="517092" cy="51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39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MA 매뉴얼_합본(수정진행) Ver 2 0 _ 071308">
  <a:themeElements>
    <a:clrScheme name="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lobal MA 매뉴얼_합본(수정진행) Ver 2 0 _ 071308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0E0E0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solidFill>
          <a:srgbClr val="E0E0E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lobal MA 매뉴얼_합본(수정진행) Ver 2 0 _ 071308">
  <a:themeElements>
    <a:clrScheme name="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lobal MA 매뉴얼_합본(수정진행) Ver 2 0 _ 071308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0E0E0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solidFill>
          <a:srgbClr val="E0E0E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Global MA 매뉴얼_합본(수정진행) Ver 2 0 _ 071308">
  <a:themeElements>
    <a:clrScheme name="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lobal MA 매뉴얼_합본(수정진행) Ver 2 0 _ 071308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0E0E0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solidFill>
          <a:srgbClr val="E0E0E0"/>
        </a:solidFill>
        <a:ln w="9525" cap="flat" cmpd="sng" algn="ctr">
          <a:solidFill>
            <a:srgbClr val="6969FF"/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Global MA 매뉴얼_합본(수정진행) Ver 2 0 _ 071308">
  <a:themeElements>
    <a:clrScheme name="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lobal MA 매뉴얼_합본(수정진행) Ver 2 0 _ 071308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0E0E0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solidFill>
          <a:srgbClr val="E0E0E0"/>
        </a:solidFill>
        <a:ln w="9525" cap="flat" cmpd="sng" algn="ctr">
          <a:solidFill>
            <a:srgbClr val="6969FF"/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lobal MA 매뉴얼_합본(수정진행) Ver 2 0 _ 071308">
  <a:themeElements>
    <a:clrScheme name="5_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Global MA 매뉴얼_합본(수정진행) Ver 2 0 _ 071308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lobal MA 매뉴얼_합본(수정진행) Ver 2 0 _ 071308">
  <a:themeElements>
    <a:clrScheme name="6_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Global MA 매뉴얼_합본(수정진행) Ver 2 0 _ 071308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Global MA 매뉴얼_합본(수정진행) Ver 2 0 _ 071308">
  <a:themeElements>
    <a:clrScheme name="8_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Global MA 매뉴얼_합본(수정진행) Ver 2 0 _ 071308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Global MA 매뉴얼_합본(수정진행) Ver 2 0 _ 071308">
  <a:themeElements>
    <a:clrScheme name="9_Global MA 매뉴얼_합본(수정진행) Ver 2 0 _ 0713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Global MA 매뉴얼_합본(수정진행) Ver 2 0 _ 071308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CJ Template</Template>
  <TotalTime>33524</TotalTime>
  <Words>1379</Words>
  <Application>Microsoft Office PowerPoint</Application>
  <PresentationFormat>A4 용지(210x297mm)</PresentationFormat>
  <Paragraphs>627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Global MA 매뉴얼_합본(수정진행) Ver 2 0 _ 071308</vt:lpstr>
      <vt:lpstr>1_Global MA 매뉴얼_합본(수정진행) Ver 2 0 _ 071308</vt:lpstr>
      <vt:lpstr>2_Global MA 매뉴얼_합본(수정진행) Ver 2 0 _ 071308</vt:lpstr>
      <vt:lpstr>3_Global MA 매뉴얼_합본(수정진행) Ver 2 0 _ 071308</vt:lpstr>
      <vt:lpstr>5_Global MA 매뉴얼_합본(수정진행) Ver 2 0 _ 071308</vt:lpstr>
      <vt:lpstr>6_Global MA 매뉴얼_합본(수정진행) Ver 2 0 _ 071308</vt:lpstr>
      <vt:lpstr>8_Global MA 매뉴얼_합본(수정진행) Ver 2 0 _ 071308</vt:lpstr>
      <vt:lpstr>9_Global MA 매뉴얼_합본(수정진행) Ver 2 0 _ 071308</vt:lpstr>
      <vt:lpstr>PowerPoint 프레젠테이션</vt:lpstr>
      <vt:lpstr>전통적인 Web App 아키텍처</vt:lpstr>
      <vt:lpstr>이중화/로드밸런싱</vt:lpstr>
      <vt:lpstr>기능 추가</vt:lpstr>
      <vt:lpstr>시스템 연계/통합</vt:lpstr>
      <vt:lpstr>시스템 연계/통합</vt:lpstr>
      <vt:lpstr>마이크로 서비스 아키텍처의 배경</vt:lpstr>
      <vt:lpstr>Scale Cube</vt:lpstr>
      <vt:lpstr>Y축 확장</vt:lpstr>
      <vt:lpstr>Y축 확장</vt:lpstr>
      <vt:lpstr>Y축 확장 + X축/Z축 확장</vt:lpstr>
      <vt:lpstr>마이크로 서비스란?</vt:lpstr>
      <vt:lpstr>MSA는</vt:lpstr>
      <vt:lpstr>마이크로 서비스 모델링</vt:lpstr>
      <vt:lpstr>모델링/구현 Tip</vt:lpstr>
      <vt:lpstr>클라이언트-서비스 간 통합</vt:lpstr>
      <vt:lpstr>클라이언트-서비스 간 통합</vt:lpstr>
      <vt:lpstr>클라이언트-서비스 간 통합</vt:lpstr>
      <vt:lpstr>Service Discovery</vt:lpstr>
      <vt:lpstr>MSA를 선택하는 이유</vt:lpstr>
      <vt:lpstr>어떻게 개발하나?</vt:lpstr>
      <vt:lpstr>Contract/API의 설계/공유</vt:lpstr>
      <vt:lpstr>Polyglot Programming</vt:lpstr>
      <vt:lpstr>Polyglot Programming</vt:lpstr>
      <vt:lpstr>개발 환경의 문제</vt:lpstr>
      <vt:lpstr>개발 환경</vt:lpstr>
      <vt:lpstr>개발 환경</vt:lpstr>
      <vt:lpstr>개발환경+ Service Discovery + Inter-Service Call</vt:lpstr>
      <vt:lpstr>변화 요약 - Before</vt:lpstr>
      <vt:lpstr>변화 요약 - After</vt:lpstr>
      <vt:lpstr>변화 요약</vt:lpstr>
      <vt:lpstr>PowerPoint 프레젠테이션</vt:lpstr>
      <vt:lpstr>소스 코드</vt:lpstr>
      <vt:lpstr>Oauth 1.0 장점</vt:lpstr>
      <vt:lpstr>Oauth 1.0 인증과정</vt:lpstr>
      <vt:lpstr>Oauth 1.0 장점</vt:lpstr>
      <vt:lpstr>Oauth 2.0 Authorization Code Flow</vt:lpstr>
      <vt:lpstr>Oauth 2.0 Implicit Grant Flow</vt:lpstr>
      <vt:lpstr>Oauth 2.0 Resource Owner Password Credentials Flow</vt:lpstr>
      <vt:lpstr>Oauth 2.0 Client Credentials Grant Flow</vt:lpstr>
      <vt:lpstr>JWT – Claim 기반 토큰의 개념</vt:lpstr>
      <vt:lpstr>JWT – Claim 기반 토큰의 개념</vt:lpstr>
      <vt:lpstr>JWT – Claim 기반 토큰의 개념</vt:lpstr>
      <vt:lpstr>Oauth 1.0 장점</vt:lpstr>
    </vt:vector>
  </TitlesOfParts>
  <Company>CJ주식회사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Customer</dc:creator>
  <cp:lastModifiedBy>sppark</cp:lastModifiedBy>
  <cp:revision>6123</cp:revision>
  <dcterms:created xsi:type="dcterms:W3CDTF">2008-08-06T12:45:46Z</dcterms:created>
  <dcterms:modified xsi:type="dcterms:W3CDTF">2016-05-12T08:54:46Z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103</vt:i4>
  </property>
  <property fmtid="{D5CDD505-2E9C-101B-9397-08002B2CF9AE}" pid="3" name="RevisionCount">
    <vt:i4>32</vt:i4>
  </property>
</Properties>
</file>