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varScale="1">
        <p:scale>
          <a:sx n="17" d="100"/>
          <a:sy n="17" d="100"/>
        </p:scale>
        <p:origin x="653" y="139"/>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bomm_000\Documents\eecs352\WhosLineWasItAnyway\Sta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bomm_000\Documents\eecs352\WhosLineWasItAnyway\Sta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n-US" sz="3200" b="0">
                <a:solidFill>
                  <a:schemeClr val="tx1"/>
                </a:solidFill>
              </a:rPr>
              <a:t>F-Score</a:t>
            </a:r>
            <a:r>
              <a:rPr lang="en-US" sz="3200" b="0" baseline="0">
                <a:solidFill>
                  <a:schemeClr val="tx1"/>
                </a:solidFill>
              </a:rPr>
              <a:t> on Obama Interview </a:t>
            </a:r>
            <a:endParaRPr lang="en-US" sz="3200" b="0">
              <a:solidFill>
                <a:schemeClr val="tx1"/>
              </a:solidFill>
            </a:endParaRP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6225187198134883E-2"/>
          <c:y val="0.20598053691804266"/>
          <c:w val="0.9155301837270341"/>
          <c:h val="0.65675477678830829"/>
        </c:manualLayout>
      </c:layout>
      <c:barChart>
        <c:barDir val="col"/>
        <c:grouping val="clustered"/>
        <c:varyColors val="0"/>
        <c:ser>
          <c:idx val="0"/>
          <c:order val="0"/>
          <c:tx>
            <c:strRef>
              <c:f>Sheet1!$E$49</c:f>
              <c:strCache>
                <c:ptCount val="1"/>
                <c:pt idx="0">
                  <c:v>Interviewer</c:v>
                </c:pt>
              </c:strCache>
            </c:strRef>
          </c:tx>
          <c:spPr>
            <a:solidFill>
              <a:schemeClr val="accent1">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Sheet1!$F$49:$K$49</c:f>
              <c:numCache>
                <c:formatCode>General</c:formatCode>
                <c:ptCount val="6"/>
                <c:pt idx="0">
                  <c:v>0.89285714289999996</c:v>
                </c:pt>
                <c:pt idx="1">
                  <c:v>0.74358974359999996</c:v>
                </c:pt>
                <c:pt idx="2">
                  <c:v>0.86956521740000003</c:v>
                </c:pt>
                <c:pt idx="3">
                  <c:v>0.92</c:v>
                </c:pt>
                <c:pt idx="4">
                  <c:v>0.70454545449999995</c:v>
                </c:pt>
                <c:pt idx="5">
                  <c:v>0.70454545449999995</c:v>
                </c:pt>
              </c:numCache>
            </c:numRef>
          </c:val>
          <c:extLst>
            <c:ext xmlns:c16="http://schemas.microsoft.com/office/drawing/2014/chart" uri="{C3380CC4-5D6E-409C-BE32-E72D297353CC}">
              <c16:uniqueId val="{00000000-D993-4FC7-8EFA-FBB5382EB190}"/>
            </c:ext>
          </c:extLst>
        </c:ser>
        <c:ser>
          <c:idx val="1"/>
          <c:order val="1"/>
          <c:tx>
            <c:strRef>
              <c:f>Sheet1!$E$50</c:f>
              <c:strCache>
                <c:ptCount val="1"/>
                <c:pt idx="0">
                  <c:v>Obama</c:v>
                </c:pt>
              </c:strCache>
            </c:strRef>
          </c:tx>
          <c:spPr>
            <a:solidFill>
              <a:schemeClr val="accent2">
                <a:lumMod val="75000"/>
              </a:schemeClr>
            </a:solidFill>
            <a:ln>
              <a:noFill/>
            </a:ln>
            <a:effectLst/>
          </c:spPr>
          <c:invertIfNegative val="0"/>
          <c:cat>
            <c:strRef>
              <c:f>Sheet1!$F$48:$K$48</c:f>
              <c:strCache>
                <c:ptCount val="6"/>
                <c:pt idx="0">
                  <c:v>Log Start</c:v>
                </c:pt>
                <c:pt idx="1">
                  <c:v>Log Neighbor</c:v>
                </c:pt>
                <c:pt idx="2">
                  <c:v>Mfcc Start</c:v>
                </c:pt>
                <c:pt idx="3">
                  <c:v>Mfcc Neighbor</c:v>
                </c:pt>
                <c:pt idx="4">
                  <c:v>Chroma Neighbor</c:v>
                </c:pt>
                <c:pt idx="5">
                  <c:v>Chroma Start</c:v>
                </c:pt>
              </c:strCache>
            </c:strRef>
          </c:cat>
          <c:val>
            <c:numRef>
              <c:f>Sheet1!$F$50:$K$50</c:f>
              <c:numCache>
                <c:formatCode>General</c:formatCode>
                <c:ptCount val="6"/>
                <c:pt idx="0">
                  <c:v>0.84210526320000001</c:v>
                </c:pt>
                <c:pt idx="1">
                  <c:v>0.85714285710000004</c:v>
                </c:pt>
                <c:pt idx="2">
                  <c:v>0.05</c:v>
                </c:pt>
                <c:pt idx="3">
                  <c:v>0.80952380950000002</c:v>
                </c:pt>
                <c:pt idx="4">
                  <c:v>0.83333333330000003</c:v>
                </c:pt>
                <c:pt idx="5">
                  <c:v>0.83333333330000003</c:v>
                </c:pt>
              </c:numCache>
            </c:numRef>
          </c:val>
          <c:extLst>
            <c:ext xmlns:c16="http://schemas.microsoft.com/office/drawing/2014/chart" uri="{C3380CC4-5D6E-409C-BE32-E72D297353CC}">
              <c16:uniqueId val="{00000001-D993-4FC7-8EFA-FBB5382EB190}"/>
            </c:ext>
          </c:extLst>
        </c:ser>
        <c:dLbls>
          <c:showLegendKey val="0"/>
          <c:showVal val="0"/>
          <c:showCatName val="0"/>
          <c:showSerName val="0"/>
          <c:showPercent val="0"/>
          <c:showBubbleSize val="0"/>
        </c:dLbls>
        <c:gapWidth val="219"/>
        <c:overlap val="-27"/>
        <c:axId val="515106232"/>
        <c:axId val="515109840"/>
      </c:barChart>
      <c:catAx>
        <c:axId val="515106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15109840"/>
        <c:crosses val="autoZero"/>
        <c:auto val="1"/>
        <c:lblAlgn val="ctr"/>
        <c:lblOffset val="100"/>
        <c:noMultiLvlLbl val="0"/>
      </c:catAx>
      <c:valAx>
        <c:axId val="51510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15106232"/>
        <c:crosses val="autoZero"/>
        <c:crossBetween val="between"/>
      </c:valAx>
      <c:spPr>
        <a:noFill/>
        <a:ln>
          <a:noFill/>
        </a:ln>
        <a:effectLst/>
      </c:spPr>
    </c:plotArea>
    <c:legend>
      <c:legendPos val="tr"/>
      <c:layout>
        <c:manualLayout>
          <c:xMode val="edge"/>
          <c:yMode val="edge"/>
          <c:x val="0.76822662075497439"/>
          <c:y val="0.11528791246781241"/>
          <c:w val="0.22211065359949272"/>
          <c:h val="0.1699762587657302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r>
              <a:rPr lang="en-US" sz="3200" dirty="0">
                <a:solidFill>
                  <a:schemeClr val="tx1"/>
                </a:solidFill>
              </a:rPr>
              <a:t>F-Score on Room Conversation </a:t>
            </a:r>
          </a:p>
        </c:rich>
      </c:tx>
      <c:layout>
        <c:manualLayout>
          <c:xMode val="edge"/>
          <c:yMode val="edge"/>
          <c:x val="0.19698949620216519"/>
          <c:y val="4.2064107515523537E-2"/>
        </c:manualLayout>
      </c:layout>
      <c:overlay val="0"/>
      <c:spPr>
        <a:noFill/>
        <a:ln>
          <a:noFill/>
        </a:ln>
        <a:effectLst/>
      </c:spPr>
      <c:txPr>
        <a:bodyPr rot="0" spcFirstLastPara="1" vertOverflow="ellipsis" vert="horz" wrap="square" anchor="ctr" anchorCtr="1"/>
        <a:lstStyle/>
        <a:p>
          <a:pPr algn="ctr">
            <a:defRPr lang="en-US" sz="32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5.6886751111484758E-2"/>
          <c:y val="0.16575738034974941"/>
          <c:w val="0.92138892502867686"/>
          <c:h val="0.71397322336830915"/>
        </c:manualLayout>
      </c:layout>
      <c:barChart>
        <c:barDir val="col"/>
        <c:grouping val="clustered"/>
        <c:varyColors val="0"/>
        <c:ser>
          <c:idx val="0"/>
          <c:order val="0"/>
          <c:tx>
            <c:strRef>
              <c:f>Sheet3!$E$72</c:f>
              <c:strCache>
                <c:ptCount val="1"/>
                <c:pt idx="0">
                  <c:v>Madhav</c:v>
                </c:pt>
              </c:strCache>
            </c:strRef>
          </c:tx>
          <c:spPr>
            <a:solidFill>
              <a:schemeClr val="bg2">
                <a:lumMod val="50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Sheet3!$F$72:$K$72</c:f>
              <c:numCache>
                <c:formatCode>General</c:formatCode>
                <c:ptCount val="6"/>
                <c:pt idx="0">
                  <c:v>0.34285714290000002</c:v>
                </c:pt>
                <c:pt idx="1">
                  <c:v>0.29629629629999998</c:v>
                </c:pt>
                <c:pt idx="2">
                  <c:v>0.29629629629999998</c:v>
                </c:pt>
                <c:pt idx="3">
                  <c:v>8.3333333329999995E-2</c:v>
                </c:pt>
                <c:pt idx="4">
                  <c:v>0.29629629629999998</c:v>
                </c:pt>
                <c:pt idx="5">
                  <c:v>0.29629629629999998</c:v>
                </c:pt>
              </c:numCache>
            </c:numRef>
          </c:val>
          <c:extLst>
            <c:ext xmlns:c16="http://schemas.microsoft.com/office/drawing/2014/chart" uri="{C3380CC4-5D6E-409C-BE32-E72D297353CC}">
              <c16:uniqueId val="{00000000-B95F-4CFA-AE36-B51A3E54ABDB}"/>
            </c:ext>
          </c:extLst>
        </c:ser>
        <c:ser>
          <c:idx val="1"/>
          <c:order val="1"/>
          <c:tx>
            <c:strRef>
              <c:f>Sheet3!$E$73</c:f>
              <c:strCache>
                <c:ptCount val="1"/>
                <c:pt idx="0">
                  <c:v>Vincent</c:v>
                </c:pt>
              </c:strCache>
            </c:strRef>
          </c:tx>
          <c:spPr>
            <a:solidFill>
              <a:schemeClr val="accent6">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Sheet3!$F$73:$K$73</c:f>
              <c:numCache>
                <c:formatCode>General</c:formatCode>
                <c:ptCount val="6"/>
                <c:pt idx="0">
                  <c:v>0.51359516620000001</c:v>
                </c:pt>
                <c:pt idx="1">
                  <c:v>0.49681528660000002</c:v>
                </c:pt>
                <c:pt idx="2">
                  <c:v>0.05</c:v>
                </c:pt>
                <c:pt idx="3">
                  <c:v>0.05</c:v>
                </c:pt>
                <c:pt idx="4">
                  <c:v>0.59259259259999997</c:v>
                </c:pt>
                <c:pt idx="5">
                  <c:v>0.59259259259999997</c:v>
                </c:pt>
              </c:numCache>
            </c:numRef>
          </c:val>
          <c:extLst>
            <c:ext xmlns:c16="http://schemas.microsoft.com/office/drawing/2014/chart" uri="{C3380CC4-5D6E-409C-BE32-E72D297353CC}">
              <c16:uniqueId val="{00000001-B95F-4CFA-AE36-B51A3E54ABDB}"/>
            </c:ext>
          </c:extLst>
        </c:ser>
        <c:ser>
          <c:idx val="2"/>
          <c:order val="2"/>
          <c:tx>
            <c:strRef>
              <c:f>Sheet3!$E$74</c:f>
              <c:strCache>
                <c:ptCount val="1"/>
                <c:pt idx="0">
                  <c:v>Jeremy</c:v>
                </c:pt>
              </c:strCache>
            </c:strRef>
          </c:tx>
          <c:spPr>
            <a:solidFill>
              <a:schemeClr val="accent5">
                <a:lumMod val="75000"/>
              </a:schemeClr>
            </a:solidFill>
            <a:ln>
              <a:noFill/>
            </a:ln>
            <a:effectLst/>
          </c:spPr>
          <c:invertIfNegative val="0"/>
          <c:cat>
            <c:strRef>
              <c:f>Sheet3!$F$71:$K$71</c:f>
              <c:strCache>
                <c:ptCount val="6"/>
                <c:pt idx="0">
                  <c:v>Log Start</c:v>
                </c:pt>
                <c:pt idx="1">
                  <c:v>Log Neighbor</c:v>
                </c:pt>
                <c:pt idx="2">
                  <c:v>Mfcc Start</c:v>
                </c:pt>
                <c:pt idx="3">
                  <c:v>Mfcc Neighbor</c:v>
                </c:pt>
                <c:pt idx="4">
                  <c:v>Chroma Start</c:v>
                </c:pt>
                <c:pt idx="5">
                  <c:v>Chroma Neighbor</c:v>
                </c:pt>
              </c:strCache>
            </c:strRef>
          </c:cat>
          <c:val>
            <c:numRef>
              <c:f>Sheet3!$F$74:$K$74</c:f>
              <c:numCache>
                <c:formatCode>General</c:formatCode>
                <c:ptCount val="6"/>
                <c:pt idx="0">
                  <c:v>0.62983425410000005</c:v>
                </c:pt>
                <c:pt idx="1">
                  <c:v>0.30821917809999999</c:v>
                </c:pt>
                <c:pt idx="2">
                  <c:v>0.05</c:v>
                </c:pt>
                <c:pt idx="3">
                  <c:v>0.48484848479999998</c:v>
                </c:pt>
                <c:pt idx="4">
                  <c:v>0.05</c:v>
                </c:pt>
                <c:pt idx="5">
                  <c:v>0.05</c:v>
                </c:pt>
              </c:numCache>
            </c:numRef>
          </c:val>
          <c:extLst>
            <c:ext xmlns:c16="http://schemas.microsoft.com/office/drawing/2014/chart" uri="{C3380CC4-5D6E-409C-BE32-E72D297353CC}">
              <c16:uniqueId val="{00000002-B95F-4CFA-AE36-B51A3E54ABDB}"/>
            </c:ext>
          </c:extLst>
        </c:ser>
        <c:dLbls>
          <c:showLegendKey val="0"/>
          <c:showVal val="0"/>
          <c:showCatName val="0"/>
          <c:showSerName val="0"/>
          <c:showPercent val="0"/>
          <c:showBubbleSize val="0"/>
        </c:dLbls>
        <c:gapWidth val="219"/>
        <c:overlap val="-27"/>
        <c:axId val="516734984"/>
        <c:axId val="516741216"/>
      </c:barChart>
      <c:catAx>
        <c:axId val="5167349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516741216"/>
        <c:crosses val="autoZero"/>
        <c:auto val="1"/>
        <c:lblAlgn val="ctr"/>
        <c:lblOffset val="100"/>
        <c:noMultiLvlLbl val="0"/>
      </c:catAx>
      <c:valAx>
        <c:axId val="516741216"/>
        <c:scaling>
          <c:orientation val="minMax"/>
          <c:max val="1"/>
        </c:scaling>
        <c:delete val="0"/>
        <c:axPos val="l"/>
        <c:majorGridlines>
          <c:spPr>
            <a:ln w="22225" cap="flat" cmpd="sng" algn="ctr">
              <a:solidFill>
                <a:schemeClr val="tx1">
                  <a:alpha val="1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en-US" sz="1600" b="0" i="0" u="none" strike="noStrike" kern="1200" baseline="0">
                <a:solidFill>
                  <a:schemeClr val="tx1"/>
                </a:solidFill>
                <a:latin typeface="+mn-lt"/>
                <a:ea typeface="+mn-ea"/>
                <a:cs typeface="+mn-cs"/>
              </a:defRPr>
            </a:pPr>
            <a:endParaRPr lang="en-US"/>
          </a:p>
        </c:txPr>
        <c:crossAx val="516734984"/>
        <c:crosses val="autoZero"/>
        <c:crossBetween val="between"/>
      </c:valAx>
      <c:spPr>
        <a:noFill/>
        <a:ln>
          <a:noFill/>
        </a:ln>
        <a:effectLst/>
      </c:spPr>
    </c:plotArea>
    <c:legend>
      <c:legendPos val="tr"/>
      <c:layout>
        <c:manualLayout>
          <c:xMode val="edge"/>
          <c:yMode val="edge"/>
          <c:x val="0.78745826922509765"/>
          <c:y val="0.14062297941413515"/>
          <c:w val="0.18257392825896759"/>
          <c:h val="0.25508782926793433"/>
        </c:manualLayout>
      </c:layout>
      <c:overlay val="1"/>
      <c:spPr>
        <a:noFill/>
        <a:ln>
          <a:noFill/>
        </a:ln>
        <a:effectLst/>
      </c:spPr>
      <c:txPr>
        <a:bodyPr rot="0" spcFirstLastPara="1" vertOverflow="ellipsis" vert="horz" wrap="square" anchor="ctr" anchorCtr="1"/>
        <a:lstStyle/>
        <a:p>
          <a:pPr>
            <a:defRPr lang="en-US" sz="2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3/16/2017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6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8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incentbommier2018@u.northwestern.edu" TargetMode="External"/><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image" Target="../media/image11.png"/><Relationship Id="rId21" Type="http://schemas.openxmlformats.org/officeDocument/2006/relationships/image" Target="../media/image19.png"/><Relationship Id="rId7" Type="http://schemas.openxmlformats.org/officeDocument/2006/relationships/hyperlink" Target="http://journals.plos.org/plosone/article/file?id=10.1371/journal.pone.0144610&amp;type=printable" TargetMode="External"/><Relationship Id="rId12" Type="http://schemas.openxmlformats.org/officeDocument/2006/relationships/image" Target="../media/image13.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hyperlink" Target="https://wavesurfer-js.org/" TargetMode="External"/><Relationship Id="rId11" Type="http://schemas.openxmlformats.org/officeDocument/2006/relationships/image" Target="../media/image12.png"/><Relationship Id="rId5" Type="http://schemas.openxmlformats.org/officeDocument/2006/relationships/hyperlink" Target="http://vis.berkeley.edu/papers/audiostories/audiostories.pdf" TargetMode="External"/><Relationship Id="rId15" Type="http://schemas.microsoft.com/office/2007/relationships/hdphoto" Target="../media/hdphoto1.wdp"/><Relationship Id="rId10" Type="http://schemas.openxmlformats.org/officeDocument/2006/relationships/hyperlink" Target="mailto:madhavghei2018@u.northwestern.edu" TargetMode="External"/><Relationship Id="rId19" Type="http://schemas.openxmlformats.org/officeDocument/2006/relationships/chart" Target="../charts/chart1.xml"/><Relationship Id="rId4" Type="http://schemas.openxmlformats.org/officeDocument/2006/relationships/hyperlink" Target="http://music.cs.northwestern.edu/publications/Kim_Pardo_IUI2017.pdf" TargetMode="External"/><Relationship Id="rId9" Type="http://schemas.openxmlformats.org/officeDocument/2006/relationships/hyperlink" Target="mailto:jeremykaish2018@u.northwestern.edu" TargetMode="External"/><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8776002"/>
          </a:xfrm>
        </p:spPr>
        <p:txBody>
          <a:bodyPr/>
          <a:lstStyle/>
          <a:p>
            <a:r>
              <a:rPr lang="en-US" sz="40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and often time-consuming task of transcription. At the very least, this tool aims to reduce the amount of work a journalist must spend on transcription.  </a:t>
            </a:r>
          </a:p>
          <a:p>
            <a:r>
              <a:rPr lang="en-US" sz="4000" dirty="0"/>
              <a:t>Tools for both speech transcription and speaker identification already exist but they do not work in parallel to identify multiple speakers in a single audio file while assigning transcribed words to their respective speaker. Our project’s goal is to combine these two existing tools and make one streamlined interface for creating transcriptions from an audio file.</a:t>
            </a:r>
          </a:p>
          <a:p>
            <a:endParaRPr lang="en-US" sz="40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159683"/>
            <a:ext cx="15858342" cy="7298675"/>
          </a:xfrm>
        </p:spPr>
        <p:txBody>
          <a:bodyPr/>
          <a:lstStyle/>
          <a:p>
            <a:r>
              <a:rPr lang="en-US" sz="40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identify points in the audio at which one speaker stops speaking and another starts. It segments the original audio file and splits it into multiple files. Each file will then be 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17679990" y="18164130"/>
            <a:ext cx="15833456" cy="12469321"/>
          </a:xfrm>
        </p:spPr>
        <p:txBody>
          <a:bodyPr/>
          <a:lstStyle/>
          <a:p>
            <a:r>
              <a:rPr lang="en-US" sz="4000" dirty="0"/>
              <a:t>We used Python 3 to accomplish all the backend processing, segmenting and transcribing of the audio files. For speaker recognition and transcription, we used Microsoft’s Bing Speaker Identification and Speech to Text APIs. We used a HTML/CSS/JavaScript frontend along with the </a:t>
            </a:r>
            <a:r>
              <a:rPr lang="en-US" sz="4000" dirty="0" err="1"/>
              <a:t>wavesurfer.js</a:t>
            </a:r>
            <a:r>
              <a:rPr lang="en-US" sz="4000" dirty="0"/>
              <a:t> library for manipulating waveforms and displaying them to the user. </a:t>
            </a:r>
          </a:p>
          <a:p>
            <a:r>
              <a:rPr lang="en-US" sz="4000" dirty="0"/>
              <a:t>We tested the performance of our transcription software upon two major criteria: (1) How well it segmented the audio files into smaller files where only one speaker was talking, and (2) How accurate the final transcription was (regarding both the speaker identification and the speech to text conversion). For both of these instances we utilized f-score as a measure of our success. </a:t>
            </a:r>
          </a:p>
          <a:p>
            <a:r>
              <a:rPr lang="en-US" sz="4000" dirty="0"/>
              <a:t>In terms of testing data, we primarily used two files: one of a clip of an NPR interview, where an interviewer asked President Obama a question, and he started his response, and another of the three of us reading different sections from a Wikipedia article on sports in Latvia. Because we are using the Bing API, our speech to text and speech recognition f-scores are something that would primarily be determined by how well our audio was segmented</a:t>
            </a:r>
          </a:p>
        </p:txBody>
      </p:sp>
      <p:sp>
        <p:nvSpPr>
          <p:cNvPr id="28" name="Text Placeholder 27"/>
          <p:cNvSpPr>
            <a:spLocks noGrp="1"/>
          </p:cNvSpPr>
          <p:nvPr>
            <p:ph type="body" sz="quarter" idx="22"/>
          </p:nvPr>
        </p:nvSpPr>
        <p:spPr>
          <a:xfrm>
            <a:off x="17679990" y="17351154"/>
            <a:ext cx="15833456" cy="1134367"/>
          </a:xfrm>
        </p:spPr>
        <p:txBody>
          <a:bodyPr/>
          <a:lstStyle/>
          <a:p>
            <a:r>
              <a:rPr lang="en-US" sz="6000" dirty="0"/>
              <a:t>How we Built and Tested the Project</a:t>
            </a:r>
          </a:p>
        </p:txBody>
      </p:sp>
      <mc:AlternateContent xmlns:mc="http://schemas.openxmlformats.org/markup-compatibility/2006">
        <mc:Choice xmlns:a14="http://schemas.microsoft.com/office/drawing/2010/main" Requires="a14">
          <p:sp>
            <p:nvSpPr>
              <p:cNvPr id="29" name="Text Placeholder 28"/>
              <p:cNvSpPr>
                <a:spLocks noGrp="1"/>
              </p:cNvSpPr>
              <p:nvPr>
                <p:ph type="body" sz="quarter" idx="23"/>
              </p:nvPr>
            </p:nvSpPr>
            <p:spPr>
              <a:xfrm>
                <a:off x="17689252" y="6420045"/>
                <a:ext cx="15833456" cy="3261800"/>
              </a:xfrm>
            </p:spPr>
            <p:txBody>
              <a:bodyPr/>
              <a:lstStyle/>
              <a:p>
                <a:r>
                  <a:rPr lang="en-US" dirty="0"/>
                  <a:t>We should put something like </a:t>
                </a:r>
                <a:r>
                  <a:rPr lang="en-US" dirty="0" err="1"/>
                  <a:t>srsly</a:t>
                </a:r>
                <a:r>
                  <a:rPr lang="en-US" dirty="0"/>
                  <a:t> but probably not whatever </a:t>
                </a:r>
                <a:r>
                  <a:rPr lang="en-US" dirty="0" err="1"/>
                  <a:t>b.s.</a:t>
                </a:r>
                <a:r>
                  <a:rPr lang="en-US" dirty="0"/>
                  <a:t> this is:</a:t>
                </a:r>
              </a:p>
              <a:p>
                <a:r>
                  <a:rPr lang="en-US" dirty="0"/>
                  <a:t>F1 score = </a:t>
                </a:r>
                <a14:m>
                  <m:oMath xmlns:m="http://schemas.openxmlformats.org/officeDocument/2006/math">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𝑅𝑒𝑐𝑎𝑙𝑙</m:t>
                        </m:r>
                        <m:r>
                          <a:rPr lang="en-US" b="0" i="1" smtClean="0">
                            <a:latin typeface="Cambria Math" panose="02040503050406030204" pitchFamily="18" charset="0"/>
                          </a:rPr>
                          <m:t>∗</m:t>
                        </m:r>
                        <m:r>
                          <a:rPr lang="en-US" b="0" i="1" smtClean="0">
                            <a:latin typeface="Cambria Math" panose="02040503050406030204" pitchFamily="18" charset="0"/>
                          </a:rPr>
                          <m:t>𝑃𝑟𝑒𝑐𝑖𝑠𝑖𝑜𝑛</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a14:m>
                <a:endParaRPr lang="en-US" dirty="0"/>
              </a:p>
              <a:p>
                <a:r>
                  <a:rPr lang="en-US" dirty="0"/>
                  <a:t>Precision: Words found in transcript that were actually spoken by the correct speaker</a:t>
                </a:r>
              </a:p>
              <a:p>
                <a:r>
                  <a:rPr lang="en-US" dirty="0"/>
                  <a:t>Recall: Words </a:t>
                </a:r>
              </a:p>
              <a:p>
                <a:endParaRPr lang="en-US" dirty="0"/>
              </a:p>
            </p:txBody>
          </p:sp>
        </mc:Choice>
        <mc:Fallback>
          <p:sp>
            <p:nvSpPr>
              <p:cNvPr id="29" name="Text Placeholder 28"/>
              <p:cNvSpPr>
                <a:spLocks noGrp="1" noRot="1" noChangeAspect="1" noMove="1" noResize="1" noEditPoints="1" noAdjustHandles="1" noChangeArrowheads="1" noChangeShapeType="1" noTextEdit="1"/>
              </p:cNvSpPr>
              <p:nvPr>
                <p:ph type="body" sz="quarter" idx="23"/>
              </p:nvPr>
            </p:nvSpPr>
            <p:spPr>
              <a:xfrm>
                <a:off x="17689252" y="6420045"/>
                <a:ext cx="15833456" cy="3261800"/>
              </a:xfrm>
              <a:blipFill>
                <a:blip r:embed="rId3"/>
                <a:stretch>
                  <a:fillRect/>
                </a:stretch>
              </a:blipFill>
            </p:spPr>
            <p:txBody>
              <a:bodyPr/>
              <a:lstStyle/>
              <a:p>
                <a:r>
                  <a:rPr lang="en-US">
                    <a:noFill/>
                  </a:rPr>
                  <a:t> </a:t>
                </a:r>
              </a:p>
            </p:txBody>
          </p:sp>
        </mc:Fallback>
      </mc:AlternateContent>
      <p:sp>
        <p:nvSpPr>
          <p:cNvPr id="30" name="Text Placeholder 29"/>
          <p:cNvSpPr>
            <a:spLocks noGrp="1"/>
          </p:cNvSpPr>
          <p:nvPr>
            <p:ph type="body" sz="quarter" idx="24"/>
          </p:nvPr>
        </p:nvSpPr>
        <p:spPr/>
        <p:txBody>
          <a:bodyPr/>
          <a:lstStyle/>
          <a:p>
            <a:r>
              <a:rPr lang="en-US" dirty="0"/>
              <a:t>Performance of the Transcription Software</a:t>
            </a:r>
          </a:p>
        </p:txBody>
      </p:sp>
      <p:sp>
        <p:nvSpPr>
          <p:cNvPr id="31" name="Text Placeholder 30"/>
          <p:cNvSpPr>
            <a:spLocks noGrp="1"/>
          </p:cNvSpPr>
          <p:nvPr>
            <p:ph type="body" sz="quarter" idx="25"/>
          </p:nvPr>
        </p:nvSpPr>
        <p:spPr/>
        <p:txBody>
          <a:bodyPr/>
          <a:lstStyle/>
          <a:p>
            <a:r>
              <a:rPr lang="en-US" dirty="0"/>
              <a:t>The Interface</a:t>
            </a:r>
          </a:p>
        </p:txBody>
      </p:sp>
      <p:sp>
        <p:nvSpPr>
          <p:cNvPr id="226" name="Text Placeholder 225"/>
          <p:cNvSpPr>
            <a:spLocks noGrp="1"/>
          </p:cNvSpPr>
          <p:nvPr>
            <p:ph type="body" sz="quarter" idx="27"/>
          </p:nvPr>
        </p:nvSpPr>
        <p:spPr>
          <a:xfrm>
            <a:off x="34295031" y="226376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3584125"/>
            <a:ext cx="15844570" cy="4147043"/>
          </a:xfrm>
        </p:spPr>
        <p:txBody>
          <a:bodyPr/>
          <a:lstStyle/>
          <a:p>
            <a:r>
              <a:rPr lang="en-US" dirty="0"/>
              <a:t>After all the work we have done, we can see that transcription is a very hard task to accomplish perfectly well. Noisy recordings contributed to worse performance on some recordings, as well as certain limitations in the performance of Bing’s API (on both the speaker recognition and transcription front). </a:t>
            </a:r>
          </a:p>
          <a:p>
            <a:endParaRPr lang="en-US" dirty="0"/>
          </a:p>
          <a:p>
            <a:r>
              <a:rPr lang="en-US" dirty="0"/>
              <a:t>In the end, however, we believe our tool could be a good start at creating a tool that could help journalists transcribe their interviews. It integrates some machine learning by utilizing the Bing API, as well as audio signal processing by constructing a self similarity matrix to determine how to segment the audio into individual speakers. Overall, we learned quite a bit!</a:t>
            </a:r>
          </a:p>
        </p:txBody>
      </p:sp>
      <p:sp>
        <p:nvSpPr>
          <p:cNvPr id="228" name="Text Placeholder 227"/>
          <p:cNvSpPr>
            <a:spLocks noGrp="1"/>
          </p:cNvSpPr>
          <p:nvPr>
            <p:ph type="body" sz="quarter" idx="29"/>
          </p:nvPr>
        </p:nvSpPr>
        <p:spPr>
          <a:xfrm>
            <a:off x="34295031" y="28687440"/>
            <a:ext cx="15838700" cy="857368"/>
          </a:xfrm>
        </p:spPr>
        <p:txBody>
          <a:bodyPr/>
          <a:lstStyle/>
          <a:p>
            <a:r>
              <a:rPr lang="en-US" dirty="0"/>
              <a:t>References</a:t>
            </a:r>
          </a:p>
        </p:txBody>
      </p:sp>
      <p:sp>
        <p:nvSpPr>
          <p:cNvPr id="229" name="Text Placeholder 228"/>
          <p:cNvSpPr>
            <a:spLocks noGrp="1"/>
          </p:cNvSpPr>
          <p:nvPr>
            <p:ph type="body" sz="quarter" idx="30"/>
          </p:nvPr>
        </p:nvSpPr>
        <p:spPr>
          <a:xfrm>
            <a:off x="34338590" y="29592363"/>
            <a:ext cx="15844570" cy="2398872"/>
          </a:xfrm>
        </p:spPr>
        <p:txBody>
          <a:bodyPr/>
          <a:lstStyle/>
          <a:p>
            <a:r>
              <a:rPr lang="en-US" sz="1600" dirty="0"/>
              <a:t>     </a:t>
            </a:r>
            <a:r>
              <a:rPr lang="en-US" sz="1600" dirty="0" err="1"/>
              <a:t>Bongjun</a:t>
            </a:r>
            <a:r>
              <a:rPr lang="en-US" sz="1600" dirty="0"/>
              <a:t> Kim and Bryan Pardo. 2017. I-SED: an Interactive Sound Event Detector. In </a:t>
            </a:r>
            <a:r>
              <a:rPr lang="en-US" sz="1600" i="1" dirty="0"/>
              <a:t>ACM International Conference on Intelligent User Interfaces. </a:t>
            </a:r>
            <a:r>
              <a:rPr lang="en-US" sz="1600" dirty="0"/>
              <a:t>Retrieved from </a:t>
            </a:r>
            <a:r>
              <a:rPr lang="en-US" sz="1600" dirty="0">
                <a:hlinkClick r:id="rId4"/>
              </a:rPr>
              <a:t>http://music.cs.northwestern.edu/publications/Kim_Pardo_IUI2017.pdf</a:t>
            </a:r>
            <a:r>
              <a:rPr lang="en-US" sz="1600" dirty="0"/>
              <a:t>.</a:t>
            </a:r>
            <a:endParaRPr lang="en-US" sz="1600" i="1" dirty="0"/>
          </a:p>
          <a:p>
            <a:r>
              <a:rPr lang="en-US" sz="1600" dirty="0"/>
              <a:t>     Steve Rubin, </a:t>
            </a:r>
            <a:r>
              <a:rPr lang="en-US" sz="1600" dirty="0" err="1"/>
              <a:t>Floraine</a:t>
            </a:r>
            <a:r>
              <a:rPr lang="en-US" sz="1600" dirty="0"/>
              <a:t> </a:t>
            </a:r>
            <a:r>
              <a:rPr lang="en-US" sz="1600" dirty="0" err="1"/>
              <a:t>Berthouzoz</a:t>
            </a:r>
            <a:r>
              <a:rPr lang="en-US" sz="1600" dirty="0"/>
              <a:t>, </a:t>
            </a:r>
            <a:r>
              <a:rPr lang="en-US" sz="1600" dirty="0" err="1"/>
              <a:t>Gautham</a:t>
            </a:r>
            <a:r>
              <a:rPr lang="en-US" sz="1600" dirty="0"/>
              <a:t> J. Mysore, Wilmot Li, and </a:t>
            </a:r>
            <a:r>
              <a:rPr lang="en-US" sz="1600" dirty="0" err="1"/>
              <a:t>Maneesh</a:t>
            </a:r>
            <a:r>
              <a:rPr lang="en-US" sz="1600" dirty="0"/>
              <a:t> </a:t>
            </a:r>
            <a:r>
              <a:rPr lang="en-US" sz="1600" dirty="0" err="1"/>
              <a:t>Agrawala</a:t>
            </a:r>
            <a:r>
              <a:rPr lang="en-US" sz="1600" dirty="0"/>
              <a:t>. 2013.  Content-Based Tools for Editing Audio Stories. In </a:t>
            </a:r>
            <a:r>
              <a:rPr lang="en-US" sz="1600" i="1" dirty="0"/>
              <a:t>UIST 2013, October 2013. pp. </a:t>
            </a:r>
            <a:r>
              <a:rPr lang="en-US" sz="1600" dirty="0"/>
              <a:t>113-122. Retrieved from </a:t>
            </a:r>
            <a:r>
              <a:rPr lang="en-US" sz="1600" dirty="0">
                <a:hlinkClick r:id="rId5"/>
              </a:rPr>
              <a:t>http://vis.berkeley.edu/papers/audiostories/audiostories.pdf</a:t>
            </a:r>
            <a:r>
              <a:rPr lang="en-US" sz="1600" dirty="0"/>
              <a:t>.</a:t>
            </a:r>
          </a:p>
          <a:p>
            <a:r>
              <a:rPr lang="en-US" sz="1600" i="1" dirty="0"/>
              <a:t>     </a:t>
            </a:r>
            <a:r>
              <a:rPr lang="en-US" sz="1600" dirty="0"/>
              <a:t>Waveforms on the interface were created with </a:t>
            </a:r>
            <a:r>
              <a:rPr lang="en-US" sz="1600" dirty="0" err="1"/>
              <a:t>wavesurfer.js</a:t>
            </a:r>
            <a:r>
              <a:rPr lang="en-US" sz="1600" dirty="0"/>
              <a:t>. Retrieved from </a:t>
            </a:r>
            <a:r>
              <a:rPr lang="en-US" sz="1600" dirty="0">
                <a:hlinkClick r:id="rId6"/>
              </a:rPr>
              <a:t>https://wavesurfer-js.org/</a:t>
            </a:r>
            <a:r>
              <a:rPr lang="en-US" sz="1600" dirty="0"/>
              <a:t> </a:t>
            </a:r>
          </a:p>
          <a:p>
            <a:r>
              <a:rPr lang="en-US" sz="1600" i="1" dirty="0"/>
              <a:t>     </a:t>
            </a:r>
            <a:r>
              <a:rPr lang="en-US" sz="1600" dirty="0" err="1"/>
              <a:t>Theodoros</a:t>
            </a:r>
            <a:r>
              <a:rPr lang="en-US" sz="1600" dirty="0"/>
              <a:t> Giannakopoulos. 2015. </a:t>
            </a:r>
            <a:r>
              <a:rPr lang="en-US" sz="1600" dirty="0" err="1"/>
              <a:t>pyAudioAnalysis</a:t>
            </a:r>
            <a:r>
              <a:rPr lang="en-US" sz="1600" dirty="0"/>
              <a:t>: An Open-Source Python Library for Audio Signal Analysis. In </a:t>
            </a:r>
            <a:r>
              <a:rPr lang="en-US" sz="1600" i="1" dirty="0" err="1"/>
              <a:t>PLoS</a:t>
            </a:r>
            <a:r>
              <a:rPr lang="en-US" sz="1600" i="1" dirty="0"/>
              <a:t> ONE 10(12). </a:t>
            </a:r>
            <a:r>
              <a:rPr lang="en-US" sz="1600" dirty="0"/>
              <a:t> Retrieved from </a:t>
            </a:r>
            <a:r>
              <a:rPr lang="en-US" sz="1600" dirty="0">
                <a:hlinkClick r:id="rId7"/>
              </a:rPr>
              <a:t>http://journals.plos.org/plosone/article/file?id=10.1371/journal.pone.0144610&amp;type=printable</a:t>
            </a:r>
            <a:r>
              <a:rPr lang="en-US" sz="1600" dirty="0"/>
              <a:t>. </a:t>
            </a:r>
            <a:endParaRPr lang="en-US" sz="1600" i="1" dirty="0"/>
          </a:p>
        </p:txBody>
      </p:sp>
      <p:sp>
        <p:nvSpPr>
          <p:cNvPr id="230" name="Text Placeholder 229"/>
          <p:cNvSpPr>
            <a:spLocks noGrp="1"/>
          </p:cNvSpPr>
          <p:nvPr>
            <p:ph type="body" sz="quarter" idx="150"/>
          </p:nvPr>
        </p:nvSpPr>
        <p:spPr/>
        <p:txBody>
          <a:bodyPr>
            <a:normAutofit fontScale="92500"/>
          </a:bodyPr>
          <a:lstStyle/>
          <a:p>
            <a:r>
              <a:rPr lang="en-US" dirty="0">
                <a:hlinkClick r:id="rId8"/>
              </a:rPr>
              <a:t>vincentbommier2018@u.northwestern.edu</a:t>
            </a:r>
            <a:r>
              <a:rPr lang="en-US" dirty="0"/>
              <a:t>, </a:t>
            </a:r>
            <a:r>
              <a:rPr lang="en-US" dirty="0">
                <a:hlinkClick r:id="rId9"/>
              </a:rPr>
              <a:t>jeremykaish2018@u.northwestern.edu</a:t>
            </a:r>
            <a:r>
              <a:rPr lang="en-US" dirty="0"/>
              <a:t>, </a:t>
            </a:r>
            <a:r>
              <a:rPr lang="en-US" dirty="0">
                <a:hlinkClick r:id="rId10"/>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805070" y="6446708"/>
            <a:ext cx="6660842" cy="3656698"/>
          </a:xfrm>
          <a:prstGeom prst="rect">
            <a:avLst/>
          </a:prstGeom>
        </p:spPr>
      </p:pic>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012882" y="14248243"/>
            <a:ext cx="6751813" cy="2943929"/>
          </a:xfrm>
          <a:prstGeom prst="rect">
            <a:avLst/>
          </a:prstGeom>
        </p:spPr>
      </p:pic>
      <p:pic>
        <p:nvPicPr>
          <p:cNvPr id="47" name="Picture 4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012881" y="7192378"/>
            <a:ext cx="6751813" cy="2159671"/>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40898617" y="6447499"/>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1a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98" name="TextBox 197"/>
          <p:cNvSpPr txBox="1"/>
          <p:nvPr/>
        </p:nvSpPr>
        <p:spPr>
          <a:xfrm>
            <a:off x="48197192" y="7193487"/>
            <a:ext cx="567503"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1b</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55" name="TextBox 254"/>
          <p:cNvSpPr txBox="1"/>
          <p:nvPr/>
        </p:nvSpPr>
        <p:spPr>
          <a:xfrm>
            <a:off x="42012883" y="17542703"/>
            <a:ext cx="7415815"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Home screen</a:t>
            </a:r>
          </a:p>
          <a:p>
            <a:r>
              <a:rPr lang="en-US" sz="2000" dirty="0">
                <a:latin typeface="Times New Roman" panose="02020603050405020304" pitchFamily="18" charset="0"/>
                <a:cs typeface="Times New Roman" panose="02020603050405020304" pitchFamily="18" charset="0"/>
              </a:rPr>
              <a:t>  a. Home screen</a:t>
            </a:r>
          </a:p>
          <a:p>
            <a:r>
              <a:rPr lang="en-US" sz="2000" dirty="0">
                <a:latin typeface="Times New Roman" panose="02020603050405020304" pitchFamily="18" charset="0"/>
                <a:cs typeface="Times New Roman" panose="02020603050405020304" pitchFamily="18" charset="0"/>
              </a:rPr>
              <a:t>  b. User uploads .wav file (system will reject if not wav format)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Waveform editing/segmentation screen</a:t>
            </a:r>
          </a:p>
          <a:p>
            <a:r>
              <a:rPr lang="en-US" sz="2000" dirty="0">
                <a:latin typeface="Times New Roman" panose="02020603050405020304" pitchFamily="18" charset="0"/>
                <a:cs typeface="Times New Roman" panose="02020603050405020304" pitchFamily="18" charset="0"/>
              </a:rPr>
              <a:t>  a. User selects portions of audio in which only one speaker is talking</a:t>
            </a:r>
          </a:p>
          <a:p>
            <a:r>
              <a:rPr lang="en-US" sz="2000" dirty="0">
                <a:latin typeface="Times New Roman" panose="02020603050405020304" pitchFamily="18" charset="0"/>
                <a:cs typeface="Times New Roman" panose="02020603050405020304" pitchFamily="18" charset="0"/>
              </a:rPr>
              <a:t>  b. User assigns a name to the speaker of the current selection and enrolls the speaker (training the speaker recognition API)</a:t>
            </a:r>
          </a:p>
          <a:p>
            <a:r>
              <a:rPr lang="en-US" sz="2000" dirty="0">
                <a:latin typeface="Times New Roman" panose="02020603050405020304" pitchFamily="18" charset="0"/>
                <a:cs typeface="Times New Roman" panose="02020603050405020304" pitchFamily="18" charset="0"/>
              </a:rPr>
              <a:t>  c. User repeats this for each speaker in the file (once per speaker)</a:t>
            </a:r>
          </a:p>
          <a:p>
            <a:r>
              <a:rPr lang="en-US" sz="2000" dirty="0">
                <a:latin typeface="Times New Roman" panose="02020603050405020304" pitchFamily="18" charset="0"/>
                <a:cs typeface="Times New Roman" panose="02020603050405020304" pitchFamily="18" charset="0"/>
              </a:rPr>
              <a:t>  d. Once satisfied with the selections, the user only needs to press transcribe and the text will be generated!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Generated transcript is displayed!</a:t>
            </a:r>
          </a:p>
          <a:p>
            <a:endParaRPr lang="en-US" sz="2000" dirty="0">
              <a:latin typeface="Times New Roman" panose="02020603050405020304" pitchFamily="18" charset="0"/>
              <a:cs typeface="Times New Roman" panose="02020603050405020304" pitchFamily="18" charset="0"/>
            </a:endParaRPr>
          </a:p>
        </p:txBody>
      </p:sp>
      <p:sp>
        <p:nvSpPr>
          <p:cNvPr id="288" name="TextBox 287"/>
          <p:cNvSpPr txBox="1"/>
          <p:nvPr/>
        </p:nvSpPr>
        <p:spPr>
          <a:xfrm>
            <a:off x="48206546" y="14248226"/>
            <a:ext cx="565997" cy="518588"/>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2d</a:t>
            </a:r>
            <a:endParaRPr lang="en-US" sz="2800" dirty="0">
              <a:solidFill>
                <a:schemeClr val="bg1"/>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2563829" y="25031771"/>
            <a:ext cx="12838601" cy="7311337"/>
            <a:chOff x="1109538" y="25108766"/>
            <a:chExt cx="12838601" cy="7311337"/>
          </a:xfrm>
        </p:grpSpPr>
        <p:pic>
          <p:nvPicPr>
            <p:cNvPr id="7" name="Picture 6"/>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09538" y="25108766"/>
              <a:ext cx="7517026" cy="7311337"/>
            </a:xfrm>
            <a:prstGeom prst="rect">
              <a:avLst/>
            </a:prstGeom>
          </p:spPr>
        </p:pic>
        <p:sp>
          <p:nvSpPr>
            <p:cNvPr id="8" name="Oval 7"/>
            <p:cNvSpPr/>
            <p:nvPr/>
          </p:nvSpPr>
          <p:spPr>
            <a:xfrm>
              <a:off x="3940853" y="27318495"/>
              <a:ext cx="4685711" cy="509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475105" y="25927594"/>
              <a:ext cx="1855183" cy="184327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433973" y="27899399"/>
              <a:ext cx="3654325" cy="3630875"/>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6"/>
            </p:cNvCxnSpPr>
            <p:nvPr/>
          </p:nvCxnSpPr>
          <p:spPr>
            <a:xfrm flipV="1">
              <a:off x="8626564" y="27368400"/>
              <a:ext cx="778650" cy="2050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629068" y="26969726"/>
              <a:ext cx="4296276" cy="724151"/>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Change</a:t>
              </a:r>
              <a:r>
                <a:rPr lang="en-US" sz="4000" dirty="0">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in speakers</a:t>
              </a:r>
            </a:p>
          </p:txBody>
        </p:sp>
        <p:cxnSp>
          <p:nvCxnSpPr>
            <p:cNvPr id="62" name="Straight Arrow Connector 61"/>
            <p:cNvCxnSpPr/>
            <p:nvPr/>
          </p:nvCxnSpPr>
          <p:spPr>
            <a:xfrm>
              <a:off x="6261135" y="29611561"/>
              <a:ext cx="2608748" cy="357251"/>
            </a:xfrm>
            <a:prstGeom prst="straightConnector1">
              <a:avLst/>
            </a:prstGeom>
            <a:ln w="76200">
              <a:solidFill>
                <a:srgbClr val="FFFF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9037783" y="29523474"/>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#2’s dialogue</a:t>
              </a:r>
            </a:p>
          </p:txBody>
        </p:sp>
        <p:sp>
          <p:nvSpPr>
            <p:cNvPr id="240" name="Freeform: Shape 239"/>
            <p:cNvSpPr/>
            <p:nvPr/>
          </p:nvSpPr>
          <p:spPr>
            <a:xfrm>
              <a:off x="3194976" y="26785095"/>
              <a:ext cx="5832228" cy="2152711"/>
            </a:xfrm>
            <a:custGeom>
              <a:avLst/>
              <a:gdLst>
                <a:gd name="connsiteX0" fmla="*/ 343085 w 6096185"/>
                <a:gd name="connsiteY0" fmla="*/ 0 h 2412099"/>
                <a:gd name="connsiteX1" fmla="*/ 628835 w 6096185"/>
                <a:gd name="connsiteY1" fmla="*/ 2305050 h 2412099"/>
                <a:gd name="connsiteX2" fmla="*/ 6096185 w 6096185"/>
                <a:gd name="connsiteY2" fmla="*/ 2057400 h 2412099"/>
                <a:gd name="connsiteX3" fmla="*/ 6096185 w 6096185"/>
                <a:gd name="connsiteY3" fmla="*/ 2057400 h 2412099"/>
                <a:gd name="connsiteX0" fmla="*/ 79128 w 5832228"/>
                <a:gd name="connsiteY0" fmla="*/ 0 h 2152711"/>
                <a:gd name="connsiteX1" fmla="*/ 1488828 w 5832228"/>
                <a:gd name="connsiteY1" fmla="*/ 1981200 h 2152711"/>
                <a:gd name="connsiteX2" fmla="*/ 5832228 w 5832228"/>
                <a:gd name="connsiteY2" fmla="*/ 2057400 h 2152711"/>
                <a:gd name="connsiteX3" fmla="*/ 5832228 w 5832228"/>
                <a:gd name="connsiteY3" fmla="*/ 2057400 h 2152711"/>
              </a:gdLst>
              <a:ahLst/>
              <a:cxnLst>
                <a:cxn ang="0">
                  <a:pos x="connsiteX0" y="connsiteY0"/>
                </a:cxn>
                <a:cxn ang="0">
                  <a:pos x="connsiteX1" y="connsiteY1"/>
                </a:cxn>
                <a:cxn ang="0">
                  <a:pos x="connsiteX2" y="connsiteY2"/>
                </a:cxn>
                <a:cxn ang="0">
                  <a:pos x="connsiteX3" y="connsiteY3"/>
                </a:cxn>
              </a:cxnLst>
              <a:rect l="l" t="t" r="r" b="b"/>
              <a:pathLst>
                <a:path w="5832228" h="2152711">
                  <a:moveTo>
                    <a:pt x="79128" y="0"/>
                  </a:moveTo>
                  <a:cubicBezTo>
                    <a:pt x="-257422" y="981075"/>
                    <a:pt x="529978" y="1638300"/>
                    <a:pt x="1488828" y="1981200"/>
                  </a:cubicBezTo>
                  <a:cubicBezTo>
                    <a:pt x="2447678" y="2324100"/>
                    <a:pt x="5108328" y="2044700"/>
                    <a:pt x="5832228" y="2057400"/>
                  </a:cubicBezTo>
                  <a:lnTo>
                    <a:pt x="5832228" y="2057400"/>
                  </a:lnTo>
                </a:path>
              </a:pathLst>
            </a:custGeom>
            <a:noFill/>
            <a:ln w="76200">
              <a:solidFill>
                <a:srgbClr val="FFFF00"/>
              </a:solidFill>
              <a:prstDash val="lg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9092436" y="28408238"/>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#1’s dialogue</a:t>
              </a:r>
            </a:p>
          </p:txBody>
        </p:sp>
      </p:grpSp>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781560" y="10393302"/>
            <a:ext cx="6678346" cy="3531930"/>
          </a:xfrm>
          <a:prstGeom prst="rect">
            <a:avLst/>
          </a:prstGeom>
        </p:spPr>
      </p:pic>
      <p:pic>
        <p:nvPicPr>
          <p:cNvPr id="71" name="Picture 7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2012882" y="10359617"/>
            <a:ext cx="6751813" cy="3599300"/>
          </a:xfrm>
          <a:prstGeom prst="rect">
            <a:avLst/>
          </a:prstGeom>
        </p:spPr>
      </p:pic>
      <p:sp>
        <p:nvSpPr>
          <p:cNvPr id="202" name="TextBox 201"/>
          <p:cNvSpPr txBox="1"/>
          <p:nvPr/>
        </p:nvSpPr>
        <p:spPr>
          <a:xfrm>
            <a:off x="40898617" y="10391027"/>
            <a:ext cx="561289"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03" name="TextBox 202"/>
          <p:cNvSpPr txBox="1"/>
          <p:nvPr/>
        </p:nvSpPr>
        <p:spPr>
          <a:xfrm>
            <a:off x="48197192" y="10403509"/>
            <a:ext cx="567503" cy="523220"/>
          </a:xfrm>
          <a:prstGeom prst="rect">
            <a:avLst/>
          </a:prstGeom>
          <a:solidFill>
            <a:schemeClr val="tx1"/>
          </a:solid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2b</a:t>
            </a:r>
          </a:p>
        </p:txBody>
      </p:sp>
      <p:pic>
        <p:nvPicPr>
          <p:cNvPr id="74" name="Picture 7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4781560" y="14248243"/>
            <a:ext cx="6619910" cy="2946667"/>
          </a:xfrm>
          <a:prstGeom prst="rect">
            <a:avLst/>
          </a:prstGeom>
        </p:spPr>
      </p:pic>
      <p:sp>
        <p:nvSpPr>
          <p:cNvPr id="205" name="TextBox 204"/>
          <p:cNvSpPr txBox="1"/>
          <p:nvPr/>
        </p:nvSpPr>
        <p:spPr>
          <a:xfrm>
            <a:off x="40841098" y="14254660"/>
            <a:ext cx="560372" cy="523220"/>
          </a:xfrm>
          <a:prstGeom prst="rect">
            <a:avLst/>
          </a:prstGeom>
          <a:solidFill>
            <a:schemeClr val="tx1"/>
          </a:solid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76" name="Straight Arrow Connector 75"/>
          <p:cNvCxnSpPr>
            <a:stCxn id="4" idx="3"/>
            <a:endCxn id="47" idx="1"/>
          </p:cNvCxnSpPr>
          <p:nvPr/>
        </p:nvCxnSpPr>
        <p:spPr>
          <a:xfrm flipV="1">
            <a:off x="41465912" y="8272214"/>
            <a:ext cx="546969" cy="28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0" name="Straight Arrow Connector 79"/>
          <p:cNvCxnSpPr>
            <a:stCxn id="39" idx="3"/>
            <a:endCxn id="71" idx="1"/>
          </p:cNvCxnSpPr>
          <p:nvPr/>
        </p:nvCxnSpPr>
        <p:spPr>
          <a:xfrm>
            <a:off x="41459906" y="12159267"/>
            <a:ext cx="5529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41595489" y="10454943"/>
            <a:ext cx="289326" cy="729727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flipV="1">
            <a:off x="41401470" y="15720208"/>
            <a:ext cx="611412" cy="13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48" name="Chart 47">
            <a:extLst>
              <a:ext uri="{FF2B5EF4-FFF2-40B4-BE49-F238E27FC236}">
                <a16:creationId xmlns:a16="http://schemas.microsoft.com/office/drawing/2014/main" id="{E5183793-22C3-404D-A526-12117498FDE2}"/>
              </a:ext>
            </a:extLst>
          </p:cNvPr>
          <p:cNvGraphicFramePr>
            <a:graphicFrameLocks/>
          </p:cNvGraphicFramePr>
          <p:nvPr>
            <p:extLst>
              <p:ext uri="{D42A27DB-BD31-4B8C-83A1-F6EECF244321}">
                <p14:modId xmlns:p14="http://schemas.microsoft.com/office/powerpoint/2010/main" val="4263559025"/>
              </p:ext>
            </p:extLst>
          </p:nvPr>
        </p:nvGraphicFramePr>
        <p:xfrm>
          <a:off x="20517715" y="7598363"/>
          <a:ext cx="8593844" cy="5003202"/>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53" name="Chart 52">
            <a:extLst>
              <a:ext uri="{FF2B5EF4-FFF2-40B4-BE49-F238E27FC236}">
                <a16:creationId xmlns:a16="http://schemas.microsoft.com/office/drawing/2014/main" id="{47A63E27-C029-44A2-A9E2-0EB713C6092A}"/>
              </a:ext>
            </a:extLst>
          </p:cNvPr>
          <p:cNvGraphicFramePr>
            <a:graphicFrameLocks/>
          </p:cNvGraphicFramePr>
          <p:nvPr>
            <p:extLst>
              <p:ext uri="{D42A27DB-BD31-4B8C-83A1-F6EECF244321}">
                <p14:modId xmlns:p14="http://schemas.microsoft.com/office/powerpoint/2010/main" val="1324069107"/>
              </p:ext>
            </p:extLst>
          </p:nvPr>
        </p:nvGraphicFramePr>
        <p:xfrm>
          <a:off x="20517716" y="12679686"/>
          <a:ext cx="8593844" cy="4593346"/>
        </p:xfrm>
        <a:graphic>
          <a:graphicData uri="http://schemas.openxmlformats.org/drawingml/2006/chart">
            <c:chart xmlns:c="http://schemas.openxmlformats.org/drawingml/2006/chart" xmlns:r="http://schemas.openxmlformats.org/officeDocument/2006/relationships" r:id="rId20"/>
          </a:graphicData>
        </a:graphic>
      </p:graphicFrame>
      <p:pic>
        <p:nvPicPr>
          <p:cNvPr id="16" name="Picture 1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63829" y="14289661"/>
            <a:ext cx="12283887" cy="3246357"/>
          </a:xfrm>
          <a:prstGeom prst="rect">
            <a:avLst/>
          </a:prstGeom>
        </p:spPr>
      </p:pic>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672</TotalTime>
  <Words>1006</Words>
  <Application>Microsoft Office PowerPoint</Application>
  <PresentationFormat>Custom</PresentationFormat>
  <Paragraphs>53</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Vincent</cp:lastModifiedBy>
  <cp:revision>61</cp:revision>
  <dcterms:created xsi:type="dcterms:W3CDTF">2012-02-04T00:31:01Z</dcterms:created>
  <dcterms:modified xsi:type="dcterms:W3CDTF">2017-03-16T08:33:42Z</dcterms:modified>
</cp:coreProperties>
</file>