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sldIdLst>
    <p:sldId id="256" r:id="rId4"/>
  </p:sldIdLst>
  <p:sldSz cx="51206400" cy="32918400"/>
  <p:notesSz cx="6858000" cy="9144000"/>
  <p:defaultTextStyle>
    <a:defPPr>
      <a:defRPr lang="en-US"/>
    </a:defPPr>
    <a:lvl1pPr algn="l" defTabSz="5014913" rtl="0" fontAlgn="base">
      <a:spcBef>
        <a:spcPct val="0"/>
      </a:spcBef>
      <a:spcAft>
        <a:spcPct val="0"/>
      </a:spcAft>
      <a:defRPr sz="9800" kern="1200">
        <a:solidFill>
          <a:schemeClr val="tx1"/>
        </a:solidFill>
        <a:latin typeface="Calibri" pitchFamily="34" charset="0"/>
        <a:ea typeface="+mn-ea"/>
        <a:cs typeface="Arial" charset="0"/>
      </a:defRPr>
    </a:lvl1pPr>
    <a:lvl2pPr marL="2506663" indent="-2049463" algn="l" defTabSz="5014913" rtl="0" fontAlgn="base">
      <a:spcBef>
        <a:spcPct val="0"/>
      </a:spcBef>
      <a:spcAft>
        <a:spcPct val="0"/>
      </a:spcAft>
      <a:defRPr sz="9800" kern="1200">
        <a:solidFill>
          <a:schemeClr val="tx1"/>
        </a:solidFill>
        <a:latin typeface="Calibri" pitchFamily="34" charset="0"/>
        <a:ea typeface="+mn-ea"/>
        <a:cs typeface="Arial" charset="0"/>
      </a:defRPr>
    </a:lvl2pPr>
    <a:lvl3pPr marL="5014913" indent="-4100513" algn="l" defTabSz="5014913" rtl="0" fontAlgn="base">
      <a:spcBef>
        <a:spcPct val="0"/>
      </a:spcBef>
      <a:spcAft>
        <a:spcPct val="0"/>
      </a:spcAft>
      <a:defRPr sz="9800" kern="1200">
        <a:solidFill>
          <a:schemeClr val="tx1"/>
        </a:solidFill>
        <a:latin typeface="Calibri" pitchFamily="34" charset="0"/>
        <a:ea typeface="+mn-ea"/>
        <a:cs typeface="Arial" charset="0"/>
      </a:defRPr>
    </a:lvl3pPr>
    <a:lvl4pPr marL="7523163" indent="-6151563" algn="l" defTabSz="5014913" rtl="0" fontAlgn="base">
      <a:spcBef>
        <a:spcPct val="0"/>
      </a:spcBef>
      <a:spcAft>
        <a:spcPct val="0"/>
      </a:spcAft>
      <a:defRPr sz="9800" kern="1200">
        <a:solidFill>
          <a:schemeClr val="tx1"/>
        </a:solidFill>
        <a:latin typeface="Calibri" pitchFamily="34" charset="0"/>
        <a:ea typeface="+mn-ea"/>
        <a:cs typeface="Arial" charset="0"/>
      </a:defRPr>
    </a:lvl4pPr>
    <a:lvl5pPr marL="10031413" indent="-8202613" algn="l" defTabSz="5014913" rtl="0" fontAlgn="base">
      <a:spcBef>
        <a:spcPct val="0"/>
      </a:spcBef>
      <a:spcAft>
        <a:spcPct val="0"/>
      </a:spcAft>
      <a:defRPr sz="9800" kern="1200">
        <a:solidFill>
          <a:schemeClr val="tx1"/>
        </a:solidFill>
        <a:latin typeface="Calibri" pitchFamily="34" charset="0"/>
        <a:ea typeface="+mn-ea"/>
        <a:cs typeface="Arial" charset="0"/>
      </a:defRPr>
    </a:lvl5pPr>
    <a:lvl6pPr marL="2286000" algn="l" defTabSz="914400" rtl="0" eaLnBrk="1" latinLnBrk="0" hangingPunct="1">
      <a:defRPr sz="9800" kern="1200">
        <a:solidFill>
          <a:schemeClr val="tx1"/>
        </a:solidFill>
        <a:latin typeface="Calibri" pitchFamily="34" charset="0"/>
        <a:ea typeface="+mn-ea"/>
        <a:cs typeface="Arial" charset="0"/>
      </a:defRPr>
    </a:lvl6pPr>
    <a:lvl7pPr marL="2743200" algn="l" defTabSz="914400" rtl="0" eaLnBrk="1" latinLnBrk="0" hangingPunct="1">
      <a:defRPr sz="9800" kern="1200">
        <a:solidFill>
          <a:schemeClr val="tx1"/>
        </a:solidFill>
        <a:latin typeface="Calibri" pitchFamily="34" charset="0"/>
        <a:ea typeface="+mn-ea"/>
        <a:cs typeface="Arial" charset="0"/>
      </a:defRPr>
    </a:lvl7pPr>
    <a:lvl8pPr marL="3200400" algn="l" defTabSz="914400" rtl="0" eaLnBrk="1" latinLnBrk="0" hangingPunct="1">
      <a:defRPr sz="9800" kern="1200">
        <a:solidFill>
          <a:schemeClr val="tx1"/>
        </a:solidFill>
        <a:latin typeface="Calibri" pitchFamily="34" charset="0"/>
        <a:ea typeface="+mn-ea"/>
        <a:cs typeface="Arial" charset="0"/>
      </a:defRPr>
    </a:lvl8pPr>
    <a:lvl9pPr marL="3657600" algn="l" defTabSz="914400" rtl="0" eaLnBrk="1" latinLnBrk="0" hangingPunct="1">
      <a:defRPr sz="98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3422">
          <p15:clr>
            <a:srgbClr val="A4A3A4"/>
          </p15:clr>
        </p15:guide>
        <p15:guide id="2" orient="horz" pos="288">
          <p15:clr>
            <a:srgbClr val="A4A3A4"/>
          </p15:clr>
        </p15:guide>
        <p15:guide id="3" orient="horz" pos="20160">
          <p15:clr>
            <a:srgbClr val="A4A3A4"/>
          </p15:clr>
        </p15:guide>
        <p15:guide id="4" orient="horz">
          <p15:clr>
            <a:srgbClr val="A4A3A4"/>
          </p15:clr>
        </p15:guide>
        <p15:guide id="5" pos="678">
          <p15:clr>
            <a:srgbClr val="A4A3A4"/>
          </p15:clr>
        </p15:guide>
        <p15:guide id="6" pos="315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CC00"/>
    <a:srgbClr val="811F15"/>
    <a:srgbClr val="F4750C"/>
    <a:srgbClr val="FFFF09"/>
    <a:srgbClr val="2F4274"/>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15" autoAdjust="0"/>
    <p:restoredTop sz="93535" autoAdjust="0"/>
  </p:normalViewPr>
  <p:slideViewPr>
    <p:cSldViewPr snapToGrid="0" snapToObjects="1" showGuides="1">
      <p:cViewPr>
        <p:scale>
          <a:sx n="10" d="100"/>
          <a:sy n="10" d="100"/>
        </p:scale>
        <p:origin x="1728" y="883"/>
      </p:cViewPr>
      <p:guideLst>
        <p:guide orient="horz" pos="3422"/>
        <p:guide orient="horz" pos="288"/>
        <p:guide orient="horz" pos="20160"/>
        <p:guide orient="horz"/>
        <p:guide pos="678"/>
        <p:guide pos="315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bomm_000\Documents\eecs352\WhosLineWasItAnyway\Sta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bomm_000\Documents\eecs352\WhosLineWasItAnyway\Sta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r>
              <a:rPr lang="en-US" sz="3200" b="0">
                <a:solidFill>
                  <a:schemeClr val="tx1"/>
                </a:solidFill>
              </a:rPr>
              <a:t>F-Score</a:t>
            </a:r>
            <a:r>
              <a:rPr lang="en-US" sz="3200" b="0" baseline="0">
                <a:solidFill>
                  <a:schemeClr val="tx1"/>
                </a:solidFill>
              </a:rPr>
              <a:t> on Obama Interview </a:t>
            </a:r>
            <a:endParaRPr lang="en-US" sz="3200" b="0">
              <a:solidFill>
                <a:schemeClr val="tx1"/>
              </a:solidFill>
            </a:endParaRPr>
          </a:p>
        </c:rich>
      </c:tx>
      <c:overlay val="0"/>
      <c:spPr>
        <a:noFill/>
        <a:ln>
          <a:noFill/>
        </a:ln>
        <a:effectLst/>
      </c:spPr>
      <c:txPr>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7.6225187198134897E-2"/>
          <c:y val="0.20598053691804299"/>
          <c:w val="0.91553018372703399"/>
          <c:h val="0.62949049853847749"/>
        </c:manualLayout>
      </c:layout>
      <c:barChart>
        <c:barDir val="col"/>
        <c:grouping val="clustered"/>
        <c:varyColors val="0"/>
        <c:ser>
          <c:idx val="0"/>
          <c:order val="0"/>
          <c:tx>
            <c:strRef>
              <c:f>Sheet1!$E$49</c:f>
              <c:strCache>
                <c:ptCount val="1"/>
                <c:pt idx="0">
                  <c:v>Interviewer</c:v>
                </c:pt>
              </c:strCache>
            </c:strRef>
          </c:tx>
          <c:spPr>
            <a:solidFill>
              <a:schemeClr val="accent1">
                <a:lumMod val="75000"/>
              </a:schemeClr>
            </a:solidFill>
            <a:ln>
              <a:noFill/>
            </a:ln>
            <a:effectLst/>
          </c:spPr>
          <c:invertIfNegative val="0"/>
          <c:cat>
            <c:strRef>
              <c:f>Sheet1!$F$48:$K$48</c:f>
              <c:strCache>
                <c:ptCount val="6"/>
                <c:pt idx="0">
                  <c:v>Log Start</c:v>
                </c:pt>
                <c:pt idx="1">
                  <c:v>Log Neighbor</c:v>
                </c:pt>
                <c:pt idx="2">
                  <c:v>Mfcc Start</c:v>
                </c:pt>
                <c:pt idx="3">
                  <c:v>Mfcc Neighbor</c:v>
                </c:pt>
                <c:pt idx="4">
                  <c:v>Chroma Neighbor</c:v>
                </c:pt>
                <c:pt idx="5">
                  <c:v>Chroma Start</c:v>
                </c:pt>
              </c:strCache>
            </c:strRef>
          </c:cat>
          <c:val>
            <c:numRef>
              <c:f>Sheet1!$F$49:$K$49</c:f>
              <c:numCache>
                <c:formatCode>General</c:formatCode>
                <c:ptCount val="6"/>
                <c:pt idx="0">
                  <c:v>0.89285714289999996</c:v>
                </c:pt>
                <c:pt idx="1">
                  <c:v>0.74358974359999996</c:v>
                </c:pt>
                <c:pt idx="2">
                  <c:v>0.86956521740000003</c:v>
                </c:pt>
                <c:pt idx="3">
                  <c:v>0.92</c:v>
                </c:pt>
                <c:pt idx="4">
                  <c:v>0.70454545449999995</c:v>
                </c:pt>
                <c:pt idx="5">
                  <c:v>0.70454545449999995</c:v>
                </c:pt>
              </c:numCache>
            </c:numRef>
          </c:val>
          <c:extLst>
            <c:ext xmlns:c16="http://schemas.microsoft.com/office/drawing/2014/chart" uri="{C3380CC4-5D6E-409C-BE32-E72D297353CC}">
              <c16:uniqueId val="{00000000-D993-4FC7-8EFA-FBB5382EB190}"/>
            </c:ext>
          </c:extLst>
        </c:ser>
        <c:ser>
          <c:idx val="1"/>
          <c:order val="1"/>
          <c:tx>
            <c:strRef>
              <c:f>Sheet1!$E$50</c:f>
              <c:strCache>
                <c:ptCount val="1"/>
                <c:pt idx="0">
                  <c:v>Obama</c:v>
                </c:pt>
              </c:strCache>
            </c:strRef>
          </c:tx>
          <c:spPr>
            <a:solidFill>
              <a:schemeClr val="accent2">
                <a:lumMod val="75000"/>
              </a:schemeClr>
            </a:solidFill>
            <a:ln>
              <a:noFill/>
            </a:ln>
            <a:effectLst/>
          </c:spPr>
          <c:invertIfNegative val="0"/>
          <c:cat>
            <c:strRef>
              <c:f>Sheet1!$F$48:$K$48</c:f>
              <c:strCache>
                <c:ptCount val="6"/>
                <c:pt idx="0">
                  <c:v>Log Start</c:v>
                </c:pt>
                <c:pt idx="1">
                  <c:v>Log Neighbor</c:v>
                </c:pt>
                <c:pt idx="2">
                  <c:v>Mfcc Start</c:v>
                </c:pt>
                <c:pt idx="3">
                  <c:v>Mfcc Neighbor</c:v>
                </c:pt>
                <c:pt idx="4">
                  <c:v>Chroma Neighbor</c:v>
                </c:pt>
                <c:pt idx="5">
                  <c:v>Chroma Start</c:v>
                </c:pt>
              </c:strCache>
            </c:strRef>
          </c:cat>
          <c:val>
            <c:numRef>
              <c:f>Sheet1!$F$50:$K$50</c:f>
              <c:numCache>
                <c:formatCode>General</c:formatCode>
                <c:ptCount val="6"/>
                <c:pt idx="0">
                  <c:v>0.84210526320000001</c:v>
                </c:pt>
                <c:pt idx="1">
                  <c:v>0.85714285710000004</c:v>
                </c:pt>
                <c:pt idx="2">
                  <c:v>0.05</c:v>
                </c:pt>
                <c:pt idx="3">
                  <c:v>0.80952380950000002</c:v>
                </c:pt>
                <c:pt idx="4">
                  <c:v>0.83333333330000003</c:v>
                </c:pt>
                <c:pt idx="5">
                  <c:v>0.83333333330000003</c:v>
                </c:pt>
              </c:numCache>
            </c:numRef>
          </c:val>
          <c:extLst>
            <c:ext xmlns:c16="http://schemas.microsoft.com/office/drawing/2014/chart" uri="{C3380CC4-5D6E-409C-BE32-E72D297353CC}">
              <c16:uniqueId val="{00000001-D993-4FC7-8EFA-FBB5382EB190}"/>
            </c:ext>
          </c:extLst>
        </c:ser>
        <c:dLbls>
          <c:showLegendKey val="0"/>
          <c:showVal val="0"/>
          <c:showCatName val="0"/>
          <c:showSerName val="0"/>
          <c:showPercent val="0"/>
          <c:showBubbleSize val="0"/>
        </c:dLbls>
        <c:gapWidth val="219"/>
        <c:overlap val="-27"/>
        <c:axId val="-1113042240"/>
        <c:axId val="-1113037536"/>
      </c:barChart>
      <c:catAx>
        <c:axId val="-1113042240"/>
        <c:scaling>
          <c:orientation val="minMax"/>
        </c:scaling>
        <c:delete val="0"/>
        <c:axPos val="b"/>
        <c:title>
          <c:tx>
            <c:rich>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r>
                  <a:rPr lang="en-US" sz="2400" dirty="0">
                    <a:solidFill>
                      <a:schemeClr val="tx1"/>
                    </a:solidFill>
                  </a:rPr>
                  <a:t>Type of Feature Vector and Audio</a:t>
                </a:r>
                <a:r>
                  <a:rPr lang="en-US" sz="2400" baseline="0" dirty="0">
                    <a:solidFill>
                      <a:schemeClr val="tx1"/>
                    </a:solidFill>
                  </a:rPr>
                  <a:t> </a:t>
                </a:r>
                <a:r>
                  <a:rPr lang="en-US" sz="2400" dirty="0">
                    <a:solidFill>
                      <a:schemeClr val="tx1"/>
                    </a:solidFill>
                  </a:rPr>
                  <a:t>Segmentation</a:t>
                </a:r>
              </a:p>
            </c:rich>
          </c:tx>
          <c:layout>
            <c:manualLayout>
              <c:xMode val="edge"/>
              <c:yMode val="edge"/>
              <c:x val="0.33333495659833245"/>
              <c:y val="0.9154163205699607"/>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113037536"/>
        <c:crosses val="autoZero"/>
        <c:auto val="1"/>
        <c:lblAlgn val="ctr"/>
        <c:lblOffset val="100"/>
        <c:noMultiLvlLbl val="0"/>
      </c:catAx>
      <c:valAx>
        <c:axId val="-1113037536"/>
        <c:scaling>
          <c:orientation val="minMax"/>
        </c:scaling>
        <c:delete val="0"/>
        <c:axPos val="l"/>
        <c:majorGridlines>
          <c:spPr>
            <a:ln w="22225" cap="flat" cmpd="sng" algn="ctr">
              <a:solidFill>
                <a:schemeClr val="tx1">
                  <a:alpha val="1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113042240"/>
        <c:crosses val="autoZero"/>
        <c:crossBetween val="between"/>
      </c:valAx>
      <c:spPr>
        <a:noFill/>
        <a:ln>
          <a:noFill/>
        </a:ln>
        <a:effectLst/>
      </c:spPr>
    </c:plotArea>
    <c:legend>
      <c:legendPos val="tr"/>
      <c:layout>
        <c:manualLayout>
          <c:xMode val="edge"/>
          <c:yMode val="edge"/>
          <c:x val="0.83297204273519032"/>
          <c:y val="0.115287912467812"/>
          <c:w val="0.1573652187218964"/>
          <c:h val="0.16997625876573"/>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lang="en-US" sz="3200" b="0" i="0" u="none" strike="noStrike" kern="1200" spc="0" baseline="0">
                <a:solidFill>
                  <a:schemeClr val="tx1"/>
                </a:solidFill>
                <a:latin typeface="+mn-lt"/>
                <a:ea typeface="+mn-ea"/>
                <a:cs typeface="+mn-cs"/>
              </a:defRPr>
            </a:pPr>
            <a:r>
              <a:rPr lang="en-US" sz="3200" dirty="0">
                <a:solidFill>
                  <a:schemeClr val="tx1"/>
                </a:solidFill>
              </a:rPr>
              <a:t>F-Score on Room Conversation </a:t>
            </a:r>
          </a:p>
        </c:rich>
      </c:tx>
      <c:layout>
        <c:manualLayout>
          <c:xMode val="edge"/>
          <c:yMode val="edge"/>
          <c:x val="0.29532204120403266"/>
          <c:y val="4.206406598694501E-2"/>
        </c:manualLayout>
      </c:layout>
      <c:overlay val="0"/>
      <c:spPr>
        <a:noFill/>
        <a:ln>
          <a:noFill/>
        </a:ln>
        <a:effectLst/>
      </c:spPr>
      <c:txPr>
        <a:bodyPr rot="0" spcFirstLastPara="1" vertOverflow="ellipsis" vert="horz" wrap="square" anchor="ctr" anchorCtr="1"/>
        <a:lstStyle/>
        <a:p>
          <a:pPr algn="ctr">
            <a:defRPr lang="en-US" sz="32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5.68867511114848E-2"/>
          <c:y val="0.16575738034974899"/>
          <c:w val="0.92138892502867697"/>
          <c:h val="0.67495503875135421"/>
        </c:manualLayout>
      </c:layout>
      <c:barChart>
        <c:barDir val="col"/>
        <c:grouping val="clustered"/>
        <c:varyColors val="0"/>
        <c:ser>
          <c:idx val="0"/>
          <c:order val="0"/>
          <c:tx>
            <c:strRef>
              <c:f>Sheet3!$E$72</c:f>
              <c:strCache>
                <c:ptCount val="1"/>
                <c:pt idx="0">
                  <c:v>Madhav</c:v>
                </c:pt>
              </c:strCache>
            </c:strRef>
          </c:tx>
          <c:spPr>
            <a:solidFill>
              <a:schemeClr val="bg2">
                <a:lumMod val="50000"/>
              </a:schemeClr>
            </a:solidFill>
            <a:ln>
              <a:noFill/>
            </a:ln>
            <a:effectLst/>
          </c:spPr>
          <c:invertIfNegative val="0"/>
          <c:cat>
            <c:strRef>
              <c:f>Sheet3!$F$71:$K$71</c:f>
              <c:strCache>
                <c:ptCount val="6"/>
                <c:pt idx="0">
                  <c:v>Log Start</c:v>
                </c:pt>
                <c:pt idx="1">
                  <c:v>Log Neighbor</c:v>
                </c:pt>
                <c:pt idx="2">
                  <c:v>Mfcc Start</c:v>
                </c:pt>
                <c:pt idx="3">
                  <c:v>Mfcc Neighbor</c:v>
                </c:pt>
                <c:pt idx="4">
                  <c:v>Chroma Start</c:v>
                </c:pt>
                <c:pt idx="5">
                  <c:v>Chroma Neighbor</c:v>
                </c:pt>
              </c:strCache>
            </c:strRef>
          </c:cat>
          <c:val>
            <c:numRef>
              <c:f>Sheet3!$F$72:$K$72</c:f>
              <c:numCache>
                <c:formatCode>General</c:formatCode>
                <c:ptCount val="6"/>
                <c:pt idx="0">
                  <c:v>0.34285714290000002</c:v>
                </c:pt>
                <c:pt idx="1">
                  <c:v>0.29629629629999998</c:v>
                </c:pt>
                <c:pt idx="2">
                  <c:v>0.29629629629999998</c:v>
                </c:pt>
                <c:pt idx="3">
                  <c:v>8.3333333329999995E-2</c:v>
                </c:pt>
                <c:pt idx="4">
                  <c:v>0.29629629629999998</c:v>
                </c:pt>
                <c:pt idx="5">
                  <c:v>0.29629629629999998</c:v>
                </c:pt>
              </c:numCache>
            </c:numRef>
          </c:val>
          <c:extLst>
            <c:ext xmlns:c16="http://schemas.microsoft.com/office/drawing/2014/chart" uri="{C3380CC4-5D6E-409C-BE32-E72D297353CC}">
              <c16:uniqueId val="{00000000-B95F-4CFA-AE36-B51A3E54ABDB}"/>
            </c:ext>
          </c:extLst>
        </c:ser>
        <c:ser>
          <c:idx val="1"/>
          <c:order val="1"/>
          <c:tx>
            <c:strRef>
              <c:f>Sheet3!$E$73</c:f>
              <c:strCache>
                <c:ptCount val="1"/>
                <c:pt idx="0">
                  <c:v>Vincent</c:v>
                </c:pt>
              </c:strCache>
            </c:strRef>
          </c:tx>
          <c:spPr>
            <a:solidFill>
              <a:schemeClr val="accent6">
                <a:lumMod val="75000"/>
              </a:schemeClr>
            </a:solidFill>
            <a:ln>
              <a:noFill/>
            </a:ln>
            <a:effectLst/>
          </c:spPr>
          <c:invertIfNegative val="0"/>
          <c:cat>
            <c:strRef>
              <c:f>Sheet3!$F$71:$K$71</c:f>
              <c:strCache>
                <c:ptCount val="6"/>
                <c:pt idx="0">
                  <c:v>Log Start</c:v>
                </c:pt>
                <c:pt idx="1">
                  <c:v>Log Neighbor</c:v>
                </c:pt>
                <c:pt idx="2">
                  <c:v>Mfcc Start</c:v>
                </c:pt>
                <c:pt idx="3">
                  <c:v>Mfcc Neighbor</c:v>
                </c:pt>
                <c:pt idx="4">
                  <c:v>Chroma Start</c:v>
                </c:pt>
                <c:pt idx="5">
                  <c:v>Chroma Neighbor</c:v>
                </c:pt>
              </c:strCache>
            </c:strRef>
          </c:cat>
          <c:val>
            <c:numRef>
              <c:f>Sheet3!$F$73:$K$73</c:f>
              <c:numCache>
                <c:formatCode>General</c:formatCode>
                <c:ptCount val="6"/>
                <c:pt idx="0">
                  <c:v>0.51359516620000001</c:v>
                </c:pt>
                <c:pt idx="1">
                  <c:v>0.49681528660000002</c:v>
                </c:pt>
                <c:pt idx="2">
                  <c:v>0.05</c:v>
                </c:pt>
                <c:pt idx="3">
                  <c:v>0.05</c:v>
                </c:pt>
                <c:pt idx="4">
                  <c:v>0.59259259259999997</c:v>
                </c:pt>
                <c:pt idx="5">
                  <c:v>0.59259259259999997</c:v>
                </c:pt>
              </c:numCache>
            </c:numRef>
          </c:val>
          <c:extLst>
            <c:ext xmlns:c16="http://schemas.microsoft.com/office/drawing/2014/chart" uri="{C3380CC4-5D6E-409C-BE32-E72D297353CC}">
              <c16:uniqueId val="{00000001-B95F-4CFA-AE36-B51A3E54ABDB}"/>
            </c:ext>
          </c:extLst>
        </c:ser>
        <c:ser>
          <c:idx val="2"/>
          <c:order val="2"/>
          <c:tx>
            <c:strRef>
              <c:f>Sheet3!$E$74</c:f>
              <c:strCache>
                <c:ptCount val="1"/>
                <c:pt idx="0">
                  <c:v>Jeremy</c:v>
                </c:pt>
              </c:strCache>
            </c:strRef>
          </c:tx>
          <c:spPr>
            <a:solidFill>
              <a:schemeClr val="accent5">
                <a:lumMod val="75000"/>
              </a:schemeClr>
            </a:solidFill>
            <a:ln>
              <a:noFill/>
            </a:ln>
            <a:effectLst/>
          </c:spPr>
          <c:invertIfNegative val="0"/>
          <c:cat>
            <c:strRef>
              <c:f>Sheet3!$F$71:$K$71</c:f>
              <c:strCache>
                <c:ptCount val="6"/>
                <c:pt idx="0">
                  <c:v>Log Start</c:v>
                </c:pt>
                <c:pt idx="1">
                  <c:v>Log Neighbor</c:v>
                </c:pt>
                <c:pt idx="2">
                  <c:v>Mfcc Start</c:v>
                </c:pt>
                <c:pt idx="3">
                  <c:v>Mfcc Neighbor</c:v>
                </c:pt>
                <c:pt idx="4">
                  <c:v>Chroma Start</c:v>
                </c:pt>
                <c:pt idx="5">
                  <c:v>Chroma Neighbor</c:v>
                </c:pt>
              </c:strCache>
            </c:strRef>
          </c:cat>
          <c:val>
            <c:numRef>
              <c:f>Sheet3!$F$74:$K$74</c:f>
              <c:numCache>
                <c:formatCode>General</c:formatCode>
                <c:ptCount val="6"/>
                <c:pt idx="0">
                  <c:v>0.62983425410000005</c:v>
                </c:pt>
                <c:pt idx="1">
                  <c:v>0.30821917809999999</c:v>
                </c:pt>
                <c:pt idx="2">
                  <c:v>0.05</c:v>
                </c:pt>
                <c:pt idx="3">
                  <c:v>0.48484848479999998</c:v>
                </c:pt>
                <c:pt idx="4">
                  <c:v>0.05</c:v>
                </c:pt>
                <c:pt idx="5">
                  <c:v>0.05</c:v>
                </c:pt>
              </c:numCache>
            </c:numRef>
          </c:val>
          <c:extLst>
            <c:ext xmlns:c16="http://schemas.microsoft.com/office/drawing/2014/chart" uri="{C3380CC4-5D6E-409C-BE32-E72D297353CC}">
              <c16:uniqueId val="{00000002-B95F-4CFA-AE36-B51A3E54ABDB}"/>
            </c:ext>
          </c:extLst>
        </c:ser>
        <c:dLbls>
          <c:showLegendKey val="0"/>
          <c:showVal val="0"/>
          <c:showCatName val="0"/>
          <c:showSerName val="0"/>
          <c:showPercent val="0"/>
          <c:showBubbleSize val="0"/>
        </c:dLbls>
        <c:gapWidth val="219"/>
        <c:overlap val="-27"/>
        <c:axId val="-1112368528"/>
        <c:axId val="-1112363664"/>
      </c:barChart>
      <c:catAx>
        <c:axId val="-1112368528"/>
        <c:scaling>
          <c:orientation val="minMax"/>
        </c:scaling>
        <c:delete val="0"/>
        <c:axPos val="b"/>
        <c:title>
          <c:tx>
            <c:rich>
              <a:bodyPr rot="0" spcFirstLastPara="1" vertOverflow="ellipsis" vert="horz" wrap="square" anchor="ctr" anchorCtr="1"/>
              <a:lstStyle/>
              <a:p>
                <a:pPr>
                  <a:defRPr lang="en-US" sz="2400" b="0" i="0" u="none" strike="noStrike" kern="1200" baseline="0">
                    <a:solidFill>
                      <a:schemeClr val="tx1"/>
                    </a:solidFill>
                    <a:latin typeface="+mn-lt"/>
                    <a:ea typeface="+mn-ea"/>
                    <a:cs typeface="+mn-cs"/>
                  </a:defRPr>
                </a:pPr>
                <a:r>
                  <a:rPr lang="en-US" sz="2400" dirty="0">
                    <a:solidFill>
                      <a:schemeClr val="tx1"/>
                    </a:solidFill>
                  </a:rPr>
                  <a:t>Type</a:t>
                </a:r>
                <a:r>
                  <a:rPr lang="en-US" sz="2400" baseline="0" dirty="0">
                    <a:solidFill>
                      <a:schemeClr val="tx1"/>
                    </a:solidFill>
                  </a:rPr>
                  <a:t> of Feature Vector and Audio Segmentation</a:t>
                </a:r>
                <a:endParaRPr lang="en-US" sz="2400" dirty="0">
                  <a:solidFill>
                    <a:schemeClr val="tx1"/>
                  </a:solidFill>
                </a:endParaRPr>
              </a:p>
            </c:rich>
          </c:tx>
          <c:overlay val="0"/>
          <c:spPr>
            <a:noFill/>
            <a:ln>
              <a:noFill/>
            </a:ln>
            <a:effectLst/>
          </c:spPr>
          <c:txPr>
            <a:bodyPr rot="0" spcFirstLastPara="1" vertOverflow="ellipsis" vert="horz" wrap="square" anchor="ctr" anchorCtr="1"/>
            <a:lstStyle/>
            <a:p>
              <a:pPr>
                <a:defRPr lang="en-US" sz="24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600" b="0" i="0" u="none" strike="noStrike" kern="1200" baseline="0">
                <a:solidFill>
                  <a:schemeClr val="tx1"/>
                </a:solidFill>
                <a:latin typeface="+mn-lt"/>
                <a:ea typeface="+mn-ea"/>
                <a:cs typeface="+mn-cs"/>
              </a:defRPr>
            </a:pPr>
            <a:endParaRPr lang="en-US"/>
          </a:p>
        </c:txPr>
        <c:crossAx val="-1112363664"/>
        <c:crosses val="autoZero"/>
        <c:auto val="1"/>
        <c:lblAlgn val="ctr"/>
        <c:lblOffset val="100"/>
        <c:noMultiLvlLbl val="0"/>
      </c:catAx>
      <c:valAx>
        <c:axId val="-1112363664"/>
        <c:scaling>
          <c:orientation val="minMax"/>
          <c:max val="1"/>
        </c:scaling>
        <c:delete val="0"/>
        <c:axPos val="l"/>
        <c:majorGridlines>
          <c:spPr>
            <a:ln w="22225" cap="flat" cmpd="sng" algn="ctr">
              <a:solidFill>
                <a:schemeClr val="tx1">
                  <a:alpha val="15000"/>
                </a:schemeClr>
              </a:solidFill>
              <a:round/>
            </a:ln>
            <a:effectLst/>
          </c:spPr>
        </c:majorGridlines>
        <c:title>
          <c:overlay val="0"/>
          <c:spPr>
            <a:noFill/>
            <a:ln>
              <a:noFill/>
            </a:ln>
            <a:effectLst/>
          </c:spPr>
          <c:txPr>
            <a:bodyPr rot="-54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en-US" sz="1600" b="0" i="0" u="none" strike="noStrike" kern="1200" baseline="0">
                <a:solidFill>
                  <a:schemeClr val="tx1"/>
                </a:solidFill>
                <a:latin typeface="+mn-lt"/>
                <a:ea typeface="+mn-ea"/>
                <a:cs typeface="+mn-cs"/>
              </a:defRPr>
            </a:pPr>
            <a:endParaRPr lang="en-US"/>
          </a:p>
        </c:txPr>
        <c:crossAx val="-1112368528"/>
        <c:crosses val="autoZero"/>
        <c:crossBetween val="between"/>
      </c:valAx>
      <c:spPr>
        <a:noFill/>
        <a:ln>
          <a:noFill/>
        </a:ln>
        <a:effectLst/>
      </c:spPr>
    </c:plotArea>
    <c:legend>
      <c:legendPos val="tr"/>
      <c:layout>
        <c:manualLayout>
          <c:xMode val="edge"/>
          <c:yMode val="edge"/>
          <c:x val="0.79049944523822824"/>
          <c:y val="0.16036735538761149"/>
          <c:w val="0.18257392825896801"/>
          <c:h val="0.20631500563191724"/>
        </c:manualLayout>
      </c:layout>
      <c:overlay val="1"/>
      <c:spPr>
        <a:noFill/>
        <a:ln>
          <a:noFill/>
        </a:ln>
        <a:effectLst/>
      </c:spPr>
      <c:txPr>
        <a:bodyPr rot="0" spcFirstLastPara="1" vertOverflow="ellipsis" vert="horz" wrap="square" anchor="ctr" anchorCtr="1"/>
        <a:lstStyle/>
        <a:p>
          <a:pPr>
            <a:defRPr lang="en-US" sz="2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501588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5015886" fontAlgn="auto">
              <a:spcBef>
                <a:spcPts val="0"/>
              </a:spcBef>
              <a:spcAft>
                <a:spcPts val="0"/>
              </a:spcAft>
              <a:defRPr sz="1200">
                <a:latin typeface="+mn-lt"/>
                <a:cs typeface="+mn-cs"/>
              </a:defRPr>
            </a:lvl1pPr>
          </a:lstStyle>
          <a:p>
            <a:pPr>
              <a:defRPr/>
            </a:pPr>
            <a:fld id="{B64766A8-2453-4D11-B0DC-C50DB852D1DA}" type="datetimeFigureOut">
              <a:rPr lang="en-US"/>
              <a:pPr>
                <a:defRPr/>
              </a:pPr>
              <a:t>3/16/2017</a:t>
            </a:fld>
            <a:endParaRPr lang="en-US" dirty="0"/>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5015886"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5015886" fontAlgn="auto">
              <a:spcBef>
                <a:spcPts val="0"/>
              </a:spcBef>
              <a:spcAft>
                <a:spcPts val="0"/>
              </a:spcAft>
              <a:defRPr sz="1200">
                <a:latin typeface="+mn-lt"/>
                <a:cs typeface="+mn-cs"/>
              </a:defRPr>
            </a:lvl1pPr>
          </a:lstStyle>
          <a:p>
            <a:pPr>
              <a:defRPr/>
            </a:pPr>
            <a:fld id="{C864C5C9-8908-41AA-A679-DA3363EBEEDA}" type="slidenum">
              <a:rPr lang="en-US"/>
              <a:pPr>
                <a:defRPr/>
              </a:pPr>
              <a:t>‹#›</a:t>
            </a:fld>
            <a:endParaRPr lang="en-US" dirty="0"/>
          </a:p>
        </p:txBody>
      </p:sp>
    </p:spTree>
    <p:extLst>
      <p:ext uri="{BB962C8B-B14F-4D97-AF65-F5344CB8AC3E}">
        <p14:creationId xmlns:p14="http://schemas.microsoft.com/office/powerpoint/2010/main" val="2506986161"/>
      </p:ext>
    </p:extLst>
  </p:cSld>
  <p:clrMap bg1="lt1" tx1="dk1" bg2="lt2" tx2="dk2" accent1="accent1" accent2="accent2" accent3="accent3" accent4="accent4" accent5="accent5" accent6="accent6" hlink="hlink" folHlink="folHlink"/>
  <p:notesStyle>
    <a:lvl1pPr algn="l" defTabSz="5014913" rtl="0" eaLnBrk="0" fontAlgn="base" hangingPunct="0">
      <a:spcBef>
        <a:spcPct val="30000"/>
      </a:spcBef>
      <a:spcAft>
        <a:spcPct val="0"/>
      </a:spcAft>
      <a:defRPr sz="6600" kern="1200">
        <a:solidFill>
          <a:schemeClr val="tx1"/>
        </a:solidFill>
        <a:latin typeface="+mn-lt"/>
        <a:ea typeface="+mn-ea"/>
        <a:cs typeface="+mn-cs"/>
      </a:defRPr>
    </a:lvl1pPr>
    <a:lvl2pPr marL="2506663" algn="l" defTabSz="5014913" rtl="0" eaLnBrk="0" fontAlgn="base" hangingPunct="0">
      <a:spcBef>
        <a:spcPct val="30000"/>
      </a:spcBef>
      <a:spcAft>
        <a:spcPct val="0"/>
      </a:spcAft>
      <a:defRPr sz="6600" kern="1200">
        <a:solidFill>
          <a:schemeClr val="tx1"/>
        </a:solidFill>
        <a:latin typeface="+mn-lt"/>
        <a:ea typeface="+mn-ea"/>
        <a:cs typeface="+mn-cs"/>
      </a:defRPr>
    </a:lvl2pPr>
    <a:lvl3pPr marL="5014913" algn="l" defTabSz="5014913" rtl="0" eaLnBrk="0" fontAlgn="base" hangingPunct="0">
      <a:spcBef>
        <a:spcPct val="30000"/>
      </a:spcBef>
      <a:spcAft>
        <a:spcPct val="0"/>
      </a:spcAft>
      <a:defRPr sz="6600" kern="1200">
        <a:solidFill>
          <a:schemeClr val="tx1"/>
        </a:solidFill>
        <a:latin typeface="+mn-lt"/>
        <a:ea typeface="+mn-ea"/>
        <a:cs typeface="+mn-cs"/>
      </a:defRPr>
    </a:lvl3pPr>
    <a:lvl4pPr marL="7523163" algn="l" defTabSz="5014913" rtl="0" eaLnBrk="0" fontAlgn="base" hangingPunct="0">
      <a:spcBef>
        <a:spcPct val="30000"/>
      </a:spcBef>
      <a:spcAft>
        <a:spcPct val="0"/>
      </a:spcAft>
      <a:defRPr sz="6600" kern="1200">
        <a:solidFill>
          <a:schemeClr val="tx1"/>
        </a:solidFill>
        <a:latin typeface="+mn-lt"/>
        <a:ea typeface="+mn-ea"/>
        <a:cs typeface="+mn-cs"/>
      </a:defRPr>
    </a:lvl4pPr>
    <a:lvl5pPr marL="10031413" algn="l" defTabSz="5014913" rtl="0" eaLnBrk="0" fontAlgn="base" hangingPunct="0">
      <a:spcBef>
        <a:spcPct val="30000"/>
      </a:spcBef>
      <a:spcAft>
        <a:spcPct val="0"/>
      </a:spcAft>
      <a:defRPr sz="6600" kern="1200">
        <a:solidFill>
          <a:schemeClr val="tx1"/>
        </a:solidFill>
        <a:latin typeface="+mn-lt"/>
        <a:ea typeface="+mn-ea"/>
        <a:cs typeface="+mn-cs"/>
      </a:defRPr>
    </a:lvl5pPr>
    <a:lvl6pPr marL="12539716" algn="l" defTabSz="5015886" rtl="0" eaLnBrk="1" latinLnBrk="0" hangingPunct="1">
      <a:defRPr sz="6600" kern="1200">
        <a:solidFill>
          <a:schemeClr val="tx1"/>
        </a:solidFill>
        <a:latin typeface="+mn-lt"/>
        <a:ea typeface="+mn-ea"/>
        <a:cs typeface="+mn-cs"/>
      </a:defRPr>
    </a:lvl6pPr>
    <a:lvl7pPr marL="15047660" algn="l" defTabSz="5015886" rtl="0" eaLnBrk="1" latinLnBrk="0" hangingPunct="1">
      <a:defRPr sz="6600" kern="1200">
        <a:solidFill>
          <a:schemeClr val="tx1"/>
        </a:solidFill>
        <a:latin typeface="+mn-lt"/>
        <a:ea typeface="+mn-ea"/>
        <a:cs typeface="+mn-cs"/>
      </a:defRPr>
    </a:lvl7pPr>
    <a:lvl8pPr marL="17555602" algn="l" defTabSz="5015886" rtl="0" eaLnBrk="1" latinLnBrk="0" hangingPunct="1">
      <a:defRPr sz="6600" kern="1200">
        <a:solidFill>
          <a:schemeClr val="tx1"/>
        </a:solidFill>
        <a:latin typeface="+mn-lt"/>
        <a:ea typeface="+mn-ea"/>
        <a:cs typeface="+mn-cs"/>
      </a:defRPr>
    </a:lvl8pPr>
    <a:lvl9pPr marL="20063546" algn="l" defTabSz="5015886" rtl="0" eaLnBrk="1" latinLnBrk="0" hangingPunct="1">
      <a:defRPr sz="6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864C5C9-8908-41AA-A679-DA3363EBEEDA}" type="slidenum">
              <a:rPr lang="en-US" smtClean="0"/>
              <a:pPr>
                <a:defRPr/>
              </a:pPr>
              <a:t>1</a:t>
            </a:fld>
            <a:endParaRPr lang="en-US" dirty="0"/>
          </a:p>
        </p:txBody>
      </p:sp>
    </p:spTree>
    <p:extLst>
      <p:ext uri="{BB962C8B-B14F-4D97-AF65-F5344CB8AC3E}">
        <p14:creationId xmlns:p14="http://schemas.microsoft.com/office/powerpoint/2010/main" val="333475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420045"/>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0" name="Text Placeholder 5"/>
          <p:cNvSpPr>
            <a:spLocks noGrp="1"/>
          </p:cNvSpPr>
          <p:nvPr>
            <p:ph type="body" sz="quarter" idx="20"/>
          </p:nvPr>
        </p:nvSpPr>
        <p:spPr>
          <a:xfrm>
            <a:off x="1076062" y="14461896"/>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18359" y="6412107"/>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25968063" y="6420045"/>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25958800" y="5507184"/>
            <a:ext cx="11734800"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14201" y="55071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14201" y="6420045"/>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14201" y="145221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11265" y="15427043"/>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14201" y="259287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11265" y="2683370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3"/>
          <p:cNvSpPr>
            <a:spLocks noGrp="1"/>
          </p:cNvSpPr>
          <p:nvPr>
            <p:ph type="body" sz="quarter" idx="96"/>
          </p:nvPr>
        </p:nvSpPr>
        <p:spPr>
          <a:xfrm>
            <a:off x="1096448" y="15367193"/>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76"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8"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34847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6420045"/>
            <a:ext cx="158564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1" y="5515122"/>
            <a:ext cx="15835314"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76061" y="18319649"/>
            <a:ext cx="1585834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99092" y="17492356"/>
            <a:ext cx="1583531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7679990" y="21674253"/>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7679990" y="20822790"/>
            <a:ext cx="15833456"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7689252" y="6420045"/>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7679989" y="5515122"/>
            <a:ext cx="1584272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4295031" y="5515122"/>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4295031" y="6420045"/>
            <a:ext cx="158387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4295031" y="17460248"/>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4292096" y="18406735"/>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4295031" y="25928784"/>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4292096" y="26833707"/>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1"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3"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62225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332959"/>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430015"/>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53032" y="15332732"/>
            <a:ext cx="117348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76062" y="14420332"/>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59921" y="6325021"/>
            <a:ext cx="241733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430015"/>
            <a:ext cx="24173392" cy="857368"/>
          </a:xfrm>
          <a:prstGeom prst="rect">
            <a:avLst/>
          </a:prstGeom>
          <a:noFill/>
        </p:spPr>
        <p:txBody>
          <a:bodyPr wrap="square" lIns="104498" tIns="104498" rIns="104498" bIns="104498" anchor="ctr" anchorCtr="0">
            <a:spAutoFit/>
          </a:bodyPr>
          <a:lstStyle>
            <a:lvl1pPr marL="0" indent="0" algn="ctr">
              <a:buNone/>
              <a:tabLst/>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3518358" y="22141965"/>
            <a:ext cx="24173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3518356" y="21282564"/>
            <a:ext cx="2417339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54424" y="5430015"/>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54424" y="6332959"/>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54424" y="14480556"/>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51488" y="1533995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54424" y="258872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51488" y="26790164"/>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58"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0"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28188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3.vml"/><Relationship Id="rId7" Type="http://schemas.openxmlformats.org/officeDocument/2006/relationships/image" Target="../media/image8.png"/><Relationship Id="rId12" Type="http://schemas.openxmlformats.org/officeDocument/2006/relationships/oleObject" Target="../embeddings/oleObject11.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3.xml"/><Relationship Id="rId16" Type="http://schemas.openxmlformats.org/officeDocument/2006/relationships/image" Target="../media/image4.wmf"/><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12.bin"/><Relationship Id="rId10" Type="http://schemas.openxmlformats.org/officeDocument/2006/relationships/oleObject" Target="../embeddings/oleObject10.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1029" name="Text Box 14"/>
          <p:cNvSpPr txBox="1">
            <a:spLocks noChangeArrowheads="1"/>
          </p:cNvSpPr>
          <p:nvPr/>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
        <p:nvSpPr>
          <p:cNvPr id="22" name="Rounded Rectangle 21"/>
          <p:cNvSpPr/>
          <p:nvPr userDrawn="1"/>
        </p:nvSpPr>
        <p:spPr>
          <a:xfrm>
            <a:off x="1089025"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2708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6" name="Rounded Rectangle 25"/>
          <p:cNvSpPr/>
          <p:nvPr userDrawn="1"/>
        </p:nvSpPr>
        <p:spPr>
          <a:xfrm>
            <a:off x="2596673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30" name="Rounded Rectangle 29"/>
          <p:cNvSpPr/>
          <p:nvPr userDrawn="1"/>
        </p:nvSpPr>
        <p:spPr>
          <a:xfrm>
            <a:off x="38404800"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7" name="Group 26"/>
          <p:cNvGrpSpPr/>
          <p:nvPr userDrawn="1"/>
        </p:nvGrpSpPr>
        <p:grpSpPr>
          <a:xfrm>
            <a:off x="-113267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userDrawn="1"/>
          </p:nvPicPr>
          <p:blipFill>
            <a:blip r:embed="rId4"/>
            <a:stretch>
              <a:fillRect/>
            </a:stretch>
          </p:blipFill>
          <p:spPr>
            <a:xfrm>
              <a:off x="-10740740" y="10261718"/>
              <a:ext cx="1597666" cy="1201935"/>
            </a:xfrm>
            <a:prstGeom prst="rect">
              <a:avLst/>
            </a:prstGeom>
          </p:spPr>
        </p:pic>
        <p:pic>
          <p:nvPicPr>
            <p:cNvPr id="36" name="Picture 35"/>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7" name="Group 36"/>
            <p:cNvGrpSpPr/>
            <p:nvPr userDrawn="1"/>
          </p:nvGrpSpPr>
          <p:grpSpPr>
            <a:xfrm>
              <a:off x="-9744993" y="23540957"/>
              <a:ext cx="7531182" cy="2120439"/>
              <a:chOff x="-4470427" y="11016658"/>
              <a:chExt cx="3470785" cy="974220"/>
            </a:xfrm>
          </p:grpSpPr>
          <p:grpSp>
            <p:nvGrpSpPr>
              <p:cNvPr id="45" name="Group 44"/>
              <p:cNvGrpSpPr/>
              <p:nvPr userDrawn="1"/>
            </p:nvGrpSpPr>
            <p:grpSpPr>
              <a:xfrm>
                <a:off x="-2783495" y="11060886"/>
                <a:ext cx="624431" cy="893535"/>
                <a:chOff x="-3958697" y="11117435"/>
                <a:chExt cx="779338" cy="1280430"/>
              </a:xfrm>
            </p:grpSpPr>
            <p:pic>
              <p:nvPicPr>
                <p:cNvPr id="51" name="Picture 50"/>
                <p:cNvPicPr>
                  <a:picLocks noChangeAspect="1"/>
                </p:cNvPicPr>
                <p:nvPr userDrawn="1"/>
              </p:nvPicPr>
              <p:blipFill>
                <a:blip r:embed="rId6"/>
                <a:stretch>
                  <a:fillRect/>
                </a:stretch>
              </p:blipFill>
              <p:spPr>
                <a:xfrm>
                  <a:off x="-3948160" y="11117435"/>
                  <a:ext cx="768801" cy="1090857"/>
                </a:xfrm>
                <a:prstGeom prst="rect">
                  <a:avLst/>
                </a:prstGeom>
              </p:spPr>
            </p:pic>
            <p:sp>
              <p:nvSpPr>
                <p:cNvPr id="52" name="TextBox 5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6" name="Group 45"/>
              <p:cNvGrpSpPr/>
              <p:nvPr userDrawn="1"/>
            </p:nvGrpSpPr>
            <p:grpSpPr>
              <a:xfrm>
                <a:off x="-2033159" y="11060889"/>
                <a:ext cx="1033517" cy="893529"/>
                <a:chOff x="-2921738" y="11200127"/>
                <a:chExt cx="1420279" cy="1227904"/>
              </a:xfrm>
            </p:grpSpPr>
            <p:pic>
              <p:nvPicPr>
                <p:cNvPr id="49" name="Picture 48"/>
                <p:cNvPicPr>
                  <a:picLocks noChangeAspect="1"/>
                </p:cNvPicPr>
                <p:nvPr userDrawn="1"/>
              </p:nvPicPr>
              <p:blipFill>
                <a:blip r:embed="rId6"/>
                <a:stretch>
                  <a:fillRect/>
                </a:stretch>
              </p:blipFill>
              <p:spPr>
                <a:xfrm>
                  <a:off x="-2921738" y="11200127"/>
                  <a:ext cx="1420279" cy="1029694"/>
                </a:xfrm>
                <a:prstGeom prst="rect">
                  <a:avLst/>
                </a:prstGeom>
              </p:spPr>
            </p:pic>
            <p:sp>
              <p:nvSpPr>
                <p:cNvPr id="50" name="TextBox 4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7" name="Picture 46"/>
              <p:cNvPicPr>
                <a:picLocks noChangeAspect="1"/>
              </p:cNvPicPr>
              <p:nvPr userDrawn="1"/>
            </p:nvPicPr>
            <p:blipFill>
              <a:blip r:embed="rId7"/>
              <a:stretch>
                <a:fillRect/>
              </a:stretch>
            </p:blipFill>
            <p:spPr>
              <a:xfrm>
                <a:off x="-4470427" y="11016658"/>
                <a:ext cx="1098742" cy="847761"/>
              </a:xfrm>
              <a:prstGeom prst="rect">
                <a:avLst/>
              </a:prstGeom>
            </p:spPr>
          </p:pic>
          <p:sp>
            <p:nvSpPr>
              <p:cNvPr id="48" name="TextBox 4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8" name="Group 37"/>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3113819096"/>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1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0" name="Object 39"/>
              <p:cNvGraphicFramePr>
                <a:graphicFrameLocks noChangeAspect="1"/>
              </p:cNvGraphicFramePr>
              <p:nvPr userDrawn="1">
                <p:extLst>
                  <p:ext uri="{D42A27DB-BD31-4B8C-83A1-F6EECF244321}">
                    <p14:modId xmlns:p14="http://schemas.microsoft.com/office/powerpoint/2010/main" val="243042465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1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4" name="TextBox 4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3" name="Group 52"/>
          <p:cNvGrpSpPr/>
          <p:nvPr userDrawn="1"/>
        </p:nvGrpSpPr>
        <p:grpSpPr>
          <a:xfrm>
            <a:off x="51617562" y="-55065"/>
            <a:ext cx="11062139" cy="32973465"/>
            <a:chOff x="44157839" y="-55065"/>
            <a:chExt cx="11062139" cy="32973465"/>
          </a:xfrm>
        </p:grpSpPr>
        <p:sp>
          <p:nvSpPr>
            <p:cNvPr id="54" name="Rectangle 5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5" name="Object 54"/>
            <p:cNvGraphicFramePr>
              <a:graphicFrameLocks noChangeAspect="1"/>
            </p:cNvGraphicFramePr>
            <p:nvPr userDrawn="1">
              <p:extLst>
                <p:ext uri="{D42A27DB-BD31-4B8C-83A1-F6EECF244321}">
                  <p14:modId xmlns:p14="http://schemas.microsoft.com/office/powerpoint/2010/main" val="3793420835"/>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1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6" name="Picture 55"/>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7" name="Object 56"/>
            <p:cNvGraphicFramePr>
              <a:graphicFrameLocks noChangeAspect="1"/>
            </p:cNvGraphicFramePr>
            <p:nvPr userDrawn="1">
              <p:extLst>
                <p:ext uri="{D42A27DB-BD31-4B8C-83A1-F6EECF244321}">
                  <p14:modId xmlns:p14="http://schemas.microsoft.com/office/powerpoint/2010/main" val="405039651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1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8" name="Group 57"/>
            <p:cNvGrpSpPr/>
            <p:nvPr userDrawn="1"/>
          </p:nvGrpSpPr>
          <p:grpSpPr>
            <a:xfrm>
              <a:off x="44487207" y="29414560"/>
              <a:ext cx="10354213" cy="1265612"/>
              <a:chOff x="44200453" y="28362386"/>
              <a:chExt cx="9771399" cy="1090622"/>
            </a:xfrm>
          </p:grpSpPr>
          <p:sp>
            <p:nvSpPr>
              <p:cNvPr id="60" name="Rounded Rectangle 5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2" name="TextBox 6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9" name="TextBox 58"/>
            <p:cNvSpPr txBox="1"/>
            <p:nvPr userDrawn="1"/>
          </p:nvSpPr>
          <p:spPr>
            <a:xfrm>
              <a:off x="44487207"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17697450"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34305875" y="5465763"/>
            <a:ext cx="15828963"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userDrawn="1"/>
          </p:nvPicPr>
          <p:blipFill>
            <a:blip r:embed="rId4"/>
            <a:stretch>
              <a:fillRect/>
            </a:stretch>
          </p:blipFill>
          <p:spPr>
            <a:xfrm>
              <a:off x="-10740740" y="10261718"/>
              <a:ext cx="1597666" cy="1201935"/>
            </a:xfrm>
            <a:prstGeom prst="rect">
              <a:avLst/>
            </a:prstGeom>
          </p:spPr>
        </p:pic>
        <p:pic>
          <p:nvPicPr>
            <p:cNvPr id="34" name="Picture 33"/>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6" name="Group 35"/>
            <p:cNvGrpSpPr/>
            <p:nvPr userDrawn="1"/>
          </p:nvGrpSpPr>
          <p:grpSpPr>
            <a:xfrm>
              <a:off x="-9744993" y="23540957"/>
              <a:ext cx="7531182" cy="2120439"/>
              <a:chOff x="-4470427" y="11016658"/>
              <a:chExt cx="3470785" cy="974220"/>
            </a:xfrm>
          </p:grpSpPr>
          <p:grpSp>
            <p:nvGrpSpPr>
              <p:cNvPr id="44" name="Group 43"/>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5" name="Group 44"/>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6" name="Picture 45"/>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3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1" name="Object 40"/>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3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3" name="TextBox 4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24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24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0" name="TextBox 39"/>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7"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3839527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08038" y="5383213"/>
            <a:ext cx="24179212" cy="26736675"/>
          </a:xfrm>
          <a:prstGeom prst="roundRect">
            <a:avLst>
              <a:gd name="adj" fmla="val 325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userDrawn="1"/>
          </p:nvPicPr>
          <p:blipFill>
            <a:blip r:embed="rId4"/>
            <a:stretch>
              <a:fillRect/>
            </a:stretch>
          </p:blipFill>
          <p:spPr>
            <a:xfrm>
              <a:off x="-10740740" y="10261718"/>
              <a:ext cx="1597666" cy="1201935"/>
            </a:xfrm>
            <a:prstGeom prst="rect">
              <a:avLst/>
            </a:prstGeom>
          </p:spPr>
        </p:pic>
        <p:pic>
          <p:nvPicPr>
            <p:cNvPr id="38" name="Picture 37"/>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40" name="Group 39"/>
            <p:cNvGrpSpPr/>
            <p:nvPr userDrawn="1"/>
          </p:nvGrpSpPr>
          <p:grpSpPr>
            <a:xfrm>
              <a:off x="-9744993" y="23540957"/>
              <a:ext cx="7531182" cy="2120439"/>
              <a:chOff x="-4470427" y="11016658"/>
              <a:chExt cx="3470785" cy="974220"/>
            </a:xfrm>
          </p:grpSpPr>
          <p:grpSp>
            <p:nvGrpSpPr>
              <p:cNvPr id="49" name="Group 48"/>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50" name="Group 49"/>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51" name="Picture 50"/>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41" name="Group 40"/>
            <p:cNvGrpSpPr/>
            <p:nvPr userDrawn="1"/>
          </p:nvGrpSpPr>
          <p:grpSpPr>
            <a:xfrm>
              <a:off x="-10398793" y="27751410"/>
              <a:ext cx="9323012" cy="2453251"/>
              <a:chOff x="-4754996" y="12734136"/>
              <a:chExt cx="4296559" cy="1127128"/>
            </a:xfrm>
          </p:grpSpPr>
          <p:graphicFrame>
            <p:nvGraphicFramePr>
              <p:cNvPr id="42" name="Object 41"/>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6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6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7" name="TextBox 46"/>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8" name="TextBox 47"/>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6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6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TextBox 38"/>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4"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60"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jeremykaish2018@u.northwestern.edu" TargetMode="External"/><Relationship Id="rId13" Type="http://schemas.openxmlformats.org/officeDocument/2006/relationships/image" Target="../media/image14.png"/><Relationship Id="rId18" Type="http://schemas.openxmlformats.org/officeDocument/2006/relationships/image" Target="../media/image17.png"/><Relationship Id="rId3" Type="http://schemas.openxmlformats.org/officeDocument/2006/relationships/hyperlink" Target="http://music.cs.northwestern.edu/publications/Kim_Pardo_IUI2017.pdf" TargetMode="External"/><Relationship Id="rId21" Type="http://schemas.openxmlformats.org/officeDocument/2006/relationships/image" Target="../media/image20.png"/><Relationship Id="rId7" Type="http://schemas.openxmlformats.org/officeDocument/2006/relationships/hyperlink" Target="mailto:vincentbommier2018@u.northwestern.edu" TargetMode="External"/><Relationship Id="rId12" Type="http://schemas.openxmlformats.org/officeDocument/2006/relationships/image" Target="../media/image13.png"/><Relationship Id="rId17" Type="http://schemas.openxmlformats.org/officeDocument/2006/relationships/chart" Target="../charts/chart2.xml"/><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chart" Target="../charts/chart1.xml"/><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hyperlink" Target="http://journals.plos.org/plosone/article/file?id=10.1371/journal.pone.0144610&amp;type=printable" TargetMode="External"/><Relationship Id="rId11" Type="http://schemas.openxmlformats.org/officeDocument/2006/relationships/image" Target="../media/image12.png"/><Relationship Id="rId24" Type="http://schemas.microsoft.com/office/2007/relationships/hdphoto" Target="../media/hdphoto1.wdp"/><Relationship Id="rId5" Type="http://schemas.openxmlformats.org/officeDocument/2006/relationships/hyperlink" Target="https://wavesurfer-js.org/" TargetMode="External"/><Relationship Id="rId15" Type="http://schemas.openxmlformats.org/officeDocument/2006/relationships/image" Target="../media/image16.png"/><Relationship Id="rId23" Type="http://schemas.openxmlformats.org/officeDocument/2006/relationships/image" Target="../media/image22.png"/><Relationship Id="rId10" Type="http://schemas.openxmlformats.org/officeDocument/2006/relationships/image" Target="../media/image11.png"/><Relationship Id="rId19" Type="http://schemas.openxmlformats.org/officeDocument/2006/relationships/image" Target="../media/image18.png"/><Relationship Id="rId4" Type="http://schemas.openxmlformats.org/officeDocument/2006/relationships/hyperlink" Target="http://vis.berkeley.edu/papers/audiostories/audiostories.pdf" TargetMode="External"/><Relationship Id="rId9" Type="http://schemas.openxmlformats.org/officeDocument/2006/relationships/hyperlink" Target="mailto:madhavghei2018@u.northwestern.edu" TargetMode="External"/><Relationship Id="rId14" Type="http://schemas.openxmlformats.org/officeDocument/2006/relationships/image" Target="../media/image15.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1" name="Text Placeholder 20"/>
          <p:cNvSpPr>
            <a:spLocks noGrp="1"/>
          </p:cNvSpPr>
          <p:nvPr>
            <p:ph type="body" sz="quarter" idx="10"/>
          </p:nvPr>
        </p:nvSpPr>
        <p:spPr>
          <a:xfrm>
            <a:off x="1051179" y="6254361"/>
            <a:ext cx="15856490" cy="5845969"/>
          </a:xfrm>
        </p:spPr>
        <p:txBody>
          <a:bodyPr/>
          <a:lstStyle/>
          <a:p>
            <a:pPr marL="457200" indent="-457200">
              <a:buFont typeface="Arial" charset="0"/>
              <a:buChar char="•"/>
            </a:pPr>
            <a:r>
              <a:rPr lang="en-US" sz="3600" dirty="0"/>
              <a:t>Provide a tool for transcription or auto captioning</a:t>
            </a:r>
          </a:p>
          <a:p>
            <a:pPr marL="457200" indent="-457200">
              <a:buFont typeface="Arial" charset="0"/>
              <a:buChar char="•"/>
            </a:pPr>
            <a:r>
              <a:rPr lang="en-US" sz="3600" dirty="0"/>
              <a:t>Potential use cases: transcribing interviews, podcasts, captioning videos, etc. </a:t>
            </a:r>
          </a:p>
          <a:p>
            <a:pPr marL="457200" indent="-457200">
              <a:buFont typeface="Arial" charset="0"/>
              <a:buChar char="•"/>
            </a:pPr>
            <a:r>
              <a:rPr lang="en-US" sz="3600" dirty="0"/>
              <a:t>Journalists could streamline their workflow, avoid doing transcription by hand</a:t>
            </a:r>
          </a:p>
          <a:p>
            <a:pPr marL="457200" indent="-457200">
              <a:buFont typeface="Arial" charset="0"/>
              <a:buChar char="•"/>
            </a:pPr>
            <a:r>
              <a:rPr lang="en-US" sz="3600" dirty="0"/>
              <a:t>Speech transcription and speaker ID tools already exist but don’t work in parallel</a:t>
            </a:r>
          </a:p>
          <a:p>
            <a:pPr marL="457200" indent="-457200">
              <a:buFont typeface="Arial" charset="0"/>
              <a:buChar char="•"/>
            </a:pPr>
            <a:r>
              <a:rPr lang="en-US" sz="3600" dirty="0"/>
              <a:t>We combined these tools to identify multiple speakers in a single audio file, while assigning transcribed words to their respective speakers</a:t>
            </a:r>
          </a:p>
          <a:p>
            <a:pPr marL="457200" indent="-457200">
              <a:buFont typeface="Arial" charset="0"/>
              <a:buChar char="•"/>
            </a:pPr>
            <a:r>
              <a:rPr lang="en-US" sz="3600" dirty="0"/>
              <a:t>Goal: one streamlined interface for creating transcriptions from an audio file</a:t>
            </a:r>
          </a:p>
          <a:p>
            <a:endParaRPr lang="en-US" sz="4800" dirty="0"/>
          </a:p>
        </p:txBody>
      </p:sp>
      <p:sp>
        <p:nvSpPr>
          <p:cNvPr id="22" name="Text Placeholder 21"/>
          <p:cNvSpPr>
            <a:spLocks noGrp="1"/>
          </p:cNvSpPr>
          <p:nvPr>
            <p:ph type="body" sz="quarter" idx="11"/>
          </p:nvPr>
        </p:nvSpPr>
        <p:spPr>
          <a:xfrm>
            <a:off x="1076061" y="5411793"/>
            <a:ext cx="15835314" cy="1134367"/>
          </a:xfrm>
        </p:spPr>
        <p:txBody>
          <a:bodyPr/>
          <a:lstStyle/>
          <a:p>
            <a:r>
              <a:rPr lang="en-US" sz="6000" dirty="0"/>
              <a:t>The Problem</a:t>
            </a:r>
          </a:p>
        </p:txBody>
      </p:sp>
      <p:sp>
        <p:nvSpPr>
          <p:cNvPr id="25" name="Text Placeholder 24"/>
          <p:cNvSpPr>
            <a:spLocks noGrp="1"/>
          </p:cNvSpPr>
          <p:nvPr>
            <p:ph type="body" sz="quarter" idx="19"/>
          </p:nvPr>
        </p:nvSpPr>
        <p:spPr>
          <a:xfrm>
            <a:off x="1076061" y="11979756"/>
            <a:ext cx="15858342" cy="5624370"/>
          </a:xfrm>
        </p:spPr>
        <p:txBody>
          <a:bodyPr/>
          <a:lstStyle/>
          <a:p>
            <a:pPr marL="457200" indent="-457200">
              <a:buFont typeface="Arial" charset="0"/>
              <a:buChar char="•"/>
            </a:pPr>
            <a:r>
              <a:rPr lang="en-US" sz="3600" dirty="0"/>
              <a:t>User submits a wave file (16kHz sample rate, monophonic)</a:t>
            </a:r>
          </a:p>
          <a:p>
            <a:pPr marL="457200" indent="-457200">
              <a:buFont typeface="Arial" charset="0"/>
              <a:buChar char="•"/>
            </a:pPr>
            <a:r>
              <a:rPr lang="en-US" sz="3600" dirty="0"/>
              <a:t>User trains the Speaker Recognition API by selecting at least one piece of audio for every speaker in the conversation</a:t>
            </a:r>
          </a:p>
          <a:p>
            <a:pPr marL="457200" indent="-457200">
              <a:buFont typeface="Arial" charset="0"/>
              <a:buChar char="•"/>
            </a:pPr>
            <a:r>
              <a:rPr lang="en-US" sz="3600" dirty="0"/>
              <a:t>Self-similarity matrix automatically determines where to split between speakers</a:t>
            </a:r>
          </a:p>
          <a:p>
            <a:pPr marL="457200" indent="-457200">
              <a:buFont typeface="Arial" charset="0"/>
              <a:buChar char="•"/>
            </a:pPr>
            <a:r>
              <a:rPr lang="en-US" sz="3600" dirty="0"/>
              <a:t>Segments audio into multiple distinct audio files (one speaker per file)</a:t>
            </a:r>
          </a:p>
          <a:p>
            <a:pPr marL="457200" indent="-457200">
              <a:buFont typeface="Arial" charset="0"/>
              <a:buChar char="•"/>
            </a:pPr>
            <a:r>
              <a:rPr lang="en-US" sz="3600" dirty="0"/>
              <a:t>Transcription API and Speaker Recognition API run on every segmented file</a:t>
            </a:r>
          </a:p>
          <a:p>
            <a:pPr marL="457200" indent="-457200">
              <a:buFont typeface="Arial" charset="0"/>
              <a:buChar char="•"/>
            </a:pPr>
            <a:r>
              <a:rPr lang="en-US" sz="3600" dirty="0"/>
              <a:t>Identified speaker is prepended to its respective transcription</a:t>
            </a:r>
          </a:p>
          <a:p>
            <a:pPr marL="457200" indent="-457200">
              <a:buFont typeface="Arial" charset="0"/>
              <a:buChar char="•"/>
            </a:pPr>
            <a:r>
              <a:rPr lang="en-US" sz="3600" dirty="0"/>
              <a:t>Results are printed to screen for user to see. </a:t>
            </a:r>
          </a:p>
        </p:txBody>
      </p:sp>
      <p:sp>
        <p:nvSpPr>
          <p:cNvPr id="26" name="Text Placeholder 25"/>
          <p:cNvSpPr>
            <a:spLocks noGrp="1"/>
          </p:cNvSpPr>
          <p:nvPr>
            <p:ph type="body" sz="quarter" idx="20"/>
          </p:nvPr>
        </p:nvSpPr>
        <p:spPr>
          <a:xfrm>
            <a:off x="1099092" y="11051565"/>
            <a:ext cx="15835312" cy="1226700"/>
          </a:xfrm>
        </p:spPr>
        <p:txBody>
          <a:bodyPr/>
          <a:lstStyle/>
          <a:p>
            <a:r>
              <a:rPr lang="en-US" sz="6600" dirty="0"/>
              <a:t>How the Project Works (High Level)</a:t>
            </a:r>
          </a:p>
        </p:txBody>
      </p:sp>
      <p:sp>
        <p:nvSpPr>
          <p:cNvPr id="27" name="Text Placeholder 26"/>
          <p:cNvSpPr>
            <a:spLocks noGrp="1"/>
          </p:cNvSpPr>
          <p:nvPr>
            <p:ph type="body" sz="quarter" idx="21"/>
          </p:nvPr>
        </p:nvSpPr>
        <p:spPr>
          <a:xfrm>
            <a:off x="34323954" y="18362673"/>
            <a:ext cx="15833456" cy="6953965"/>
          </a:xfrm>
        </p:spPr>
        <p:txBody>
          <a:bodyPr/>
          <a:lstStyle/>
          <a:p>
            <a:pPr marL="457200" indent="-457200">
              <a:buFont typeface="Arial" charset="0"/>
              <a:buChar char="•"/>
            </a:pPr>
            <a:r>
              <a:rPr lang="en-US" sz="3600" dirty="0">
                <a:latin typeface="Times" charset="0"/>
                <a:ea typeface="Times" charset="0"/>
                <a:cs typeface="Times" charset="0"/>
              </a:rPr>
              <a:t>Python 3 backend: Audio segmentation, transcription and speaker recognition</a:t>
            </a:r>
          </a:p>
          <a:p>
            <a:pPr marL="2155286" lvl="1" indent="-457200">
              <a:buFont typeface="Arial" charset="0"/>
              <a:buChar char="•"/>
            </a:pPr>
            <a:r>
              <a:rPr lang="en-US" sz="3600" dirty="0">
                <a:solidFill>
                  <a:schemeClr val="accent5">
                    <a:lumMod val="50000"/>
                  </a:schemeClr>
                </a:solidFill>
                <a:latin typeface="Times" charset="0"/>
                <a:ea typeface="Times" charset="0"/>
                <a:cs typeface="Times" charset="0"/>
              </a:rPr>
              <a:t>Microsoft Bing API used for speaker identification and speech to text</a:t>
            </a:r>
          </a:p>
          <a:p>
            <a:pPr marL="457200" indent="-457200">
              <a:buFont typeface="Arial" charset="0"/>
              <a:buChar char="•"/>
            </a:pPr>
            <a:r>
              <a:rPr lang="en-US" sz="3600" dirty="0">
                <a:latin typeface="Times" charset="0"/>
                <a:ea typeface="Times" charset="0"/>
                <a:cs typeface="Times" charset="0"/>
              </a:rPr>
              <a:t>HTML/CSS/JavaScript frontend</a:t>
            </a:r>
          </a:p>
          <a:p>
            <a:pPr marL="2155286" lvl="1" indent="-457200">
              <a:buFont typeface="Arial" charset="0"/>
              <a:buChar char="•"/>
            </a:pPr>
            <a:r>
              <a:rPr lang="en-US" sz="3600" dirty="0" err="1">
                <a:solidFill>
                  <a:schemeClr val="accent5">
                    <a:lumMod val="50000"/>
                  </a:schemeClr>
                </a:solidFill>
                <a:latin typeface="Times" charset="0"/>
                <a:ea typeface="Times" charset="0"/>
                <a:cs typeface="Times" charset="0"/>
              </a:rPr>
              <a:t>Wavesurfer.js</a:t>
            </a:r>
            <a:r>
              <a:rPr lang="en-US" sz="3600" dirty="0">
                <a:solidFill>
                  <a:schemeClr val="accent5">
                    <a:lumMod val="50000"/>
                  </a:schemeClr>
                </a:solidFill>
                <a:latin typeface="Times" charset="0"/>
                <a:ea typeface="Times" charset="0"/>
                <a:cs typeface="Times" charset="0"/>
              </a:rPr>
              <a:t> library for displaying and manipulating waveforms</a:t>
            </a:r>
          </a:p>
          <a:p>
            <a:pPr marL="457200" indent="-457200">
              <a:buFont typeface="Arial" charset="0"/>
              <a:buChar char="•"/>
            </a:pPr>
            <a:r>
              <a:rPr lang="en-US" sz="3600" dirty="0">
                <a:latin typeface="Times" charset="0"/>
                <a:ea typeface="Times" charset="0"/>
                <a:cs typeface="Times" charset="0"/>
              </a:rPr>
              <a:t>Performance assessed by f-score of transcription:</a:t>
            </a:r>
          </a:p>
          <a:p>
            <a:pPr marL="2155286" lvl="1" indent="-457200">
              <a:buFont typeface="Arial" charset="0"/>
              <a:buChar char="•"/>
            </a:pPr>
            <a:r>
              <a:rPr lang="en-US" sz="3600" dirty="0">
                <a:solidFill>
                  <a:schemeClr val="accent5">
                    <a:lumMod val="50000"/>
                  </a:schemeClr>
                </a:solidFill>
                <a:latin typeface="Times" charset="0"/>
                <a:ea typeface="Times" charset="0"/>
                <a:cs typeface="Times" charset="0"/>
              </a:rPr>
              <a:t>This also measured the performance of our audio segmentation and speaker identification/speech to text API</a:t>
            </a:r>
          </a:p>
          <a:p>
            <a:pPr marL="457200" indent="-457200">
              <a:buFont typeface="Arial" charset="0"/>
              <a:buChar char="•"/>
            </a:pPr>
            <a:r>
              <a:rPr lang="en-US" sz="3600" dirty="0">
                <a:latin typeface="Times" charset="0"/>
                <a:ea typeface="Times" charset="0"/>
                <a:cs typeface="Times" charset="0"/>
              </a:rPr>
              <a:t>Testing data: primarily consisted of two files:</a:t>
            </a:r>
          </a:p>
          <a:p>
            <a:pPr marL="2155286" lvl="1" indent="-457200">
              <a:buFont typeface="Arial" charset="0"/>
              <a:buChar char="•"/>
            </a:pPr>
            <a:r>
              <a:rPr lang="en-US" sz="3600" dirty="0">
                <a:solidFill>
                  <a:schemeClr val="accent5">
                    <a:lumMod val="50000"/>
                  </a:schemeClr>
                </a:solidFill>
                <a:latin typeface="Times" charset="0"/>
                <a:ea typeface="Times" charset="0"/>
                <a:cs typeface="Times" charset="0"/>
              </a:rPr>
              <a:t>NPR Interview with President Obama</a:t>
            </a:r>
          </a:p>
          <a:p>
            <a:pPr marL="2155286" lvl="1" indent="-457200">
              <a:buFont typeface="Arial" charset="0"/>
              <a:buChar char="•"/>
            </a:pPr>
            <a:r>
              <a:rPr lang="en-US" sz="3600" dirty="0">
                <a:solidFill>
                  <a:schemeClr val="accent5">
                    <a:lumMod val="50000"/>
                  </a:schemeClr>
                </a:solidFill>
                <a:latin typeface="Times" charset="0"/>
                <a:ea typeface="Times" charset="0"/>
                <a:cs typeface="Times" charset="0"/>
              </a:rPr>
              <a:t>Three of us reading a Wikipedia article on sports in Latvia</a:t>
            </a:r>
          </a:p>
        </p:txBody>
      </p:sp>
      <p:sp>
        <p:nvSpPr>
          <p:cNvPr id="28" name="Text Placeholder 27"/>
          <p:cNvSpPr>
            <a:spLocks noGrp="1"/>
          </p:cNvSpPr>
          <p:nvPr>
            <p:ph type="body" sz="quarter" idx="22"/>
          </p:nvPr>
        </p:nvSpPr>
        <p:spPr>
          <a:xfrm>
            <a:off x="34555921" y="17627668"/>
            <a:ext cx="15833456" cy="888145"/>
          </a:xfrm>
        </p:spPr>
        <p:txBody>
          <a:bodyPr/>
          <a:lstStyle/>
          <a:p>
            <a:r>
              <a:rPr lang="en-US" sz="4400" dirty="0"/>
              <a:t>How we Built and Tested the Project</a:t>
            </a:r>
          </a:p>
        </p:txBody>
      </p:sp>
      <p:sp>
        <p:nvSpPr>
          <p:cNvPr id="30" name="Text Placeholder 29"/>
          <p:cNvSpPr>
            <a:spLocks noGrp="1"/>
          </p:cNvSpPr>
          <p:nvPr>
            <p:ph type="body" sz="quarter" idx="24"/>
          </p:nvPr>
        </p:nvSpPr>
        <p:spPr>
          <a:xfrm>
            <a:off x="35176378" y="5878667"/>
            <a:ext cx="15842722" cy="857368"/>
          </a:xfrm>
        </p:spPr>
        <p:txBody>
          <a:bodyPr/>
          <a:lstStyle/>
          <a:p>
            <a:r>
              <a:rPr lang="en-US" dirty="0"/>
              <a:t>Performance of the Transcription Software</a:t>
            </a:r>
          </a:p>
        </p:txBody>
      </p:sp>
      <p:sp>
        <p:nvSpPr>
          <p:cNvPr id="31" name="Text Placeholder 30"/>
          <p:cNvSpPr>
            <a:spLocks noGrp="1"/>
          </p:cNvSpPr>
          <p:nvPr>
            <p:ph type="body" sz="quarter" idx="25"/>
          </p:nvPr>
        </p:nvSpPr>
        <p:spPr>
          <a:xfrm>
            <a:off x="17683850" y="5566163"/>
            <a:ext cx="15838700" cy="857368"/>
          </a:xfrm>
        </p:spPr>
        <p:txBody>
          <a:bodyPr/>
          <a:lstStyle/>
          <a:p>
            <a:r>
              <a:rPr lang="en-US" dirty="0"/>
              <a:t>The Interface</a:t>
            </a:r>
          </a:p>
        </p:txBody>
      </p:sp>
      <p:sp>
        <p:nvSpPr>
          <p:cNvPr id="226" name="Text Placeholder 225"/>
          <p:cNvSpPr>
            <a:spLocks noGrp="1"/>
          </p:cNvSpPr>
          <p:nvPr>
            <p:ph type="body" sz="quarter" idx="27"/>
          </p:nvPr>
        </p:nvSpPr>
        <p:spPr>
          <a:xfrm>
            <a:off x="34295031" y="25126838"/>
            <a:ext cx="15838700" cy="857368"/>
          </a:xfrm>
        </p:spPr>
        <p:txBody>
          <a:bodyPr/>
          <a:lstStyle/>
          <a:p>
            <a:r>
              <a:rPr lang="en-US" dirty="0"/>
              <a:t>Conclusions</a:t>
            </a:r>
          </a:p>
        </p:txBody>
      </p:sp>
      <p:sp>
        <p:nvSpPr>
          <p:cNvPr id="227" name="Text Placeholder 226"/>
          <p:cNvSpPr>
            <a:spLocks noGrp="1"/>
          </p:cNvSpPr>
          <p:nvPr>
            <p:ph type="body" sz="quarter" idx="28"/>
          </p:nvPr>
        </p:nvSpPr>
        <p:spPr>
          <a:xfrm>
            <a:off x="34292096" y="25654231"/>
            <a:ext cx="15844570" cy="3740778"/>
          </a:xfrm>
        </p:spPr>
        <p:txBody>
          <a:bodyPr/>
          <a:lstStyle/>
          <a:p>
            <a:pPr marL="342900" indent="-342900">
              <a:buFont typeface="Arial" charset="0"/>
              <a:buChar char="•"/>
            </a:pPr>
            <a:r>
              <a:rPr lang="en-US" sz="3600" dirty="0">
                <a:latin typeface="Times" charset="0"/>
                <a:ea typeface="Times" charset="0"/>
                <a:cs typeface="Times" charset="0"/>
              </a:rPr>
              <a:t>Log spectrograms gave the best results for our choice of feature vector</a:t>
            </a:r>
          </a:p>
          <a:p>
            <a:pPr marL="342900" indent="-342900">
              <a:buFont typeface="Arial" charset="0"/>
              <a:buChar char="•"/>
            </a:pPr>
            <a:r>
              <a:rPr lang="en-US" sz="3600" dirty="0">
                <a:latin typeface="Times" charset="0"/>
                <a:ea typeface="Times" charset="0"/>
                <a:cs typeface="Times" charset="0"/>
              </a:rPr>
              <a:t>Transcription is hard to perform perfectly (or even close to perfectly) well</a:t>
            </a:r>
          </a:p>
          <a:p>
            <a:pPr marL="342900" indent="-342900">
              <a:buFont typeface="Arial" charset="0"/>
              <a:buChar char="•"/>
            </a:pPr>
            <a:r>
              <a:rPr lang="en-US" sz="3600" dirty="0">
                <a:latin typeface="Times" charset="0"/>
                <a:ea typeface="Times" charset="0"/>
                <a:cs typeface="Times" charset="0"/>
              </a:rPr>
              <a:t>Noisy audio files destroy Bing’s API</a:t>
            </a:r>
          </a:p>
          <a:p>
            <a:pPr marL="342900" indent="-342900">
              <a:buFont typeface="Arial" charset="0"/>
              <a:buChar char="•"/>
            </a:pPr>
            <a:r>
              <a:rPr lang="en-US" sz="3600" dirty="0">
                <a:latin typeface="Times" charset="0"/>
                <a:ea typeface="Times" charset="0"/>
                <a:cs typeface="Times" charset="0"/>
              </a:rPr>
              <a:t>This tool could be a good start at something that could be optimized further</a:t>
            </a:r>
          </a:p>
          <a:p>
            <a:pPr marL="2040986" lvl="1" indent="-342900">
              <a:buFont typeface="Arial" charset="0"/>
              <a:buChar char="•"/>
            </a:pPr>
            <a:r>
              <a:rPr lang="en-US" sz="3600" dirty="0">
                <a:solidFill>
                  <a:schemeClr val="accent5">
                    <a:lumMod val="50000"/>
                  </a:schemeClr>
                </a:solidFill>
                <a:latin typeface="Times" charset="0"/>
                <a:ea typeface="Times" charset="0"/>
                <a:cs typeface="Times" charset="0"/>
              </a:rPr>
              <a:t>But it’s not good enough for professional use just yet</a:t>
            </a:r>
          </a:p>
        </p:txBody>
      </p:sp>
      <p:sp>
        <p:nvSpPr>
          <p:cNvPr id="228" name="Text Placeholder 227"/>
          <p:cNvSpPr>
            <a:spLocks noGrp="1"/>
          </p:cNvSpPr>
          <p:nvPr>
            <p:ph type="body" sz="quarter" idx="29"/>
          </p:nvPr>
        </p:nvSpPr>
        <p:spPr>
          <a:xfrm>
            <a:off x="34344460" y="28943920"/>
            <a:ext cx="15838700" cy="857368"/>
          </a:xfrm>
        </p:spPr>
        <p:txBody>
          <a:bodyPr/>
          <a:lstStyle/>
          <a:p>
            <a:r>
              <a:rPr lang="en-US" dirty="0"/>
              <a:t> References</a:t>
            </a:r>
          </a:p>
        </p:txBody>
      </p:sp>
      <p:sp>
        <p:nvSpPr>
          <p:cNvPr id="229" name="Text Placeholder 228"/>
          <p:cNvSpPr>
            <a:spLocks noGrp="1"/>
          </p:cNvSpPr>
          <p:nvPr>
            <p:ph type="body" sz="quarter" idx="30"/>
          </p:nvPr>
        </p:nvSpPr>
        <p:spPr>
          <a:xfrm>
            <a:off x="34338590" y="29478063"/>
            <a:ext cx="15844570" cy="2989803"/>
          </a:xfrm>
        </p:spPr>
        <p:txBody>
          <a:bodyPr/>
          <a:lstStyle/>
          <a:p>
            <a:r>
              <a:rPr lang="en-US" sz="1600" dirty="0"/>
              <a:t>     </a:t>
            </a:r>
            <a:r>
              <a:rPr lang="en-US" sz="1600" dirty="0" err="1"/>
              <a:t>Bongjun</a:t>
            </a:r>
            <a:r>
              <a:rPr lang="en-US" sz="1600" dirty="0"/>
              <a:t> Kim and Bryan Pardo. 2017. I-SED: an Interactive Sound Event Detector. In </a:t>
            </a:r>
            <a:r>
              <a:rPr lang="en-US" sz="1600" i="1" dirty="0"/>
              <a:t>ACM International Conference on Intelligent User Interfaces. </a:t>
            </a:r>
            <a:r>
              <a:rPr lang="en-US" sz="1600" dirty="0"/>
              <a:t>Retrieved from </a:t>
            </a:r>
            <a:r>
              <a:rPr lang="en-US" sz="1600" dirty="0">
                <a:hlinkClick r:id="rId3"/>
              </a:rPr>
              <a:t>http://music.cs.northwestern.edu/publications/Kim_Pardo_IUI2017.pdf</a:t>
            </a:r>
            <a:r>
              <a:rPr lang="en-US" sz="1600" dirty="0"/>
              <a:t>.</a:t>
            </a:r>
            <a:endParaRPr lang="en-US" sz="1600" i="1" dirty="0"/>
          </a:p>
          <a:p>
            <a:r>
              <a:rPr lang="en-US" sz="1600" dirty="0"/>
              <a:t>     Steve Rubin, </a:t>
            </a:r>
            <a:r>
              <a:rPr lang="en-US" sz="1600" dirty="0" err="1"/>
              <a:t>Floraine</a:t>
            </a:r>
            <a:r>
              <a:rPr lang="en-US" sz="1600" dirty="0"/>
              <a:t> </a:t>
            </a:r>
            <a:r>
              <a:rPr lang="en-US" sz="1600" dirty="0" err="1"/>
              <a:t>Berthouzoz</a:t>
            </a:r>
            <a:r>
              <a:rPr lang="en-US" sz="1600" dirty="0"/>
              <a:t>, </a:t>
            </a:r>
            <a:r>
              <a:rPr lang="en-US" sz="1600" dirty="0" err="1"/>
              <a:t>Gautham</a:t>
            </a:r>
            <a:r>
              <a:rPr lang="en-US" sz="1600" dirty="0"/>
              <a:t> J. Mysore, Wilmot Li, and </a:t>
            </a:r>
            <a:r>
              <a:rPr lang="en-US" sz="1600" dirty="0" err="1"/>
              <a:t>Maneesh</a:t>
            </a:r>
            <a:r>
              <a:rPr lang="en-US" sz="1600" dirty="0"/>
              <a:t> </a:t>
            </a:r>
            <a:r>
              <a:rPr lang="en-US" sz="1600" dirty="0" err="1"/>
              <a:t>Agrawala</a:t>
            </a:r>
            <a:r>
              <a:rPr lang="en-US" sz="1600" dirty="0"/>
              <a:t>. 2013.  Content-Based Tools for Editing Audio Stories. In </a:t>
            </a:r>
            <a:r>
              <a:rPr lang="en-US" sz="1600" i="1" dirty="0"/>
              <a:t>UIST 2013, October 2013. pp. </a:t>
            </a:r>
            <a:r>
              <a:rPr lang="en-US" sz="1600" dirty="0"/>
              <a:t>113-122. Retrieved from </a:t>
            </a:r>
            <a:r>
              <a:rPr lang="en-US" sz="1600" dirty="0">
                <a:hlinkClick r:id="rId4"/>
              </a:rPr>
              <a:t>http://vis.berkeley.edu/papers/audiostories/audiostories.pdf</a:t>
            </a:r>
            <a:r>
              <a:rPr lang="en-US" sz="1600" dirty="0"/>
              <a:t>.</a:t>
            </a:r>
          </a:p>
          <a:p>
            <a:r>
              <a:rPr lang="en-US" sz="1600" i="1" dirty="0"/>
              <a:t>     </a:t>
            </a:r>
            <a:r>
              <a:rPr lang="en-US" sz="1600" dirty="0"/>
              <a:t>Waveforms on the interface were created with </a:t>
            </a:r>
            <a:r>
              <a:rPr lang="en-US" sz="1600" dirty="0" err="1"/>
              <a:t>wavesurfer.js</a:t>
            </a:r>
            <a:r>
              <a:rPr lang="en-US" sz="1600" dirty="0"/>
              <a:t>. Retrieved from </a:t>
            </a:r>
            <a:r>
              <a:rPr lang="en-US" sz="1600" dirty="0">
                <a:hlinkClick r:id="rId5"/>
              </a:rPr>
              <a:t>https://wavesurfer-js.org/</a:t>
            </a:r>
            <a:r>
              <a:rPr lang="en-US" sz="1600" dirty="0"/>
              <a:t> </a:t>
            </a:r>
          </a:p>
          <a:p>
            <a:r>
              <a:rPr lang="en-US" sz="1600" i="1" dirty="0"/>
              <a:t>     </a:t>
            </a:r>
            <a:r>
              <a:rPr lang="en-US" sz="1600" dirty="0" err="1"/>
              <a:t>Theodoros</a:t>
            </a:r>
            <a:r>
              <a:rPr lang="en-US" sz="1600" dirty="0"/>
              <a:t> Giannakopoulos. 2015. </a:t>
            </a:r>
            <a:r>
              <a:rPr lang="en-US" sz="1600" dirty="0" err="1"/>
              <a:t>pyAudioAnalysis</a:t>
            </a:r>
            <a:r>
              <a:rPr lang="en-US" sz="1600" dirty="0"/>
              <a:t>: An Open-Source Python Library for Audio Signal Analysis. In </a:t>
            </a:r>
            <a:r>
              <a:rPr lang="en-US" sz="1600" i="1" dirty="0" err="1"/>
              <a:t>PLoS</a:t>
            </a:r>
            <a:r>
              <a:rPr lang="en-US" sz="1600" i="1" dirty="0"/>
              <a:t> ONE 10(12). </a:t>
            </a:r>
            <a:r>
              <a:rPr lang="en-US" sz="1600" dirty="0"/>
              <a:t> Retrieved from </a:t>
            </a:r>
            <a:r>
              <a:rPr lang="en-US" sz="1600" dirty="0">
                <a:hlinkClick r:id="rId6"/>
              </a:rPr>
              <a:t>http://journals.plos.org/plosone/article/file?id=10.1371/journal.pone.0144610&amp;type=printable</a:t>
            </a:r>
            <a:r>
              <a:rPr lang="en-US" sz="1600" dirty="0"/>
              <a:t>. </a:t>
            </a:r>
          </a:p>
          <a:p>
            <a:r>
              <a:rPr lang="en-US" sz="1600" dirty="0"/>
              <a:t>     Müller, </a:t>
            </a:r>
            <a:r>
              <a:rPr lang="en-US" sz="1600" dirty="0" err="1"/>
              <a:t>Meinard</a:t>
            </a:r>
            <a:r>
              <a:rPr lang="en-US" sz="1600" dirty="0"/>
              <a:t>. Fundamentals of Music Processing: Audio, Analysis, Algorithms, Applications. Springer, 2015.</a:t>
            </a:r>
            <a:endParaRPr lang="en-US" sz="1600" dirty="0"/>
          </a:p>
          <a:p>
            <a:endParaRPr lang="en-US" sz="1600" i="1" dirty="0"/>
          </a:p>
        </p:txBody>
      </p:sp>
      <p:sp>
        <p:nvSpPr>
          <p:cNvPr id="230" name="Text Placeholder 229"/>
          <p:cNvSpPr>
            <a:spLocks noGrp="1"/>
          </p:cNvSpPr>
          <p:nvPr>
            <p:ph type="body" sz="quarter" idx="150"/>
          </p:nvPr>
        </p:nvSpPr>
        <p:spPr/>
        <p:txBody>
          <a:bodyPr>
            <a:normAutofit fontScale="92500"/>
          </a:bodyPr>
          <a:lstStyle/>
          <a:p>
            <a:r>
              <a:rPr lang="en-US" dirty="0">
                <a:hlinkClick r:id="rId7"/>
              </a:rPr>
              <a:t>vincentbommier2018@u.northwestern.edu</a:t>
            </a:r>
            <a:r>
              <a:rPr lang="en-US" dirty="0"/>
              <a:t>, </a:t>
            </a:r>
            <a:r>
              <a:rPr lang="en-US" dirty="0">
                <a:hlinkClick r:id="rId8"/>
              </a:rPr>
              <a:t>jeremykaish2018@u.northwestern.edu</a:t>
            </a:r>
            <a:r>
              <a:rPr lang="en-US" dirty="0"/>
              <a:t>, </a:t>
            </a:r>
            <a:r>
              <a:rPr lang="en-US" dirty="0">
                <a:hlinkClick r:id="rId9"/>
              </a:rPr>
              <a:t>madhavghei2018@u.northwestern.edu</a:t>
            </a:r>
            <a:r>
              <a:rPr lang="en-US" dirty="0"/>
              <a:t> </a:t>
            </a:r>
          </a:p>
        </p:txBody>
      </p:sp>
      <p:sp>
        <p:nvSpPr>
          <p:cNvPr id="231" name="Text Placeholder 230"/>
          <p:cNvSpPr>
            <a:spLocks noGrp="1"/>
          </p:cNvSpPr>
          <p:nvPr>
            <p:ph type="body" sz="quarter" idx="151"/>
          </p:nvPr>
        </p:nvSpPr>
        <p:spPr/>
        <p:txBody>
          <a:bodyPr>
            <a:normAutofit fontScale="92500" lnSpcReduction="10000"/>
          </a:bodyPr>
          <a:lstStyle/>
          <a:p>
            <a:r>
              <a:rPr lang="en-US" dirty="0"/>
              <a:t>Vincent </a:t>
            </a:r>
            <a:r>
              <a:rPr lang="en-US" dirty="0" err="1"/>
              <a:t>Bommier</a:t>
            </a:r>
            <a:r>
              <a:rPr lang="en-US" dirty="0"/>
              <a:t>, Jeremy </a:t>
            </a:r>
            <a:r>
              <a:rPr lang="en-US" dirty="0" err="1"/>
              <a:t>Kaish</a:t>
            </a:r>
            <a:r>
              <a:rPr lang="en-US" dirty="0"/>
              <a:t>, and Madhav Ghei</a:t>
            </a:r>
          </a:p>
        </p:txBody>
      </p:sp>
      <p:sp>
        <p:nvSpPr>
          <p:cNvPr id="232" name="Text Placeholder 231"/>
          <p:cNvSpPr>
            <a:spLocks noGrp="1"/>
          </p:cNvSpPr>
          <p:nvPr>
            <p:ph type="body" sz="quarter" idx="153"/>
          </p:nvPr>
        </p:nvSpPr>
        <p:spPr/>
        <p:txBody>
          <a:bodyPr>
            <a:normAutofit fontScale="92500" lnSpcReduction="10000"/>
          </a:bodyPr>
          <a:lstStyle/>
          <a:p>
            <a:r>
              <a:rPr lang="en-US" dirty="0"/>
              <a:t>Whose Line Was It Anyway?</a:t>
            </a:r>
          </a:p>
        </p:txBody>
      </p:sp>
      <p:sp>
        <p:nvSpPr>
          <p:cNvPr id="2" name="TextBox 1"/>
          <p:cNvSpPr txBox="1"/>
          <p:nvPr/>
        </p:nvSpPr>
        <p:spPr>
          <a:xfrm>
            <a:off x="40279482" y="557502"/>
            <a:ext cx="10916131" cy="1569660"/>
          </a:xfrm>
          <a:prstGeom prst="rect">
            <a:avLst/>
          </a:prstGeom>
          <a:noFill/>
        </p:spPr>
        <p:txBody>
          <a:bodyPr wrap="square" rtlCol="0">
            <a:spAutoFit/>
          </a:bodyPr>
          <a:lstStyle/>
          <a:p>
            <a:pPr algn="r"/>
            <a:r>
              <a:rPr lang="en-US" sz="3200" dirty="0">
                <a:solidFill>
                  <a:schemeClr val="bg1"/>
                </a:solidFill>
                <a:latin typeface="Calibri" charset="0"/>
                <a:ea typeface="Calibri" charset="0"/>
                <a:cs typeface="Calibri" charset="0"/>
              </a:rPr>
              <a:t>Professor Bryan Pardo</a:t>
            </a:r>
          </a:p>
          <a:p>
            <a:pPr algn="r"/>
            <a:r>
              <a:rPr lang="en-US" sz="3200" dirty="0">
                <a:solidFill>
                  <a:schemeClr val="bg1"/>
                </a:solidFill>
                <a:latin typeface="Calibri" charset="0"/>
                <a:ea typeface="Calibri" charset="0"/>
                <a:cs typeface="Calibri" charset="0"/>
              </a:rPr>
              <a:t>EECS352: Machine Perception of Music and Audio</a:t>
            </a:r>
          </a:p>
          <a:p>
            <a:pPr algn="r"/>
            <a:r>
              <a:rPr lang="en-US" sz="3200" dirty="0">
                <a:solidFill>
                  <a:schemeClr val="bg1"/>
                </a:solidFill>
                <a:latin typeface="Calibri" charset="0"/>
                <a:ea typeface="Calibri" charset="0"/>
                <a:cs typeface="Calibri" charset="0"/>
              </a:rPr>
              <a:t>Northwestern University</a:t>
            </a:r>
          </a:p>
        </p:txBody>
      </p:sp>
      <p:sp>
        <p:nvSpPr>
          <p:cNvPr id="3" name="Rectangle 2"/>
          <p:cNvSpPr/>
          <p:nvPr/>
        </p:nvSpPr>
        <p:spPr>
          <a:xfrm>
            <a:off x="2074333" y="32274933"/>
            <a:ext cx="2455334" cy="355600"/>
          </a:xfrm>
          <a:prstGeom prst="rect">
            <a:avLst/>
          </a:prstGeom>
          <a:solidFill>
            <a:srgbClr val="2F4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975814" y="6659647"/>
            <a:ext cx="11734498" cy="5925462"/>
          </a:xfrm>
          <a:prstGeom prst="rect">
            <a:avLst/>
          </a:prstGeom>
        </p:spPr>
      </p:pic>
      <p:cxnSp>
        <p:nvCxnSpPr>
          <p:cNvPr id="50" name="Elbow Connector 49"/>
          <p:cNvCxnSpPr/>
          <p:nvPr/>
        </p:nvCxnSpPr>
        <p:spPr>
          <a:xfrm flipV="1">
            <a:off x="60308435" y="252839"/>
            <a:ext cx="2359853" cy="14413"/>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sp>
        <p:nvSpPr>
          <p:cNvPr id="196" name="TextBox 195"/>
          <p:cNvSpPr txBox="1"/>
          <p:nvPr/>
        </p:nvSpPr>
        <p:spPr>
          <a:xfrm>
            <a:off x="31115517" y="6406385"/>
            <a:ext cx="594795" cy="536963"/>
          </a:xfrm>
          <a:prstGeom prst="rect">
            <a:avLst/>
          </a:prstGeom>
          <a:solidFill>
            <a:schemeClr val="tx1"/>
          </a:solid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1a</a:t>
            </a:r>
          </a:p>
        </p:txBody>
      </p:sp>
      <p:grpSp>
        <p:nvGrpSpPr>
          <p:cNvPr id="245" name="Group 244"/>
          <p:cNvGrpSpPr/>
          <p:nvPr/>
        </p:nvGrpSpPr>
        <p:grpSpPr>
          <a:xfrm>
            <a:off x="22467157" y="13028036"/>
            <a:ext cx="6757090" cy="2165658"/>
            <a:chOff x="22467157" y="13028036"/>
            <a:chExt cx="6757090" cy="2165658"/>
          </a:xfrm>
        </p:grpSpPr>
        <p:pic>
          <p:nvPicPr>
            <p:cNvPr id="47" name="Picture 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467157" y="13034023"/>
              <a:ext cx="6751813" cy="2159671"/>
            </a:xfrm>
            <a:prstGeom prst="rect">
              <a:avLst/>
            </a:prstGeom>
          </p:spPr>
        </p:pic>
        <p:sp>
          <p:nvSpPr>
            <p:cNvPr id="198" name="TextBox 197"/>
            <p:cNvSpPr txBox="1"/>
            <p:nvPr/>
          </p:nvSpPr>
          <p:spPr>
            <a:xfrm>
              <a:off x="28656744" y="13028036"/>
              <a:ext cx="567503" cy="523220"/>
            </a:xfrm>
            <a:prstGeom prst="rect">
              <a:avLst/>
            </a:prstGeom>
            <a:solidFill>
              <a:schemeClr val="tx1"/>
            </a:solid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1b</a:t>
              </a:r>
            </a:p>
          </p:txBody>
        </p:sp>
      </p:grpSp>
      <p:sp>
        <p:nvSpPr>
          <p:cNvPr id="255" name="TextBox 254"/>
          <p:cNvSpPr txBox="1"/>
          <p:nvPr/>
        </p:nvSpPr>
        <p:spPr>
          <a:xfrm>
            <a:off x="17868753" y="29367043"/>
            <a:ext cx="15519400" cy="4241650"/>
          </a:xfrm>
          <a:prstGeom prst="rect">
            <a:avLst/>
          </a:prstGeom>
          <a:noFill/>
        </p:spPr>
        <p:txBody>
          <a:bodyPr wrap="square" numCol="3" rtlCol="0">
            <a:spAutoFit/>
          </a:bodyPr>
          <a:lstStyle/>
          <a:p>
            <a:r>
              <a:rPr lang="en-US" sz="2400" b="1" dirty="0">
                <a:latin typeface="Times New Roman" panose="02020603050405020304" pitchFamily="18" charset="0"/>
                <a:cs typeface="Times New Roman" panose="02020603050405020304" pitchFamily="18" charset="0"/>
              </a:rPr>
              <a:t>1. Home screen</a:t>
            </a:r>
          </a:p>
          <a:p>
            <a:r>
              <a:rPr lang="en-US" sz="2400" dirty="0">
                <a:latin typeface="Times New Roman" panose="02020603050405020304" pitchFamily="18" charset="0"/>
                <a:cs typeface="Times New Roman" panose="02020603050405020304" pitchFamily="18" charset="0"/>
              </a:rPr>
              <a:t>  a. Home screen</a:t>
            </a:r>
          </a:p>
          <a:p>
            <a:r>
              <a:rPr lang="en-US" sz="2400" dirty="0">
                <a:latin typeface="Times New Roman" panose="02020603050405020304" pitchFamily="18" charset="0"/>
                <a:cs typeface="Times New Roman" panose="02020603050405020304" pitchFamily="18" charset="0"/>
              </a:rPr>
              <a:t>  b. User uploads .wav file (system will reject if not wav format)</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2. Waveform editing/segmentation screen</a:t>
            </a:r>
          </a:p>
          <a:p>
            <a:r>
              <a:rPr lang="en-US" sz="2400" dirty="0">
                <a:latin typeface="Times New Roman" panose="02020603050405020304" pitchFamily="18" charset="0"/>
                <a:cs typeface="Times New Roman" panose="02020603050405020304" pitchFamily="18" charset="0"/>
              </a:rPr>
              <a:t>  a. User selects portion of audio  </a:t>
            </a:r>
          </a:p>
          <a:p>
            <a:r>
              <a:rPr lang="en-US" sz="2400" dirty="0">
                <a:latin typeface="Times New Roman" panose="02020603050405020304" pitchFamily="18" charset="0"/>
                <a:cs typeface="Times New Roman" panose="02020603050405020304" pitchFamily="18" charset="0"/>
              </a:rPr>
              <a:t>  b. User assigns name to current speaker, enrolls them (trains the API)</a:t>
            </a:r>
          </a:p>
          <a:p>
            <a:r>
              <a:rPr lang="en-US" sz="2400" dirty="0">
                <a:latin typeface="Times New Roman" panose="02020603050405020304" pitchFamily="18" charset="0"/>
                <a:cs typeface="Times New Roman" panose="02020603050405020304" pitchFamily="18" charset="0"/>
              </a:rPr>
              <a:t>  c. Repeat for each speaker</a:t>
            </a:r>
          </a:p>
          <a:p>
            <a:r>
              <a:rPr lang="en-US" sz="2400" dirty="0">
                <a:latin typeface="Times New Roman" panose="02020603050405020304" pitchFamily="18" charset="0"/>
                <a:cs typeface="Times New Roman" panose="02020603050405020304" pitchFamily="18" charset="0"/>
              </a:rPr>
              <a:t>  d. Click to transcribe!</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3. Generated transcript is displayed!</a:t>
            </a:r>
          </a:p>
          <a:p>
            <a:endParaRPr lang="en-US" sz="2400" dirty="0">
              <a:latin typeface="Times New Roman" panose="02020603050405020304" pitchFamily="18" charset="0"/>
              <a:cs typeface="Times New Roman" panose="02020603050405020304" pitchFamily="18" charset="0"/>
            </a:endParaRPr>
          </a:p>
        </p:txBody>
      </p:sp>
      <p:grpSp>
        <p:nvGrpSpPr>
          <p:cNvPr id="249" name="Group 248"/>
          <p:cNvGrpSpPr/>
          <p:nvPr/>
        </p:nvGrpSpPr>
        <p:grpSpPr>
          <a:xfrm>
            <a:off x="25850911" y="20339102"/>
            <a:ext cx="7419095" cy="3724229"/>
            <a:chOff x="25850911" y="20339102"/>
            <a:chExt cx="7419095" cy="3724229"/>
          </a:xfrm>
        </p:grpSpPr>
        <p:pic>
          <p:nvPicPr>
            <p:cNvPr id="10" name="Picture 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850911" y="20339102"/>
              <a:ext cx="7419095" cy="3724229"/>
            </a:xfrm>
            <a:prstGeom prst="rect">
              <a:avLst/>
            </a:prstGeom>
          </p:spPr>
        </p:pic>
        <p:sp>
          <p:nvSpPr>
            <p:cNvPr id="288" name="TextBox 287"/>
            <p:cNvSpPr txBox="1"/>
            <p:nvPr/>
          </p:nvSpPr>
          <p:spPr>
            <a:xfrm>
              <a:off x="32704009" y="20339102"/>
              <a:ext cx="565997" cy="518588"/>
            </a:xfrm>
            <a:prstGeom prst="rect">
              <a:avLst/>
            </a:prstGeom>
            <a:solidFill>
              <a:schemeClr val="tx1"/>
            </a:solid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2d</a:t>
              </a:r>
            </a:p>
          </p:txBody>
        </p:sp>
      </p:grpSp>
      <p:grpSp>
        <p:nvGrpSpPr>
          <p:cNvPr id="247" name="Group 246"/>
          <p:cNvGrpSpPr/>
          <p:nvPr/>
        </p:nvGrpSpPr>
        <p:grpSpPr>
          <a:xfrm>
            <a:off x="17977599" y="15510479"/>
            <a:ext cx="7452330" cy="4236208"/>
            <a:chOff x="17977599" y="15510479"/>
            <a:chExt cx="7452330" cy="4236208"/>
          </a:xfrm>
        </p:grpSpPr>
        <p:pic>
          <p:nvPicPr>
            <p:cNvPr id="39" name="Picture 3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977599" y="15510479"/>
              <a:ext cx="7437693" cy="4236208"/>
            </a:xfrm>
            <a:prstGeom prst="rect">
              <a:avLst/>
            </a:prstGeom>
          </p:spPr>
        </p:pic>
        <p:sp>
          <p:nvSpPr>
            <p:cNvPr id="202" name="TextBox 201"/>
            <p:cNvSpPr txBox="1"/>
            <p:nvPr/>
          </p:nvSpPr>
          <p:spPr>
            <a:xfrm>
              <a:off x="24868640" y="15514036"/>
              <a:ext cx="561289" cy="523220"/>
            </a:xfrm>
            <a:prstGeom prst="rect">
              <a:avLst/>
            </a:prstGeom>
            <a:solidFill>
              <a:schemeClr val="tx1"/>
            </a:solidFill>
          </p:spPr>
          <p:txBody>
            <a:bodyPr wrap="square" rtlCol="0">
              <a:spAutoFit/>
            </a:bodyPr>
            <a:lstStyle/>
            <a:p>
              <a:r>
                <a:rPr lang="en-US" sz="2800">
                  <a:solidFill>
                    <a:schemeClr val="bg1"/>
                  </a:solidFill>
                  <a:latin typeface="Times New Roman" panose="02020603050405020304" pitchFamily="18" charset="0"/>
                  <a:cs typeface="Times New Roman" panose="02020603050405020304" pitchFamily="18" charset="0"/>
                </a:rPr>
                <a:t>2a</a:t>
              </a:r>
              <a:endParaRPr lang="en-US" sz="2800" dirty="0">
                <a:solidFill>
                  <a:schemeClr val="bg1"/>
                </a:solidFill>
                <a:latin typeface="Times New Roman" panose="02020603050405020304" pitchFamily="18" charset="0"/>
                <a:cs typeface="Times New Roman" panose="02020603050405020304" pitchFamily="18" charset="0"/>
              </a:endParaRPr>
            </a:p>
          </p:txBody>
        </p:sp>
      </p:grpSp>
      <p:grpSp>
        <p:nvGrpSpPr>
          <p:cNvPr id="246" name="Group 245"/>
          <p:cNvGrpSpPr/>
          <p:nvPr/>
        </p:nvGrpSpPr>
        <p:grpSpPr>
          <a:xfrm>
            <a:off x="25850911" y="15510479"/>
            <a:ext cx="7419095" cy="4251006"/>
            <a:chOff x="25850911" y="15510479"/>
            <a:chExt cx="7419095" cy="4251006"/>
          </a:xfrm>
        </p:grpSpPr>
        <p:pic>
          <p:nvPicPr>
            <p:cNvPr id="71" name="Picture 7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850911" y="15510479"/>
              <a:ext cx="7419095" cy="4251006"/>
            </a:xfrm>
            <a:prstGeom prst="rect">
              <a:avLst/>
            </a:prstGeom>
          </p:spPr>
        </p:pic>
        <p:sp>
          <p:nvSpPr>
            <p:cNvPr id="203" name="TextBox 202"/>
            <p:cNvSpPr txBox="1"/>
            <p:nvPr/>
          </p:nvSpPr>
          <p:spPr>
            <a:xfrm>
              <a:off x="32702503" y="15514036"/>
              <a:ext cx="567503" cy="523220"/>
            </a:xfrm>
            <a:prstGeom prst="rect">
              <a:avLst/>
            </a:prstGeom>
            <a:solidFill>
              <a:schemeClr val="tx1"/>
            </a:solid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2b</a:t>
              </a:r>
            </a:p>
          </p:txBody>
        </p:sp>
      </p:grpSp>
      <p:grpSp>
        <p:nvGrpSpPr>
          <p:cNvPr id="248" name="Group 247"/>
          <p:cNvGrpSpPr/>
          <p:nvPr/>
        </p:nvGrpSpPr>
        <p:grpSpPr>
          <a:xfrm>
            <a:off x="17977599" y="20339102"/>
            <a:ext cx="7437693" cy="3724229"/>
            <a:chOff x="17977599" y="20339102"/>
            <a:chExt cx="7437693" cy="3724229"/>
          </a:xfrm>
        </p:grpSpPr>
        <p:pic>
          <p:nvPicPr>
            <p:cNvPr id="74" name="Picture 7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7977599" y="20339102"/>
              <a:ext cx="7437693" cy="3724229"/>
            </a:xfrm>
            <a:prstGeom prst="rect">
              <a:avLst/>
            </a:prstGeom>
          </p:spPr>
        </p:pic>
        <p:sp>
          <p:nvSpPr>
            <p:cNvPr id="205" name="TextBox 204"/>
            <p:cNvSpPr txBox="1"/>
            <p:nvPr/>
          </p:nvSpPr>
          <p:spPr>
            <a:xfrm>
              <a:off x="24854920" y="20353900"/>
              <a:ext cx="560372" cy="523220"/>
            </a:xfrm>
            <a:prstGeom prst="rect">
              <a:avLst/>
            </a:prstGeom>
            <a:solidFill>
              <a:schemeClr val="tx1"/>
            </a:solidFill>
          </p:spPr>
          <p:txBody>
            <a:bodyPr wrap="square" rtlCol="0">
              <a:spAutoFit/>
            </a:bodyPr>
            <a:lstStyle/>
            <a:p>
              <a:r>
                <a:rPr lang="en-US" sz="2800">
                  <a:solidFill>
                    <a:schemeClr val="bg1"/>
                  </a:solidFill>
                  <a:latin typeface="Times New Roman" panose="02020603050405020304" pitchFamily="18" charset="0"/>
                  <a:cs typeface="Times New Roman" panose="02020603050405020304" pitchFamily="18" charset="0"/>
                </a:rPr>
                <a:t>2c</a:t>
              </a:r>
              <a:endParaRPr lang="en-US" sz="2800" dirty="0">
                <a:solidFill>
                  <a:schemeClr val="bg1"/>
                </a:solidFill>
                <a:latin typeface="Times New Roman" panose="02020603050405020304" pitchFamily="18" charset="0"/>
                <a:cs typeface="Times New Roman" panose="02020603050405020304" pitchFamily="18" charset="0"/>
              </a:endParaRPr>
            </a:p>
          </p:txBody>
        </p:sp>
      </p:grpSp>
      <p:cxnSp>
        <p:nvCxnSpPr>
          <p:cNvPr id="76" name="Straight Arrow Connector 75"/>
          <p:cNvCxnSpPr>
            <a:stCxn id="4" idx="2"/>
          </p:cNvCxnSpPr>
          <p:nvPr/>
        </p:nvCxnSpPr>
        <p:spPr>
          <a:xfrm>
            <a:off x="25843063" y="12585109"/>
            <a:ext cx="0" cy="484994"/>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84" name="Elbow Connector 83"/>
          <p:cNvCxnSpPr>
            <a:stCxn id="71" idx="2"/>
            <a:endCxn id="74" idx="0"/>
          </p:cNvCxnSpPr>
          <p:nvPr/>
        </p:nvCxnSpPr>
        <p:spPr>
          <a:xfrm rot="5400000">
            <a:off x="25339645" y="16118287"/>
            <a:ext cx="577617" cy="7864013"/>
          </a:xfrm>
          <a:prstGeom prst="bentConnector3">
            <a:avLst>
              <a:gd name="adj1" fmla="val 28013"/>
            </a:avLst>
          </a:prstGeom>
          <a:ln w="76200">
            <a:solidFill>
              <a:schemeClr val="accent2"/>
            </a:solidFill>
            <a:tailEnd type="triangle"/>
          </a:ln>
        </p:spPr>
        <p:style>
          <a:lnRef idx="3">
            <a:schemeClr val="accent2"/>
          </a:lnRef>
          <a:fillRef idx="0">
            <a:schemeClr val="accent2"/>
          </a:fillRef>
          <a:effectRef idx="2">
            <a:schemeClr val="accent2"/>
          </a:effectRef>
          <a:fontRef idx="minor">
            <a:schemeClr val="tx1"/>
          </a:fontRef>
        </p:style>
      </p:cxnSp>
      <p:cxnSp>
        <p:nvCxnSpPr>
          <p:cNvPr id="87" name="Straight Arrow Connector 86"/>
          <p:cNvCxnSpPr>
            <a:stCxn id="74" idx="3"/>
            <a:endCxn id="10" idx="1"/>
          </p:cNvCxnSpPr>
          <p:nvPr/>
        </p:nvCxnSpPr>
        <p:spPr>
          <a:xfrm>
            <a:off x="25415292" y="22201217"/>
            <a:ext cx="435619" cy="0"/>
          </a:xfrm>
          <a:prstGeom prst="straightConnector1">
            <a:avLst/>
          </a:prstGeom>
          <a:ln w="76200">
            <a:solidFill>
              <a:schemeClr val="accent2"/>
            </a:solidFill>
            <a:tailEnd type="triangle"/>
          </a:ln>
        </p:spPr>
        <p:style>
          <a:lnRef idx="3">
            <a:schemeClr val="accent2"/>
          </a:lnRef>
          <a:fillRef idx="0">
            <a:schemeClr val="accent2"/>
          </a:fillRef>
          <a:effectRef idx="2">
            <a:schemeClr val="accent2"/>
          </a:effectRef>
          <a:fontRef idx="minor">
            <a:schemeClr val="tx1"/>
          </a:fontRef>
        </p:style>
      </p:cxnSp>
      <p:graphicFrame>
        <p:nvGraphicFramePr>
          <p:cNvPr id="48" name="Chart 47">
            <a:extLst>
              <a:ext uri="{FF2B5EF4-FFF2-40B4-BE49-F238E27FC236}">
                <a16:creationId xmlns:a16="http://schemas.microsoft.com/office/drawing/2014/main" id="{E5183793-22C3-404D-A526-12117498FDE2}"/>
              </a:ext>
            </a:extLst>
          </p:cNvPr>
          <p:cNvGraphicFramePr>
            <a:graphicFrameLocks/>
          </p:cNvGraphicFramePr>
          <p:nvPr>
            <p:extLst>
              <p:ext uri="{D42A27DB-BD31-4B8C-83A1-F6EECF244321}">
                <p14:modId xmlns:p14="http://schemas.microsoft.com/office/powerpoint/2010/main" val="241302176"/>
              </p:ext>
            </p:extLst>
          </p:nvPr>
        </p:nvGraphicFramePr>
        <p:xfrm>
          <a:off x="35901531" y="6898614"/>
          <a:ext cx="13142237" cy="5589719"/>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53" name="Chart 52">
            <a:extLst>
              <a:ext uri="{FF2B5EF4-FFF2-40B4-BE49-F238E27FC236}">
                <a16:creationId xmlns:a16="http://schemas.microsoft.com/office/drawing/2014/main" id="{47A63E27-C029-44A2-A9E2-0EB713C6092A}"/>
              </a:ext>
            </a:extLst>
          </p:cNvPr>
          <p:cNvGraphicFramePr>
            <a:graphicFrameLocks/>
          </p:cNvGraphicFramePr>
          <p:nvPr>
            <p:extLst>
              <p:ext uri="{D42A27DB-BD31-4B8C-83A1-F6EECF244321}">
                <p14:modId xmlns:p14="http://schemas.microsoft.com/office/powerpoint/2010/main" val="3467080895"/>
              </p:ext>
            </p:extLst>
          </p:nvPr>
        </p:nvGraphicFramePr>
        <p:xfrm>
          <a:off x="36208699" y="12391668"/>
          <a:ext cx="12527900" cy="5207818"/>
        </p:xfrm>
        <a:graphic>
          <a:graphicData uri="http://schemas.openxmlformats.org/drawingml/2006/chart">
            <c:chart xmlns:c="http://schemas.openxmlformats.org/drawingml/2006/chart" xmlns:r="http://schemas.openxmlformats.org/officeDocument/2006/relationships" r:id="rId17"/>
          </a:graphicData>
        </a:graphic>
      </p:graphicFrame>
      <p:cxnSp>
        <p:nvCxnSpPr>
          <p:cNvPr id="69" name="Straight Arrow Connector 68"/>
          <p:cNvCxnSpPr>
            <a:stCxn id="39" idx="3"/>
            <a:endCxn id="71" idx="1"/>
          </p:cNvCxnSpPr>
          <p:nvPr/>
        </p:nvCxnSpPr>
        <p:spPr>
          <a:xfrm>
            <a:off x="25415292" y="17628583"/>
            <a:ext cx="435619" cy="7399"/>
          </a:xfrm>
          <a:prstGeom prst="straightConnector1">
            <a:avLst/>
          </a:prstGeom>
          <a:ln w="76200">
            <a:solidFill>
              <a:schemeClr val="accent2"/>
            </a:solidFill>
            <a:tailEnd type="triangle"/>
          </a:ln>
        </p:spPr>
        <p:style>
          <a:lnRef idx="3">
            <a:schemeClr val="accent2"/>
          </a:lnRef>
          <a:fillRef idx="0">
            <a:schemeClr val="accent2"/>
          </a:fillRef>
          <a:effectRef idx="2">
            <a:schemeClr val="accent2"/>
          </a:effectRef>
          <a:fontRef idx="minor">
            <a:schemeClr val="tx1"/>
          </a:fontRef>
        </p:style>
      </p:cxnSp>
      <p:grpSp>
        <p:nvGrpSpPr>
          <p:cNvPr id="239" name="Group 238"/>
          <p:cNvGrpSpPr/>
          <p:nvPr/>
        </p:nvGrpSpPr>
        <p:grpSpPr>
          <a:xfrm>
            <a:off x="2476726" y="17599486"/>
            <a:ext cx="13022639" cy="14444475"/>
            <a:chOff x="2667000" y="18473412"/>
            <a:chExt cx="12260970" cy="13599646"/>
          </a:xfrm>
        </p:grpSpPr>
        <p:cxnSp>
          <p:nvCxnSpPr>
            <p:cNvPr id="20" name="Connector: Elbow 19"/>
            <p:cNvCxnSpPr>
              <a:stCxn id="125" idx="2"/>
              <a:endCxn id="13" idx="0"/>
            </p:cNvCxnSpPr>
            <p:nvPr/>
          </p:nvCxnSpPr>
          <p:spPr>
            <a:xfrm rot="5400000">
              <a:off x="11753789" y="29437960"/>
              <a:ext cx="425893" cy="1034049"/>
            </a:xfrm>
            <a:prstGeom prst="bentConnector3">
              <a:avLst>
                <a:gd name="adj1" fmla="val 33897"/>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38" name="Group 237"/>
            <p:cNvGrpSpPr/>
            <p:nvPr/>
          </p:nvGrpSpPr>
          <p:grpSpPr>
            <a:xfrm>
              <a:off x="2667000" y="18473412"/>
              <a:ext cx="12260970" cy="13599646"/>
              <a:chOff x="2667000" y="18473412"/>
              <a:chExt cx="12260970" cy="13599646"/>
            </a:xfrm>
          </p:grpSpPr>
          <p:grpSp>
            <p:nvGrpSpPr>
              <p:cNvPr id="11" name="Group 10"/>
              <p:cNvGrpSpPr/>
              <p:nvPr/>
            </p:nvGrpSpPr>
            <p:grpSpPr>
              <a:xfrm>
                <a:off x="2667000" y="18473412"/>
                <a:ext cx="11979922" cy="13599646"/>
                <a:chOff x="4463743" y="20517515"/>
                <a:chExt cx="8526788" cy="9679634"/>
              </a:xfrm>
            </p:grpSpPr>
            <p:pic>
              <p:nvPicPr>
                <p:cNvPr id="96" name="Picture 9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463743" y="22535877"/>
                  <a:ext cx="8165610" cy="2157990"/>
                </a:xfrm>
                <a:prstGeom prst="rect">
                  <a:avLst/>
                </a:prstGeom>
              </p:spPr>
            </p:pic>
            <p:pic>
              <p:nvPicPr>
                <p:cNvPr id="97" name="Picture 9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847196" y="20517515"/>
                  <a:ext cx="7653540" cy="2157990"/>
                </a:xfrm>
                <a:prstGeom prst="rect">
                  <a:avLst/>
                </a:prstGeom>
              </p:spPr>
            </p:pic>
            <p:pic>
              <p:nvPicPr>
                <p:cNvPr id="98" name="Picture 9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501070" y="24500007"/>
                  <a:ext cx="2980952" cy="2157990"/>
                </a:xfrm>
                <a:prstGeom prst="rect">
                  <a:avLst/>
                </a:prstGeom>
              </p:spPr>
            </p:pic>
            <p:pic>
              <p:nvPicPr>
                <p:cNvPr id="99" name="Picture 9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264498" y="24500007"/>
                  <a:ext cx="2980952" cy="2157990"/>
                </a:xfrm>
                <a:prstGeom prst="rect">
                  <a:avLst/>
                </a:prstGeom>
              </p:spPr>
            </p:pic>
            <p:pic>
              <p:nvPicPr>
                <p:cNvPr id="100" name="Picture 9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009581" y="24500007"/>
                  <a:ext cx="2980950" cy="2157988"/>
                </a:xfrm>
                <a:prstGeom prst="rect">
                  <a:avLst/>
                </a:prstGeom>
              </p:spPr>
            </p:pic>
            <p:grpSp>
              <p:nvGrpSpPr>
                <p:cNvPr id="101" name="Group 100"/>
                <p:cNvGrpSpPr/>
                <p:nvPr/>
              </p:nvGrpSpPr>
              <p:grpSpPr>
                <a:xfrm>
                  <a:off x="5892482" y="22834206"/>
                  <a:ext cx="66728" cy="1704975"/>
                  <a:chOff x="1409700" y="2319338"/>
                  <a:chExt cx="66730" cy="1704975"/>
                </a:xfrm>
              </p:grpSpPr>
              <p:sp>
                <p:nvSpPr>
                  <p:cNvPr id="102" name="Rectangle 101"/>
                  <p:cNvSpPr/>
                  <p:nvPr/>
                </p:nvSpPr>
                <p:spPr>
                  <a:xfrm>
                    <a:off x="1409700" y="2319338"/>
                    <a:ext cx="66730" cy="1404937"/>
                  </a:xfrm>
                  <a:prstGeom prst="rect">
                    <a:avLst/>
                  </a:prstGeom>
                  <a:noFill/>
                  <a:ln w="50800" cap="flat" cmpd="sng" algn="ctr">
                    <a:solidFill>
                      <a:srgbClr val="0070C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780" b="0" i="0" u="none" strike="noStrike" kern="0" cap="none" spc="0" normalizeH="0" baseline="-25000" noProof="0" dirty="0">
                      <a:ln>
                        <a:noFill/>
                      </a:ln>
                      <a:solidFill>
                        <a:prstClr val="white"/>
                      </a:solidFill>
                      <a:effectLst/>
                      <a:uLnTx/>
                      <a:uFillTx/>
                      <a:latin typeface="Calibri" panose="020F0502020204030204"/>
                      <a:ea typeface="+mn-ea"/>
                      <a:cs typeface="+mn-cs"/>
                    </a:endParaRPr>
                  </a:p>
                </p:txBody>
              </p:sp>
              <p:cxnSp>
                <p:nvCxnSpPr>
                  <p:cNvPr id="103" name="Straight Arrow Connector 102"/>
                  <p:cNvCxnSpPr>
                    <a:stCxn id="102" idx="2"/>
                  </p:cNvCxnSpPr>
                  <p:nvPr/>
                </p:nvCxnSpPr>
                <p:spPr>
                  <a:xfrm flipH="1">
                    <a:off x="1412041" y="3724275"/>
                    <a:ext cx="31024" cy="300038"/>
                  </a:xfrm>
                  <a:prstGeom prst="straightConnector1">
                    <a:avLst/>
                  </a:prstGeom>
                  <a:noFill/>
                  <a:ln w="50800" cap="flat" cmpd="sng" algn="ctr">
                    <a:solidFill>
                      <a:srgbClr val="0070C0"/>
                    </a:solidFill>
                    <a:prstDash val="solid"/>
                    <a:miter lim="800000"/>
                    <a:tailEnd type="triangle"/>
                  </a:ln>
                  <a:effectLst/>
                </p:spPr>
              </p:cxnSp>
            </p:grpSp>
            <p:grpSp>
              <p:nvGrpSpPr>
                <p:cNvPr id="104" name="Group 103"/>
                <p:cNvGrpSpPr/>
                <p:nvPr/>
              </p:nvGrpSpPr>
              <p:grpSpPr>
                <a:xfrm>
                  <a:off x="8322662" y="22838593"/>
                  <a:ext cx="101828" cy="1776795"/>
                  <a:chOff x="1409700" y="2319338"/>
                  <a:chExt cx="101830" cy="1776795"/>
                </a:xfrm>
              </p:grpSpPr>
              <p:sp>
                <p:nvSpPr>
                  <p:cNvPr id="105" name="Rectangle 104"/>
                  <p:cNvSpPr/>
                  <p:nvPr/>
                </p:nvSpPr>
                <p:spPr>
                  <a:xfrm>
                    <a:off x="1409700" y="2319338"/>
                    <a:ext cx="66730" cy="1404937"/>
                  </a:xfrm>
                  <a:prstGeom prst="rect">
                    <a:avLst/>
                  </a:prstGeom>
                  <a:noFill/>
                  <a:ln w="50800" cap="flat" cmpd="sng" algn="ctr">
                    <a:solidFill>
                      <a:srgbClr val="0070C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780" b="0" i="0" u="none" strike="noStrike" kern="0" cap="none" spc="0" normalizeH="0" baseline="-25000" noProof="0" dirty="0">
                      <a:ln>
                        <a:noFill/>
                      </a:ln>
                      <a:solidFill>
                        <a:prstClr val="white"/>
                      </a:solidFill>
                      <a:effectLst/>
                      <a:uLnTx/>
                      <a:uFillTx/>
                      <a:latin typeface="Calibri" panose="020F0502020204030204"/>
                      <a:ea typeface="+mn-ea"/>
                      <a:cs typeface="+mn-cs"/>
                    </a:endParaRPr>
                  </a:p>
                </p:txBody>
              </p:sp>
              <p:cxnSp>
                <p:nvCxnSpPr>
                  <p:cNvPr id="106" name="Straight Arrow Connector 105"/>
                  <p:cNvCxnSpPr>
                    <a:stCxn id="105" idx="2"/>
                  </p:cNvCxnSpPr>
                  <p:nvPr/>
                </p:nvCxnSpPr>
                <p:spPr>
                  <a:xfrm>
                    <a:off x="1443065" y="3724275"/>
                    <a:ext cx="68465" cy="371858"/>
                  </a:xfrm>
                  <a:prstGeom prst="straightConnector1">
                    <a:avLst/>
                  </a:prstGeom>
                  <a:noFill/>
                  <a:ln w="50800" cap="flat" cmpd="sng" algn="ctr">
                    <a:solidFill>
                      <a:srgbClr val="0070C0"/>
                    </a:solidFill>
                    <a:prstDash val="solid"/>
                    <a:miter lim="800000"/>
                    <a:tailEnd type="triangle"/>
                  </a:ln>
                  <a:effectLst/>
                </p:spPr>
              </p:cxnSp>
            </p:grpSp>
            <p:grpSp>
              <p:nvGrpSpPr>
                <p:cNvPr id="107" name="Group 106"/>
                <p:cNvGrpSpPr/>
                <p:nvPr/>
              </p:nvGrpSpPr>
              <p:grpSpPr>
                <a:xfrm>
                  <a:off x="11164817" y="22834206"/>
                  <a:ext cx="101828" cy="1776795"/>
                  <a:chOff x="1409700" y="2319338"/>
                  <a:chExt cx="101830" cy="1776795"/>
                </a:xfrm>
              </p:grpSpPr>
              <p:sp>
                <p:nvSpPr>
                  <p:cNvPr id="108" name="Rectangle 107"/>
                  <p:cNvSpPr/>
                  <p:nvPr/>
                </p:nvSpPr>
                <p:spPr>
                  <a:xfrm>
                    <a:off x="1409700" y="2319338"/>
                    <a:ext cx="66730" cy="1404937"/>
                  </a:xfrm>
                  <a:prstGeom prst="rect">
                    <a:avLst/>
                  </a:prstGeom>
                  <a:noFill/>
                  <a:ln w="50800" cap="flat" cmpd="sng" algn="ctr">
                    <a:solidFill>
                      <a:srgbClr val="0070C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780" b="0" i="0" u="none" strike="noStrike" kern="0" cap="none" spc="0" normalizeH="0" baseline="-25000" noProof="0" dirty="0">
                      <a:ln>
                        <a:noFill/>
                      </a:ln>
                      <a:solidFill>
                        <a:prstClr val="white"/>
                      </a:solidFill>
                      <a:effectLst/>
                      <a:uLnTx/>
                      <a:uFillTx/>
                      <a:latin typeface="Calibri" panose="020F0502020204030204"/>
                      <a:ea typeface="+mn-ea"/>
                      <a:cs typeface="+mn-cs"/>
                    </a:endParaRPr>
                  </a:p>
                </p:txBody>
              </p:sp>
              <p:cxnSp>
                <p:nvCxnSpPr>
                  <p:cNvPr id="109" name="Straight Arrow Connector 108"/>
                  <p:cNvCxnSpPr>
                    <a:stCxn id="108" idx="2"/>
                  </p:cNvCxnSpPr>
                  <p:nvPr/>
                </p:nvCxnSpPr>
                <p:spPr>
                  <a:xfrm>
                    <a:off x="1443065" y="3724275"/>
                    <a:ext cx="68465" cy="371858"/>
                  </a:xfrm>
                  <a:prstGeom prst="straightConnector1">
                    <a:avLst/>
                  </a:prstGeom>
                  <a:noFill/>
                  <a:ln w="50800" cap="flat" cmpd="sng" algn="ctr">
                    <a:solidFill>
                      <a:srgbClr val="0070C0"/>
                    </a:solidFill>
                    <a:prstDash val="solid"/>
                    <a:miter lim="800000"/>
                    <a:tailEnd type="triangle"/>
                  </a:ln>
                  <a:effectLst/>
                </p:spPr>
              </p:cxnSp>
            </p:grpSp>
            <p:grpSp>
              <p:nvGrpSpPr>
                <p:cNvPr id="110" name="Group 109"/>
                <p:cNvGrpSpPr/>
                <p:nvPr/>
              </p:nvGrpSpPr>
              <p:grpSpPr>
                <a:xfrm>
                  <a:off x="5655744" y="26621839"/>
                  <a:ext cx="4732934" cy="3575310"/>
                  <a:chOff x="1295203" y="6030931"/>
                  <a:chExt cx="4732934" cy="3575310"/>
                </a:xfrm>
              </p:grpSpPr>
              <p:pic>
                <p:nvPicPr>
                  <p:cNvPr id="111" name="Picture 110"/>
                  <p:cNvPicPr>
                    <a:picLocks noChangeAspect="1"/>
                  </p:cNvPicPr>
                  <p:nvPr/>
                </p:nvPicPr>
                <p:blipFill>
                  <a:blip r:embed="rId23">
                    <a:extLst>
                      <a:ext uri="{BEBA8EAE-BF5A-486C-A8C5-ECC9F3942E4B}">
                        <a14:imgProps xmlns:a14="http://schemas.microsoft.com/office/drawing/2010/main">
                          <a14:imgLayer r:embed="rId2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419552" y="6030931"/>
                    <a:ext cx="4608585" cy="3575310"/>
                  </a:xfrm>
                  <a:prstGeom prst="rect">
                    <a:avLst/>
                  </a:prstGeom>
                </p:spPr>
              </p:pic>
              <p:cxnSp>
                <p:nvCxnSpPr>
                  <p:cNvPr id="112" name="Straight Arrow Connector 111"/>
                  <p:cNvCxnSpPr/>
                  <p:nvPr/>
                </p:nvCxnSpPr>
                <p:spPr>
                  <a:xfrm>
                    <a:off x="2342628" y="6404088"/>
                    <a:ext cx="625362" cy="625362"/>
                  </a:xfrm>
                  <a:prstGeom prst="straightConnector1">
                    <a:avLst/>
                  </a:prstGeom>
                  <a:noFill/>
                  <a:ln w="38100" cap="flat" cmpd="sng" algn="ctr">
                    <a:solidFill>
                      <a:srgbClr val="FFFF00"/>
                    </a:solidFill>
                    <a:prstDash val="solid"/>
                    <a:miter lim="800000"/>
                    <a:headEnd type="triangle"/>
                    <a:tailEnd type="triangle"/>
                  </a:ln>
                  <a:effectLst/>
                </p:spPr>
              </p:cxnSp>
              <p:cxnSp>
                <p:nvCxnSpPr>
                  <p:cNvPr id="113" name="Straight Arrow Connector 112"/>
                  <p:cNvCxnSpPr/>
                  <p:nvPr/>
                </p:nvCxnSpPr>
                <p:spPr>
                  <a:xfrm>
                    <a:off x="3080708" y="7155124"/>
                    <a:ext cx="823016" cy="823016"/>
                  </a:xfrm>
                  <a:prstGeom prst="straightConnector1">
                    <a:avLst/>
                  </a:prstGeom>
                  <a:noFill/>
                  <a:ln w="50800" cap="flat" cmpd="sng" algn="ctr">
                    <a:solidFill>
                      <a:srgbClr val="FFFF00"/>
                    </a:solidFill>
                    <a:prstDash val="solid"/>
                    <a:miter lim="800000"/>
                    <a:headEnd type="triangle"/>
                    <a:tailEnd type="triangle"/>
                  </a:ln>
                  <a:effectLst/>
                </p:spPr>
              </p:cxnSp>
              <p:cxnSp>
                <p:nvCxnSpPr>
                  <p:cNvPr id="114" name="Straight Arrow Connector 113"/>
                  <p:cNvCxnSpPr/>
                  <p:nvPr/>
                </p:nvCxnSpPr>
                <p:spPr>
                  <a:xfrm>
                    <a:off x="4033208" y="8107624"/>
                    <a:ext cx="998276" cy="998276"/>
                  </a:xfrm>
                  <a:prstGeom prst="straightConnector1">
                    <a:avLst/>
                  </a:prstGeom>
                  <a:noFill/>
                  <a:ln w="50800" cap="flat" cmpd="sng" algn="ctr">
                    <a:solidFill>
                      <a:srgbClr val="FFFF00"/>
                    </a:solidFill>
                    <a:prstDash val="solid"/>
                    <a:miter lim="800000"/>
                    <a:headEnd type="triangle"/>
                    <a:tailEnd type="triangle"/>
                  </a:ln>
                  <a:effectLst/>
                </p:spPr>
              </p:cxnSp>
              <p:sp>
                <p:nvSpPr>
                  <p:cNvPr id="115" name="Oval 114"/>
                  <p:cNvSpPr/>
                  <p:nvPr/>
                </p:nvSpPr>
                <p:spPr>
                  <a:xfrm>
                    <a:off x="2981128" y="6241473"/>
                    <a:ext cx="199159" cy="913651"/>
                  </a:xfrm>
                  <a:prstGeom prst="ellipse">
                    <a:avLst/>
                  </a:prstGeom>
                  <a:noFill/>
                  <a:ln w="50800" cap="flat" cmpd="sng" algn="ctr">
                    <a:solidFill>
                      <a:srgbClr val="FF0000"/>
                    </a:solidFill>
                    <a:prstDash val="sysDash"/>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a:ln>
                        <a:noFill/>
                      </a:ln>
                      <a:solidFill>
                        <a:prstClr val="white"/>
                      </a:solidFill>
                      <a:effectLst/>
                      <a:uLnTx/>
                      <a:uFillTx/>
                      <a:latin typeface="Calibri" panose="020F0502020204030204"/>
                      <a:ea typeface="+mn-ea"/>
                      <a:cs typeface="+mn-cs"/>
                    </a:endParaRPr>
                  </a:p>
                </p:txBody>
              </p:sp>
              <p:sp>
                <p:nvSpPr>
                  <p:cNvPr id="116" name="Oval 115"/>
                  <p:cNvSpPr/>
                  <p:nvPr/>
                </p:nvSpPr>
                <p:spPr>
                  <a:xfrm>
                    <a:off x="3903724" y="7052798"/>
                    <a:ext cx="218696" cy="925342"/>
                  </a:xfrm>
                  <a:prstGeom prst="ellipse">
                    <a:avLst/>
                  </a:prstGeom>
                  <a:noFill/>
                  <a:ln w="50800" cap="flat" cmpd="sng" algn="ctr">
                    <a:solidFill>
                      <a:srgbClr val="FF0000"/>
                    </a:solidFill>
                    <a:prstDash val="sysDash"/>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a:ln>
                        <a:noFill/>
                      </a:ln>
                      <a:solidFill>
                        <a:prstClr val="white"/>
                      </a:solidFill>
                      <a:effectLst/>
                      <a:uLnTx/>
                      <a:uFillTx/>
                      <a:latin typeface="Calibri" panose="020F0502020204030204"/>
                      <a:ea typeface="+mn-ea"/>
                      <a:cs typeface="+mn-cs"/>
                    </a:endParaRPr>
                  </a:p>
                </p:txBody>
              </p:sp>
              <p:sp>
                <p:nvSpPr>
                  <p:cNvPr id="117" name="Freeform: Shape 116"/>
                  <p:cNvSpPr/>
                  <p:nvPr/>
                </p:nvSpPr>
                <p:spPr>
                  <a:xfrm flipH="1">
                    <a:off x="1653541" y="6655302"/>
                    <a:ext cx="2250183" cy="888497"/>
                  </a:xfrm>
                  <a:custGeom>
                    <a:avLst/>
                    <a:gdLst>
                      <a:gd name="connsiteX0" fmla="*/ 22639 w 1165639"/>
                      <a:gd name="connsiteY0" fmla="*/ 893792 h 893792"/>
                      <a:gd name="connsiteX1" fmla="*/ 152179 w 1165639"/>
                      <a:gd name="connsiteY1" fmla="*/ 116552 h 893792"/>
                      <a:gd name="connsiteX2" fmla="*/ 1165639 w 1165639"/>
                      <a:gd name="connsiteY2" fmla="*/ 17492 h 893792"/>
                      <a:gd name="connsiteX0" fmla="*/ 15980 w 1158980"/>
                      <a:gd name="connsiteY0" fmla="*/ 881672 h 881672"/>
                      <a:gd name="connsiteX1" fmla="*/ 170920 w 1158980"/>
                      <a:gd name="connsiteY1" fmla="*/ 180632 h 881672"/>
                      <a:gd name="connsiteX2" fmla="*/ 1158980 w 1158980"/>
                      <a:gd name="connsiteY2" fmla="*/ 5372 h 881672"/>
                      <a:gd name="connsiteX0" fmla="*/ 3795 w 1146795"/>
                      <a:gd name="connsiteY0" fmla="*/ 881672 h 881672"/>
                      <a:gd name="connsiteX1" fmla="*/ 321295 w 1146795"/>
                      <a:gd name="connsiteY1" fmla="*/ 180632 h 881672"/>
                      <a:gd name="connsiteX2" fmla="*/ 1146795 w 1146795"/>
                      <a:gd name="connsiteY2" fmla="*/ 5372 h 881672"/>
                      <a:gd name="connsiteX0" fmla="*/ 3683 w 1111123"/>
                      <a:gd name="connsiteY0" fmla="*/ 891344 h 891344"/>
                      <a:gd name="connsiteX1" fmla="*/ 321183 w 1111123"/>
                      <a:gd name="connsiteY1" fmla="*/ 190304 h 891344"/>
                      <a:gd name="connsiteX2" fmla="*/ 1111123 w 1111123"/>
                      <a:gd name="connsiteY2" fmla="*/ 4884 h 891344"/>
                      <a:gd name="connsiteX0" fmla="*/ 3683 w 1111123"/>
                      <a:gd name="connsiteY0" fmla="*/ 886460 h 886460"/>
                      <a:gd name="connsiteX1" fmla="*/ 321183 w 1111123"/>
                      <a:gd name="connsiteY1" fmla="*/ 185420 h 886460"/>
                      <a:gd name="connsiteX2" fmla="*/ 1111123 w 1111123"/>
                      <a:gd name="connsiteY2" fmla="*/ 0 h 886460"/>
                      <a:gd name="connsiteX0" fmla="*/ 3683 w 1111123"/>
                      <a:gd name="connsiteY0" fmla="*/ 888497 h 888497"/>
                      <a:gd name="connsiteX1" fmla="*/ 321183 w 1111123"/>
                      <a:gd name="connsiteY1" fmla="*/ 187457 h 888497"/>
                      <a:gd name="connsiteX2" fmla="*/ 1111123 w 1111123"/>
                      <a:gd name="connsiteY2" fmla="*/ 2037 h 888497"/>
                    </a:gdLst>
                    <a:ahLst/>
                    <a:cxnLst>
                      <a:cxn ang="0">
                        <a:pos x="connsiteX0" y="connsiteY0"/>
                      </a:cxn>
                      <a:cxn ang="0">
                        <a:pos x="connsiteX1" y="connsiteY1"/>
                      </a:cxn>
                      <a:cxn ang="0">
                        <a:pos x="connsiteX2" y="connsiteY2"/>
                      </a:cxn>
                    </a:cxnLst>
                    <a:rect l="l" t="t" r="r" b="b"/>
                    <a:pathLst>
                      <a:path w="1111123" h="888497">
                        <a:moveTo>
                          <a:pt x="3683" y="888497"/>
                        </a:moveTo>
                        <a:cubicBezTo>
                          <a:pt x="-26797" y="572902"/>
                          <a:pt x="136610" y="335200"/>
                          <a:pt x="321183" y="187457"/>
                        </a:cubicBezTo>
                        <a:cubicBezTo>
                          <a:pt x="505756" y="39714"/>
                          <a:pt x="699643" y="-11298"/>
                          <a:pt x="1111123" y="2037"/>
                        </a:cubicBezTo>
                      </a:path>
                    </a:pathLst>
                  </a:custGeom>
                  <a:noFill/>
                  <a:ln w="50800" cap="flat" cmpd="sng" algn="ctr">
                    <a:solidFill>
                      <a:srgbClr val="FF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dirty="0">
                      <a:ln>
                        <a:noFill/>
                      </a:ln>
                      <a:solidFill>
                        <a:prstClr val="white"/>
                      </a:solidFill>
                      <a:effectLst/>
                      <a:uLnTx/>
                      <a:uFillTx/>
                      <a:latin typeface="Calibri" panose="020F0502020204030204"/>
                      <a:ea typeface="+mn-ea"/>
                      <a:cs typeface="+mn-cs"/>
                    </a:endParaRPr>
                  </a:p>
                </p:txBody>
              </p:sp>
              <p:sp>
                <p:nvSpPr>
                  <p:cNvPr id="118" name="Freeform: Shape 117"/>
                  <p:cNvSpPr/>
                  <p:nvPr/>
                </p:nvSpPr>
                <p:spPr>
                  <a:xfrm>
                    <a:off x="1295203" y="6411616"/>
                    <a:ext cx="1704975" cy="242019"/>
                  </a:xfrm>
                  <a:custGeom>
                    <a:avLst/>
                    <a:gdLst>
                      <a:gd name="connsiteX0" fmla="*/ 1704975 w 1704975"/>
                      <a:gd name="connsiteY0" fmla="*/ 0 h 242019"/>
                      <a:gd name="connsiteX1" fmla="*/ 1143000 w 1704975"/>
                      <a:gd name="connsiteY1" fmla="*/ 209550 h 242019"/>
                      <a:gd name="connsiteX2" fmla="*/ 0 w 1704975"/>
                      <a:gd name="connsiteY2" fmla="*/ 238125 h 242019"/>
                    </a:gdLst>
                    <a:ahLst/>
                    <a:cxnLst>
                      <a:cxn ang="0">
                        <a:pos x="connsiteX0" y="connsiteY0"/>
                      </a:cxn>
                      <a:cxn ang="0">
                        <a:pos x="connsiteX1" y="connsiteY1"/>
                      </a:cxn>
                      <a:cxn ang="0">
                        <a:pos x="connsiteX2" y="connsiteY2"/>
                      </a:cxn>
                    </a:cxnLst>
                    <a:rect l="l" t="t" r="r" b="b"/>
                    <a:pathLst>
                      <a:path w="1704975" h="242019">
                        <a:moveTo>
                          <a:pt x="1704975" y="0"/>
                        </a:moveTo>
                        <a:cubicBezTo>
                          <a:pt x="1566068" y="84931"/>
                          <a:pt x="1427162" y="169863"/>
                          <a:pt x="1143000" y="209550"/>
                        </a:cubicBezTo>
                        <a:cubicBezTo>
                          <a:pt x="858837" y="249238"/>
                          <a:pt x="429418" y="243681"/>
                          <a:pt x="0" y="238125"/>
                        </a:cubicBezTo>
                      </a:path>
                    </a:pathLst>
                  </a:custGeom>
                  <a:noFill/>
                  <a:ln w="50800" cap="flat" cmpd="sng" algn="ctr">
                    <a:solidFill>
                      <a:srgbClr val="FF0000"/>
                    </a:solidFill>
                    <a:prstDash val="solid"/>
                    <a:miter lim="800000"/>
                    <a:tailEnd type="triangle"/>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a:ln>
                        <a:noFill/>
                      </a:ln>
                      <a:solidFill>
                        <a:prstClr val="white"/>
                      </a:solidFill>
                      <a:effectLst/>
                      <a:uLnTx/>
                      <a:uFillTx/>
                      <a:latin typeface="Calibri" panose="020F0502020204030204"/>
                      <a:ea typeface="+mn-ea"/>
                      <a:cs typeface="+mn-cs"/>
                    </a:endParaRPr>
                  </a:p>
                </p:txBody>
              </p:sp>
            </p:grpSp>
            <p:sp>
              <p:nvSpPr>
                <p:cNvPr id="119" name="TextBox 118"/>
                <p:cNvSpPr txBox="1"/>
                <p:nvPr/>
              </p:nvSpPr>
              <p:spPr>
                <a:xfrm>
                  <a:off x="4522777" y="26893473"/>
                  <a:ext cx="1748569" cy="611873"/>
                </a:xfrm>
                <a:prstGeom prst="rect">
                  <a:avLst/>
                </a:prstGeom>
                <a:noFill/>
              </p:spPr>
              <p:txBody>
                <a:bodyPr wrap="square" rtlCol="0">
                  <a:spAutoFit/>
                </a:bodyPr>
                <a:lstStyle/>
                <a:p>
                  <a:pPr defTabSz="457200" fontAlgn="auto">
                    <a:spcBef>
                      <a:spcPts val="0"/>
                    </a:spcBef>
                    <a:spcAft>
                      <a:spcPts val="0"/>
                    </a:spcAft>
                  </a:pPr>
                  <a:r>
                    <a:rPr lang="en-US" sz="4000" baseline="-25000" dirty="0">
                      <a:solidFill>
                        <a:schemeClr val="bg2">
                          <a:lumMod val="25000"/>
                        </a:schemeClr>
                      </a:solidFill>
                      <a:latin typeface="Times New Roman" panose="02020603050405020304" pitchFamily="18" charset="0"/>
                      <a:cs typeface="Times New Roman" panose="02020603050405020304" pitchFamily="18" charset="0"/>
                    </a:rPr>
                    <a:t>Change of speaker detected</a:t>
                  </a:r>
                </a:p>
              </p:txBody>
            </p:sp>
            <p:sp>
              <p:nvSpPr>
                <p:cNvPr id="120" name="Freeform: Shape 119"/>
                <p:cNvSpPr/>
                <p:nvPr/>
              </p:nvSpPr>
              <p:spPr>
                <a:xfrm>
                  <a:off x="8776096" y="27746032"/>
                  <a:ext cx="1276585" cy="1348796"/>
                </a:xfrm>
                <a:custGeom>
                  <a:avLst/>
                  <a:gdLst>
                    <a:gd name="connsiteX0" fmla="*/ 103638 w 1360938"/>
                    <a:gd name="connsiteY0" fmla="*/ 845532 h 845532"/>
                    <a:gd name="connsiteX1" fmla="*/ 126498 w 1360938"/>
                    <a:gd name="connsiteY1" fmla="*/ 121632 h 845532"/>
                    <a:gd name="connsiteX2" fmla="*/ 1360938 w 1360938"/>
                    <a:gd name="connsiteY2" fmla="*/ 7332 h 845532"/>
                    <a:gd name="connsiteX0" fmla="*/ 19285 w 1276585"/>
                    <a:gd name="connsiteY0" fmla="*/ 845532 h 845532"/>
                    <a:gd name="connsiteX1" fmla="*/ 400285 w 1276585"/>
                    <a:gd name="connsiteY1" fmla="*/ 121632 h 845532"/>
                    <a:gd name="connsiteX2" fmla="*/ 1276585 w 1276585"/>
                    <a:gd name="connsiteY2" fmla="*/ 7332 h 845532"/>
                  </a:gdLst>
                  <a:ahLst/>
                  <a:cxnLst>
                    <a:cxn ang="0">
                      <a:pos x="connsiteX0" y="connsiteY0"/>
                    </a:cxn>
                    <a:cxn ang="0">
                      <a:pos x="connsiteX1" y="connsiteY1"/>
                    </a:cxn>
                    <a:cxn ang="0">
                      <a:pos x="connsiteX2" y="connsiteY2"/>
                    </a:cxn>
                  </a:cxnLst>
                  <a:rect l="l" t="t" r="r" b="b"/>
                  <a:pathLst>
                    <a:path w="1276585" h="845532">
                      <a:moveTo>
                        <a:pt x="19285" y="845532"/>
                      </a:moveTo>
                      <a:cubicBezTo>
                        <a:pt x="-74060" y="553432"/>
                        <a:pt x="190735" y="261332"/>
                        <a:pt x="400285" y="121632"/>
                      </a:cubicBezTo>
                      <a:cubicBezTo>
                        <a:pt x="609835" y="-18068"/>
                        <a:pt x="764140" y="-5368"/>
                        <a:pt x="1276585" y="7332"/>
                      </a:cubicBezTo>
                    </a:path>
                  </a:pathLst>
                </a:custGeom>
                <a:noFill/>
                <a:ln w="50800" cap="flat" cmpd="sng" algn="ctr">
                  <a:solidFill>
                    <a:srgbClr val="FFFF00"/>
                  </a:solidFill>
                  <a:prstDash val="solid"/>
                  <a:miter lim="800000"/>
                  <a:tailEnd type="triangle"/>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a:ln>
                      <a:noFill/>
                    </a:ln>
                    <a:solidFill>
                      <a:prstClr val="white"/>
                    </a:solidFill>
                    <a:effectLst/>
                    <a:uLnTx/>
                    <a:uFillTx/>
                    <a:latin typeface="Calibri" panose="020F0502020204030204"/>
                    <a:ea typeface="+mn-ea"/>
                    <a:cs typeface="+mn-cs"/>
                  </a:endParaRPr>
                </a:p>
              </p:txBody>
            </p:sp>
            <p:grpSp>
              <p:nvGrpSpPr>
                <p:cNvPr id="121" name="Group 120"/>
                <p:cNvGrpSpPr/>
                <p:nvPr/>
              </p:nvGrpSpPr>
              <p:grpSpPr>
                <a:xfrm>
                  <a:off x="10079285" y="26781215"/>
                  <a:ext cx="2743200" cy="1756817"/>
                  <a:chOff x="5718744" y="6190307"/>
                  <a:chExt cx="2743200" cy="1756817"/>
                </a:xfrm>
              </p:grpSpPr>
              <p:grpSp>
                <p:nvGrpSpPr>
                  <p:cNvPr id="122" name="Group 121"/>
                  <p:cNvGrpSpPr/>
                  <p:nvPr/>
                </p:nvGrpSpPr>
                <p:grpSpPr>
                  <a:xfrm>
                    <a:off x="5718744" y="6532625"/>
                    <a:ext cx="2743200" cy="1414499"/>
                    <a:chOff x="5718744" y="6404088"/>
                    <a:chExt cx="2743200" cy="1414499"/>
                  </a:xfrm>
                </p:grpSpPr>
                <p:pic>
                  <p:nvPicPr>
                    <p:cNvPr id="124" name="Picture 123"/>
                    <p:cNvPicPr>
                      <a:picLocks noChangeAspect="1"/>
                    </p:cNvPicPr>
                    <p:nvPr/>
                  </p:nvPicPr>
                  <p:blipFill>
                    <a:blip r:embed="rId25"/>
                    <a:stretch>
                      <a:fillRect/>
                    </a:stretch>
                  </p:blipFill>
                  <p:spPr>
                    <a:xfrm>
                      <a:off x="5718744" y="6411617"/>
                      <a:ext cx="2743200" cy="1406970"/>
                    </a:xfrm>
                    <a:prstGeom prst="rect">
                      <a:avLst/>
                    </a:prstGeom>
                    <a:ln w="28575">
                      <a:solidFill>
                        <a:schemeClr val="tx1"/>
                      </a:solidFill>
                    </a:ln>
                  </p:spPr>
                </p:pic>
                <p:sp>
                  <p:nvSpPr>
                    <p:cNvPr id="125" name="Rectangle 124"/>
                    <p:cNvSpPr/>
                    <p:nvPr/>
                  </p:nvSpPr>
                  <p:spPr>
                    <a:xfrm>
                      <a:off x="5718744" y="6404088"/>
                      <a:ext cx="2743200" cy="1414498"/>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a:ln>
                          <a:noFill/>
                        </a:ln>
                        <a:solidFill>
                          <a:prstClr val="white"/>
                        </a:solidFill>
                        <a:effectLst/>
                        <a:uLnTx/>
                        <a:uFillTx/>
                        <a:latin typeface="Calibri" panose="020F0502020204030204"/>
                        <a:ea typeface="+mn-ea"/>
                        <a:cs typeface="+mn-cs"/>
                      </a:endParaRPr>
                    </a:p>
                  </p:txBody>
                </p:sp>
              </p:grpSp>
              <p:sp>
                <p:nvSpPr>
                  <p:cNvPr id="123" name="TextBox 122"/>
                  <p:cNvSpPr txBox="1"/>
                  <p:nvPr/>
                </p:nvSpPr>
                <p:spPr>
                  <a:xfrm>
                    <a:off x="6235292" y="6190307"/>
                    <a:ext cx="1808446" cy="299385"/>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25000" noProof="0" dirty="0">
                        <a:ln>
                          <a:noFill/>
                        </a:ln>
                        <a:solidFill>
                          <a:prstClr val="black"/>
                        </a:solidFill>
                        <a:effectLst/>
                        <a:uLnTx/>
                        <a:uFillTx/>
                        <a:latin typeface="Calibri" panose="020F0502020204030204"/>
                        <a:cs typeface="+mn-cs"/>
                      </a:rPr>
                      <a:t>Audio Segment</a:t>
                    </a:r>
                  </a:p>
                </p:txBody>
              </p:sp>
            </p:grpSp>
          </p:grpSp>
          <p:sp>
            <p:nvSpPr>
              <p:cNvPr id="13" name="TextBox 12"/>
              <p:cNvSpPr txBox="1"/>
              <p:nvPr/>
            </p:nvSpPr>
            <p:spPr>
              <a:xfrm>
                <a:off x="10294035" y="30167931"/>
                <a:ext cx="2311350" cy="461665"/>
              </a:xfrm>
              <a:prstGeom prst="rect">
                <a:avLst/>
              </a:prstGeom>
              <a:solidFill>
                <a:srgbClr val="FFFFFF"/>
              </a:solidFill>
              <a:ln w="28575">
                <a:solidFill>
                  <a:schemeClr val="tx1"/>
                </a:solidFill>
              </a:ln>
            </p:spPr>
            <p:txBody>
              <a:bodyPr wrap="square" rtlCol="0">
                <a:spAutoFit/>
              </a:bodyPr>
              <a:lstStyle/>
              <a:p>
                <a:pPr algn="ctr"/>
                <a:r>
                  <a:rPr lang="en-US" sz="2400" dirty="0">
                    <a:latin typeface="+mj-lt"/>
                    <a:cs typeface="Times New Roman" panose="02020603050405020304" pitchFamily="18" charset="0"/>
                  </a:rPr>
                  <a:t>Transcription API</a:t>
                </a:r>
              </a:p>
            </p:txBody>
          </p:sp>
          <p:sp>
            <p:nvSpPr>
              <p:cNvPr id="130" name="TextBox 129"/>
              <p:cNvSpPr txBox="1"/>
              <p:nvPr/>
            </p:nvSpPr>
            <p:spPr>
              <a:xfrm>
                <a:off x="12690903" y="30169506"/>
                <a:ext cx="2237067" cy="461665"/>
              </a:xfrm>
              <a:prstGeom prst="rect">
                <a:avLst/>
              </a:prstGeom>
              <a:solidFill>
                <a:srgbClr val="FFFFFF"/>
              </a:solidFill>
              <a:ln w="28575">
                <a:solidFill>
                  <a:schemeClr val="tx1"/>
                </a:solidFill>
              </a:ln>
            </p:spPr>
            <p:txBody>
              <a:bodyPr wrap="square" rtlCol="0">
                <a:spAutoFit/>
              </a:bodyPr>
              <a:lstStyle/>
              <a:p>
                <a:pPr algn="ctr"/>
                <a:r>
                  <a:rPr lang="en-US" sz="2400" dirty="0">
                    <a:latin typeface="+mj-lt"/>
                    <a:cs typeface="Times New Roman" panose="02020603050405020304" pitchFamily="18" charset="0"/>
                  </a:rPr>
                  <a:t>Recognition API</a:t>
                </a:r>
              </a:p>
            </p:txBody>
          </p:sp>
          <p:cxnSp>
            <p:nvCxnSpPr>
              <p:cNvPr id="139" name="Connector: Elbow 138"/>
              <p:cNvCxnSpPr/>
              <p:nvPr/>
            </p:nvCxnSpPr>
            <p:spPr>
              <a:xfrm rot="16200000" flipH="1">
                <a:off x="12922294" y="29314906"/>
                <a:ext cx="425893" cy="1280160"/>
              </a:xfrm>
              <a:prstGeom prst="bentConnector3">
                <a:avLst>
                  <a:gd name="adj1" fmla="val 33897"/>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Connector: Elbow 139"/>
              <p:cNvCxnSpPr/>
              <p:nvPr/>
            </p:nvCxnSpPr>
            <p:spPr>
              <a:xfrm rot="16200000" flipV="1">
                <a:off x="11757652" y="30338522"/>
                <a:ext cx="457200" cy="1034049"/>
              </a:xfrm>
              <a:prstGeom prst="bentConnector3">
                <a:avLst>
                  <a:gd name="adj1" fmla="val 55367"/>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1" name="Connector: Elbow 140"/>
              <p:cNvCxnSpPr/>
              <p:nvPr/>
            </p:nvCxnSpPr>
            <p:spPr>
              <a:xfrm rot="5400000" flipH="1" flipV="1">
                <a:off x="12872321" y="30271208"/>
                <a:ext cx="548640" cy="1280160"/>
              </a:xfrm>
              <a:prstGeom prst="bentConnector3">
                <a:avLst>
                  <a:gd name="adj1" fmla="val 65089"/>
                </a:avLst>
              </a:prstGeom>
              <a:ln w="508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11041190" y="31244898"/>
                <a:ext cx="3128390" cy="461665"/>
              </a:xfrm>
              <a:prstGeom prst="rect">
                <a:avLst/>
              </a:prstGeom>
              <a:solidFill>
                <a:srgbClr val="FFFFFF"/>
              </a:solidFill>
              <a:ln w="28575">
                <a:solidFill>
                  <a:schemeClr val="tx1"/>
                </a:solidFill>
              </a:ln>
            </p:spPr>
            <p:txBody>
              <a:bodyPr wrap="square" rtlCol="0">
                <a:spAutoFit/>
              </a:bodyPr>
              <a:lstStyle/>
              <a:p>
                <a:pPr algn="ctr"/>
                <a:r>
                  <a:rPr lang="en-US" sz="2400" dirty="0">
                    <a:latin typeface="+mj-lt"/>
                    <a:cs typeface="Times New Roman" panose="02020603050405020304" pitchFamily="18" charset="0"/>
                  </a:rPr>
                  <a:t>Labeled Transcription</a:t>
                </a:r>
              </a:p>
            </p:txBody>
          </p:sp>
        </p:grpSp>
      </p:grpSp>
      <p:cxnSp>
        <p:nvCxnSpPr>
          <p:cNvPr id="158" name="Elbow Connector 83"/>
          <p:cNvCxnSpPr/>
          <p:nvPr/>
        </p:nvCxnSpPr>
        <p:spPr>
          <a:xfrm rot="5400000">
            <a:off x="28367780" y="21271081"/>
            <a:ext cx="914400" cy="6309360"/>
          </a:xfrm>
          <a:prstGeom prst="bentConnector3">
            <a:avLst>
              <a:gd name="adj1" fmla="val 41902"/>
            </a:avLst>
          </a:prstGeom>
          <a:ln w="76200">
            <a:solidFill>
              <a:schemeClr val="accent2"/>
            </a:solidFill>
            <a:tailEnd type="triangle"/>
          </a:ln>
        </p:spPr>
        <p:style>
          <a:lnRef idx="3">
            <a:schemeClr val="accent2"/>
          </a:lnRef>
          <a:fillRef idx="0">
            <a:schemeClr val="accent2"/>
          </a:fillRef>
          <a:effectRef idx="2">
            <a:schemeClr val="accent2"/>
          </a:effectRef>
          <a:fontRef idx="minor">
            <a:schemeClr val="tx1"/>
          </a:fontRef>
        </p:style>
      </p:cxnSp>
      <p:grpSp>
        <p:nvGrpSpPr>
          <p:cNvPr id="33" name="Group 32"/>
          <p:cNvGrpSpPr/>
          <p:nvPr/>
        </p:nvGrpSpPr>
        <p:grpSpPr>
          <a:xfrm>
            <a:off x="18161000" y="24882939"/>
            <a:ext cx="15011400" cy="4083334"/>
            <a:chOff x="18161000" y="24882939"/>
            <a:chExt cx="15011400" cy="4083334"/>
          </a:xfrm>
        </p:grpSpPr>
        <p:grpSp>
          <p:nvGrpSpPr>
            <p:cNvPr id="32" name="Group 31"/>
            <p:cNvGrpSpPr/>
            <p:nvPr/>
          </p:nvGrpSpPr>
          <p:grpSpPr>
            <a:xfrm>
              <a:off x="18161000" y="24882961"/>
              <a:ext cx="15011400" cy="4083312"/>
              <a:chOff x="18161000" y="24882961"/>
              <a:chExt cx="15011400" cy="3664453"/>
            </a:xfrm>
          </p:grpSpPr>
          <p:sp>
            <p:nvSpPr>
              <p:cNvPr id="254" name="Rectangle 253"/>
              <p:cNvSpPr/>
              <p:nvPr/>
            </p:nvSpPr>
            <p:spPr>
              <a:xfrm>
                <a:off x="18161000" y="24882962"/>
                <a:ext cx="15011400" cy="366445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TextBox 252"/>
              <p:cNvSpPr txBox="1"/>
              <p:nvPr/>
            </p:nvSpPr>
            <p:spPr>
              <a:xfrm>
                <a:off x="19418300" y="24882961"/>
                <a:ext cx="12561360" cy="3539430"/>
              </a:xfrm>
              <a:prstGeom prst="rect">
                <a:avLst/>
              </a:prstGeom>
              <a:solidFill>
                <a:srgbClr val="FFFFFF"/>
              </a:solid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Obama_Interview_16.wav Transcript:</a:t>
                </a:r>
              </a:p>
              <a:p>
                <a:pPr algn="ct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(High Confidence) </a:t>
                </a:r>
                <a:r>
                  <a:rPr lang="en-US" sz="2800" b="1" dirty="0">
                    <a:latin typeface="Times New Roman" panose="02020603050405020304" pitchFamily="18" charset="0"/>
                    <a:cs typeface="Times New Roman" panose="02020603050405020304" pitchFamily="18" charset="0"/>
                  </a:rPr>
                  <a:t>Interviewer:</a:t>
                </a:r>
                <a:r>
                  <a:rPr lang="en-US" sz="2800" dirty="0">
                    <a:latin typeface="Times New Roman" panose="02020603050405020304" pitchFamily="18" charset="0"/>
                    <a:cs typeface="Times New Roman" panose="02020603050405020304" pitchFamily="18" charset="0"/>
                  </a:rPr>
                  <a:t> as you look into the moment in history that you occupy do you think you could put into a sentence what you were trying to accomplish in the work</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(High Confidence) </a:t>
                </a:r>
                <a:r>
                  <a:rPr lang="en-US" sz="2800" b="1" dirty="0">
                    <a:latin typeface="Times New Roman" panose="02020603050405020304" pitchFamily="18" charset="0"/>
                    <a:cs typeface="Times New Roman" panose="02020603050405020304" pitchFamily="18" charset="0"/>
                  </a:rPr>
                  <a:t>Obama:</a:t>
                </a:r>
                <a:r>
                  <a:rPr lang="en-US" sz="2800" dirty="0">
                    <a:latin typeface="Times New Roman" panose="02020603050405020304" pitchFamily="18" charset="0"/>
                    <a:cs typeface="Times New Roman" panose="02020603050405020304" pitchFamily="18" charset="0"/>
                  </a:rPr>
                  <a:t> try to do it in a sentence because were fortunate in many ways we don’t face an existential crisis</a:t>
                </a:r>
              </a:p>
            </p:txBody>
          </p:sp>
        </p:grpSp>
        <p:sp>
          <p:nvSpPr>
            <p:cNvPr id="165" name="TextBox 164"/>
            <p:cNvSpPr txBox="1"/>
            <p:nvPr/>
          </p:nvSpPr>
          <p:spPr>
            <a:xfrm>
              <a:off x="32605932" y="24882939"/>
              <a:ext cx="565997" cy="518588"/>
            </a:xfrm>
            <a:prstGeom prst="rect">
              <a:avLst/>
            </a:prstGeom>
            <a:solidFill>
              <a:schemeClr val="tx1"/>
            </a:solid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3a</a:t>
              </a:r>
            </a:p>
          </p:txBody>
        </p:sp>
      </p:grpSp>
    </p:spTree>
    <p:extLst>
      <p:ext uri="{BB962C8B-B14F-4D97-AF65-F5344CB8AC3E}">
        <p14:creationId xmlns:p14="http://schemas.microsoft.com/office/powerpoint/2010/main" val="859916239"/>
      </p:ext>
    </p:extLst>
  </p:cSld>
  <p:clrMapOvr>
    <a:masterClrMapping/>
  </p:clrMapOvr>
</p:sld>
</file>

<file path=ppt/theme/theme1.xml><?xml version="1.0" encoding="utf-8"?>
<a:theme xmlns:a="http://schemas.openxmlformats.org/drawingml/2006/main" name="PosterPresentations.com-36x56-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PosterPresentations.com-36x56-Template-V3</Template>
  <TotalTime>967</TotalTime>
  <Words>684</Words>
  <Application>Microsoft Office PowerPoint</Application>
  <PresentationFormat>Custom</PresentationFormat>
  <Paragraphs>88</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Times</vt:lpstr>
      <vt:lpstr>Times New Roman</vt:lpstr>
      <vt:lpstr>Trebuchet MS</vt:lpstr>
      <vt:lpstr>PosterPresentations.com-36x56-Template-V3</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Vincent</cp:lastModifiedBy>
  <cp:revision>78</cp:revision>
  <dcterms:created xsi:type="dcterms:W3CDTF">2012-02-04T00:31:01Z</dcterms:created>
  <dcterms:modified xsi:type="dcterms:W3CDTF">2017-03-16T20:38:17Z</dcterms:modified>
</cp:coreProperties>
</file>