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65" d="100"/>
          <a:sy n="65" d="100"/>
        </p:scale>
        <p:origin x="-9336" y="-6000"/>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vbomm_000\Documents\eecs352\WhosLineWasItAnyway\Sta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vbomm_000\Documents\eecs352\WhosLineWasItAnyway\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0">
                <a:solidFill>
                  <a:schemeClr val="tx1"/>
                </a:solidFill>
              </a:rPr>
              <a:t>F-Score</a:t>
            </a:r>
            <a:r>
              <a:rPr lang="en-US" sz="3200" b="0" baseline="0">
                <a:solidFill>
                  <a:schemeClr val="tx1"/>
                </a:solidFill>
              </a:rPr>
              <a:t> on Obama Interview </a:t>
            </a:r>
            <a:endParaRPr lang="en-US" sz="3200" b="0">
              <a:solidFill>
                <a:schemeClr val="tx1"/>
              </a:solidFill>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0762251871981349"/>
          <c:y val="0.205980536918043"/>
          <c:w val="0.915530183727034"/>
          <c:h val="0.656754776788308"/>
        </c:manualLayout>
      </c:layout>
      <c:barChart>
        <c:barDir val="col"/>
        <c:grouping val="clustered"/>
        <c:varyColors val="0"/>
        <c:ser>
          <c:idx val="0"/>
          <c:order val="0"/>
          <c:tx>
            <c:strRef>
              <c:f>Sheet1!$E$49</c:f>
              <c:strCache>
                <c:ptCount val="1"/>
                <c:pt idx="0">
                  <c:v>Interviewer</c:v>
                </c:pt>
              </c:strCache>
            </c:strRef>
          </c:tx>
          <c:spPr>
            <a:solidFill>
              <a:schemeClr val="accent1">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Sheet1!$F$49:$K$49</c:f>
              <c:numCache>
                <c:formatCode>General</c:formatCode>
                <c:ptCount val="6"/>
                <c:pt idx="0">
                  <c:v>0.8928571429</c:v>
                </c:pt>
                <c:pt idx="1">
                  <c:v>0.7435897436</c:v>
                </c:pt>
                <c:pt idx="2">
                  <c:v>0.8695652174</c:v>
                </c:pt>
                <c:pt idx="3">
                  <c:v>0.92</c:v>
                </c:pt>
                <c:pt idx="4">
                  <c:v>0.7045454545</c:v>
                </c:pt>
                <c:pt idx="5">
                  <c:v>0.7045454545</c:v>
                </c:pt>
              </c:numCache>
            </c:numRef>
          </c:val>
          <c:extLst xmlns:c16r2="http://schemas.microsoft.com/office/drawing/2015/06/chart">
            <c:ext xmlns:c16="http://schemas.microsoft.com/office/drawing/2014/chart" uri="{C3380CC4-5D6E-409C-BE32-E72D297353CC}">
              <c16:uniqueId val="{00000000-D993-4FC7-8EFA-FBB5382EB190}"/>
            </c:ext>
          </c:extLst>
        </c:ser>
        <c:ser>
          <c:idx val="1"/>
          <c:order val="1"/>
          <c:tx>
            <c:strRef>
              <c:f>Sheet1!$E$50</c:f>
              <c:strCache>
                <c:ptCount val="1"/>
                <c:pt idx="0">
                  <c:v>Obama</c:v>
                </c:pt>
              </c:strCache>
            </c:strRef>
          </c:tx>
          <c:spPr>
            <a:solidFill>
              <a:schemeClr val="accent2">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Sheet1!$F$50:$K$50</c:f>
              <c:numCache>
                <c:formatCode>General</c:formatCode>
                <c:ptCount val="6"/>
                <c:pt idx="0">
                  <c:v>0.8421052632</c:v>
                </c:pt>
                <c:pt idx="1">
                  <c:v>0.8571428571</c:v>
                </c:pt>
                <c:pt idx="2">
                  <c:v>0.05</c:v>
                </c:pt>
                <c:pt idx="3">
                  <c:v>0.8095238095</c:v>
                </c:pt>
                <c:pt idx="4">
                  <c:v>0.8333333333</c:v>
                </c:pt>
                <c:pt idx="5">
                  <c:v>0.8333333333</c:v>
                </c:pt>
              </c:numCache>
            </c:numRef>
          </c:val>
          <c:extLst xmlns:c16r2="http://schemas.microsoft.com/office/drawing/2015/06/chart">
            <c:ext xmlns:c16="http://schemas.microsoft.com/office/drawing/2014/chart" uri="{C3380CC4-5D6E-409C-BE32-E72D297353CC}">
              <c16:uniqueId val="{00000001-D993-4FC7-8EFA-FBB5382EB190}"/>
            </c:ext>
          </c:extLst>
        </c:ser>
        <c:dLbls>
          <c:showLegendKey val="0"/>
          <c:showVal val="0"/>
          <c:showCatName val="0"/>
          <c:showSerName val="0"/>
          <c:showPercent val="0"/>
          <c:showBubbleSize val="0"/>
        </c:dLbls>
        <c:gapWidth val="219"/>
        <c:overlap val="-27"/>
        <c:axId val="-1113042240"/>
        <c:axId val="-1113037536"/>
      </c:barChart>
      <c:catAx>
        <c:axId val="-111304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13037536"/>
        <c:crosses val="autoZero"/>
        <c:auto val="1"/>
        <c:lblAlgn val="ctr"/>
        <c:lblOffset val="100"/>
        <c:noMultiLvlLbl val="0"/>
      </c:catAx>
      <c:valAx>
        <c:axId val="-111303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13042240"/>
        <c:crosses val="autoZero"/>
        <c:crossBetween val="between"/>
      </c:valAx>
      <c:spPr>
        <a:noFill/>
        <a:ln>
          <a:noFill/>
        </a:ln>
        <a:effectLst/>
      </c:spPr>
    </c:plotArea>
    <c:legend>
      <c:legendPos val="tr"/>
      <c:layout>
        <c:manualLayout>
          <c:xMode val="edge"/>
          <c:yMode val="edge"/>
          <c:x val="0.768226620754974"/>
          <c:y val="0.115287912467812"/>
          <c:w val="0.222110653599493"/>
          <c:h val="0.1699762587657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r>
              <a:rPr lang="en-US" sz="3200" dirty="0">
                <a:solidFill>
                  <a:schemeClr val="tx1"/>
                </a:solidFill>
              </a:rPr>
              <a:t>F-Score on Room Conversation </a:t>
            </a:r>
          </a:p>
        </c:rich>
      </c:tx>
      <c:layout>
        <c:manualLayout>
          <c:xMode val="edge"/>
          <c:yMode val="edge"/>
          <c:x val="0.196989496202165"/>
          <c:y val="0.0420641075155235"/>
        </c:manualLayout>
      </c:layout>
      <c:overlay val="0"/>
      <c:spPr>
        <a:noFill/>
        <a:ln>
          <a:noFill/>
        </a:ln>
        <a:effectLst/>
      </c:spPr>
      <c:txPr>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0568867511114848"/>
          <c:y val="0.165757380349749"/>
          <c:w val="0.921388925028677"/>
          <c:h val="0.713973223368309"/>
        </c:manualLayout>
      </c:layout>
      <c:barChart>
        <c:barDir val="col"/>
        <c:grouping val="clustered"/>
        <c:varyColors val="0"/>
        <c:ser>
          <c:idx val="0"/>
          <c:order val="0"/>
          <c:tx>
            <c:strRef>
              <c:f>Sheet3!$E$72</c:f>
              <c:strCache>
                <c:ptCount val="1"/>
                <c:pt idx="0">
                  <c:v>Madhav</c:v>
                </c:pt>
              </c:strCache>
            </c:strRef>
          </c:tx>
          <c:spPr>
            <a:solidFill>
              <a:schemeClr val="bg2">
                <a:lumMod val="50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Sheet3!$F$72:$K$72</c:f>
              <c:numCache>
                <c:formatCode>General</c:formatCode>
                <c:ptCount val="6"/>
                <c:pt idx="0">
                  <c:v>0.3428571429</c:v>
                </c:pt>
                <c:pt idx="1">
                  <c:v>0.2962962963</c:v>
                </c:pt>
                <c:pt idx="2">
                  <c:v>0.2962962963</c:v>
                </c:pt>
                <c:pt idx="3">
                  <c:v>0.08333333333</c:v>
                </c:pt>
                <c:pt idx="4">
                  <c:v>0.2962962963</c:v>
                </c:pt>
                <c:pt idx="5">
                  <c:v>0.2962962963</c:v>
                </c:pt>
              </c:numCache>
            </c:numRef>
          </c:val>
          <c:extLst xmlns:c16r2="http://schemas.microsoft.com/office/drawing/2015/06/chart">
            <c:ext xmlns:c16="http://schemas.microsoft.com/office/drawing/2014/chart" uri="{C3380CC4-5D6E-409C-BE32-E72D297353CC}">
              <c16:uniqueId val="{00000000-B95F-4CFA-AE36-B51A3E54ABDB}"/>
            </c:ext>
          </c:extLst>
        </c:ser>
        <c:ser>
          <c:idx val="1"/>
          <c:order val="1"/>
          <c:tx>
            <c:strRef>
              <c:f>Sheet3!$E$73</c:f>
              <c:strCache>
                <c:ptCount val="1"/>
                <c:pt idx="0">
                  <c:v>Vincent</c:v>
                </c:pt>
              </c:strCache>
            </c:strRef>
          </c:tx>
          <c:spPr>
            <a:solidFill>
              <a:schemeClr val="accent6">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Sheet3!$F$73:$K$73</c:f>
              <c:numCache>
                <c:formatCode>General</c:formatCode>
                <c:ptCount val="6"/>
                <c:pt idx="0">
                  <c:v>0.5135951662</c:v>
                </c:pt>
                <c:pt idx="1">
                  <c:v>0.4968152866</c:v>
                </c:pt>
                <c:pt idx="2">
                  <c:v>0.05</c:v>
                </c:pt>
                <c:pt idx="3">
                  <c:v>0.05</c:v>
                </c:pt>
                <c:pt idx="4">
                  <c:v>0.5925925926</c:v>
                </c:pt>
                <c:pt idx="5">
                  <c:v>0.5925925926</c:v>
                </c:pt>
              </c:numCache>
            </c:numRef>
          </c:val>
          <c:extLst xmlns:c16r2="http://schemas.microsoft.com/office/drawing/2015/06/chart">
            <c:ext xmlns:c16="http://schemas.microsoft.com/office/drawing/2014/chart" uri="{C3380CC4-5D6E-409C-BE32-E72D297353CC}">
              <c16:uniqueId val="{00000001-B95F-4CFA-AE36-B51A3E54ABDB}"/>
            </c:ext>
          </c:extLst>
        </c:ser>
        <c:ser>
          <c:idx val="2"/>
          <c:order val="2"/>
          <c:tx>
            <c:strRef>
              <c:f>Sheet3!$E$74</c:f>
              <c:strCache>
                <c:ptCount val="1"/>
                <c:pt idx="0">
                  <c:v>Jeremy</c:v>
                </c:pt>
              </c:strCache>
            </c:strRef>
          </c:tx>
          <c:spPr>
            <a:solidFill>
              <a:schemeClr val="accent5">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Sheet3!$F$74:$K$74</c:f>
              <c:numCache>
                <c:formatCode>General</c:formatCode>
                <c:ptCount val="6"/>
                <c:pt idx="0">
                  <c:v>0.6298342541</c:v>
                </c:pt>
                <c:pt idx="1">
                  <c:v>0.3082191781</c:v>
                </c:pt>
                <c:pt idx="2">
                  <c:v>0.05</c:v>
                </c:pt>
                <c:pt idx="3">
                  <c:v>0.4848484848</c:v>
                </c:pt>
                <c:pt idx="4">
                  <c:v>0.05</c:v>
                </c:pt>
                <c:pt idx="5">
                  <c:v>0.05</c:v>
                </c:pt>
              </c:numCache>
            </c:numRef>
          </c:val>
          <c:extLst xmlns:c16r2="http://schemas.microsoft.com/office/drawing/2015/06/chart">
            <c:ext xmlns:c16="http://schemas.microsoft.com/office/drawing/2014/chart" uri="{C3380CC4-5D6E-409C-BE32-E72D297353CC}">
              <c16:uniqueId val="{00000002-B95F-4CFA-AE36-B51A3E54ABDB}"/>
            </c:ext>
          </c:extLst>
        </c:ser>
        <c:dLbls>
          <c:showLegendKey val="0"/>
          <c:showVal val="0"/>
          <c:showCatName val="0"/>
          <c:showSerName val="0"/>
          <c:showPercent val="0"/>
          <c:showBubbleSize val="0"/>
        </c:dLbls>
        <c:gapWidth val="219"/>
        <c:overlap val="-27"/>
        <c:axId val="-1112368528"/>
        <c:axId val="-1112363664"/>
      </c:barChart>
      <c:catAx>
        <c:axId val="-1112368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3664"/>
        <c:crosses val="autoZero"/>
        <c:auto val="1"/>
        <c:lblAlgn val="ctr"/>
        <c:lblOffset val="100"/>
        <c:noMultiLvlLbl val="0"/>
      </c:catAx>
      <c:valAx>
        <c:axId val="-1112363664"/>
        <c:scaling>
          <c:orientation val="minMax"/>
          <c:max val="1.0"/>
        </c:scaling>
        <c:delete val="0"/>
        <c:axPos val="l"/>
        <c:majorGridlines>
          <c:spPr>
            <a:ln w="22225" cap="flat" cmpd="sng" algn="ctr">
              <a:solidFill>
                <a:schemeClr val="tx1">
                  <a:alpha val="1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8528"/>
        <c:crosses val="autoZero"/>
        <c:crossBetween val="between"/>
      </c:valAx>
      <c:spPr>
        <a:noFill/>
        <a:ln>
          <a:noFill/>
        </a:ln>
        <a:effectLst/>
      </c:spPr>
    </c:plotArea>
    <c:legend>
      <c:legendPos val="tr"/>
      <c:layout>
        <c:manualLayout>
          <c:xMode val="edge"/>
          <c:yMode val="edge"/>
          <c:x val="0.787458269225097"/>
          <c:y val="0.140622979414135"/>
          <c:w val="0.182573928258968"/>
          <c:h val="0.255087829267934"/>
        </c:manualLayout>
      </c:layout>
      <c:overlay val="1"/>
      <c:spPr>
        <a:noFill/>
        <a:ln>
          <a:noFill/>
        </a:ln>
        <a:effectLst/>
      </c:spPr>
      <c:txPr>
        <a:bodyPr rot="0" spcFirstLastPara="1" vertOverflow="ellipsis" vert="horz" wrap="square" anchor="ctr" anchorCtr="1"/>
        <a:lstStyle/>
        <a:p>
          <a:pPr>
            <a:defRPr lang="en-US"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3/16/17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0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0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mailto:madhavghei2018@u.northwestern.edu" TargetMode="External"/><Relationship Id="rId20" Type="http://schemas.openxmlformats.org/officeDocument/2006/relationships/image" Target="../media/image18.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microsoft.com/office/2007/relationships/hdphoto" Target="../media/hdphoto1.wdp"/><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chart" Target="../charts/chart1.xml"/><Relationship Id="rId19"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music.cs.northwestern.edu/publications/Kim_Pardo_IUI2017.pdf" TargetMode="External"/><Relationship Id="rId4" Type="http://schemas.openxmlformats.org/officeDocument/2006/relationships/hyperlink" Target="http://vis.berkeley.edu/papers/audiostories/audiostories.pdf" TargetMode="External"/><Relationship Id="rId5" Type="http://schemas.openxmlformats.org/officeDocument/2006/relationships/hyperlink" Target="https://wavesurfer-js.org/" TargetMode="External"/><Relationship Id="rId6" Type="http://schemas.openxmlformats.org/officeDocument/2006/relationships/hyperlink" Target="http://journals.plos.org/plosone/article/file?id=10.1371/journal.pone.0144610&amp;type=printable" TargetMode="External"/><Relationship Id="rId7" Type="http://schemas.openxmlformats.org/officeDocument/2006/relationships/hyperlink" Target="mailto:vincentbommier2018@u.northwestern.edu" TargetMode="External"/><Relationship Id="rId8" Type="http://schemas.openxmlformats.org/officeDocument/2006/relationships/hyperlink" Target="mailto:jeremykaish2018@u.northwester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1179" y="5966681"/>
            <a:ext cx="15856490" cy="8098894"/>
          </a:xfrm>
        </p:spPr>
        <p:txBody>
          <a:bodyPr/>
          <a:lstStyle/>
          <a:p>
            <a:pPr marL="457200" indent="-457200">
              <a:buFont typeface="Arial" charset="0"/>
              <a:buChar char="•"/>
            </a:pPr>
            <a:r>
              <a:rPr lang="en-US" sz="3600" dirty="0" smtClean="0"/>
              <a:t>Provide a tool for transcription or auto captioning</a:t>
            </a:r>
          </a:p>
          <a:p>
            <a:pPr marL="457200" indent="-457200">
              <a:buFont typeface="Arial" charset="0"/>
              <a:buChar char="•"/>
            </a:pPr>
            <a:r>
              <a:rPr lang="en-US" sz="3600" dirty="0" smtClean="0"/>
              <a:t>Potential use cases: transcribing interviews, podcasts, </a:t>
            </a:r>
            <a:r>
              <a:rPr lang="en-US" sz="3600" dirty="0" smtClean="0"/>
              <a:t>captioning </a:t>
            </a:r>
            <a:r>
              <a:rPr lang="en-US" sz="3600" dirty="0" smtClean="0"/>
              <a:t>videos, etc. </a:t>
            </a:r>
          </a:p>
          <a:p>
            <a:pPr marL="457200" indent="-457200">
              <a:buFont typeface="Arial" charset="0"/>
              <a:buChar char="•"/>
            </a:pPr>
            <a:r>
              <a:rPr lang="en-US" sz="3600" dirty="0" smtClean="0"/>
              <a:t>Journalists could use this to streamline their workflow, and avoid the menial/time-consuming task of transcription by hand</a:t>
            </a:r>
          </a:p>
          <a:p>
            <a:pPr marL="457200" indent="-457200">
              <a:buFont typeface="Arial" charset="0"/>
              <a:buChar char="•"/>
            </a:pPr>
            <a:r>
              <a:rPr lang="en-US" sz="3600" dirty="0" smtClean="0"/>
              <a:t>Aims to reduce the amount of work a journalist must spend on transcription</a:t>
            </a:r>
          </a:p>
          <a:p>
            <a:pPr marL="457200" indent="-457200">
              <a:buFont typeface="Arial" charset="0"/>
              <a:buChar char="•"/>
            </a:pPr>
            <a:r>
              <a:rPr lang="en-US" sz="3600" dirty="0" smtClean="0"/>
              <a:t>Tools for speech transcription and speaker ID already exist but do not work in parallel</a:t>
            </a:r>
          </a:p>
          <a:p>
            <a:pPr marL="457200" indent="-457200">
              <a:buFont typeface="Arial" charset="0"/>
              <a:buChar char="•"/>
            </a:pPr>
            <a:r>
              <a:rPr lang="en-US" sz="3600" dirty="0" smtClean="0"/>
              <a:t>We combined these tools to identify multiple speakers in a single audio file, while assigning transcribed words to their respective speakers</a:t>
            </a:r>
          </a:p>
          <a:p>
            <a:pPr marL="457200" indent="-457200">
              <a:buFont typeface="Arial" charset="0"/>
              <a:buChar char="•"/>
            </a:pPr>
            <a:r>
              <a:rPr lang="en-US" sz="3600" dirty="0" smtClean="0"/>
              <a:t>Our goal is to make one streamlined interface for creating transcriptions from an audio file</a:t>
            </a:r>
            <a:endParaRPr lang="en-US" sz="3600" dirty="0"/>
          </a:p>
          <a:p>
            <a:endParaRPr lang="en-US" sz="48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8061961"/>
          </a:xfrm>
        </p:spPr>
        <p:txBody>
          <a:bodyPr/>
          <a:lstStyle/>
          <a:p>
            <a:pPr marL="457200" indent="-457200">
              <a:buFont typeface="Arial" charset="0"/>
              <a:buChar char="•"/>
            </a:pPr>
            <a:r>
              <a:rPr lang="en-US" sz="3600" dirty="0" smtClean="0"/>
              <a:t>Users submit wave file (16kHz sample rate, monophonic)</a:t>
            </a:r>
          </a:p>
          <a:p>
            <a:pPr marL="457200" indent="-457200">
              <a:buFont typeface="Arial" charset="0"/>
              <a:buChar char="•"/>
            </a:pPr>
            <a:r>
              <a:rPr lang="en-US" sz="3600" dirty="0" smtClean="0"/>
              <a:t>User selects portions of audio in which only one person is talking</a:t>
            </a:r>
          </a:p>
          <a:p>
            <a:pPr marL="457200" indent="-457200">
              <a:buFont typeface="Arial" charset="0"/>
              <a:buChar char="•"/>
            </a:pPr>
            <a:r>
              <a:rPr lang="en-US" sz="3600" dirty="0" smtClean="0"/>
              <a:t>Repeat for each speaker in conversation</a:t>
            </a:r>
          </a:p>
          <a:p>
            <a:pPr marL="457200" indent="-457200">
              <a:buFont typeface="Arial" charset="0"/>
              <a:buChar char="•"/>
            </a:pPr>
            <a:r>
              <a:rPr lang="en-US" sz="3600" dirty="0" smtClean="0"/>
              <a:t>Profile created for each speaker, trains the Speaker ID API to fingerprint each speaker</a:t>
            </a:r>
          </a:p>
          <a:p>
            <a:pPr marL="457200" indent="-457200">
              <a:buFont typeface="Arial" charset="0"/>
              <a:buChar char="•"/>
            </a:pPr>
            <a:r>
              <a:rPr lang="en-US" sz="3600" dirty="0" smtClean="0"/>
              <a:t>Program uses self-similarity matrix to automatically determine where to split between speakers</a:t>
            </a:r>
          </a:p>
          <a:p>
            <a:pPr marL="457200" indent="-457200">
              <a:buFont typeface="Arial" charset="0"/>
              <a:buChar char="•"/>
            </a:pPr>
            <a:r>
              <a:rPr lang="en-US" sz="3600" dirty="0" smtClean="0"/>
              <a:t>Segments audio into multiple distinct audio files</a:t>
            </a:r>
          </a:p>
          <a:p>
            <a:pPr marL="457200" indent="-457200">
              <a:buFont typeface="Arial" charset="0"/>
              <a:buChar char="•"/>
            </a:pPr>
            <a:r>
              <a:rPr lang="en-US" sz="3600" dirty="0" smtClean="0"/>
              <a:t>Speech-to-text is run on every file in order</a:t>
            </a:r>
          </a:p>
          <a:p>
            <a:pPr marL="457200" indent="-457200">
              <a:buFont typeface="Arial" charset="0"/>
              <a:buChar char="•"/>
            </a:pPr>
            <a:r>
              <a:rPr lang="en-US" sz="3600" dirty="0" smtClean="0"/>
              <a:t>Speaker ID is run on every file, and prepends identified speaker to their associated audio clip.</a:t>
            </a:r>
          </a:p>
          <a:p>
            <a:pPr marL="457200" indent="-457200">
              <a:buFont typeface="Arial" charset="0"/>
              <a:buChar char="•"/>
            </a:pPr>
            <a:r>
              <a:rPr lang="en-US" sz="3600" dirty="0" smtClean="0"/>
              <a:t>Results printed to screen for user to see. </a:t>
            </a:r>
            <a:endParaRPr lang="en-US" sz="3600" dirty="0"/>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17679990" y="18164130"/>
            <a:ext cx="15833456" cy="6953965"/>
          </a:xfrm>
        </p:spPr>
        <p:txBody>
          <a:bodyPr/>
          <a:lstStyle/>
          <a:p>
            <a:pPr marL="457200" indent="-457200">
              <a:buFont typeface="Arial" charset="0"/>
              <a:buChar char="•"/>
            </a:pPr>
            <a:r>
              <a:rPr lang="en-US" sz="3600" dirty="0" smtClean="0">
                <a:latin typeface="Times" charset="0"/>
                <a:ea typeface="Times" charset="0"/>
                <a:cs typeface="Times" charset="0"/>
              </a:rPr>
              <a:t>Python 3 backend: Audio segmentation, transcription and speaker recognition</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Microsoft Bing API used for speaker identification and speech to text</a:t>
            </a:r>
          </a:p>
          <a:p>
            <a:pPr marL="457200" indent="-457200">
              <a:buFont typeface="Arial" charset="0"/>
              <a:buChar char="•"/>
            </a:pPr>
            <a:r>
              <a:rPr lang="en-US" sz="3600" dirty="0" smtClean="0">
                <a:latin typeface="Times" charset="0"/>
                <a:ea typeface="Times" charset="0"/>
                <a:cs typeface="Times" charset="0"/>
              </a:rPr>
              <a:t>HTML/CSS/JavaScript frontend</a:t>
            </a:r>
          </a:p>
          <a:p>
            <a:pPr marL="2155286" lvl="1" indent="-457200">
              <a:buFont typeface="Arial" charset="0"/>
              <a:buChar char="•"/>
            </a:pPr>
            <a:r>
              <a:rPr lang="en-US" sz="3600" dirty="0" err="1" smtClean="0">
                <a:solidFill>
                  <a:schemeClr val="accent5">
                    <a:lumMod val="50000"/>
                  </a:schemeClr>
                </a:solidFill>
                <a:latin typeface="Times" charset="0"/>
                <a:ea typeface="Times" charset="0"/>
                <a:cs typeface="Times" charset="0"/>
              </a:rPr>
              <a:t>Wavesurfer.js</a:t>
            </a:r>
            <a:r>
              <a:rPr lang="en-US" sz="3600" dirty="0" smtClean="0">
                <a:solidFill>
                  <a:schemeClr val="accent5">
                    <a:lumMod val="50000"/>
                  </a:schemeClr>
                </a:solidFill>
                <a:latin typeface="Times" charset="0"/>
                <a:ea typeface="Times" charset="0"/>
                <a:cs typeface="Times" charset="0"/>
              </a:rPr>
              <a:t> library for displaying and manipulating waveforms</a:t>
            </a:r>
          </a:p>
          <a:p>
            <a:pPr marL="457200" indent="-457200">
              <a:buFont typeface="Arial" charset="0"/>
              <a:buChar char="•"/>
            </a:pPr>
            <a:r>
              <a:rPr lang="en-US" sz="3600" dirty="0" smtClean="0">
                <a:latin typeface="Times" charset="0"/>
                <a:ea typeface="Times" charset="0"/>
                <a:cs typeface="Times" charset="0"/>
              </a:rPr>
              <a:t>Performance assessed by f-score of transcription:</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This also measured the performance of our audio segmentation and speaker identification/speech to text API</a:t>
            </a:r>
          </a:p>
          <a:p>
            <a:pPr marL="457200" indent="-457200">
              <a:buFont typeface="Arial" charset="0"/>
              <a:buChar char="•"/>
            </a:pPr>
            <a:r>
              <a:rPr lang="en-US" sz="3600" dirty="0" smtClean="0">
                <a:latin typeface="Times" charset="0"/>
                <a:ea typeface="Times" charset="0"/>
                <a:cs typeface="Times" charset="0"/>
              </a:rPr>
              <a:t>Testing data: primarily consisted of two files:</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NPR Interview with President Obama</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Three of us reading a Wikipedia article on sports in Latvia</a:t>
            </a:r>
            <a:endParaRPr lang="en-US" sz="3600" dirty="0" smtClean="0">
              <a:solidFill>
                <a:schemeClr val="accent5">
                  <a:lumMod val="50000"/>
                </a:schemeClr>
              </a:solidFill>
              <a:latin typeface="Times" charset="0"/>
              <a:ea typeface="Times" charset="0"/>
              <a:cs typeface="Times" charset="0"/>
            </a:endParaRPr>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Built and Tested the Project</a:t>
            </a:r>
          </a:p>
        </p:txBody>
      </p:sp>
      <p:sp>
        <p:nvSpPr>
          <p:cNvPr id="30" name="Text Placeholder 29"/>
          <p:cNvSpPr>
            <a:spLocks noGrp="1"/>
          </p:cNvSpPr>
          <p:nvPr>
            <p:ph type="body" sz="quarter" idx="24"/>
          </p:nvPr>
        </p:nvSpPr>
        <p:spPr/>
        <p:txBody>
          <a:bodyPr/>
          <a:lstStyle/>
          <a:p>
            <a:r>
              <a:rPr lang="en-US" dirty="0"/>
              <a:t>Performance of the Transcription Software</a:t>
            </a:r>
          </a:p>
        </p:txBody>
      </p:sp>
      <p:sp>
        <p:nvSpPr>
          <p:cNvPr id="31" name="Text Placeholder 30"/>
          <p:cNvSpPr>
            <a:spLocks noGrp="1"/>
          </p:cNvSpPr>
          <p:nvPr>
            <p:ph type="body" sz="quarter" idx="25"/>
          </p:nvPr>
        </p:nvSpPr>
        <p:spPr/>
        <p:txBody>
          <a:bodyPr/>
          <a:lstStyle/>
          <a:p>
            <a:r>
              <a:rPr lang="en-US" dirty="0"/>
              <a:t>The Interface</a:t>
            </a:r>
          </a:p>
        </p:txBody>
      </p:sp>
      <p:sp>
        <p:nvSpPr>
          <p:cNvPr id="226" name="Text Placeholder 225"/>
          <p:cNvSpPr>
            <a:spLocks noGrp="1"/>
          </p:cNvSpPr>
          <p:nvPr>
            <p:ph type="body" sz="quarter" idx="27"/>
          </p:nvPr>
        </p:nvSpPr>
        <p:spPr>
          <a:xfrm>
            <a:off x="34295031" y="226376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3584125"/>
            <a:ext cx="15844570" cy="4147043"/>
          </a:xfrm>
        </p:spPr>
        <p:txBody>
          <a:bodyPr/>
          <a:lstStyle/>
          <a:p>
            <a:r>
              <a:rPr lang="en-US" dirty="0"/>
              <a:t>After all the work we have done, we can see that transcription is a very hard task to accomplish perfectly well. Noisy recordings contributed to worse performance on some recordings, as well as certain limitations in the performance of Bing’s API (on both the speaker recognition and transcription front). </a:t>
            </a:r>
          </a:p>
          <a:p>
            <a:endParaRPr lang="en-US" dirty="0"/>
          </a:p>
          <a:p>
            <a:r>
              <a:rPr lang="en-US" dirty="0"/>
              <a:t>In the end, however, we believe our tool could be a good start at creating a tool that could help journalists transcribe their interviews. It integrates some machine learning by utilizing the Bing API, as well as audio signal processing by constructing a self similarity matrix to determine how to segment the audio into individual speakers. Overall, we learned quite a bit!</a:t>
            </a:r>
          </a:p>
        </p:txBody>
      </p:sp>
      <p:sp>
        <p:nvSpPr>
          <p:cNvPr id="228" name="Text Placeholder 227"/>
          <p:cNvSpPr>
            <a:spLocks noGrp="1"/>
          </p:cNvSpPr>
          <p:nvPr>
            <p:ph type="body" sz="quarter" idx="29"/>
          </p:nvPr>
        </p:nvSpPr>
        <p:spPr>
          <a:xfrm>
            <a:off x="34295031" y="28687440"/>
            <a:ext cx="15838700" cy="857368"/>
          </a:xfrm>
        </p:spPr>
        <p:txBody>
          <a:bodyPr/>
          <a:lstStyle/>
          <a:p>
            <a:r>
              <a:rPr lang="en-US" dirty="0"/>
              <a:t>References</a:t>
            </a:r>
          </a:p>
        </p:txBody>
      </p:sp>
      <p:sp>
        <p:nvSpPr>
          <p:cNvPr id="229" name="Text Placeholder 228"/>
          <p:cNvSpPr>
            <a:spLocks noGrp="1"/>
          </p:cNvSpPr>
          <p:nvPr>
            <p:ph type="body" sz="quarter" idx="30"/>
          </p:nvPr>
        </p:nvSpPr>
        <p:spPr>
          <a:xfrm>
            <a:off x="34338590" y="29592363"/>
            <a:ext cx="15844570" cy="2398872"/>
          </a:xfrm>
        </p:spPr>
        <p:txBody>
          <a:bodyPr/>
          <a:lstStyle/>
          <a:p>
            <a:r>
              <a:rPr lang="en-US" sz="1600" dirty="0"/>
              <a:t>     </a:t>
            </a:r>
            <a:r>
              <a:rPr lang="en-US" sz="1600" dirty="0" err="1"/>
              <a:t>Bongjun</a:t>
            </a:r>
            <a:r>
              <a:rPr lang="en-US" sz="1600" dirty="0"/>
              <a:t> Kim and Bryan Pardo. 2017. I-SED: an Interactive Sound Event Detector. In </a:t>
            </a:r>
            <a:r>
              <a:rPr lang="en-US" sz="1600" i="1" dirty="0"/>
              <a:t>ACM International Conference on Intelligent User Interfaces. </a:t>
            </a:r>
            <a:r>
              <a:rPr lang="en-US" sz="1600" dirty="0"/>
              <a:t>Retrieved from </a:t>
            </a:r>
            <a:r>
              <a:rPr lang="en-US" sz="1600" dirty="0">
                <a:hlinkClick r:id="rId3"/>
              </a:rPr>
              <a:t>http://music.cs.northwestern.edu/publications/Kim_Pardo_IUI2017.pdf</a:t>
            </a:r>
            <a:r>
              <a:rPr lang="en-US" sz="1600" dirty="0"/>
              <a:t>.</a:t>
            </a:r>
            <a:endParaRPr lang="en-US" sz="1600" i="1" dirty="0"/>
          </a:p>
          <a:p>
            <a:r>
              <a:rPr lang="en-US" sz="1600" dirty="0"/>
              <a:t>     Steve Rubin, </a:t>
            </a:r>
            <a:r>
              <a:rPr lang="en-US" sz="1600" dirty="0" err="1"/>
              <a:t>Floraine</a:t>
            </a:r>
            <a:r>
              <a:rPr lang="en-US" sz="1600" dirty="0"/>
              <a:t> </a:t>
            </a:r>
            <a:r>
              <a:rPr lang="en-US" sz="1600" dirty="0" err="1"/>
              <a:t>Berthouzoz</a:t>
            </a:r>
            <a:r>
              <a:rPr lang="en-US" sz="1600" dirty="0"/>
              <a:t>, </a:t>
            </a:r>
            <a:r>
              <a:rPr lang="en-US" sz="1600" dirty="0" err="1"/>
              <a:t>Gautham</a:t>
            </a:r>
            <a:r>
              <a:rPr lang="en-US" sz="1600" dirty="0"/>
              <a:t> J. Mysore, Wilmot Li, and </a:t>
            </a:r>
            <a:r>
              <a:rPr lang="en-US" sz="1600" dirty="0" err="1"/>
              <a:t>Maneesh</a:t>
            </a:r>
            <a:r>
              <a:rPr lang="en-US" sz="1600" dirty="0"/>
              <a:t> </a:t>
            </a:r>
            <a:r>
              <a:rPr lang="en-US" sz="1600" dirty="0" err="1"/>
              <a:t>Agrawala</a:t>
            </a:r>
            <a:r>
              <a:rPr lang="en-US" sz="1600" dirty="0"/>
              <a:t>. 2013.  Content-Based Tools for Editing Audio Stories. In </a:t>
            </a:r>
            <a:r>
              <a:rPr lang="en-US" sz="1600" i="1" dirty="0"/>
              <a:t>UIST 2013, October 2013. pp. </a:t>
            </a:r>
            <a:r>
              <a:rPr lang="en-US" sz="1600" dirty="0"/>
              <a:t>113-122. Retrieved from </a:t>
            </a:r>
            <a:r>
              <a:rPr lang="en-US" sz="1600" dirty="0">
                <a:hlinkClick r:id="rId4"/>
              </a:rPr>
              <a:t>http://vis.berkeley.edu/papers/audiostories/audiostories.pdf</a:t>
            </a:r>
            <a:r>
              <a:rPr lang="en-US" sz="1600" dirty="0"/>
              <a:t>.</a:t>
            </a:r>
          </a:p>
          <a:p>
            <a:r>
              <a:rPr lang="en-US" sz="1600" i="1" dirty="0"/>
              <a:t>     </a:t>
            </a:r>
            <a:r>
              <a:rPr lang="en-US" sz="1600" dirty="0"/>
              <a:t>Waveforms on the interface were created with </a:t>
            </a:r>
            <a:r>
              <a:rPr lang="en-US" sz="1600" dirty="0" err="1"/>
              <a:t>wavesurfer.js</a:t>
            </a:r>
            <a:r>
              <a:rPr lang="en-US" sz="1600" dirty="0"/>
              <a:t>. Retrieved from </a:t>
            </a:r>
            <a:r>
              <a:rPr lang="en-US" sz="1600" dirty="0">
                <a:hlinkClick r:id="rId5"/>
              </a:rPr>
              <a:t>https://wavesurfer-js.org/</a:t>
            </a:r>
            <a:r>
              <a:rPr lang="en-US" sz="1600" dirty="0"/>
              <a:t> </a:t>
            </a:r>
          </a:p>
          <a:p>
            <a:r>
              <a:rPr lang="en-US" sz="1600" i="1" dirty="0"/>
              <a:t>     </a:t>
            </a:r>
            <a:r>
              <a:rPr lang="en-US" sz="1600" dirty="0" err="1"/>
              <a:t>Theodoros</a:t>
            </a:r>
            <a:r>
              <a:rPr lang="en-US" sz="1600" dirty="0"/>
              <a:t> Giannakopoulos. 2015. </a:t>
            </a:r>
            <a:r>
              <a:rPr lang="en-US" sz="1600" dirty="0" err="1"/>
              <a:t>pyAudioAnalysis</a:t>
            </a:r>
            <a:r>
              <a:rPr lang="en-US" sz="1600" dirty="0"/>
              <a:t>: An Open-Source Python Library for Audio Signal Analysis. In </a:t>
            </a:r>
            <a:r>
              <a:rPr lang="en-US" sz="1600" i="1" dirty="0" err="1"/>
              <a:t>PLoS</a:t>
            </a:r>
            <a:r>
              <a:rPr lang="en-US" sz="1600" i="1" dirty="0"/>
              <a:t> ONE 10(12). </a:t>
            </a:r>
            <a:r>
              <a:rPr lang="en-US" sz="1600" dirty="0"/>
              <a:t> Retrieved from </a:t>
            </a:r>
            <a:r>
              <a:rPr lang="en-US" sz="1600" dirty="0">
                <a:hlinkClick r:id="rId6"/>
              </a:rPr>
              <a:t>http://journals.plos.org/plosone/article/file?id=10.1371/journal.pone.0144610&amp;type=printable</a:t>
            </a:r>
            <a:r>
              <a:rPr lang="en-US" sz="1600" dirty="0"/>
              <a:t>. </a:t>
            </a:r>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805070" y="6446708"/>
            <a:ext cx="6660842" cy="3656698"/>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12882" y="14248243"/>
            <a:ext cx="6751813" cy="2943929"/>
          </a:xfrm>
          <a:prstGeom prst="rect">
            <a:avLst/>
          </a:prstGeom>
        </p:spPr>
      </p:pic>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012881" y="7192378"/>
            <a:ext cx="6751813" cy="2159671"/>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40898617" y="6447499"/>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1a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98" name="TextBox 197"/>
          <p:cNvSpPr txBox="1"/>
          <p:nvPr/>
        </p:nvSpPr>
        <p:spPr>
          <a:xfrm>
            <a:off x="48197192" y="7193487"/>
            <a:ext cx="567503"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1b</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5" name="TextBox 254"/>
          <p:cNvSpPr txBox="1"/>
          <p:nvPr/>
        </p:nvSpPr>
        <p:spPr>
          <a:xfrm>
            <a:off x="42012883" y="17542703"/>
            <a:ext cx="741581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Home screen</a:t>
            </a:r>
          </a:p>
          <a:p>
            <a:r>
              <a:rPr lang="en-US" sz="2000" dirty="0">
                <a:latin typeface="Times New Roman" panose="02020603050405020304" pitchFamily="18" charset="0"/>
                <a:cs typeface="Times New Roman" panose="02020603050405020304" pitchFamily="18" charset="0"/>
              </a:rPr>
              <a:t>  a. Home screen</a:t>
            </a:r>
          </a:p>
          <a:p>
            <a:r>
              <a:rPr lang="en-US" sz="2000" dirty="0">
                <a:latin typeface="Times New Roman" panose="02020603050405020304" pitchFamily="18" charset="0"/>
                <a:cs typeface="Times New Roman" panose="02020603050405020304" pitchFamily="18" charset="0"/>
              </a:rPr>
              <a:t>  b. User uploads .wav file (system will reject if not wav format)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Waveform editing/segmentation screen</a:t>
            </a:r>
          </a:p>
          <a:p>
            <a:r>
              <a:rPr lang="en-US" sz="2000" dirty="0">
                <a:latin typeface="Times New Roman" panose="02020603050405020304" pitchFamily="18" charset="0"/>
                <a:cs typeface="Times New Roman" panose="02020603050405020304" pitchFamily="18" charset="0"/>
              </a:rPr>
              <a:t>  a. User selects portions of audio in which only one speaker is talking</a:t>
            </a:r>
          </a:p>
          <a:p>
            <a:r>
              <a:rPr lang="en-US" sz="2000" dirty="0">
                <a:latin typeface="Times New Roman" panose="02020603050405020304" pitchFamily="18" charset="0"/>
                <a:cs typeface="Times New Roman" panose="02020603050405020304" pitchFamily="18" charset="0"/>
              </a:rPr>
              <a:t>  b. User assigns a name to the speaker of the current selection and enrolls the speaker (training the speaker recognition API)</a:t>
            </a:r>
          </a:p>
          <a:p>
            <a:r>
              <a:rPr lang="en-US" sz="2000" dirty="0">
                <a:latin typeface="Times New Roman" panose="02020603050405020304" pitchFamily="18" charset="0"/>
                <a:cs typeface="Times New Roman" panose="02020603050405020304" pitchFamily="18" charset="0"/>
              </a:rPr>
              <a:t>  c. User repeats this for each speaker in the file (once per speaker)</a:t>
            </a:r>
          </a:p>
          <a:p>
            <a:r>
              <a:rPr lang="en-US" sz="2000" dirty="0">
                <a:latin typeface="Times New Roman" panose="02020603050405020304" pitchFamily="18" charset="0"/>
                <a:cs typeface="Times New Roman" panose="02020603050405020304" pitchFamily="18" charset="0"/>
              </a:rPr>
              <a:t>  d. Once satisfied with the selections, the user only needs to press transcribe and the text will be generated!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Generated transcript is displayed!</a:t>
            </a:r>
          </a:p>
          <a:p>
            <a:endParaRPr lang="en-US" sz="20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48206546" y="14248226"/>
            <a:ext cx="565997" cy="518588"/>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2d</a:t>
            </a:r>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563829" y="25031771"/>
            <a:ext cx="12838601" cy="7311337"/>
            <a:chOff x="1109538" y="25108766"/>
            <a:chExt cx="12838601" cy="7311337"/>
          </a:xfrm>
        </p:grpSpPr>
        <p:pic>
          <p:nvPicPr>
            <p:cNvPr id="7" name="Picture 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09538" y="25108766"/>
              <a:ext cx="7517026" cy="7311337"/>
            </a:xfrm>
            <a:prstGeom prst="rect">
              <a:avLst/>
            </a:prstGeom>
          </p:spPr>
        </p:pic>
        <p:sp>
          <p:nvSpPr>
            <p:cNvPr id="8" name="Oval 7"/>
            <p:cNvSpPr/>
            <p:nvPr/>
          </p:nvSpPr>
          <p:spPr>
            <a:xfrm>
              <a:off x="3940853" y="27318495"/>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75105" y="25927594"/>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433973" y="27899399"/>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626564" y="27368400"/>
              <a:ext cx="778650" cy="2050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629068" y="26969726"/>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61135" y="29611561"/>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037783"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94976" y="26785095"/>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92436"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grpSp>
      <p:pic>
        <p:nvPicPr>
          <p:cNvPr id="39" name="Pictur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781560" y="10393302"/>
            <a:ext cx="6678346" cy="3531930"/>
          </a:xfrm>
          <a:prstGeom prst="rect">
            <a:avLst/>
          </a:prstGeom>
        </p:spPr>
      </p:pic>
      <p:pic>
        <p:nvPicPr>
          <p:cNvPr id="71" name="Picture 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012882" y="10359617"/>
            <a:ext cx="6751813" cy="3599300"/>
          </a:xfrm>
          <a:prstGeom prst="rect">
            <a:avLst/>
          </a:prstGeom>
        </p:spPr>
      </p:pic>
      <p:sp>
        <p:nvSpPr>
          <p:cNvPr id="202" name="TextBox 201"/>
          <p:cNvSpPr txBox="1"/>
          <p:nvPr/>
        </p:nvSpPr>
        <p:spPr>
          <a:xfrm>
            <a:off x="40898617" y="10391027"/>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3" name="TextBox 202"/>
          <p:cNvSpPr txBox="1"/>
          <p:nvPr/>
        </p:nvSpPr>
        <p:spPr>
          <a:xfrm>
            <a:off x="48197192" y="10403509"/>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2b</a:t>
            </a:r>
          </a:p>
        </p:txBody>
      </p:sp>
      <p:pic>
        <p:nvPicPr>
          <p:cNvPr id="74" name="Picture 7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781560" y="14248243"/>
            <a:ext cx="6619910" cy="2946667"/>
          </a:xfrm>
          <a:prstGeom prst="rect">
            <a:avLst/>
          </a:prstGeom>
        </p:spPr>
      </p:pic>
      <p:sp>
        <p:nvSpPr>
          <p:cNvPr id="205" name="TextBox 204"/>
          <p:cNvSpPr txBox="1"/>
          <p:nvPr/>
        </p:nvSpPr>
        <p:spPr>
          <a:xfrm>
            <a:off x="40841098" y="14254660"/>
            <a:ext cx="560372"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76" name="Straight Arrow Connector 75"/>
          <p:cNvCxnSpPr>
            <a:stCxn id="4" idx="3"/>
            <a:endCxn id="47" idx="1"/>
          </p:cNvCxnSpPr>
          <p:nvPr/>
        </p:nvCxnSpPr>
        <p:spPr>
          <a:xfrm flipV="1">
            <a:off x="41465912" y="8272214"/>
            <a:ext cx="546969" cy="28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a:stCxn id="39" idx="3"/>
            <a:endCxn id="71" idx="1"/>
          </p:cNvCxnSpPr>
          <p:nvPr/>
        </p:nvCxnSpPr>
        <p:spPr>
          <a:xfrm>
            <a:off x="41459906" y="12159267"/>
            <a:ext cx="5529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41595489" y="10454943"/>
            <a:ext cx="289326" cy="729727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flipV="1">
            <a:off x="41401470" y="15720208"/>
            <a:ext cx="611412" cy="1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48" name="Chart 47">
            <a:extLst>
              <a:ext uri="{FF2B5EF4-FFF2-40B4-BE49-F238E27FC236}">
                <a16:creationId xmlns:a16="http://schemas.microsoft.com/office/drawing/2014/main" xmlns="" id="{E5183793-22C3-404D-A526-12117498FDE2}"/>
              </a:ext>
            </a:extLst>
          </p:cNvPr>
          <p:cNvGraphicFramePr>
            <a:graphicFrameLocks/>
          </p:cNvGraphicFramePr>
          <p:nvPr>
            <p:extLst>
              <p:ext uri="{D42A27DB-BD31-4B8C-83A1-F6EECF244321}">
                <p14:modId xmlns:p14="http://schemas.microsoft.com/office/powerpoint/2010/main" val="4263559025"/>
              </p:ext>
            </p:extLst>
          </p:nvPr>
        </p:nvGraphicFramePr>
        <p:xfrm>
          <a:off x="20517715" y="7598363"/>
          <a:ext cx="8593844" cy="5003202"/>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53" name="Chart 52">
            <a:extLst>
              <a:ext uri="{FF2B5EF4-FFF2-40B4-BE49-F238E27FC236}">
                <a16:creationId xmlns:a16="http://schemas.microsoft.com/office/drawing/2014/main" xmlns="" id="{47A63E27-C029-44A2-A9E2-0EB713C6092A}"/>
              </a:ext>
            </a:extLst>
          </p:cNvPr>
          <p:cNvGraphicFramePr>
            <a:graphicFrameLocks/>
          </p:cNvGraphicFramePr>
          <p:nvPr>
            <p:extLst>
              <p:ext uri="{D42A27DB-BD31-4B8C-83A1-F6EECF244321}">
                <p14:modId xmlns:p14="http://schemas.microsoft.com/office/powerpoint/2010/main" val="1324069107"/>
              </p:ext>
            </p:extLst>
          </p:nvPr>
        </p:nvGraphicFramePr>
        <p:xfrm>
          <a:off x="20517716" y="12679686"/>
          <a:ext cx="8593844" cy="4593346"/>
        </p:xfrm>
        <a:graphic>
          <a:graphicData uri="http://schemas.openxmlformats.org/drawingml/2006/chart">
            <c:chart xmlns:c="http://schemas.openxmlformats.org/drawingml/2006/chart" xmlns:r="http://schemas.openxmlformats.org/officeDocument/2006/relationships" r:id="rId19"/>
          </a:graphicData>
        </a:graphic>
      </p:graphicFrame>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63829" y="14289661"/>
            <a:ext cx="12283887" cy="3246357"/>
          </a:xfrm>
          <a:prstGeom prst="rect">
            <a:avLst/>
          </a:prstGeom>
        </p:spPr>
      </p:pic>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868</TotalTime>
  <Words>728</Words>
  <Application>Microsoft Macintosh PowerPoint</Application>
  <PresentationFormat>Custom</PresentationFormat>
  <Paragraphs>68</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Times</vt:lpstr>
      <vt:lpstr>Times New Roman</vt:lpstr>
      <vt:lpstr>Trebuchet MS</vt:lpstr>
      <vt:lpstr>Arial</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65</cp:revision>
  <dcterms:created xsi:type="dcterms:W3CDTF">2012-02-04T00:31:01Z</dcterms:created>
  <dcterms:modified xsi:type="dcterms:W3CDTF">2017-03-16T18:41:18Z</dcterms:modified>
</cp:coreProperties>
</file>