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FFFFFF"/>
    <a:srgbClr val="811F15"/>
    <a:srgbClr val="F4750C"/>
    <a:srgbClr val="FFFF09"/>
    <a:srgbClr val="2F4274"/>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15" autoAdjust="0"/>
    <p:restoredTop sz="93535" autoAdjust="0"/>
  </p:normalViewPr>
  <p:slideViewPr>
    <p:cSldViewPr snapToGrid="0" snapToObjects="1" showGuides="1">
      <p:cViewPr>
        <p:scale>
          <a:sx n="22" d="100"/>
          <a:sy n="22" d="100"/>
        </p:scale>
        <p:origin x="2136" y="1104"/>
      </p:cViewPr>
      <p:guideLst>
        <p:guide orient="horz" pos="3422"/>
        <p:guide orient="horz" pos="288"/>
        <p:guide orient="horz" pos="20160"/>
        <p:guide orient="horz"/>
        <p:guide pos="678"/>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vbomm_000\Documents\eecs352\WhosLineWasItAnyway\Stats.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Users\vbomm_000\Documents\eecs352\WhosLineWasItAnyway\Sta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r>
              <a:rPr lang="en-US" sz="3200" b="0">
                <a:solidFill>
                  <a:schemeClr val="tx1"/>
                </a:solidFill>
              </a:rPr>
              <a:t>F-Score</a:t>
            </a:r>
            <a:r>
              <a:rPr lang="en-US" sz="3200" b="0" baseline="0">
                <a:solidFill>
                  <a:schemeClr val="tx1"/>
                </a:solidFill>
              </a:rPr>
              <a:t> on Obama Interview </a:t>
            </a:r>
            <a:endParaRPr lang="en-US" sz="3200" b="0">
              <a:solidFill>
                <a:schemeClr val="tx1"/>
              </a:solidFill>
            </a:endParaRPr>
          </a:p>
        </c:rich>
      </c:tx>
      <c:layout/>
      <c:overlay val="0"/>
      <c:spPr>
        <a:noFill/>
        <a:ln>
          <a:noFill/>
        </a:ln>
        <a:effectLst/>
      </c:spPr>
      <c:txPr>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0762251871981349"/>
          <c:y val="0.205980536918043"/>
          <c:w val="0.915530183727034"/>
          <c:h val="0.656754776788308"/>
        </c:manualLayout>
      </c:layout>
      <c:barChart>
        <c:barDir val="col"/>
        <c:grouping val="clustered"/>
        <c:varyColors val="0"/>
        <c:ser>
          <c:idx val="0"/>
          <c:order val="0"/>
          <c:tx>
            <c:strRef>
              <c:f>Sheet1!$E$49</c:f>
              <c:strCache>
                <c:ptCount val="1"/>
                <c:pt idx="0">
                  <c:v>Interviewer</c:v>
                </c:pt>
              </c:strCache>
            </c:strRef>
          </c:tx>
          <c:spPr>
            <a:solidFill>
              <a:schemeClr val="accent1">
                <a:lumMod val="75000"/>
              </a:schemeClr>
            </a:solidFill>
            <a:ln>
              <a:noFill/>
            </a:ln>
            <a:effectLst/>
          </c:spPr>
          <c:invertIfNegative val="0"/>
          <c:cat>
            <c:strRef>
              <c:f>Sheet1!$F$48:$K$48</c:f>
              <c:strCache>
                <c:ptCount val="6"/>
                <c:pt idx="0">
                  <c:v>Log Start</c:v>
                </c:pt>
                <c:pt idx="1">
                  <c:v>Log Neighbor</c:v>
                </c:pt>
                <c:pt idx="2">
                  <c:v>Mfcc Start</c:v>
                </c:pt>
                <c:pt idx="3">
                  <c:v>Mfcc Neighbor</c:v>
                </c:pt>
                <c:pt idx="4">
                  <c:v>Chroma Neighbor</c:v>
                </c:pt>
                <c:pt idx="5">
                  <c:v>Chroma Start</c:v>
                </c:pt>
              </c:strCache>
            </c:strRef>
          </c:cat>
          <c:val>
            <c:numRef>
              <c:f>Sheet1!$F$49:$K$49</c:f>
              <c:numCache>
                <c:formatCode>General</c:formatCode>
                <c:ptCount val="6"/>
                <c:pt idx="0">
                  <c:v>0.8928571429</c:v>
                </c:pt>
                <c:pt idx="1">
                  <c:v>0.7435897436</c:v>
                </c:pt>
                <c:pt idx="2">
                  <c:v>0.8695652174</c:v>
                </c:pt>
                <c:pt idx="3">
                  <c:v>0.92</c:v>
                </c:pt>
                <c:pt idx="4">
                  <c:v>0.7045454545</c:v>
                </c:pt>
                <c:pt idx="5">
                  <c:v>0.7045454545</c:v>
                </c:pt>
              </c:numCache>
            </c:numRef>
          </c:val>
          <c:extLst xmlns:c16r2="http://schemas.microsoft.com/office/drawing/2015/06/chart">
            <c:ext xmlns:c16="http://schemas.microsoft.com/office/drawing/2014/chart" uri="{C3380CC4-5D6E-409C-BE32-E72D297353CC}">
              <c16:uniqueId val="{00000000-D993-4FC7-8EFA-FBB5382EB190}"/>
            </c:ext>
          </c:extLst>
        </c:ser>
        <c:ser>
          <c:idx val="1"/>
          <c:order val="1"/>
          <c:tx>
            <c:strRef>
              <c:f>Sheet1!$E$50</c:f>
              <c:strCache>
                <c:ptCount val="1"/>
                <c:pt idx="0">
                  <c:v>Obama</c:v>
                </c:pt>
              </c:strCache>
            </c:strRef>
          </c:tx>
          <c:spPr>
            <a:solidFill>
              <a:schemeClr val="accent2">
                <a:lumMod val="75000"/>
              </a:schemeClr>
            </a:solidFill>
            <a:ln>
              <a:noFill/>
            </a:ln>
            <a:effectLst/>
          </c:spPr>
          <c:invertIfNegative val="0"/>
          <c:cat>
            <c:strRef>
              <c:f>Sheet1!$F$48:$K$48</c:f>
              <c:strCache>
                <c:ptCount val="6"/>
                <c:pt idx="0">
                  <c:v>Log Start</c:v>
                </c:pt>
                <c:pt idx="1">
                  <c:v>Log Neighbor</c:v>
                </c:pt>
                <c:pt idx="2">
                  <c:v>Mfcc Start</c:v>
                </c:pt>
                <c:pt idx="3">
                  <c:v>Mfcc Neighbor</c:v>
                </c:pt>
                <c:pt idx="4">
                  <c:v>Chroma Neighbor</c:v>
                </c:pt>
                <c:pt idx="5">
                  <c:v>Chroma Start</c:v>
                </c:pt>
              </c:strCache>
            </c:strRef>
          </c:cat>
          <c:val>
            <c:numRef>
              <c:f>Sheet1!$F$50:$K$50</c:f>
              <c:numCache>
                <c:formatCode>General</c:formatCode>
                <c:ptCount val="6"/>
                <c:pt idx="0">
                  <c:v>0.8421052632</c:v>
                </c:pt>
                <c:pt idx="1">
                  <c:v>0.8571428571</c:v>
                </c:pt>
                <c:pt idx="2">
                  <c:v>0.05</c:v>
                </c:pt>
                <c:pt idx="3">
                  <c:v>0.8095238095</c:v>
                </c:pt>
                <c:pt idx="4">
                  <c:v>0.8333333333</c:v>
                </c:pt>
                <c:pt idx="5">
                  <c:v>0.8333333333</c:v>
                </c:pt>
              </c:numCache>
            </c:numRef>
          </c:val>
          <c:extLst xmlns:c16r2="http://schemas.microsoft.com/office/drawing/2015/06/chart">
            <c:ext xmlns:c16="http://schemas.microsoft.com/office/drawing/2014/chart" uri="{C3380CC4-5D6E-409C-BE32-E72D297353CC}">
              <c16:uniqueId val="{00000001-D993-4FC7-8EFA-FBB5382EB190}"/>
            </c:ext>
          </c:extLst>
        </c:ser>
        <c:dLbls>
          <c:showLegendKey val="0"/>
          <c:showVal val="0"/>
          <c:showCatName val="0"/>
          <c:showSerName val="0"/>
          <c:showPercent val="0"/>
          <c:showBubbleSize val="0"/>
        </c:dLbls>
        <c:gapWidth val="219"/>
        <c:overlap val="-27"/>
        <c:axId val="-1113042240"/>
        <c:axId val="-1113037536"/>
      </c:barChart>
      <c:catAx>
        <c:axId val="-1113042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113037536"/>
        <c:crosses val="autoZero"/>
        <c:auto val="1"/>
        <c:lblAlgn val="ctr"/>
        <c:lblOffset val="100"/>
        <c:noMultiLvlLbl val="0"/>
      </c:catAx>
      <c:valAx>
        <c:axId val="-1113037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113042240"/>
        <c:crosses val="autoZero"/>
        <c:crossBetween val="between"/>
      </c:valAx>
      <c:spPr>
        <a:noFill/>
        <a:ln>
          <a:noFill/>
        </a:ln>
        <a:effectLst/>
      </c:spPr>
    </c:plotArea>
    <c:legend>
      <c:legendPos val="tr"/>
      <c:layout>
        <c:manualLayout>
          <c:xMode val="edge"/>
          <c:yMode val="edge"/>
          <c:x val="0.768226620754974"/>
          <c:y val="0.115287912467812"/>
          <c:w val="0.222110653599493"/>
          <c:h val="0.16997625876573"/>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lang="en-US" sz="3200" b="0" i="0" u="none" strike="noStrike" kern="1200" spc="0" baseline="0">
                <a:solidFill>
                  <a:schemeClr val="tx1"/>
                </a:solidFill>
                <a:latin typeface="+mn-lt"/>
                <a:ea typeface="+mn-ea"/>
                <a:cs typeface="+mn-cs"/>
              </a:defRPr>
            </a:pPr>
            <a:r>
              <a:rPr lang="en-US" sz="3200" dirty="0">
                <a:solidFill>
                  <a:schemeClr val="tx1"/>
                </a:solidFill>
              </a:rPr>
              <a:t>F-Score on Room Conversation </a:t>
            </a:r>
          </a:p>
        </c:rich>
      </c:tx>
      <c:layout>
        <c:manualLayout>
          <c:xMode val="edge"/>
          <c:yMode val="edge"/>
          <c:x val="0.196989496202165"/>
          <c:y val="0.0420641075155235"/>
        </c:manualLayout>
      </c:layout>
      <c:overlay val="0"/>
      <c:spPr>
        <a:noFill/>
        <a:ln>
          <a:noFill/>
        </a:ln>
        <a:effectLst/>
      </c:spPr>
      <c:txPr>
        <a:bodyPr rot="0" spcFirstLastPara="1" vertOverflow="ellipsis" vert="horz" wrap="square" anchor="ctr" anchorCtr="1"/>
        <a:lstStyle/>
        <a:p>
          <a:pPr algn="ctr">
            <a:defRPr lang="en-US" sz="32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0568867511114848"/>
          <c:y val="0.165757380349749"/>
          <c:w val="0.921388925028677"/>
          <c:h val="0.713973223368309"/>
        </c:manualLayout>
      </c:layout>
      <c:barChart>
        <c:barDir val="col"/>
        <c:grouping val="clustered"/>
        <c:varyColors val="0"/>
        <c:ser>
          <c:idx val="0"/>
          <c:order val="0"/>
          <c:tx>
            <c:strRef>
              <c:f>Sheet3!$E$72</c:f>
              <c:strCache>
                <c:ptCount val="1"/>
                <c:pt idx="0">
                  <c:v>Madhav</c:v>
                </c:pt>
              </c:strCache>
            </c:strRef>
          </c:tx>
          <c:spPr>
            <a:solidFill>
              <a:schemeClr val="bg2">
                <a:lumMod val="50000"/>
              </a:schemeClr>
            </a:solidFill>
            <a:ln>
              <a:noFill/>
            </a:ln>
            <a:effectLst/>
          </c:spPr>
          <c:invertIfNegative val="0"/>
          <c:cat>
            <c:strRef>
              <c:f>Sheet3!$F$71:$K$71</c:f>
              <c:strCache>
                <c:ptCount val="6"/>
                <c:pt idx="0">
                  <c:v>Log Start</c:v>
                </c:pt>
                <c:pt idx="1">
                  <c:v>Log Neighbor</c:v>
                </c:pt>
                <c:pt idx="2">
                  <c:v>Mfcc Start</c:v>
                </c:pt>
                <c:pt idx="3">
                  <c:v>Mfcc Neighbor</c:v>
                </c:pt>
                <c:pt idx="4">
                  <c:v>Chroma Start</c:v>
                </c:pt>
                <c:pt idx="5">
                  <c:v>Chroma Neighbor</c:v>
                </c:pt>
              </c:strCache>
            </c:strRef>
          </c:cat>
          <c:val>
            <c:numRef>
              <c:f>Sheet3!$F$72:$K$72</c:f>
              <c:numCache>
                <c:formatCode>General</c:formatCode>
                <c:ptCount val="6"/>
                <c:pt idx="0">
                  <c:v>0.3428571429</c:v>
                </c:pt>
                <c:pt idx="1">
                  <c:v>0.2962962963</c:v>
                </c:pt>
                <c:pt idx="2">
                  <c:v>0.2962962963</c:v>
                </c:pt>
                <c:pt idx="3">
                  <c:v>0.08333333333</c:v>
                </c:pt>
                <c:pt idx="4">
                  <c:v>0.2962962963</c:v>
                </c:pt>
                <c:pt idx="5">
                  <c:v>0.2962962963</c:v>
                </c:pt>
              </c:numCache>
            </c:numRef>
          </c:val>
          <c:extLst xmlns:c16r2="http://schemas.microsoft.com/office/drawing/2015/06/chart">
            <c:ext xmlns:c16="http://schemas.microsoft.com/office/drawing/2014/chart" uri="{C3380CC4-5D6E-409C-BE32-E72D297353CC}">
              <c16:uniqueId val="{00000000-B95F-4CFA-AE36-B51A3E54ABDB}"/>
            </c:ext>
          </c:extLst>
        </c:ser>
        <c:ser>
          <c:idx val="1"/>
          <c:order val="1"/>
          <c:tx>
            <c:strRef>
              <c:f>Sheet3!$E$73</c:f>
              <c:strCache>
                <c:ptCount val="1"/>
                <c:pt idx="0">
                  <c:v>Vincent</c:v>
                </c:pt>
              </c:strCache>
            </c:strRef>
          </c:tx>
          <c:spPr>
            <a:solidFill>
              <a:schemeClr val="accent6">
                <a:lumMod val="75000"/>
              </a:schemeClr>
            </a:solidFill>
            <a:ln>
              <a:noFill/>
            </a:ln>
            <a:effectLst/>
          </c:spPr>
          <c:invertIfNegative val="0"/>
          <c:cat>
            <c:strRef>
              <c:f>Sheet3!$F$71:$K$71</c:f>
              <c:strCache>
                <c:ptCount val="6"/>
                <c:pt idx="0">
                  <c:v>Log Start</c:v>
                </c:pt>
                <c:pt idx="1">
                  <c:v>Log Neighbor</c:v>
                </c:pt>
                <c:pt idx="2">
                  <c:v>Mfcc Start</c:v>
                </c:pt>
                <c:pt idx="3">
                  <c:v>Mfcc Neighbor</c:v>
                </c:pt>
                <c:pt idx="4">
                  <c:v>Chroma Start</c:v>
                </c:pt>
                <c:pt idx="5">
                  <c:v>Chroma Neighbor</c:v>
                </c:pt>
              </c:strCache>
            </c:strRef>
          </c:cat>
          <c:val>
            <c:numRef>
              <c:f>Sheet3!$F$73:$K$73</c:f>
              <c:numCache>
                <c:formatCode>General</c:formatCode>
                <c:ptCount val="6"/>
                <c:pt idx="0">
                  <c:v>0.5135951662</c:v>
                </c:pt>
                <c:pt idx="1">
                  <c:v>0.4968152866</c:v>
                </c:pt>
                <c:pt idx="2">
                  <c:v>0.05</c:v>
                </c:pt>
                <c:pt idx="3">
                  <c:v>0.05</c:v>
                </c:pt>
                <c:pt idx="4">
                  <c:v>0.5925925926</c:v>
                </c:pt>
                <c:pt idx="5">
                  <c:v>0.5925925926</c:v>
                </c:pt>
              </c:numCache>
            </c:numRef>
          </c:val>
          <c:extLst xmlns:c16r2="http://schemas.microsoft.com/office/drawing/2015/06/chart">
            <c:ext xmlns:c16="http://schemas.microsoft.com/office/drawing/2014/chart" uri="{C3380CC4-5D6E-409C-BE32-E72D297353CC}">
              <c16:uniqueId val="{00000001-B95F-4CFA-AE36-B51A3E54ABDB}"/>
            </c:ext>
          </c:extLst>
        </c:ser>
        <c:ser>
          <c:idx val="2"/>
          <c:order val="2"/>
          <c:tx>
            <c:strRef>
              <c:f>Sheet3!$E$74</c:f>
              <c:strCache>
                <c:ptCount val="1"/>
                <c:pt idx="0">
                  <c:v>Jeremy</c:v>
                </c:pt>
              </c:strCache>
            </c:strRef>
          </c:tx>
          <c:spPr>
            <a:solidFill>
              <a:schemeClr val="accent5">
                <a:lumMod val="75000"/>
              </a:schemeClr>
            </a:solidFill>
            <a:ln>
              <a:noFill/>
            </a:ln>
            <a:effectLst/>
          </c:spPr>
          <c:invertIfNegative val="0"/>
          <c:cat>
            <c:strRef>
              <c:f>Sheet3!$F$71:$K$71</c:f>
              <c:strCache>
                <c:ptCount val="6"/>
                <c:pt idx="0">
                  <c:v>Log Start</c:v>
                </c:pt>
                <c:pt idx="1">
                  <c:v>Log Neighbor</c:v>
                </c:pt>
                <c:pt idx="2">
                  <c:v>Mfcc Start</c:v>
                </c:pt>
                <c:pt idx="3">
                  <c:v>Mfcc Neighbor</c:v>
                </c:pt>
                <c:pt idx="4">
                  <c:v>Chroma Start</c:v>
                </c:pt>
                <c:pt idx="5">
                  <c:v>Chroma Neighbor</c:v>
                </c:pt>
              </c:strCache>
            </c:strRef>
          </c:cat>
          <c:val>
            <c:numRef>
              <c:f>Sheet3!$F$74:$K$74</c:f>
              <c:numCache>
                <c:formatCode>General</c:formatCode>
                <c:ptCount val="6"/>
                <c:pt idx="0">
                  <c:v>0.6298342541</c:v>
                </c:pt>
                <c:pt idx="1">
                  <c:v>0.3082191781</c:v>
                </c:pt>
                <c:pt idx="2">
                  <c:v>0.05</c:v>
                </c:pt>
                <c:pt idx="3">
                  <c:v>0.4848484848</c:v>
                </c:pt>
                <c:pt idx="4">
                  <c:v>0.05</c:v>
                </c:pt>
                <c:pt idx="5">
                  <c:v>0.05</c:v>
                </c:pt>
              </c:numCache>
            </c:numRef>
          </c:val>
          <c:extLst xmlns:c16r2="http://schemas.microsoft.com/office/drawing/2015/06/chart">
            <c:ext xmlns:c16="http://schemas.microsoft.com/office/drawing/2014/chart" uri="{C3380CC4-5D6E-409C-BE32-E72D297353CC}">
              <c16:uniqueId val="{00000002-B95F-4CFA-AE36-B51A3E54ABDB}"/>
            </c:ext>
          </c:extLst>
        </c:ser>
        <c:dLbls>
          <c:showLegendKey val="0"/>
          <c:showVal val="0"/>
          <c:showCatName val="0"/>
          <c:showSerName val="0"/>
          <c:showPercent val="0"/>
          <c:showBubbleSize val="0"/>
        </c:dLbls>
        <c:gapWidth val="219"/>
        <c:overlap val="-27"/>
        <c:axId val="-1112368528"/>
        <c:axId val="-1112363664"/>
      </c:barChart>
      <c:catAx>
        <c:axId val="-11123685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600" b="0" i="0" u="none" strike="noStrike" kern="1200" baseline="0">
                <a:solidFill>
                  <a:schemeClr val="tx1"/>
                </a:solidFill>
                <a:latin typeface="+mn-lt"/>
                <a:ea typeface="+mn-ea"/>
                <a:cs typeface="+mn-cs"/>
              </a:defRPr>
            </a:pPr>
            <a:endParaRPr lang="en-US"/>
          </a:p>
        </c:txPr>
        <c:crossAx val="-1112363664"/>
        <c:crosses val="autoZero"/>
        <c:auto val="1"/>
        <c:lblAlgn val="ctr"/>
        <c:lblOffset val="100"/>
        <c:noMultiLvlLbl val="0"/>
      </c:catAx>
      <c:valAx>
        <c:axId val="-1112363664"/>
        <c:scaling>
          <c:orientation val="minMax"/>
          <c:max val="1.0"/>
        </c:scaling>
        <c:delete val="0"/>
        <c:axPos val="l"/>
        <c:majorGridlines>
          <c:spPr>
            <a:ln w="22225" cap="flat" cmpd="sng" algn="ctr">
              <a:solidFill>
                <a:schemeClr val="tx1">
                  <a:alpha val="1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en-US" sz="1600" b="0" i="0" u="none" strike="noStrike" kern="1200" baseline="0">
                <a:solidFill>
                  <a:schemeClr val="tx1"/>
                </a:solidFill>
                <a:latin typeface="+mn-lt"/>
                <a:ea typeface="+mn-ea"/>
                <a:cs typeface="+mn-cs"/>
              </a:defRPr>
            </a:pPr>
            <a:endParaRPr lang="en-US"/>
          </a:p>
        </c:txPr>
        <c:crossAx val="-1112368528"/>
        <c:crosses val="autoZero"/>
        <c:crossBetween val="between"/>
      </c:valAx>
      <c:spPr>
        <a:noFill/>
        <a:ln>
          <a:noFill/>
        </a:ln>
        <a:effectLst/>
      </c:spPr>
    </c:plotArea>
    <c:legend>
      <c:legendPos val="tr"/>
      <c:layout>
        <c:manualLayout>
          <c:xMode val="edge"/>
          <c:yMode val="edge"/>
          <c:x val="0.787458269225097"/>
          <c:y val="0.140622979414135"/>
          <c:w val="0.182573928258968"/>
          <c:h val="0.255087829267934"/>
        </c:manualLayout>
      </c:layout>
      <c:overlay val="1"/>
      <c:spPr>
        <a:noFill/>
        <a:ln>
          <a:noFill/>
        </a:ln>
        <a:effectLst/>
      </c:spPr>
      <c:txPr>
        <a:bodyPr rot="0" spcFirstLastPara="1" vertOverflow="ellipsis" vert="horz" wrap="square" anchor="ctr" anchorCtr="1"/>
        <a:lstStyle/>
        <a:p>
          <a:pPr>
            <a:defRPr lang="en-US" sz="2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3/16/17</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3347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76061" y="18319649"/>
            <a:ext cx="1585834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99092" y="17492356"/>
            <a:ext cx="1583531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2225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332959"/>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430015"/>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53032" y="15332732"/>
            <a:ext cx="117348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76062" y="14420332"/>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59921" y="6325021"/>
            <a:ext cx="241733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430015"/>
            <a:ext cx="24173392" cy="857368"/>
          </a:xfrm>
          <a:prstGeom prst="rect">
            <a:avLst/>
          </a:prstGeom>
          <a:noFill/>
        </p:spPr>
        <p:txBody>
          <a:bodyPr wrap="square" lIns="104498" tIns="104498" rIns="104498" bIns="104498" anchor="ctr" anchorCtr="0">
            <a:spAutoFit/>
          </a:bodyPr>
          <a:lstStyle>
            <a:lvl1pPr marL="0" indent="0" algn="ctr">
              <a:buNone/>
              <a:tabLst/>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3518358" y="22141965"/>
            <a:ext cx="24173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3518356" y="21282564"/>
            <a:ext cx="2417339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54424" y="5430015"/>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54424" y="6332959"/>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54424" y="14480556"/>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51488" y="1533995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54424" y="258872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51488" y="26790164"/>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58"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0"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281881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11.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12.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9.bin"/><Relationship Id="rId9" Type="http://schemas.openxmlformats.org/officeDocument/2006/relationships/image" Target="../media/image1.wmf"/><Relationship Id="rId10"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1029" name="Text Box 14"/>
          <p:cNvSpPr txBox="1">
            <a:spLocks noChangeArrowheads="1"/>
          </p:cNvSpPr>
          <p:nvPr/>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
        <p:nvSpPr>
          <p:cNvPr id="22" name="Rounded Rectangle 21"/>
          <p:cNvSpPr/>
          <p:nvPr userDrawn="1"/>
        </p:nvSpPr>
        <p:spPr>
          <a:xfrm>
            <a:off x="1089025"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2708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6" name="Rounded Rectangle 25"/>
          <p:cNvSpPr/>
          <p:nvPr userDrawn="1"/>
        </p:nvSpPr>
        <p:spPr>
          <a:xfrm>
            <a:off x="2596673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30" name="Rounded Rectangle 29"/>
          <p:cNvSpPr/>
          <p:nvPr userDrawn="1"/>
        </p:nvSpPr>
        <p:spPr>
          <a:xfrm>
            <a:off x="38404800"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7" name="Group 26"/>
          <p:cNvGrpSpPr/>
          <p:nvPr userDrawn="1"/>
        </p:nvGrpSpPr>
        <p:grpSpPr>
          <a:xfrm>
            <a:off x="-113267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userDrawn="1"/>
          </p:nvPicPr>
          <p:blipFill>
            <a:blip r:embed="rId4"/>
            <a:stretch>
              <a:fillRect/>
            </a:stretch>
          </p:blipFill>
          <p:spPr>
            <a:xfrm>
              <a:off x="-10740740" y="10261718"/>
              <a:ext cx="1597666" cy="1201935"/>
            </a:xfrm>
            <a:prstGeom prst="rect">
              <a:avLst/>
            </a:prstGeom>
          </p:spPr>
        </p:pic>
        <p:pic>
          <p:nvPicPr>
            <p:cNvPr id="36" name="Picture 35"/>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7" name="Group 36"/>
            <p:cNvGrpSpPr/>
            <p:nvPr userDrawn="1"/>
          </p:nvGrpSpPr>
          <p:grpSpPr>
            <a:xfrm>
              <a:off x="-9744993" y="23540957"/>
              <a:ext cx="7531182" cy="2120439"/>
              <a:chOff x="-4470427" y="11016658"/>
              <a:chExt cx="3470785" cy="974220"/>
            </a:xfrm>
          </p:grpSpPr>
          <p:grpSp>
            <p:nvGrpSpPr>
              <p:cNvPr id="45" name="Group 44"/>
              <p:cNvGrpSpPr/>
              <p:nvPr userDrawn="1"/>
            </p:nvGrpSpPr>
            <p:grpSpPr>
              <a:xfrm>
                <a:off x="-2783495" y="11060886"/>
                <a:ext cx="624431" cy="893535"/>
                <a:chOff x="-3958697" y="11117435"/>
                <a:chExt cx="779338" cy="1280430"/>
              </a:xfrm>
            </p:grpSpPr>
            <p:pic>
              <p:nvPicPr>
                <p:cNvPr id="51" name="Picture 50"/>
                <p:cNvPicPr>
                  <a:picLocks noChangeAspect="1"/>
                </p:cNvPicPr>
                <p:nvPr userDrawn="1"/>
              </p:nvPicPr>
              <p:blipFill>
                <a:blip r:embed="rId6"/>
                <a:stretch>
                  <a:fillRect/>
                </a:stretch>
              </p:blipFill>
              <p:spPr>
                <a:xfrm>
                  <a:off x="-3948160" y="11117435"/>
                  <a:ext cx="768801" cy="1090857"/>
                </a:xfrm>
                <a:prstGeom prst="rect">
                  <a:avLst/>
                </a:prstGeom>
              </p:spPr>
            </p:pic>
            <p:sp>
              <p:nvSpPr>
                <p:cNvPr id="52" name="TextBox 5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6" name="Group 45"/>
              <p:cNvGrpSpPr/>
              <p:nvPr userDrawn="1"/>
            </p:nvGrpSpPr>
            <p:grpSpPr>
              <a:xfrm>
                <a:off x="-2033159" y="11060889"/>
                <a:ext cx="1033517" cy="893529"/>
                <a:chOff x="-2921738" y="11200127"/>
                <a:chExt cx="1420279" cy="1227904"/>
              </a:xfrm>
            </p:grpSpPr>
            <p:pic>
              <p:nvPicPr>
                <p:cNvPr id="49" name="Picture 48"/>
                <p:cNvPicPr>
                  <a:picLocks noChangeAspect="1"/>
                </p:cNvPicPr>
                <p:nvPr userDrawn="1"/>
              </p:nvPicPr>
              <p:blipFill>
                <a:blip r:embed="rId6"/>
                <a:stretch>
                  <a:fillRect/>
                </a:stretch>
              </p:blipFill>
              <p:spPr>
                <a:xfrm>
                  <a:off x="-2921738" y="11200127"/>
                  <a:ext cx="1420279" cy="1029694"/>
                </a:xfrm>
                <a:prstGeom prst="rect">
                  <a:avLst/>
                </a:prstGeom>
              </p:spPr>
            </p:pic>
            <p:sp>
              <p:nvSpPr>
                <p:cNvPr id="50" name="TextBox 4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7" name="Picture 46"/>
              <p:cNvPicPr>
                <a:picLocks noChangeAspect="1"/>
              </p:cNvPicPr>
              <p:nvPr userDrawn="1"/>
            </p:nvPicPr>
            <p:blipFill>
              <a:blip r:embed="rId7"/>
              <a:stretch>
                <a:fillRect/>
              </a:stretch>
            </p:blipFill>
            <p:spPr>
              <a:xfrm>
                <a:off x="-4470427" y="11016658"/>
                <a:ext cx="1098742" cy="847761"/>
              </a:xfrm>
              <a:prstGeom prst="rect">
                <a:avLst/>
              </a:prstGeom>
            </p:spPr>
          </p:pic>
          <p:sp>
            <p:nvSpPr>
              <p:cNvPr id="48" name="TextBox 4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8" name="Group 37"/>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3113819096"/>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9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0" name="Object 39"/>
              <p:cNvGraphicFramePr>
                <a:graphicFrameLocks noChangeAspect="1"/>
              </p:cNvGraphicFramePr>
              <p:nvPr userDrawn="1">
                <p:extLst>
                  <p:ext uri="{D42A27DB-BD31-4B8C-83A1-F6EECF244321}">
                    <p14:modId xmlns:p14="http://schemas.microsoft.com/office/powerpoint/2010/main" val="243042465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9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4" name="TextBox 4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3" name="Group 52"/>
          <p:cNvGrpSpPr/>
          <p:nvPr userDrawn="1"/>
        </p:nvGrpSpPr>
        <p:grpSpPr>
          <a:xfrm>
            <a:off x="51617562" y="-55065"/>
            <a:ext cx="11062139" cy="32973465"/>
            <a:chOff x="44157839" y="-55065"/>
            <a:chExt cx="11062139" cy="32973465"/>
          </a:xfrm>
        </p:grpSpPr>
        <p:sp>
          <p:nvSpPr>
            <p:cNvPr id="54" name="Rectangle 5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5" name="Object 54"/>
            <p:cNvGraphicFramePr>
              <a:graphicFrameLocks noChangeAspect="1"/>
            </p:cNvGraphicFramePr>
            <p:nvPr userDrawn="1">
              <p:extLst>
                <p:ext uri="{D42A27DB-BD31-4B8C-83A1-F6EECF244321}">
                  <p14:modId xmlns:p14="http://schemas.microsoft.com/office/powerpoint/2010/main" val="3793420835"/>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9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6" name="Picture 55"/>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7" name="Object 56"/>
            <p:cNvGraphicFramePr>
              <a:graphicFrameLocks noChangeAspect="1"/>
            </p:cNvGraphicFramePr>
            <p:nvPr userDrawn="1">
              <p:extLst>
                <p:ext uri="{D42A27DB-BD31-4B8C-83A1-F6EECF244321}">
                  <p14:modId xmlns:p14="http://schemas.microsoft.com/office/powerpoint/2010/main" val="405039651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9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8" name="Group 57"/>
            <p:cNvGrpSpPr/>
            <p:nvPr userDrawn="1"/>
          </p:nvGrpSpPr>
          <p:grpSpPr>
            <a:xfrm>
              <a:off x="44487207" y="29414560"/>
              <a:ext cx="10354213" cy="1265612"/>
              <a:chOff x="44200453" y="28362386"/>
              <a:chExt cx="9771399" cy="1090622"/>
            </a:xfrm>
          </p:grpSpPr>
          <p:sp>
            <p:nvSpPr>
              <p:cNvPr id="60" name="Rounded Rectangle 5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2" name="TextBox 6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9" name="TextBox 58"/>
            <p:cNvSpPr txBox="1"/>
            <p:nvPr userDrawn="1"/>
          </p:nvSpPr>
          <p:spPr>
            <a:xfrm>
              <a:off x="44487207"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17697450"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34305875" y="5465763"/>
            <a:ext cx="15828963"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4"/>
            <a:stretch>
              <a:fillRect/>
            </a:stretch>
          </p:blipFill>
          <p:spPr>
            <a:xfrm>
              <a:off x="-10740740" y="10261718"/>
              <a:ext cx="1597666" cy="1201935"/>
            </a:xfrm>
            <a:prstGeom prst="rect">
              <a:avLst/>
            </a:prstGeom>
          </p:spPr>
        </p:pic>
        <p:pic>
          <p:nvPicPr>
            <p:cNvPr id="34" name="Picture 33"/>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6" name="Group 35"/>
            <p:cNvGrpSpPr/>
            <p:nvPr userDrawn="1"/>
          </p:nvGrpSpPr>
          <p:grpSpPr>
            <a:xfrm>
              <a:off x="-9744993" y="23540957"/>
              <a:ext cx="7531182" cy="2120439"/>
              <a:chOff x="-4470427" y="11016658"/>
              <a:chExt cx="3470785" cy="974220"/>
            </a:xfrm>
          </p:grpSpPr>
          <p:grpSp>
            <p:nvGrpSpPr>
              <p:cNvPr id="44" name="Group 43"/>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5" name="Group 44"/>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6" name="Picture 45"/>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1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1" name="Object 40"/>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1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3" name="TextBox 4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1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1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TextBox 39"/>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7"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3839527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08038" y="5383213"/>
            <a:ext cx="24179212" cy="26736675"/>
          </a:xfrm>
          <a:prstGeom prst="roundRect">
            <a:avLst>
              <a:gd name="adj" fmla="val 325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userDrawn="1"/>
          </p:nvPicPr>
          <p:blipFill>
            <a:blip r:embed="rId4"/>
            <a:stretch>
              <a:fillRect/>
            </a:stretch>
          </p:blipFill>
          <p:spPr>
            <a:xfrm>
              <a:off x="-10740740" y="1026171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40" name="Group 39"/>
            <p:cNvGrpSpPr/>
            <p:nvPr userDrawn="1"/>
          </p:nvGrpSpPr>
          <p:grpSpPr>
            <a:xfrm>
              <a:off x="-9744993" y="23540957"/>
              <a:ext cx="7531182" cy="2120439"/>
              <a:chOff x="-4470427" y="11016658"/>
              <a:chExt cx="3470785" cy="974220"/>
            </a:xfrm>
          </p:grpSpPr>
          <p:grpSp>
            <p:nvGrpSpPr>
              <p:cNvPr id="49" name="Group 48"/>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0" name="Group 49"/>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51" name="Picture 50"/>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1" name="Group 40"/>
            <p:cNvGrpSpPr/>
            <p:nvPr userDrawn="1"/>
          </p:nvGrpSpPr>
          <p:grpSpPr>
            <a:xfrm>
              <a:off x="-10398793" y="27751410"/>
              <a:ext cx="9323012" cy="2453251"/>
              <a:chOff x="-4754996" y="12734136"/>
              <a:chExt cx="4296559" cy="1127128"/>
            </a:xfrm>
          </p:grpSpPr>
          <p:graphicFrame>
            <p:nvGraphicFramePr>
              <p:cNvPr id="42" name="Object 41"/>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3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3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7" name="TextBox 4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8" name="TextBox 4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4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4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TextBox 38"/>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4"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hyperlink" Target="mailto:madhavghei2018@u.northwestern.edu" TargetMode="External"/><Relationship Id="rId20" Type="http://schemas.openxmlformats.org/officeDocument/2006/relationships/image" Target="../media/image18.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microsoft.com/office/2007/relationships/hdphoto" Target="../media/hdphoto1.wdp"/><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chart" Target="../charts/chart1.xml"/><Relationship Id="rId19"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music.cs.northwestern.edu/publications/Kim_Pardo_IUI2017.pdf" TargetMode="External"/><Relationship Id="rId4" Type="http://schemas.openxmlformats.org/officeDocument/2006/relationships/hyperlink" Target="http://vis.berkeley.edu/papers/audiostories/audiostories.pdf" TargetMode="External"/><Relationship Id="rId5" Type="http://schemas.openxmlformats.org/officeDocument/2006/relationships/hyperlink" Target="https://wavesurfer-js.org/" TargetMode="External"/><Relationship Id="rId6" Type="http://schemas.openxmlformats.org/officeDocument/2006/relationships/hyperlink" Target="http://journals.plos.org/plosone/article/file?id=10.1371/journal.pone.0144610&amp;type=printable" TargetMode="External"/><Relationship Id="rId7" Type="http://schemas.openxmlformats.org/officeDocument/2006/relationships/hyperlink" Target="mailto:vincentbommier2018@u.northwestern.edu" TargetMode="External"/><Relationship Id="rId8" Type="http://schemas.openxmlformats.org/officeDocument/2006/relationships/hyperlink" Target="mailto:jeremykaish2018@u.northwestern.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1" name="Text Placeholder 20"/>
          <p:cNvSpPr>
            <a:spLocks noGrp="1"/>
          </p:cNvSpPr>
          <p:nvPr>
            <p:ph type="body" sz="quarter" idx="10"/>
          </p:nvPr>
        </p:nvSpPr>
        <p:spPr>
          <a:xfrm>
            <a:off x="1051179" y="6165461"/>
            <a:ext cx="15856490" cy="5845969"/>
          </a:xfrm>
        </p:spPr>
        <p:txBody>
          <a:bodyPr/>
          <a:lstStyle/>
          <a:p>
            <a:pPr marL="457200" indent="-457200">
              <a:buFont typeface="Arial" charset="0"/>
              <a:buChar char="•"/>
            </a:pPr>
            <a:r>
              <a:rPr lang="en-US" sz="3600" dirty="0" smtClean="0"/>
              <a:t>Provide a tool for transcription or auto captioning</a:t>
            </a:r>
          </a:p>
          <a:p>
            <a:pPr marL="457200" indent="-457200">
              <a:buFont typeface="Arial" charset="0"/>
              <a:buChar char="•"/>
            </a:pPr>
            <a:r>
              <a:rPr lang="en-US" sz="3600" dirty="0" smtClean="0"/>
              <a:t>Potential use cases: transcribing interviews, podcasts, </a:t>
            </a:r>
            <a:r>
              <a:rPr lang="en-US" sz="3600" dirty="0" smtClean="0"/>
              <a:t>captioning </a:t>
            </a:r>
            <a:r>
              <a:rPr lang="en-US" sz="3600" dirty="0" smtClean="0"/>
              <a:t>videos, etc. </a:t>
            </a:r>
          </a:p>
          <a:p>
            <a:pPr marL="457200" indent="-457200">
              <a:buFont typeface="Arial" charset="0"/>
              <a:buChar char="•"/>
            </a:pPr>
            <a:r>
              <a:rPr lang="en-US" sz="3600" dirty="0" smtClean="0"/>
              <a:t>Journalists could streamline their workflow, avoid doing transcription by hand</a:t>
            </a:r>
          </a:p>
          <a:p>
            <a:pPr marL="457200" indent="-457200">
              <a:buFont typeface="Arial" charset="0"/>
              <a:buChar char="•"/>
            </a:pPr>
            <a:r>
              <a:rPr lang="en-US" sz="3600" dirty="0" smtClean="0"/>
              <a:t>Speech transcription and speaker ID tools already exist but don’t work in parallel</a:t>
            </a:r>
          </a:p>
          <a:p>
            <a:pPr marL="457200" indent="-457200">
              <a:buFont typeface="Arial" charset="0"/>
              <a:buChar char="•"/>
            </a:pPr>
            <a:r>
              <a:rPr lang="en-US" sz="3600" dirty="0" smtClean="0"/>
              <a:t>We combined these tools to identify multiple speakers in a single audio file, while assigning transcribed words to their respective speakers</a:t>
            </a:r>
          </a:p>
          <a:p>
            <a:pPr marL="457200" indent="-457200">
              <a:buFont typeface="Arial" charset="0"/>
              <a:buChar char="•"/>
            </a:pPr>
            <a:r>
              <a:rPr lang="en-US" sz="3600" dirty="0" smtClean="0"/>
              <a:t>Goal: one streamlined interface for creating transcriptions from an audio file</a:t>
            </a:r>
            <a:endParaRPr lang="en-US" sz="3600" dirty="0"/>
          </a:p>
          <a:p>
            <a:endParaRPr lang="en-US" sz="4800" dirty="0"/>
          </a:p>
        </p:txBody>
      </p:sp>
      <p:sp>
        <p:nvSpPr>
          <p:cNvPr id="22" name="Text Placeholder 21"/>
          <p:cNvSpPr>
            <a:spLocks noGrp="1"/>
          </p:cNvSpPr>
          <p:nvPr>
            <p:ph type="body" sz="quarter" idx="11"/>
          </p:nvPr>
        </p:nvSpPr>
        <p:spPr>
          <a:xfrm>
            <a:off x="1076061" y="5411793"/>
            <a:ext cx="15835314" cy="1134367"/>
          </a:xfrm>
        </p:spPr>
        <p:txBody>
          <a:bodyPr/>
          <a:lstStyle/>
          <a:p>
            <a:r>
              <a:rPr lang="en-US" sz="6000" dirty="0"/>
              <a:t>The Problem</a:t>
            </a:r>
          </a:p>
        </p:txBody>
      </p:sp>
      <p:sp>
        <p:nvSpPr>
          <p:cNvPr id="25" name="Text Placeholder 24"/>
          <p:cNvSpPr>
            <a:spLocks noGrp="1"/>
          </p:cNvSpPr>
          <p:nvPr>
            <p:ph type="body" sz="quarter" idx="19"/>
          </p:nvPr>
        </p:nvSpPr>
        <p:spPr>
          <a:xfrm>
            <a:off x="1076061" y="15078556"/>
            <a:ext cx="15858342" cy="6843165"/>
          </a:xfrm>
        </p:spPr>
        <p:txBody>
          <a:bodyPr/>
          <a:lstStyle/>
          <a:p>
            <a:pPr marL="457200" indent="-457200">
              <a:buFont typeface="Arial" charset="0"/>
              <a:buChar char="•"/>
            </a:pPr>
            <a:r>
              <a:rPr lang="en-US" sz="3600" dirty="0" smtClean="0"/>
              <a:t>Users submit wave file (16kHz sample rate, monophonic)</a:t>
            </a:r>
          </a:p>
          <a:p>
            <a:pPr marL="457200" indent="-457200">
              <a:buFont typeface="Arial" charset="0"/>
              <a:buChar char="•"/>
            </a:pPr>
            <a:r>
              <a:rPr lang="en-US" sz="3600" dirty="0" smtClean="0"/>
              <a:t>User selects segment of audio in which only one person is talking</a:t>
            </a:r>
          </a:p>
          <a:p>
            <a:pPr marL="457200" indent="-457200">
              <a:buFont typeface="Arial" charset="0"/>
              <a:buChar char="•"/>
            </a:pPr>
            <a:r>
              <a:rPr lang="en-US" sz="3600" dirty="0" smtClean="0"/>
              <a:t>Repeat for each speaker in conversation</a:t>
            </a:r>
          </a:p>
          <a:p>
            <a:pPr marL="457200" indent="-457200">
              <a:buFont typeface="Arial" charset="0"/>
              <a:buChar char="•"/>
            </a:pPr>
            <a:r>
              <a:rPr lang="en-US" sz="3600" dirty="0" smtClean="0"/>
              <a:t>Profile created for each speaker, trains the Speaker ID API to fingerprint each speaker</a:t>
            </a:r>
          </a:p>
          <a:p>
            <a:pPr marL="457200" indent="-457200">
              <a:buFont typeface="Arial" charset="0"/>
              <a:buChar char="•"/>
            </a:pPr>
            <a:r>
              <a:rPr lang="en-US" sz="3600" dirty="0" smtClean="0"/>
              <a:t>Self-similarity matrix automatically determines where to split between speakers</a:t>
            </a:r>
          </a:p>
          <a:p>
            <a:pPr marL="457200" indent="-457200">
              <a:buFont typeface="Arial" charset="0"/>
              <a:buChar char="•"/>
            </a:pPr>
            <a:r>
              <a:rPr lang="en-US" sz="3600" dirty="0" smtClean="0"/>
              <a:t>Segments audio into multiple distinct audio files (one speaker per file)</a:t>
            </a:r>
          </a:p>
          <a:p>
            <a:pPr marL="457200" indent="-457200">
              <a:buFont typeface="Arial" charset="0"/>
              <a:buChar char="•"/>
            </a:pPr>
            <a:r>
              <a:rPr lang="en-US" sz="3600" dirty="0" smtClean="0"/>
              <a:t>Speech to text and speaker ID run on every file, and prepends identified speaker to their associated audio clip.</a:t>
            </a:r>
          </a:p>
          <a:p>
            <a:pPr marL="457200" indent="-457200">
              <a:buFont typeface="Arial" charset="0"/>
              <a:buChar char="•"/>
            </a:pPr>
            <a:r>
              <a:rPr lang="en-US" sz="3600" dirty="0" smtClean="0"/>
              <a:t>Results printed to screen for user to see. </a:t>
            </a:r>
            <a:endParaRPr lang="en-US" sz="3600" dirty="0"/>
          </a:p>
        </p:txBody>
      </p:sp>
      <p:sp>
        <p:nvSpPr>
          <p:cNvPr id="26" name="Text Placeholder 25"/>
          <p:cNvSpPr>
            <a:spLocks noGrp="1"/>
          </p:cNvSpPr>
          <p:nvPr>
            <p:ph type="body" sz="quarter" idx="20"/>
          </p:nvPr>
        </p:nvSpPr>
        <p:spPr>
          <a:xfrm>
            <a:off x="1099092" y="14226565"/>
            <a:ext cx="15835312" cy="1226700"/>
          </a:xfrm>
        </p:spPr>
        <p:txBody>
          <a:bodyPr/>
          <a:lstStyle/>
          <a:p>
            <a:r>
              <a:rPr lang="en-US" sz="6600" dirty="0"/>
              <a:t>How the Project Works (High Level)</a:t>
            </a:r>
          </a:p>
        </p:txBody>
      </p:sp>
      <p:sp>
        <p:nvSpPr>
          <p:cNvPr id="27" name="Text Placeholder 26"/>
          <p:cNvSpPr>
            <a:spLocks noGrp="1"/>
          </p:cNvSpPr>
          <p:nvPr>
            <p:ph type="body" sz="quarter" idx="21"/>
          </p:nvPr>
        </p:nvSpPr>
        <p:spPr>
          <a:xfrm>
            <a:off x="34323954" y="18553173"/>
            <a:ext cx="15833456" cy="6953965"/>
          </a:xfrm>
        </p:spPr>
        <p:txBody>
          <a:bodyPr/>
          <a:lstStyle/>
          <a:p>
            <a:pPr marL="457200" indent="-457200">
              <a:buFont typeface="Arial" charset="0"/>
              <a:buChar char="•"/>
            </a:pPr>
            <a:r>
              <a:rPr lang="en-US" sz="3600" dirty="0" smtClean="0">
                <a:latin typeface="Times" charset="0"/>
                <a:ea typeface="Times" charset="0"/>
                <a:cs typeface="Times" charset="0"/>
              </a:rPr>
              <a:t>Python 3 backend: Audio segmentation, transcription and speaker recognition</a:t>
            </a:r>
          </a:p>
          <a:p>
            <a:pPr marL="2155286" lvl="1" indent="-457200">
              <a:buFont typeface="Arial" charset="0"/>
              <a:buChar char="•"/>
            </a:pPr>
            <a:r>
              <a:rPr lang="en-US" sz="3600" dirty="0" smtClean="0">
                <a:solidFill>
                  <a:schemeClr val="accent5">
                    <a:lumMod val="50000"/>
                  </a:schemeClr>
                </a:solidFill>
                <a:latin typeface="Times" charset="0"/>
                <a:ea typeface="Times" charset="0"/>
                <a:cs typeface="Times" charset="0"/>
              </a:rPr>
              <a:t>Microsoft Bing API used for speaker identification and speech to text</a:t>
            </a:r>
          </a:p>
          <a:p>
            <a:pPr marL="457200" indent="-457200">
              <a:buFont typeface="Arial" charset="0"/>
              <a:buChar char="•"/>
            </a:pPr>
            <a:r>
              <a:rPr lang="en-US" sz="3600" dirty="0" smtClean="0">
                <a:latin typeface="Times" charset="0"/>
                <a:ea typeface="Times" charset="0"/>
                <a:cs typeface="Times" charset="0"/>
              </a:rPr>
              <a:t>HTML/CSS/JavaScript frontend</a:t>
            </a:r>
          </a:p>
          <a:p>
            <a:pPr marL="2155286" lvl="1" indent="-457200">
              <a:buFont typeface="Arial" charset="0"/>
              <a:buChar char="•"/>
            </a:pPr>
            <a:r>
              <a:rPr lang="en-US" sz="3600" dirty="0" err="1" smtClean="0">
                <a:solidFill>
                  <a:schemeClr val="accent5">
                    <a:lumMod val="50000"/>
                  </a:schemeClr>
                </a:solidFill>
                <a:latin typeface="Times" charset="0"/>
                <a:ea typeface="Times" charset="0"/>
                <a:cs typeface="Times" charset="0"/>
              </a:rPr>
              <a:t>Wavesurfer.js</a:t>
            </a:r>
            <a:r>
              <a:rPr lang="en-US" sz="3600" dirty="0" smtClean="0">
                <a:solidFill>
                  <a:schemeClr val="accent5">
                    <a:lumMod val="50000"/>
                  </a:schemeClr>
                </a:solidFill>
                <a:latin typeface="Times" charset="0"/>
                <a:ea typeface="Times" charset="0"/>
                <a:cs typeface="Times" charset="0"/>
              </a:rPr>
              <a:t> library for displaying and manipulating waveforms</a:t>
            </a:r>
          </a:p>
          <a:p>
            <a:pPr marL="457200" indent="-457200">
              <a:buFont typeface="Arial" charset="0"/>
              <a:buChar char="•"/>
            </a:pPr>
            <a:r>
              <a:rPr lang="en-US" sz="3600" dirty="0" smtClean="0">
                <a:latin typeface="Times" charset="0"/>
                <a:ea typeface="Times" charset="0"/>
                <a:cs typeface="Times" charset="0"/>
              </a:rPr>
              <a:t>Performance assessed by f-score of transcription:</a:t>
            </a:r>
          </a:p>
          <a:p>
            <a:pPr marL="2155286" lvl="1" indent="-457200">
              <a:buFont typeface="Arial" charset="0"/>
              <a:buChar char="•"/>
            </a:pPr>
            <a:r>
              <a:rPr lang="en-US" sz="3600" dirty="0" smtClean="0">
                <a:solidFill>
                  <a:schemeClr val="accent5">
                    <a:lumMod val="50000"/>
                  </a:schemeClr>
                </a:solidFill>
                <a:latin typeface="Times" charset="0"/>
                <a:ea typeface="Times" charset="0"/>
                <a:cs typeface="Times" charset="0"/>
              </a:rPr>
              <a:t>This also measured the performance of our audio segmentation and speaker identification/speech to text API</a:t>
            </a:r>
          </a:p>
          <a:p>
            <a:pPr marL="457200" indent="-457200">
              <a:buFont typeface="Arial" charset="0"/>
              <a:buChar char="•"/>
            </a:pPr>
            <a:r>
              <a:rPr lang="en-US" sz="3600" dirty="0" smtClean="0">
                <a:latin typeface="Times" charset="0"/>
                <a:ea typeface="Times" charset="0"/>
                <a:cs typeface="Times" charset="0"/>
              </a:rPr>
              <a:t>Testing data: primarily consisted of two files:</a:t>
            </a:r>
          </a:p>
          <a:p>
            <a:pPr marL="2155286" lvl="1" indent="-457200">
              <a:buFont typeface="Arial" charset="0"/>
              <a:buChar char="•"/>
            </a:pPr>
            <a:r>
              <a:rPr lang="en-US" sz="3600" dirty="0" smtClean="0">
                <a:solidFill>
                  <a:schemeClr val="accent5">
                    <a:lumMod val="50000"/>
                  </a:schemeClr>
                </a:solidFill>
                <a:latin typeface="Times" charset="0"/>
                <a:ea typeface="Times" charset="0"/>
                <a:cs typeface="Times" charset="0"/>
              </a:rPr>
              <a:t>NPR Interview with President Obama</a:t>
            </a:r>
          </a:p>
          <a:p>
            <a:pPr marL="2155286" lvl="1" indent="-457200">
              <a:buFont typeface="Arial" charset="0"/>
              <a:buChar char="•"/>
            </a:pPr>
            <a:r>
              <a:rPr lang="en-US" sz="3600" dirty="0" smtClean="0">
                <a:solidFill>
                  <a:schemeClr val="accent5">
                    <a:lumMod val="50000"/>
                  </a:schemeClr>
                </a:solidFill>
                <a:latin typeface="Times" charset="0"/>
                <a:ea typeface="Times" charset="0"/>
                <a:cs typeface="Times" charset="0"/>
              </a:rPr>
              <a:t>Three of us reading a Wikipedia article on sports in Latvia</a:t>
            </a:r>
            <a:endParaRPr lang="en-US" sz="3600" dirty="0" smtClean="0">
              <a:solidFill>
                <a:schemeClr val="accent5">
                  <a:lumMod val="50000"/>
                </a:schemeClr>
              </a:solidFill>
              <a:latin typeface="Times" charset="0"/>
              <a:ea typeface="Times" charset="0"/>
              <a:cs typeface="Times" charset="0"/>
            </a:endParaRPr>
          </a:p>
        </p:txBody>
      </p:sp>
      <p:sp>
        <p:nvSpPr>
          <p:cNvPr id="28" name="Text Placeholder 27"/>
          <p:cNvSpPr>
            <a:spLocks noGrp="1"/>
          </p:cNvSpPr>
          <p:nvPr>
            <p:ph type="body" sz="quarter" idx="22"/>
          </p:nvPr>
        </p:nvSpPr>
        <p:spPr>
          <a:xfrm>
            <a:off x="34555921" y="17818168"/>
            <a:ext cx="15833456" cy="888145"/>
          </a:xfrm>
        </p:spPr>
        <p:txBody>
          <a:bodyPr/>
          <a:lstStyle/>
          <a:p>
            <a:r>
              <a:rPr lang="en-US" sz="4400" dirty="0"/>
              <a:t>How we Built and Tested the Project</a:t>
            </a:r>
          </a:p>
        </p:txBody>
      </p:sp>
      <p:sp>
        <p:nvSpPr>
          <p:cNvPr id="30" name="Text Placeholder 29"/>
          <p:cNvSpPr>
            <a:spLocks noGrp="1"/>
          </p:cNvSpPr>
          <p:nvPr>
            <p:ph type="body" sz="quarter" idx="24"/>
          </p:nvPr>
        </p:nvSpPr>
        <p:spPr>
          <a:xfrm>
            <a:off x="35176378" y="5878667"/>
            <a:ext cx="15842722" cy="857368"/>
          </a:xfrm>
        </p:spPr>
        <p:txBody>
          <a:bodyPr/>
          <a:lstStyle/>
          <a:p>
            <a:r>
              <a:rPr lang="en-US" dirty="0"/>
              <a:t>Performance of the Transcription Software</a:t>
            </a:r>
          </a:p>
        </p:txBody>
      </p:sp>
      <p:sp>
        <p:nvSpPr>
          <p:cNvPr id="31" name="Text Placeholder 30"/>
          <p:cNvSpPr>
            <a:spLocks noGrp="1"/>
          </p:cNvSpPr>
          <p:nvPr>
            <p:ph type="body" sz="quarter" idx="25"/>
          </p:nvPr>
        </p:nvSpPr>
        <p:spPr>
          <a:xfrm>
            <a:off x="17683850" y="5566163"/>
            <a:ext cx="15838700" cy="857368"/>
          </a:xfrm>
        </p:spPr>
        <p:txBody>
          <a:bodyPr/>
          <a:lstStyle/>
          <a:p>
            <a:r>
              <a:rPr lang="en-US" dirty="0"/>
              <a:t>The Interface</a:t>
            </a:r>
          </a:p>
        </p:txBody>
      </p:sp>
      <p:sp>
        <p:nvSpPr>
          <p:cNvPr id="226" name="Text Placeholder 225"/>
          <p:cNvSpPr>
            <a:spLocks noGrp="1"/>
          </p:cNvSpPr>
          <p:nvPr>
            <p:ph type="body" sz="quarter" idx="27"/>
          </p:nvPr>
        </p:nvSpPr>
        <p:spPr>
          <a:xfrm>
            <a:off x="34295031" y="25203038"/>
            <a:ext cx="15838700" cy="857368"/>
          </a:xfrm>
        </p:spPr>
        <p:txBody>
          <a:bodyPr/>
          <a:lstStyle/>
          <a:p>
            <a:r>
              <a:rPr lang="en-US" dirty="0"/>
              <a:t>Conclusions</a:t>
            </a:r>
          </a:p>
        </p:txBody>
      </p:sp>
      <p:sp>
        <p:nvSpPr>
          <p:cNvPr id="227" name="Text Placeholder 226"/>
          <p:cNvSpPr>
            <a:spLocks noGrp="1"/>
          </p:cNvSpPr>
          <p:nvPr>
            <p:ph type="body" sz="quarter" idx="28"/>
          </p:nvPr>
        </p:nvSpPr>
        <p:spPr>
          <a:xfrm>
            <a:off x="34292096" y="25844731"/>
            <a:ext cx="15844570" cy="3075980"/>
          </a:xfrm>
        </p:spPr>
        <p:txBody>
          <a:bodyPr/>
          <a:lstStyle/>
          <a:p>
            <a:pPr marL="342900" indent="-342900">
              <a:buFont typeface="Arial" charset="0"/>
              <a:buChar char="•"/>
            </a:pPr>
            <a:r>
              <a:rPr lang="en-US" sz="3600" dirty="0" smtClean="0">
                <a:latin typeface="Times" charset="0"/>
                <a:ea typeface="Times" charset="0"/>
                <a:cs typeface="Times" charset="0"/>
              </a:rPr>
              <a:t>Transcription is hard to perform perfectly (or even close to perfectly) well</a:t>
            </a:r>
          </a:p>
          <a:p>
            <a:pPr marL="342900" indent="-342900">
              <a:buFont typeface="Arial" charset="0"/>
              <a:buChar char="•"/>
            </a:pPr>
            <a:r>
              <a:rPr lang="en-US" sz="3600" dirty="0" smtClean="0">
                <a:latin typeface="Times" charset="0"/>
                <a:ea typeface="Times" charset="0"/>
                <a:cs typeface="Times" charset="0"/>
              </a:rPr>
              <a:t>Noisy audio files destroy Bing’s API</a:t>
            </a:r>
          </a:p>
          <a:p>
            <a:pPr marL="342900" indent="-342900">
              <a:buFont typeface="Arial" charset="0"/>
              <a:buChar char="•"/>
            </a:pPr>
            <a:r>
              <a:rPr lang="en-US" sz="3600" dirty="0" smtClean="0">
                <a:latin typeface="Times" charset="0"/>
                <a:ea typeface="Times" charset="0"/>
                <a:cs typeface="Times" charset="0"/>
              </a:rPr>
              <a:t>This tool could be a good start at something that could be optimized further</a:t>
            </a:r>
          </a:p>
          <a:p>
            <a:pPr marL="2040986" lvl="1" indent="-342900">
              <a:buFont typeface="Arial" charset="0"/>
              <a:buChar char="•"/>
            </a:pPr>
            <a:r>
              <a:rPr lang="en-US" sz="3600" dirty="0" smtClean="0">
                <a:solidFill>
                  <a:schemeClr val="accent5">
                    <a:lumMod val="50000"/>
                  </a:schemeClr>
                </a:solidFill>
                <a:latin typeface="Times" charset="0"/>
                <a:ea typeface="Times" charset="0"/>
                <a:cs typeface="Times" charset="0"/>
              </a:rPr>
              <a:t>But it’s not good enough for professional use just yet</a:t>
            </a:r>
            <a:endParaRPr lang="en-US" sz="3600" dirty="0">
              <a:solidFill>
                <a:schemeClr val="accent5">
                  <a:lumMod val="50000"/>
                </a:schemeClr>
              </a:solidFill>
              <a:latin typeface="Times" charset="0"/>
              <a:ea typeface="Times" charset="0"/>
              <a:cs typeface="Times" charset="0"/>
            </a:endParaRPr>
          </a:p>
        </p:txBody>
      </p:sp>
      <p:sp>
        <p:nvSpPr>
          <p:cNvPr id="228" name="Text Placeholder 227"/>
          <p:cNvSpPr>
            <a:spLocks noGrp="1"/>
          </p:cNvSpPr>
          <p:nvPr>
            <p:ph type="body" sz="quarter" idx="29"/>
          </p:nvPr>
        </p:nvSpPr>
        <p:spPr>
          <a:xfrm>
            <a:off x="34295031" y="28687440"/>
            <a:ext cx="15838700" cy="857368"/>
          </a:xfrm>
        </p:spPr>
        <p:txBody>
          <a:bodyPr/>
          <a:lstStyle/>
          <a:p>
            <a:r>
              <a:rPr lang="en-US" dirty="0" smtClean="0"/>
              <a:t> References</a:t>
            </a:r>
            <a:endParaRPr lang="en-US" dirty="0"/>
          </a:p>
        </p:txBody>
      </p:sp>
      <p:sp>
        <p:nvSpPr>
          <p:cNvPr id="229" name="Text Placeholder 228"/>
          <p:cNvSpPr>
            <a:spLocks noGrp="1"/>
          </p:cNvSpPr>
          <p:nvPr>
            <p:ph type="body" sz="quarter" idx="30"/>
          </p:nvPr>
        </p:nvSpPr>
        <p:spPr>
          <a:xfrm>
            <a:off x="34338590" y="29592363"/>
            <a:ext cx="15844570" cy="2398872"/>
          </a:xfrm>
        </p:spPr>
        <p:txBody>
          <a:bodyPr/>
          <a:lstStyle/>
          <a:p>
            <a:r>
              <a:rPr lang="en-US" sz="1600" dirty="0"/>
              <a:t>     </a:t>
            </a:r>
            <a:r>
              <a:rPr lang="en-US" sz="1600" dirty="0" err="1"/>
              <a:t>Bongjun</a:t>
            </a:r>
            <a:r>
              <a:rPr lang="en-US" sz="1600" dirty="0"/>
              <a:t> Kim and Bryan Pardo. 2017. I-SED: an Interactive Sound Event Detector. In </a:t>
            </a:r>
            <a:r>
              <a:rPr lang="en-US" sz="1600" i="1" dirty="0"/>
              <a:t>ACM International Conference on Intelligent User Interfaces. </a:t>
            </a:r>
            <a:r>
              <a:rPr lang="en-US" sz="1600" dirty="0"/>
              <a:t>Retrieved from </a:t>
            </a:r>
            <a:r>
              <a:rPr lang="en-US" sz="1600" dirty="0">
                <a:hlinkClick r:id="rId3"/>
              </a:rPr>
              <a:t>http://music.cs.northwestern.edu/publications/Kim_Pardo_IUI2017.pdf</a:t>
            </a:r>
            <a:r>
              <a:rPr lang="en-US" sz="1600" dirty="0"/>
              <a:t>.</a:t>
            </a:r>
            <a:endParaRPr lang="en-US" sz="1600" i="1" dirty="0"/>
          </a:p>
          <a:p>
            <a:r>
              <a:rPr lang="en-US" sz="1600" dirty="0"/>
              <a:t>     Steve Rubin, </a:t>
            </a:r>
            <a:r>
              <a:rPr lang="en-US" sz="1600" dirty="0" err="1"/>
              <a:t>Floraine</a:t>
            </a:r>
            <a:r>
              <a:rPr lang="en-US" sz="1600" dirty="0"/>
              <a:t> </a:t>
            </a:r>
            <a:r>
              <a:rPr lang="en-US" sz="1600" dirty="0" err="1"/>
              <a:t>Berthouzoz</a:t>
            </a:r>
            <a:r>
              <a:rPr lang="en-US" sz="1600" dirty="0"/>
              <a:t>, </a:t>
            </a:r>
            <a:r>
              <a:rPr lang="en-US" sz="1600" dirty="0" err="1"/>
              <a:t>Gautham</a:t>
            </a:r>
            <a:r>
              <a:rPr lang="en-US" sz="1600" dirty="0"/>
              <a:t> J. Mysore, Wilmot Li, and </a:t>
            </a:r>
            <a:r>
              <a:rPr lang="en-US" sz="1600" dirty="0" err="1"/>
              <a:t>Maneesh</a:t>
            </a:r>
            <a:r>
              <a:rPr lang="en-US" sz="1600" dirty="0"/>
              <a:t> </a:t>
            </a:r>
            <a:r>
              <a:rPr lang="en-US" sz="1600" dirty="0" err="1"/>
              <a:t>Agrawala</a:t>
            </a:r>
            <a:r>
              <a:rPr lang="en-US" sz="1600" dirty="0"/>
              <a:t>. 2013.  Content-Based Tools for Editing Audio Stories. In </a:t>
            </a:r>
            <a:r>
              <a:rPr lang="en-US" sz="1600" i="1" dirty="0"/>
              <a:t>UIST 2013, October 2013. pp. </a:t>
            </a:r>
            <a:r>
              <a:rPr lang="en-US" sz="1600" dirty="0"/>
              <a:t>113-122. Retrieved from </a:t>
            </a:r>
            <a:r>
              <a:rPr lang="en-US" sz="1600" dirty="0">
                <a:hlinkClick r:id="rId4"/>
              </a:rPr>
              <a:t>http://vis.berkeley.edu/papers/audiostories/audiostories.pdf</a:t>
            </a:r>
            <a:r>
              <a:rPr lang="en-US" sz="1600" dirty="0"/>
              <a:t>.</a:t>
            </a:r>
          </a:p>
          <a:p>
            <a:r>
              <a:rPr lang="en-US" sz="1600" i="1" dirty="0"/>
              <a:t>     </a:t>
            </a:r>
            <a:r>
              <a:rPr lang="en-US" sz="1600" dirty="0"/>
              <a:t>Waveforms on the interface were created with </a:t>
            </a:r>
            <a:r>
              <a:rPr lang="en-US" sz="1600" dirty="0" err="1"/>
              <a:t>wavesurfer.js</a:t>
            </a:r>
            <a:r>
              <a:rPr lang="en-US" sz="1600" dirty="0"/>
              <a:t>. Retrieved from </a:t>
            </a:r>
            <a:r>
              <a:rPr lang="en-US" sz="1600" dirty="0">
                <a:hlinkClick r:id="rId5"/>
              </a:rPr>
              <a:t>https://wavesurfer-js.org/</a:t>
            </a:r>
            <a:r>
              <a:rPr lang="en-US" sz="1600" dirty="0"/>
              <a:t> </a:t>
            </a:r>
          </a:p>
          <a:p>
            <a:r>
              <a:rPr lang="en-US" sz="1600" i="1" dirty="0"/>
              <a:t>     </a:t>
            </a:r>
            <a:r>
              <a:rPr lang="en-US" sz="1600" dirty="0" err="1"/>
              <a:t>Theodoros</a:t>
            </a:r>
            <a:r>
              <a:rPr lang="en-US" sz="1600" dirty="0"/>
              <a:t> Giannakopoulos. 2015. </a:t>
            </a:r>
            <a:r>
              <a:rPr lang="en-US" sz="1600" dirty="0" err="1"/>
              <a:t>pyAudioAnalysis</a:t>
            </a:r>
            <a:r>
              <a:rPr lang="en-US" sz="1600" dirty="0"/>
              <a:t>: An Open-Source Python Library for Audio Signal Analysis. In </a:t>
            </a:r>
            <a:r>
              <a:rPr lang="en-US" sz="1600" i="1" dirty="0" err="1"/>
              <a:t>PLoS</a:t>
            </a:r>
            <a:r>
              <a:rPr lang="en-US" sz="1600" i="1" dirty="0"/>
              <a:t> ONE 10(12). </a:t>
            </a:r>
            <a:r>
              <a:rPr lang="en-US" sz="1600" dirty="0"/>
              <a:t> Retrieved from </a:t>
            </a:r>
            <a:r>
              <a:rPr lang="en-US" sz="1600" dirty="0">
                <a:hlinkClick r:id="rId6"/>
              </a:rPr>
              <a:t>http://journals.plos.org/plosone/article/file?id=10.1371/journal.pone.0144610&amp;type=printable</a:t>
            </a:r>
            <a:r>
              <a:rPr lang="en-US" sz="1600" dirty="0"/>
              <a:t>. </a:t>
            </a:r>
            <a:endParaRPr lang="en-US" sz="1600" i="1" dirty="0"/>
          </a:p>
        </p:txBody>
      </p:sp>
      <p:sp>
        <p:nvSpPr>
          <p:cNvPr id="230" name="Text Placeholder 229"/>
          <p:cNvSpPr>
            <a:spLocks noGrp="1"/>
          </p:cNvSpPr>
          <p:nvPr>
            <p:ph type="body" sz="quarter" idx="150"/>
          </p:nvPr>
        </p:nvSpPr>
        <p:spPr/>
        <p:txBody>
          <a:bodyPr>
            <a:normAutofit fontScale="92500"/>
          </a:bodyPr>
          <a:lstStyle/>
          <a:p>
            <a:r>
              <a:rPr lang="en-US" dirty="0">
                <a:hlinkClick r:id="rId7"/>
              </a:rPr>
              <a:t>vincentbommier2018@u.northwestern.edu</a:t>
            </a:r>
            <a:r>
              <a:rPr lang="en-US" dirty="0"/>
              <a:t>, </a:t>
            </a:r>
            <a:r>
              <a:rPr lang="en-US" dirty="0">
                <a:hlinkClick r:id="rId8"/>
              </a:rPr>
              <a:t>jeremykaish2018@u.northwestern.edu</a:t>
            </a:r>
            <a:r>
              <a:rPr lang="en-US" dirty="0"/>
              <a:t>, </a:t>
            </a:r>
            <a:r>
              <a:rPr lang="en-US" dirty="0">
                <a:hlinkClick r:id="rId9"/>
              </a:rPr>
              <a:t>madhavghei2018@u.northwestern.edu</a:t>
            </a:r>
            <a:r>
              <a:rPr lang="en-US" dirty="0"/>
              <a:t> </a:t>
            </a:r>
          </a:p>
        </p:txBody>
      </p:sp>
      <p:sp>
        <p:nvSpPr>
          <p:cNvPr id="231" name="Text Placeholder 230"/>
          <p:cNvSpPr>
            <a:spLocks noGrp="1"/>
          </p:cNvSpPr>
          <p:nvPr>
            <p:ph type="body" sz="quarter" idx="151"/>
          </p:nvPr>
        </p:nvSpPr>
        <p:spPr/>
        <p:txBody>
          <a:bodyPr>
            <a:normAutofit fontScale="92500" lnSpcReduction="10000"/>
          </a:bodyPr>
          <a:lstStyle/>
          <a:p>
            <a:r>
              <a:rPr lang="en-US" dirty="0"/>
              <a:t>Vincent </a:t>
            </a:r>
            <a:r>
              <a:rPr lang="en-US" dirty="0" err="1"/>
              <a:t>Bommier</a:t>
            </a:r>
            <a:r>
              <a:rPr lang="en-US" dirty="0"/>
              <a:t>, Jeremy </a:t>
            </a:r>
            <a:r>
              <a:rPr lang="en-US" dirty="0" err="1"/>
              <a:t>Kaish</a:t>
            </a:r>
            <a:r>
              <a:rPr lang="en-US" dirty="0"/>
              <a:t>, and Madhav Ghei</a:t>
            </a:r>
          </a:p>
        </p:txBody>
      </p:sp>
      <p:sp>
        <p:nvSpPr>
          <p:cNvPr id="232" name="Text Placeholder 231"/>
          <p:cNvSpPr>
            <a:spLocks noGrp="1"/>
          </p:cNvSpPr>
          <p:nvPr>
            <p:ph type="body" sz="quarter" idx="153"/>
          </p:nvPr>
        </p:nvSpPr>
        <p:spPr/>
        <p:txBody>
          <a:bodyPr>
            <a:normAutofit fontScale="92500" lnSpcReduction="10000"/>
          </a:bodyPr>
          <a:lstStyle/>
          <a:p>
            <a:r>
              <a:rPr lang="en-US" dirty="0"/>
              <a:t>Whose Line Was It Anyway?</a:t>
            </a:r>
          </a:p>
        </p:txBody>
      </p:sp>
      <p:sp>
        <p:nvSpPr>
          <p:cNvPr id="2" name="TextBox 1"/>
          <p:cNvSpPr txBox="1"/>
          <p:nvPr/>
        </p:nvSpPr>
        <p:spPr>
          <a:xfrm>
            <a:off x="40279482" y="557502"/>
            <a:ext cx="10916131" cy="1569660"/>
          </a:xfrm>
          <a:prstGeom prst="rect">
            <a:avLst/>
          </a:prstGeom>
          <a:noFill/>
        </p:spPr>
        <p:txBody>
          <a:bodyPr wrap="square" rtlCol="0">
            <a:spAutoFit/>
          </a:bodyPr>
          <a:lstStyle/>
          <a:p>
            <a:pPr algn="r"/>
            <a:r>
              <a:rPr lang="en-US" sz="3200" dirty="0">
                <a:solidFill>
                  <a:schemeClr val="bg1"/>
                </a:solidFill>
                <a:latin typeface="Calibri" charset="0"/>
                <a:ea typeface="Calibri" charset="0"/>
                <a:cs typeface="Calibri" charset="0"/>
              </a:rPr>
              <a:t>Professor Bryan Pardo</a:t>
            </a:r>
          </a:p>
          <a:p>
            <a:pPr algn="r"/>
            <a:r>
              <a:rPr lang="en-US" sz="3200" dirty="0">
                <a:solidFill>
                  <a:schemeClr val="bg1"/>
                </a:solidFill>
                <a:latin typeface="Calibri" charset="0"/>
                <a:ea typeface="Calibri" charset="0"/>
                <a:cs typeface="Calibri" charset="0"/>
              </a:rPr>
              <a:t>EECS352: Machine Perception of Music and Audio</a:t>
            </a:r>
          </a:p>
          <a:p>
            <a:pPr algn="r"/>
            <a:r>
              <a:rPr lang="en-US" sz="3200" dirty="0">
                <a:solidFill>
                  <a:schemeClr val="bg1"/>
                </a:solidFill>
                <a:latin typeface="Calibri" charset="0"/>
                <a:ea typeface="Calibri" charset="0"/>
                <a:cs typeface="Calibri" charset="0"/>
              </a:rPr>
              <a:t>Northwestern University</a:t>
            </a:r>
          </a:p>
        </p:txBody>
      </p:sp>
      <p:sp>
        <p:nvSpPr>
          <p:cNvPr id="3" name="Rectangle 2"/>
          <p:cNvSpPr/>
          <p:nvPr/>
        </p:nvSpPr>
        <p:spPr>
          <a:xfrm>
            <a:off x="2074333" y="32274933"/>
            <a:ext cx="2455334" cy="355600"/>
          </a:xfrm>
          <a:prstGeom prst="rect">
            <a:avLst/>
          </a:prstGeom>
          <a:solidFill>
            <a:srgbClr val="2F4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975814" y="6401350"/>
            <a:ext cx="11734498" cy="6442056"/>
          </a:xfrm>
          <a:prstGeom prst="rect">
            <a:avLst/>
          </a:prstGeom>
        </p:spPr>
      </p:pic>
      <p:pic>
        <p:nvPicPr>
          <p:cNvPr id="10" name="Picture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850911" y="20339102"/>
            <a:ext cx="7419095" cy="3724229"/>
          </a:xfrm>
          <a:prstGeom prst="rect">
            <a:avLst/>
          </a:prstGeom>
        </p:spPr>
      </p:pic>
      <p:pic>
        <p:nvPicPr>
          <p:cNvPr id="47" name="Picture 4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467157" y="13212234"/>
            <a:ext cx="6751813" cy="2159671"/>
          </a:xfrm>
          <a:prstGeom prst="rect">
            <a:avLst/>
          </a:prstGeom>
        </p:spPr>
      </p:pic>
      <p:cxnSp>
        <p:nvCxnSpPr>
          <p:cNvPr id="50" name="Elbow Connector 49"/>
          <p:cNvCxnSpPr/>
          <p:nvPr/>
        </p:nvCxnSpPr>
        <p:spPr>
          <a:xfrm flipV="1">
            <a:off x="60308435" y="252839"/>
            <a:ext cx="2359853" cy="14413"/>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196" name="TextBox 195"/>
          <p:cNvSpPr txBox="1"/>
          <p:nvPr/>
        </p:nvSpPr>
        <p:spPr>
          <a:xfrm>
            <a:off x="31115517" y="6406385"/>
            <a:ext cx="594795" cy="536963"/>
          </a:xfrm>
          <a:prstGeom prst="rect">
            <a:avLst/>
          </a:prstGeom>
          <a:solidFill>
            <a:schemeClr val="tx1"/>
          </a:solid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1a</a:t>
            </a:r>
          </a:p>
        </p:txBody>
      </p:sp>
      <p:sp>
        <p:nvSpPr>
          <p:cNvPr id="198" name="TextBox 197"/>
          <p:cNvSpPr txBox="1"/>
          <p:nvPr/>
        </p:nvSpPr>
        <p:spPr>
          <a:xfrm>
            <a:off x="28656744" y="13212234"/>
            <a:ext cx="567503" cy="523220"/>
          </a:xfrm>
          <a:prstGeom prst="rect">
            <a:avLst/>
          </a:prstGeom>
          <a:solidFill>
            <a:schemeClr val="tx1"/>
          </a:solidFill>
        </p:spPr>
        <p:txBody>
          <a:bodyPr wrap="square" rtlCol="0">
            <a:spAutoFit/>
          </a:bodyPr>
          <a:lstStyle/>
          <a:p>
            <a:r>
              <a:rPr lang="en-US" sz="2800">
                <a:solidFill>
                  <a:schemeClr val="bg1"/>
                </a:solidFill>
                <a:latin typeface="Times New Roman" panose="02020603050405020304" pitchFamily="18" charset="0"/>
                <a:cs typeface="Times New Roman" panose="02020603050405020304" pitchFamily="18" charset="0"/>
              </a:rPr>
              <a:t>1b</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255" name="TextBox 254"/>
          <p:cNvSpPr txBox="1"/>
          <p:nvPr/>
        </p:nvSpPr>
        <p:spPr>
          <a:xfrm>
            <a:off x="17868753" y="29367043"/>
            <a:ext cx="15519400" cy="4241650"/>
          </a:xfrm>
          <a:prstGeom prst="rect">
            <a:avLst/>
          </a:prstGeom>
          <a:noFill/>
        </p:spPr>
        <p:txBody>
          <a:bodyPr wrap="square" numCol="3" rtlCol="0">
            <a:spAutoFit/>
          </a:bodyPr>
          <a:lstStyle/>
          <a:p>
            <a:r>
              <a:rPr lang="en-US" sz="2400" b="1" dirty="0">
                <a:latin typeface="Times New Roman" panose="02020603050405020304" pitchFamily="18" charset="0"/>
                <a:cs typeface="Times New Roman" panose="02020603050405020304" pitchFamily="18" charset="0"/>
              </a:rPr>
              <a:t>1. Home screen</a:t>
            </a:r>
          </a:p>
          <a:p>
            <a:r>
              <a:rPr lang="en-US" sz="2400" dirty="0">
                <a:latin typeface="Times New Roman" panose="02020603050405020304" pitchFamily="18" charset="0"/>
                <a:cs typeface="Times New Roman" panose="02020603050405020304" pitchFamily="18" charset="0"/>
              </a:rPr>
              <a:t>  a. Home screen</a:t>
            </a:r>
          </a:p>
          <a:p>
            <a:r>
              <a:rPr lang="en-US" sz="2400" dirty="0">
                <a:latin typeface="Times New Roman" panose="02020603050405020304" pitchFamily="18" charset="0"/>
                <a:cs typeface="Times New Roman" panose="02020603050405020304" pitchFamily="18" charset="0"/>
              </a:rPr>
              <a:t>  b. User uploads .wav file (system will reject if not wav format)</a:t>
            </a: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 Waveform editing/segmentation screen</a:t>
            </a:r>
          </a:p>
          <a:p>
            <a:r>
              <a:rPr lang="en-US" sz="2400" dirty="0">
                <a:latin typeface="Times New Roman" panose="02020603050405020304" pitchFamily="18" charset="0"/>
                <a:cs typeface="Times New Roman" panose="02020603050405020304" pitchFamily="18" charset="0"/>
              </a:rPr>
              <a:t>  a. User selects </a:t>
            </a:r>
            <a:r>
              <a:rPr lang="en-US" sz="2400" dirty="0" smtClean="0">
                <a:latin typeface="Times New Roman" panose="02020603050405020304" pitchFamily="18" charset="0"/>
                <a:cs typeface="Times New Roman" panose="02020603050405020304" pitchFamily="18" charset="0"/>
              </a:rPr>
              <a:t>portion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audio  </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User assigns </a:t>
            </a:r>
            <a:r>
              <a:rPr lang="en-US" sz="2400" dirty="0" smtClean="0">
                <a:latin typeface="Times New Roman" panose="02020603050405020304" pitchFamily="18" charset="0"/>
                <a:cs typeface="Times New Roman" panose="02020603050405020304" pitchFamily="18" charset="0"/>
              </a:rPr>
              <a:t>name to current </a:t>
            </a:r>
            <a:r>
              <a:rPr lang="en-US" sz="2400" dirty="0" smtClean="0">
                <a:latin typeface="Times New Roman" panose="02020603050405020304" pitchFamily="18" charset="0"/>
                <a:cs typeface="Times New Roman" panose="02020603050405020304" pitchFamily="18" charset="0"/>
              </a:rPr>
              <a:t>speaker,</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enrolls </a:t>
            </a:r>
            <a:r>
              <a:rPr lang="en-US" sz="2400" dirty="0" smtClean="0">
                <a:latin typeface="Times New Roman" panose="02020603050405020304" pitchFamily="18" charset="0"/>
                <a:cs typeface="Times New Roman" panose="02020603050405020304" pitchFamily="18" charset="0"/>
              </a:rPr>
              <a:t>them (trains the API)</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 </a:t>
            </a:r>
            <a:r>
              <a:rPr lang="en-US" sz="2400" dirty="0" smtClean="0">
                <a:latin typeface="Times New Roman" panose="02020603050405020304" pitchFamily="18" charset="0"/>
                <a:cs typeface="Times New Roman" panose="02020603050405020304" pitchFamily="18" charset="0"/>
              </a:rPr>
              <a:t>Repeat for each speaker</a:t>
            </a:r>
          </a:p>
          <a:p>
            <a:r>
              <a:rPr lang="en-US" sz="2400" dirty="0" smtClean="0">
                <a:latin typeface="Times New Roman" panose="02020603050405020304" pitchFamily="18" charset="0"/>
                <a:cs typeface="Times New Roman" panose="02020603050405020304" pitchFamily="18" charset="0"/>
              </a:rPr>
              <a:t>  d</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Click to transcribe!</a:t>
            </a:r>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3. </a:t>
            </a:r>
            <a:r>
              <a:rPr lang="en-US" sz="2400" b="1" dirty="0">
                <a:latin typeface="Times New Roman" panose="02020603050405020304" pitchFamily="18" charset="0"/>
                <a:cs typeface="Times New Roman" panose="02020603050405020304" pitchFamily="18" charset="0"/>
              </a:rPr>
              <a:t>Generated transcript is displayed!</a:t>
            </a:r>
          </a:p>
          <a:p>
            <a:endParaRPr lang="en-US" sz="2400" dirty="0">
              <a:latin typeface="Times New Roman" panose="02020603050405020304" pitchFamily="18" charset="0"/>
              <a:cs typeface="Times New Roman" panose="02020603050405020304" pitchFamily="18" charset="0"/>
            </a:endParaRPr>
          </a:p>
        </p:txBody>
      </p:sp>
      <p:sp>
        <p:nvSpPr>
          <p:cNvPr id="288" name="TextBox 287"/>
          <p:cNvSpPr txBox="1"/>
          <p:nvPr/>
        </p:nvSpPr>
        <p:spPr>
          <a:xfrm>
            <a:off x="32704009" y="20339102"/>
            <a:ext cx="565997" cy="518588"/>
          </a:xfrm>
          <a:prstGeom prst="rect">
            <a:avLst/>
          </a:prstGeom>
          <a:solidFill>
            <a:schemeClr val="tx1"/>
          </a:solidFill>
        </p:spPr>
        <p:txBody>
          <a:bodyPr wrap="square" rtlCol="0">
            <a:spAutoFit/>
          </a:bodyPr>
          <a:lstStyle/>
          <a:p>
            <a:r>
              <a:rPr lang="en-US" sz="2800">
                <a:solidFill>
                  <a:schemeClr val="bg1"/>
                </a:solidFill>
                <a:latin typeface="Times New Roman" panose="02020603050405020304" pitchFamily="18" charset="0"/>
                <a:cs typeface="Times New Roman" panose="02020603050405020304" pitchFamily="18" charset="0"/>
              </a:rPr>
              <a:t>2d</a:t>
            </a:r>
            <a:endParaRPr lang="en-US" sz="2800" dirty="0">
              <a:solidFill>
                <a:schemeClr val="bg1"/>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3299325" y="22030156"/>
            <a:ext cx="12838601" cy="7311337"/>
            <a:chOff x="1109538" y="25108766"/>
            <a:chExt cx="12838601" cy="7311337"/>
          </a:xfrm>
        </p:grpSpPr>
        <p:pic>
          <p:nvPicPr>
            <p:cNvPr id="7" name="Picture 6"/>
            <p:cNvPicPr>
              <a:picLocks noChangeAspect="1"/>
            </p:cNvPicPr>
            <p:nvPr/>
          </p:nvPicPr>
          <p:blipFill>
            <a:blip r:embed="rId13">
              <a:extLst>
                <a:ext uri="{BEBA8EAE-BF5A-486C-A8C5-ECC9F3942E4B}">
                  <a14:imgProps xmlns:a14="http://schemas.microsoft.com/office/drawing/2010/main">
                    <a14:imgLayer r:embed="rId1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109538" y="25108766"/>
              <a:ext cx="7517026" cy="7311337"/>
            </a:xfrm>
            <a:prstGeom prst="rect">
              <a:avLst/>
            </a:prstGeom>
          </p:spPr>
        </p:pic>
        <p:sp>
          <p:nvSpPr>
            <p:cNvPr id="8" name="Oval 7"/>
            <p:cNvSpPr/>
            <p:nvPr/>
          </p:nvSpPr>
          <p:spPr>
            <a:xfrm>
              <a:off x="3940853" y="27318495"/>
              <a:ext cx="4685711" cy="50992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2475105" y="25927594"/>
              <a:ext cx="1855183" cy="1843278"/>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433973" y="27899399"/>
              <a:ext cx="3654325" cy="3630875"/>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6"/>
            </p:cNvCxnSpPr>
            <p:nvPr/>
          </p:nvCxnSpPr>
          <p:spPr>
            <a:xfrm flipV="1">
              <a:off x="8626564" y="27368400"/>
              <a:ext cx="778650" cy="20505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4" name="TextBox 233"/>
            <p:cNvSpPr txBox="1"/>
            <p:nvPr/>
          </p:nvSpPr>
          <p:spPr>
            <a:xfrm>
              <a:off x="9629068" y="26969726"/>
              <a:ext cx="4296276" cy="724151"/>
            </a:xfrm>
            <a:prstGeom prst="rect">
              <a:avLst/>
            </a:prstGeom>
            <a:noFill/>
          </p:spPr>
          <p:txBody>
            <a:bodyPr wrap="square" rtlCol="0">
              <a:spAutoFit/>
            </a:bodyPr>
            <a:lstStyle/>
            <a:p>
              <a:r>
                <a:rPr lang="en-US" sz="4000" dirty="0">
                  <a:solidFill>
                    <a:schemeClr val="accent5">
                      <a:lumMod val="50000"/>
                    </a:schemeClr>
                  </a:solidFill>
                  <a:latin typeface="Times New Roman" panose="02020603050405020304" pitchFamily="18" charset="0"/>
                  <a:cs typeface="Times New Roman" panose="02020603050405020304" pitchFamily="18" charset="0"/>
                </a:rPr>
                <a:t>Change</a:t>
              </a:r>
              <a:r>
                <a:rPr lang="en-US" sz="4000" dirty="0">
                  <a:latin typeface="Times New Roman" panose="02020603050405020304" pitchFamily="18" charset="0"/>
                  <a:cs typeface="Times New Roman" panose="02020603050405020304" pitchFamily="18" charset="0"/>
                </a:rPr>
                <a:t> </a:t>
              </a:r>
              <a:r>
                <a:rPr lang="en-US" sz="4000" dirty="0">
                  <a:solidFill>
                    <a:schemeClr val="accent5">
                      <a:lumMod val="50000"/>
                    </a:schemeClr>
                  </a:solidFill>
                  <a:latin typeface="Times New Roman" panose="02020603050405020304" pitchFamily="18" charset="0"/>
                  <a:cs typeface="Times New Roman" panose="02020603050405020304" pitchFamily="18" charset="0"/>
                </a:rPr>
                <a:t>in speakers</a:t>
              </a:r>
            </a:p>
          </p:txBody>
        </p:sp>
        <p:cxnSp>
          <p:nvCxnSpPr>
            <p:cNvPr id="62" name="Straight Arrow Connector 61"/>
            <p:cNvCxnSpPr/>
            <p:nvPr/>
          </p:nvCxnSpPr>
          <p:spPr>
            <a:xfrm>
              <a:off x="6261135" y="29611561"/>
              <a:ext cx="2608748" cy="357251"/>
            </a:xfrm>
            <a:prstGeom prst="straightConnector1">
              <a:avLst/>
            </a:prstGeom>
            <a:ln w="76200">
              <a:solidFill>
                <a:srgbClr val="FFFF00"/>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9037783" y="29523474"/>
              <a:ext cx="4855703" cy="707886"/>
            </a:xfrm>
            <a:prstGeom prst="rect">
              <a:avLst/>
            </a:prstGeom>
            <a:noFill/>
          </p:spPr>
          <p:txBody>
            <a:bodyPr wrap="square" rtlCol="0">
              <a:spAutoFit/>
            </a:bodyPr>
            <a:lstStyle/>
            <a:p>
              <a:r>
                <a:rPr lang="en-US" sz="4000" dirty="0">
                  <a:solidFill>
                    <a:schemeClr val="accent5">
                      <a:lumMod val="50000"/>
                    </a:schemeClr>
                  </a:solidFill>
                  <a:latin typeface="Times New Roman" panose="02020603050405020304" pitchFamily="18" charset="0"/>
                  <a:cs typeface="Times New Roman" panose="02020603050405020304" pitchFamily="18" charset="0"/>
                </a:rPr>
                <a:t>Speaker #2’s dialogue</a:t>
              </a:r>
            </a:p>
          </p:txBody>
        </p:sp>
        <p:sp>
          <p:nvSpPr>
            <p:cNvPr id="240" name="Freeform: Shape 239"/>
            <p:cNvSpPr/>
            <p:nvPr/>
          </p:nvSpPr>
          <p:spPr>
            <a:xfrm>
              <a:off x="3194976" y="26785095"/>
              <a:ext cx="5832228" cy="2152711"/>
            </a:xfrm>
            <a:custGeom>
              <a:avLst/>
              <a:gdLst>
                <a:gd name="connsiteX0" fmla="*/ 343085 w 6096185"/>
                <a:gd name="connsiteY0" fmla="*/ 0 h 2412099"/>
                <a:gd name="connsiteX1" fmla="*/ 628835 w 6096185"/>
                <a:gd name="connsiteY1" fmla="*/ 2305050 h 2412099"/>
                <a:gd name="connsiteX2" fmla="*/ 6096185 w 6096185"/>
                <a:gd name="connsiteY2" fmla="*/ 2057400 h 2412099"/>
                <a:gd name="connsiteX3" fmla="*/ 6096185 w 6096185"/>
                <a:gd name="connsiteY3" fmla="*/ 2057400 h 2412099"/>
                <a:gd name="connsiteX0" fmla="*/ 79128 w 5832228"/>
                <a:gd name="connsiteY0" fmla="*/ 0 h 2152711"/>
                <a:gd name="connsiteX1" fmla="*/ 1488828 w 5832228"/>
                <a:gd name="connsiteY1" fmla="*/ 1981200 h 2152711"/>
                <a:gd name="connsiteX2" fmla="*/ 5832228 w 5832228"/>
                <a:gd name="connsiteY2" fmla="*/ 2057400 h 2152711"/>
                <a:gd name="connsiteX3" fmla="*/ 5832228 w 5832228"/>
                <a:gd name="connsiteY3" fmla="*/ 2057400 h 2152711"/>
              </a:gdLst>
              <a:ahLst/>
              <a:cxnLst>
                <a:cxn ang="0">
                  <a:pos x="connsiteX0" y="connsiteY0"/>
                </a:cxn>
                <a:cxn ang="0">
                  <a:pos x="connsiteX1" y="connsiteY1"/>
                </a:cxn>
                <a:cxn ang="0">
                  <a:pos x="connsiteX2" y="connsiteY2"/>
                </a:cxn>
                <a:cxn ang="0">
                  <a:pos x="connsiteX3" y="connsiteY3"/>
                </a:cxn>
              </a:cxnLst>
              <a:rect l="l" t="t" r="r" b="b"/>
              <a:pathLst>
                <a:path w="5832228" h="2152711">
                  <a:moveTo>
                    <a:pt x="79128" y="0"/>
                  </a:moveTo>
                  <a:cubicBezTo>
                    <a:pt x="-257422" y="981075"/>
                    <a:pt x="529978" y="1638300"/>
                    <a:pt x="1488828" y="1981200"/>
                  </a:cubicBezTo>
                  <a:cubicBezTo>
                    <a:pt x="2447678" y="2324100"/>
                    <a:pt x="5108328" y="2044700"/>
                    <a:pt x="5832228" y="2057400"/>
                  </a:cubicBezTo>
                  <a:lnTo>
                    <a:pt x="5832228" y="2057400"/>
                  </a:lnTo>
                </a:path>
              </a:pathLst>
            </a:custGeom>
            <a:noFill/>
            <a:ln w="76200">
              <a:solidFill>
                <a:srgbClr val="FFFF00"/>
              </a:solidFill>
              <a:prstDash val="lgDash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9092436" y="28408238"/>
              <a:ext cx="4855703" cy="707886"/>
            </a:xfrm>
            <a:prstGeom prst="rect">
              <a:avLst/>
            </a:prstGeom>
            <a:noFill/>
          </p:spPr>
          <p:txBody>
            <a:bodyPr wrap="square" rtlCol="0">
              <a:spAutoFit/>
            </a:bodyPr>
            <a:lstStyle/>
            <a:p>
              <a:r>
                <a:rPr lang="en-US" sz="4000" dirty="0">
                  <a:solidFill>
                    <a:schemeClr val="accent5">
                      <a:lumMod val="50000"/>
                    </a:schemeClr>
                  </a:solidFill>
                  <a:latin typeface="Times New Roman" panose="02020603050405020304" pitchFamily="18" charset="0"/>
                  <a:cs typeface="Times New Roman" panose="02020603050405020304" pitchFamily="18" charset="0"/>
                </a:rPr>
                <a:t>Speaker #1’s dialogue</a:t>
              </a:r>
            </a:p>
          </p:txBody>
        </p:sp>
      </p:grpSp>
      <p:pic>
        <p:nvPicPr>
          <p:cNvPr id="39" name="Picture 3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977599" y="15510479"/>
            <a:ext cx="7437693" cy="4236208"/>
          </a:xfrm>
          <a:prstGeom prst="rect">
            <a:avLst/>
          </a:prstGeom>
        </p:spPr>
      </p:pic>
      <p:pic>
        <p:nvPicPr>
          <p:cNvPr id="71" name="Picture 7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5850911" y="15510479"/>
            <a:ext cx="7419095" cy="4251006"/>
          </a:xfrm>
          <a:prstGeom prst="rect">
            <a:avLst/>
          </a:prstGeom>
        </p:spPr>
      </p:pic>
      <p:sp>
        <p:nvSpPr>
          <p:cNvPr id="202" name="TextBox 201"/>
          <p:cNvSpPr txBox="1"/>
          <p:nvPr/>
        </p:nvSpPr>
        <p:spPr>
          <a:xfrm>
            <a:off x="24868640" y="15514036"/>
            <a:ext cx="561289" cy="523220"/>
          </a:xfrm>
          <a:prstGeom prst="rect">
            <a:avLst/>
          </a:prstGeom>
          <a:solidFill>
            <a:schemeClr val="tx1"/>
          </a:solidFill>
        </p:spPr>
        <p:txBody>
          <a:bodyPr wrap="square" rtlCol="0">
            <a:spAutoFit/>
          </a:bodyPr>
          <a:lstStyle/>
          <a:p>
            <a:r>
              <a:rPr lang="en-US" sz="2800">
                <a:solidFill>
                  <a:schemeClr val="bg1"/>
                </a:solidFill>
                <a:latin typeface="Times New Roman" panose="02020603050405020304" pitchFamily="18" charset="0"/>
                <a:cs typeface="Times New Roman" panose="02020603050405020304" pitchFamily="18" charset="0"/>
              </a:rPr>
              <a:t>2a</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203" name="TextBox 202"/>
          <p:cNvSpPr txBox="1"/>
          <p:nvPr/>
        </p:nvSpPr>
        <p:spPr>
          <a:xfrm>
            <a:off x="32702503" y="15514036"/>
            <a:ext cx="567503" cy="523220"/>
          </a:xfrm>
          <a:prstGeom prst="rect">
            <a:avLst/>
          </a:prstGeom>
          <a:solidFill>
            <a:schemeClr val="tx1"/>
          </a:solid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2b</a:t>
            </a:r>
          </a:p>
        </p:txBody>
      </p:sp>
      <p:pic>
        <p:nvPicPr>
          <p:cNvPr id="74" name="Picture 7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977599" y="20339102"/>
            <a:ext cx="7437693" cy="3724229"/>
          </a:xfrm>
          <a:prstGeom prst="rect">
            <a:avLst/>
          </a:prstGeom>
        </p:spPr>
      </p:pic>
      <p:sp>
        <p:nvSpPr>
          <p:cNvPr id="205" name="TextBox 204"/>
          <p:cNvSpPr txBox="1"/>
          <p:nvPr/>
        </p:nvSpPr>
        <p:spPr>
          <a:xfrm>
            <a:off x="24854920" y="20353900"/>
            <a:ext cx="560372" cy="523220"/>
          </a:xfrm>
          <a:prstGeom prst="rect">
            <a:avLst/>
          </a:prstGeom>
          <a:solidFill>
            <a:schemeClr val="tx1"/>
          </a:solidFill>
        </p:spPr>
        <p:txBody>
          <a:bodyPr wrap="square" rtlCol="0">
            <a:spAutoFit/>
          </a:bodyPr>
          <a:lstStyle/>
          <a:p>
            <a:r>
              <a:rPr lang="en-US" sz="2800">
                <a:solidFill>
                  <a:schemeClr val="bg1"/>
                </a:solidFill>
                <a:latin typeface="Times New Roman" panose="02020603050405020304" pitchFamily="18" charset="0"/>
                <a:cs typeface="Times New Roman" panose="02020603050405020304" pitchFamily="18" charset="0"/>
              </a:rPr>
              <a:t>2c</a:t>
            </a:r>
            <a:endParaRPr lang="en-US" sz="2800" dirty="0">
              <a:solidFill>
                <a:schemeClr val="bg1"/>
              </a:solidFill>
              <a:latin typeface="Times New Roman" panose="02020603050405020304" pitchFamily="18" charset="0"/>
              <a:cs typeface="Times New Roman" panose="02020603050405020304" pitchFamily="18" charset="0"/>
            </a:endParaRPr>
          </a:p>
        </p:txBody>
      </p:sp>
      <p:cxnSp>
        <p:nvCxnSpPr>
          <p:cNvPr id="76" name="Straight Arrow Connector 75"/>
          <p:cNvCxnSpPr>
            <a:stCxn id="4" idx="2"/>
            <a:endCxn id="47" idx="0"/>
          </p:cNvCxnSpPr>
          <p:nvPr/>
        </p:nvCxnSpPr>
        <p:spPr>
          <a:xfrm>
            <a:off x="25843063" y="12843406"/>
            <a:ext cx="1" cy="3688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4" name="Elbow Connector 83"/>
          <p:cNvCxnSpPr>
            <a:stCxn id="71" idx="2"/>
            <a:endCxn id="74" idx="0"/>
          </p:cNvCxnSpPr>
          <p:nvPr/>
        </p:nvCxnSpPr>
        <p:spPr>
          <a:xfrm rot="5400000">
            <a:off x="25339645" y="16118287"/>
            <a:ext cx="577617" cy="7864013"/>
          </a:xfrm>
          <a:prstGeom prst="bentConnector3">
            <a:avLst/>
          </a:prstGeom>
          <a:ln w="76200">
            <a:solidFill>
              <a:schemeClr val="accent2"/>
            </a:solidFill>
            <a:tailEnd type="triangle"/>
          </a:ln>
        </p:spPr>
        <p:style>
          <a:lnRef idx="3">
            <a:schemeClr val="accent2"/>
          </a:lnRef>
          <a:fillRef idx="0">
            <a:schemeClr val="accent2"/>
          </a:fillRef>
          <a:effectRef idx="2">
            <a:schemeClr val="accent2"/>
          </a:effectRef>
          <a:fontRef idx="minor">
            <a:schemeClr val="tx1"/>
          </a:fontRef>
        </p:style>
      </p:cxnSp>
      <p:cxnSp>
        <p:nvCxnSpPr>
          <p:cNvPr id="87" name="Straight Arrow Connector 86"/>
          <p:cNvCxnSpPr>
            <a:stCxn id="74" idx="3"/>
            <a:endCxn id="10" idx="1"/>
          </p:cNvCxnSpPr>
          <p:nvPr/>
        </p:nvCxnSpPr>
        <p:spPr>
          <a:xfrm>
            <a:off x="25415292" y="22201217"/>
            <a:ext cx="435619" cy="0"/>
          </a:xfrm>
          <a:prstGeom prst="straightConnector1">
            <a:avLst/>
          </a:prstGeom>
          <a:ln w="76200">
            <a:solidFill>
              <a:schemeClr val="accent2"/>
            </a:solidFill>
            <a:tailEnd type="triangle"/>
          </a:ln>
        </p:spPr>
        <p:style>
          <a:lnRef idx="3">
            <a:schemeClr val="accent2"/>
          </a:lnRef>
          <a:fillRef idx="0">
            <a:schemeClr val="accent2"/>
          </a:fillRef>
          <a:effectRef idx="2">
            <a:schemeClr val="accent2"/>
          </a:effectRef>
          <a:fontRef idx="minor">
            <a:schemeClr val="tx1"/>
          </a:fontRef>
        </p:style>
      </p:cxnSp>
      <p:graphicFrame>
        <p:nvGraphicFramePr>
          <p:cNvPr id="48" name="Chart 47">
            <a:extLst>
              <a:ext uri="{FF2B5EF4-FFF2-40B4-BE49-F238E27FC236}">
                <a16:creationId xmlns:a16="http://schemas.microsoft.com/office/drawing/2014/main" xmlns="" id="{E5183793-22C3-404D-A526-12117498FDE2}"/>
              </a:ext>
            </a:extLst>
          </p:cNvPr>
          <p:cNvGraphicFramePr>
            <a:graphicFrameLocks/>
          </p:cNvGraphicFramePr>
          <p:nvPr>
            <p:extLst>
              <p:ext uri="{D42A27DB-BD31-4B8C-83A1-F6EECF244321}">
                <p14:modId xmlns:p14="http://schemas.microsoft.com/office/powerpoint/2010/main" val="1172332296"/>
              </p:ext>
            </p:extLst>
          </p:nvPr>
        </p:nvGraphicFramePr>
        <p:xfrm>
          <a:off x="35901531" y="6898614"/>
          <a:ext cx="13142237" cy="5445499"/>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53" name="Chart 52">
            <a:extLst>
              <a:ext uri="{FF2B5EF4-FFF2-40B4-BE49-F238E27FC236}">
                <a16:creationId xmlns:a16="http://schemas.microsoft.com/office/drawing/2014/main" xmlns="" id="{47A63E27-C029-44A2-A9E2-0EB713C6092A}"/>
              </a:ext>
            </a:extLst>
          </p:cNvPr>
          <p:cNvGraphicFramePr>
            <a:graphicFrameLocks/>
          </p:cNvGraphicFramePr>
          <p:nvPr>
            <p:extLst>
              <p:ext uri="{D42A27DB-BD31-4B8C-83A1-F6EECF244321}">
                <p14:modId xmlns:p14="http://schemas.microsoft.com/office/powerpoint/2010/main" val="226437647"/>
              </p:ext>
            </p:extLst>
          </p:nvPr>
        </p:nvGraphicFramePr>
        <p:xfrm>
          <a:off x="36208699" y="12391668"/>
          <a:ext cx="12527900" cy="4749590"/>
        </p:xfrm>
        <a:graphic>
          <a:graphicData uri="http://schemas.openxmlformats.org/drawingml/2006/chart">
            <c:chart xmlns:c="http://schemas.openxmlformats.org/drawingml/2006/chart" xmlns:r="http://schemas.openxmlformats.org/officeDocument/2006/relationships" r:id="rId19"/>
          </a:graphicData>
        </a:graphic>
      </p:graphicFrame>
      <p:pic>
        <p:nvPicPr>
          <p:cNvPr id="16" name="Picture 1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563829" y="11009747"/>
            <a:ext cx="12283887" cy="3246357"/>
          </a:xfrm>
          <a:prstGeom prst="rect">
            <a:avLst/>
          </a:prstGeom>
        </p:spPr>
      </p:pic>
      <p:cxnSp>
        <p:nvCxnSpPr>
          <p:cNvPr id="69" name="Straight Arrow Connector 68"/>
          <p:cNvCxnSpPr>
            <a:stCxn id="39" idx="3"/>
            <a:endCxn id="71" idx="1"/>
          </p:cNvCxnSpPr>
          <p:nvPr/>
        </p:nvCxnSpPr>
        <p:spPr>
          <a:xfrm>
            <a:off x="25415292" y="17628583"/>
            <a:ext cx="435619" cy="7399"/>
          </a:xfrm>
          <a:prstGeom prst="straightConnector1">
            <a:avLst/>
          </a:prstGeom>
          <a:ln w="76200">
            <a:solidFill>
              <a:schemeClr val="accent2"/>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59916239"/>
      </p:ext>
    </p:extLst>
  </p:cSld>
  <p:clrMapOvr>
    <a:masterClrMapping/>
  </p:clrMapOvr>
</p:sld>
</file>

<file path=ppt/theme/theme1.xml><?xml version="1.0" encoding="utf-8"?>
<a:theme xmlns:a="http://schemas.openxmlformats.org/drawingml/2006/main" name="PosterPresentations.com-36x56-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893</TotalTime>
  <Words>582</Words>
  <Application>Microsoft Macintosh PowerPoint</Application>
  <PresentationFormat>Custom</PresentationFormat>
  <Paragraphs>76</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Calibri</vt:lpstr>
      <vt:lpstr>Times</vt:lpstr>
      <vt:lpstr>Times New Roman</vt:lpstr>
      <vt:lpstr>Trebuchet MS</vt:lpstr>
      <vt:lpstr>Arial</vt:lpstr>
      <vt:lpstr>PosterPresentations.com-36x56-Template-V3</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Madhav Ghei</cp:lastModifiedBy>
  <cp:revision>68</cp:revision>
  <dcterms:created xsi:type="dcterms:W3CDTF">2012-02-04T00:31:01Z</dcterms:created>
  <dcterms:modified xsi:type="dcterms:W3CDTF">2017-03-16T19:06:45Z</dcterms:modified>
</cp:coreProperties>
</file>