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83" d="100"/>
          <a:sy n="83" d="100"/>
        </p:scale>
        <p:origin x="-15896" y="-10072"/>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3/16/17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0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0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microsoft.com/office/2007/relationships/hdphoto" Target="../media/hdphoto1.wdp"/><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music.cs.northwestern.edu/publications/Kim_Pardo_IUI2017.pdf" TargetMode="External"/><Relationship Id="rId4" Type="http://schemas.openxmlformats.org/officeDocument/2006/relationships/hyperlink" Target="http://vis.berkeley.edu/papers/audiostories/audiostories.pdf" TargetMode="External"/><Relationship Id="rId5" Type="http://schemas.openxmlformats.org/officeDocument/2006/relationships/hyperlink" Target="https://wavesurfer-js.org/" TargetMode="External"/><Relationship Id="rId6" Type="http://schemas.openxmlformats.org/officeDocument/2006/relationships/hyperlink" Target="http://journals.plos.org/plosone/article/file?id=10.1371/journal.pone.0144610&amp;type=printable" TargetMode="External"/><Relationship Id="rId7" Type="http://schemas.openxmlformats.org/officeDocument/2006/relationships/hyperlink" Target="mailto:vincentbommier2018@u.northwestern.edu" TargetMode="External"/><Relationship Id="rId8" Type="http://schemas.openxmlformats.org/officeDocument/2006/relationships/hyperlink" Target="mailto:jeremykaish2018@u.northwestern.edu" TargetMode="External"/><Relationship Id="rId9" Type="http://schemas.openxmlformats.org/officeDocument/2006/relationships/hyperlink" Target="mailto:madhavghei2018@u.northwestern.edu" TargetMode="External"/><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8776002"/>
          </a:xfrm>
        </p:spPr>
        <p:txBody>
          <a:bodyPr/>
          <a:lstStyle/>
          <a:p>
            <a:r>
              <a:rPr lang="en-US" sz="40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and often time-consuming task of transcription. At the very least, this tool aims to reduce the amount of work a journalist must spend on transcription.  </a:t>
            </a:r>
          </a:p>
          <a:p>
            <a:r>
              <a:rPr lang="en-US" sz="4000" dirty="0"/>
              <a:t>Tools for both speech transcription and speaker identification already exist but they do not work in parallel to identify multiple speakers in a single audio file while assigning transcribed words to their respective speaker. Our project’s goal is to combine these two existing tools and make one streamlined interface for creating transcriptions from an audio file.</a:t>
            </a:r>
          </a:p>
          <a:p>
            <a:endParaRPr lang="en-US" sz="40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7298675"/>
          </a:xfrm>
        </p:spPr>
        <p:txBody>
          <a:bodyPr/>
          <a:lstStyle/>
          <a:p>
            <a:r>
              <a:rPr lang="en-US" sz="40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identify points in the audio at which one speaker stops speaking and another starts. It segments the original audio file and splits it into multiple files. Each file will then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17679990" y="18164130"/>
            <a:ext cx="15833456" cy="12469321"/>
          </a:xfrm>
        </p:spPr>
        <p:txBody>
          <a:bodyPr/>
          <a:lstStyle/>
          <a:p>
            <a:r>
              <a:rPr lang="en-US" sz="4000" dirty="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sz="4000" dirty="0" err="1"/>
              <a:t>wavesurfer.js</a:t>
            </a:r>
            <a:r>
              <a:rPr lang="en-US" sz="4000" dirty="0"/>
              <a:t> library for manipulating waveforms and displaying them to the user. </a:t>
            </a:r>
          </a:p>
          <a:p>
            <a:r>
              <a:rPr lang="en-US" sz="4000" dirty="0"/>
              <a:t>We tested the performance of our transcription software upon two major criteria: (1) How well it segmented the audio files into smaller files where only one speaker was talking, and (2) How accurate the final transcription was (regarding both the speaker identification and the speech to text conversion). For both of these instances we utilized f-score as a measure of our success. </a:t>
            </a:r>
          </a:p>
          <a:p>
            <a:r>
              <a:rPr lang="en-US" sz="4000" dirty="0"/>
              <a:t>In terms of testing data, we primarily used two files: one of a clip of an NPR interview, where an interviewer asked President Obama a question, and he started his response, and another of the three of us reading different sections from a Wikipedia article on sports in Latvia. Because we are using the Bing API, our speech to text and speech recognition f-scores are something that would primarily be determined by how well our audio was segmented</a:t>
            </a:r>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Built and Tested the Project</a:t>
            </a:r>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a:t>Performance of the Transcription Software</a:t>
            </a:r>
          </a:p>
        </p:txBody>
      </p:sp>
      <p:sp>
        <p:nvSpPr>
          <p:cNvPr id="31" name="Text Placeholder 30"/>
          <p:cNvSpPr>
            <a:spLocks noGrp="1"/>
          </p:cNvSpPr>
          <p:nvPr>
            <p:ph type="body" sz="quarter" idx="25"/>
          </p:nvPr>
        </p:nvSpPr>
        <p:spPr/>
        <p:txBody>
          <a:bodyPr/>
          <a:lstStyle/>
          <a:p>
            <a:r>
              <a:rPr lang="en-US" dirty="0"/>
              <a:t>The Interface</a:t>
            </a:r>
          </a:p>
        </p:txBody>
      </p:sp>
      <p:sp>
        <p:nvSpPr>
          <p:cNvPr id="226" name="Text Placeholder 225"/>
          <p:cNvSpPr>
            <a:spLocks noGrp="1"/>
          </p:cNvSpPr>
          <p:nvPr>
            <p:ph type="body" sz="quarter" idx="27"/>
          </p:nvPr>
        </p:nvSpPr>
        <p:spPr>
          <a:xfrm>
            <a:off x="34295031" y="226376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3584125"/>
            <a:ext cx="15844570" cy="4147043"/>
          </a:xfrm>
        </p:spPr>
        <p:txBody>
          <a:bodyPr/>
          <a:lstStyle/>
          <a:p>
            <a:r>
              <a:rPr lang="en-US" dirty="0" smtClean="0"/>
              <a:t>After all the work we have done, we can see that transcription is a very hard task to accomplish perfectly well. Noisy recordings contributed to worse performance on some recordings, as well as certain limitations in the performance of Bing’s API (on both the speaker recognition and transcription front). </a:t>
            </a:r>
          </a:p>
          <a:p>
            <a:endParaRPr lang="en-US" dirty="0"/>
          </a:p>
          <a:p>
            <a:r>
              <a:rPr lang="en-US" dirty="0" smtClean="0"/>
              <a:t>In the end, however, we believe our tool could be a good start at creating a tool that could help journalists transcribe their interviews. It integrates some machine learning by utilizing the Bing API, as well as audio signal processing by constructing a self similarity matrix to determine how to segment the audio into individual speakers. Overall, we learned quite a bit!</a:t>
            </a:r>
            <a:endParaRPr lang="en-US" dirty="0"/>
          </a:p>
        </p:txBody>
      </p:sp>
      <p:sp>
        <p:nvSpPr>
          <p:cNvPr id="228" name="Text Placeholder 227"/>
          <p:cNvSpPr>
            <a:spLocks noGrp="1"/>
          </p:cNvSpPr>
          <p:nvPr>
            <p:ph type="body" sz="quarter" idx="29"/>
          </p:nvPr>
        </p:nvSpPr>
        <p:spPr>
          <a:xfrm>
            <a:off x="34295031" y="28687440"/>
            <a:ext cx="15838700" cy="857368"/>
          </a:xfrm>
        </p:spPr>
        <p:txBody>
          <a:bodyPr/>
          <a:lstStyle/>
          <a:p>
            <a:r>
              <a:rPr lang="en-US" dirty="0" smtClean="0"/>
              <a:t>References</a:t>
            </a:r>
            <a:endParaRPr lang="en-US" dirty="0"/>
          </a:p>
        </p:txBody>
      </p:sp>
      <p:sp>
        <p:nvSpPr>
          <p:cNvPr id="229" name="Text Placeholder 228"/>
          <p:cNvSpPr>
            <a:spLocks noGrp="1"/>
          </p:cNvSpPr>
          <p:nvPr>
            <p:ph type="body" sz="quarter" idx="30"/>
          </p:nvPr>
        </p:nvSpPr>
        <p:spPr>
          <a:xfrm>
            <a:off x="34338590" y="29592363"/>
            <a:ext cx="15844570" cy="2398872"/>
          </a:xfrm>
        </p:spPr>
        <p:txBody>
          <a:bodyPr/>
          <a:lstStyle/>
          <a:p>
            <a:r>
              <a:rPr lang="en-US" sz="1600" dirty="0"/>
              <a:t> </a:t>
            </a:r>
            <a:r>
              <a:rPr lang="en-US" sz="1600" dirty="0" smtClean="0"/>
              <a:t>    </a:t>
            </a:r>
            <a:r>
              <a:rPr lang="en-US" sz="1600" dirty="0" err="1" smtClean="0"/>
              <a:t>Bongjun</a:t>
            </a:r>
            <a:r>
              <a:rPr lang="en-US" sz="1600" dirty="0" smtClean="0"/>
              <a:t> Kim and Bryan Pardo. 2017. I-SED: an Interactive Sound Event Detector. In </a:t>
            </a:r>
            <a:r>
              <a:rPr lang="en-US" sz="1600" i="1" dirty="0" smtClean="0"/>
              <a:t>ACM </a:t>
            </a:r>
            <a:r>
              <a:rPr lang="en-US" sz="1600" i="1" dirty="0"/>
              <a:t>International Conference on Intelligent User </a:t>
            </a:r>
            <a:r>
              <a:rPr lang="en-US" sz="1600" i="1" dirty="0" smtClean="0"/>
              <a:t>Interfaces. </a:t>
            </a:r>
            <a:r>
              <a:rPr lang="en-US" sz="1600" dirty="0"/>
              <a:t>Retrieved from </a:t>
            </a:r>
            <a:r>
              <a:rPr lang="en-US" sz="1600" dirty="0">
                <a:hlinkClick r:id="rId3"/>
              </a:rPr>
              <a:t>http://</a:t>
            </a:r>
            <a:r>
              <a:rPr lang="en-US" sz="1600" dirty="0" smtClean="0">
                <a:hlinkClick r:id="rId3"/>
              </a:rPr>
              <a:t>music.cs.northwestern.edu/publications/Kim_Pardo_IUI2017.pdf</a:t>
            </a:r>
            <a:r>
              <a:rPr lang="en-US" sz="1600" dirty="0" smtClean="0"/>
              <a:t>.</a:t>
            </a:r>
            <a:endParaRPr lang="en-US" sz="1600" i="1" dirty="0" smtClean="0"/>
          </a:p>
          <a:p>
            <a:r>
              <a:rPr lang="en-US" sz="1600" dirty="0" smtClean="0"/>
              <a:t>     Steve Rubin, </a:t>
            </a:r>
            <a:r>
              <a:rPr lang="en-US" sz="1600" dirty="0" err="1"/>
              <a:t>Floraine</a:t>
            </a:r>
            <a:r>
              <a:rPr lang="en-US" sz="1600" dirty="0"/>
              <a:t> </a:t>
            </a:r>
            <a:r>
              <a:rPr lang="en-US" sz="1600" dirty="0" err="1" smtClean="0"/>
              <a:t>Berthouzoz</a:t>
            </a:r>
            <a:r>
              <a:rPr lang="en-US" sz="1600" dirty="0" smtClean="0"/>
              <a:t>, </a:t>
            </a:r>
            <a:r>
              <a:rPr lang="en-US" sz="1600" dirty="0" err="1"/>
              <a:t>Gautham</a:t>
            </a:r>
            <a:r>
              <a:rPr lang="en-US" sz="1600" dirty="0"/>
              <a:t> J. </a:t>
            </a:r>
            <a:r>
              <a:rPr lang="en-US" sz="1600" dirty="0" smtClean="0"/>
              <a:t>Mysore, </a:t>
            </a:r>
            <a:r>
              <a:rPr lang="en-US" sz="1600" dirty="0"/>
              <a:t>Wilmot </a:t>
            </a:r>
            <a:r>
              <a:rPr lang="en-US" sz="1600" dirty="0" smtClean="0"/>
              <a:t>Li, and </a:t>
            </a:r>
            <a:r>
              <a:rPr lang="en-US" sz="1600" dirty="0" err="1"/>
              <a:t>Maneesh</a:t>
            </a:r>
            <a:r>
              <a:rPr lang="en-US" sz="1600" dirty="0"/>
              <a:t> </a:t>
            </a:r>
            <a:r>
              <a:rPr lang="en-US" sz="1600" dirty="0" err="1" smtClean="0"/>
              <a:t>Agrawala</a:t>
            </a:r>
            <a:r>
              <a:rPr lang="en-US" sz="1600" dirty="0" smtClean="0"/>
              <a:t>. 2013.  Content-Based Tools for Editing Audio Stories. In </a:t>
            </a:r>
            <a:r>
              <a:rPr lang="en-US" sz="1600" i="1" dirty="0"/>
              <a:t>UIST 2013, October 2013. pp. </a:t>
            </a:r>
            <a:r>
              <a:rPr lang="en-US" sz="1600" dirty="0" smtClean="0"/>
              <a:t>113-122. Retrieved </a:t>
            </a:r>
            <a:r>
              <a:rPr lang="en-US" sz="1600" dirty="0"/>
              <a:t>from </a:t>
            </a:r>
            <a:r>
              <a:rPr lang="en-US" sz="1600" dirty="0">
                <a:hlinkClick r:id="rId4"/>
              </a:rPr>
              <a:t>http://</a:t>
            </a:r>
            <a:r>
              <a:rPr lang="en-US" sz="1600" dirty="0" smtClean="0">
                <a:hlinkClick r:id="rId4"/>
              </a:rPr>
              <a:t>vis.berkeley.edu/papers/audiostories/audiostories.pdf</a:t>
            </a:r>
            <a:r>
              <a:rPr lang="en-US" sz="1600" dirty="0" smtClean="0"/>
              <a:t>.</a:t>
            </a:r>
          </a:p>
          <a:p>
            <a:r>
              <a:rPr lang="en-US" sz="1600" i="1" dirty="0" smtClean="0"/>
              <a:t>     </a:t>
            </a:r>
            <a:r>
              <a:rPr lang="en-US" sz="1600" dirty="0" smtClean="0"/>
              <a:t>Waveforms on the interface were created </a:t>
            </a:r>
            <a:r>
              <a:rPr lang="en-US" sz="1600" dirty="0"/>
              <a:t>with </a:t>
            </a:r>
            <a:r>
              <a:rPr lang="en-US" sz="1600" dirty="0" err="1"/>
              <a:t>wavesurfer.js</a:t>
            </a:r>
            <a:r>
              <a:rPr lang="en-US" sz="1600" dirty="0" smtClean="0"/>
              <a:t>. Retrieved from </a:t>
            </a:r>
            <a:r>
              <a:rPr lang="en-US" sz="1600" dirty="0">
                <a:hlinkClick r:id="rId5"/>
              </a:rPr>
              <a:t>https://wavesurfer-js.org</a:t>
            </a:r>
            <a:r>
              <a:rPr lang="en-US" sz="1600" dirty="0" smtClean="0">
                <a:hlinkClick r:id="rId5"/>
              </a:rPr>
              <a:t>/</a:t>
            </a:r>
            <a:r>
              <a:rPr lang="en-US" sz="1600" dirty="0" smtClean="0"/>
              <a:t> </a:t>
            </a:r>
          </a:p>
          <a:p>
            <a:r>
              <a:rPr lang="en-US" sz="1600" i="1" dirty="0"/>
              <a:t> </a:t>
            </a:r>
            <a:r>
              <a:rPr lang="en-US" sz="1600" i="1" dirty="0" smtClean="0"/>
              <a:t>    </a:t>
            </a:r>
            <a:r>
              <a:rPr lang="en-US" sz="1600" dirty="0" err="1"/>
              <a:t>Theodoros</a:t>
            </a:r>
            <a:r>
              <a:rPr lang="en-US" sz="1600" dirty="0"/>
              <a:t> </a:t>
            </a:r>
            <a:r>
              <a:rPr lang="en-US" sz="1600" dirty="0" smtClean="0"/>
              <a:t>Giannakopoulos. 2015. </a:t>
            </a:r>
            <a:r>
              <a:rPr lang="en-US" sz="1600" dirty="0" err="1" smtClean="0"/>
              <a:t>pyAudioAnalysis</a:t>
            </a:r>
            <a:r>
              <a:rPr lang="en-US" sz="1600" dirty="0"/>
              <a:t>: An Open-Source Python Library for Audio Signal Analysis. </a:t>
            </a:r>
            <a:r>
              <a:rPr lang="en-US" sz="1600" dirty="0" smtClean="0"/>
              <a:t>In </a:t>
            </a:r>
            <a:r>
              <a:rPr lang="en-US" sz="1600" i="1" dirty="0" err="1" smtClean="0"/>
              <a:t>PLoS</a:t>
            </a:r>
            <a:r>
              <a:rPr lang="en-US" sz="1600" i="1" dirty="0" smtClean="0"/>
              <a:t> </a:t>
            </a:r>
            <a:r>
              <a:rPr lang="en-US" sz="1600" i="1" dirty="0"/>
              <a:t>ONE 10(12</a:t>
            </a:r>
            <a:r>
              <a:rPr lang="en-US" sz="1600" i="1" dirty="0" smtClean="0"/>
              <a:t>). </a:t>
            </a:r>
            <a:r>
              <a:rPr lang="en-US" sz="1600" dirty="0" smtClean="0"/>
              <a:t> Retrieved from </a:t>
            </a:r>
            <a:r>
              <a:rPr lang="en-US" sz="1600" dirty="0" smtClean="0">
                <a:hlinkClick r:id="rId6"/>
              </a:rPr>
              <a:t>http</a:t>
            </a:r>
            <a:r>
              <a:rPr lang="en-US" sz="1600" dirty="0">
                <a:hlinkClick r:id="rId6"/>
              </a:rPr>
              <a:t>://</a:t>
            </a:r>
            <a:r>
              <a:rPr lang="en-US" sz="1600" dirty="0" smtClean="0">
                <a:hlinkClick r:id="rId6"/>
              </a:rPr>
              <a:t>journals.plos.org/plosone/article/file?id=10.1371/journal.pone.0144610&amp;type=printable</a:t>
            </a:r>
            <a:r>
              <a:rPr lang="en-US" sz="1600" dirty="0" smtClean="0"/>
              <a:t>. </a:t>
            </a:r>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805070" y="6446708"/>
            <a:ext cx="6660842" cy="3656698"/>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12882" y="14248243"/>
            <a:ext cx="6751813" cy="2943929"/>
          </a:xfrm>
          <a:prstGeom prst="rect">
            <a:avLst/>
          </a:prstGeom>
        </p:spPr>
      </p:pic>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012881" y="7192378"/>
            <a:ext cx="6751813" cy="2159671"/>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40898617" y="6447499"/>
            <a:ext cx="561289"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1a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98" name="TextBox 197"/>
          <p:cNvSpPr txBox="1"/>
          <p:nvPr/>
        </p:nvSpPr>
        <p:spPr>
          <a:xfrm>
            <a:off x="48197192" y="7193487"/>
            <a:ext cx="567503"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1b</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5" name="TextBox 254"/>
          <p:cNvSpPr txBox="1"/>
          <p:nvPr/>
        </p:nvSpPr>
        <p:spPr>
          <a:xfrm>
            <a:off x="42012883" y="17542703"/>
            <a:ext cx="741581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Home screen</a:t>
            </a:r>
          </a:p>
          <a:p>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Home screen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 User uploads .wav file (system will reject if not wav format)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Waveform editing/segmentation screen</a:t>
            </a:r>
          </a:p>
          <a:p>
            <a:r>
              <a:rPr lang="en-US" sz="2000" dirty="0">
                <a:latin typeface="Times New Roman" panose="02020603050405020304" pitchFamily="18" charset="0"/>
                <a:cs typeface="Times New Roman" panose="02020603050405020304" pitchFamily="18" charset="0"/>
              </a:rPr>
              <a:t>  a. User selects portions of audio </a:t>
            </a:r>
            <a:r>
              <a:rPr lang="en-US" sz="2000" dirty="0" smtClean="0">
                <a:latin typeface="Times New Roman" panose="02020603050405020304" pitchFamily="18" charset="0"/>
                <a:cs typeface="Times New Roman" panose="02020603050405020304" pitchFamily="18" charset="0"/>
              </a:rPr>
              <a:t>in which only </a:t>
            </a:r>
            <a:r>
              <a:rPr lang="en-US" sz="2000" dirty="0">
                <a:latin typeface="Times New Roman" panose="02020603050405020304" pitchFamily="18" charset="0"/>
                <a:cs typeface="Times New Roman" panose="02020603050405020304" pitchFamily="18" charset="0"/>
              </a:rPr>
              <a:t>one speaker is </a:t>
            </a:r>
            <a:r>
              <a:rPr lang="en-US" sz="2000" dirty="0" smtClean="0">
                <a:latin typeface="Times New Roman" panose="02020603050405020304" pitchFamily="18" charset="0"/>
                <a:cs typeface="Times New Roman" panose="02020603050405020304" pitchFamily="18" charset="0"/>
              </a:rPr>
              <a:t>talking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 User assigns a name to the speaker of the current </a:t>
            </a:r>
            <a:r>
              <a:rPr lang="en-US" sz="2000" dirty="0" smtClean="0">
                <a:latin typeface="Times New Roman" panose="02020603050405020304" pitchFamily="18" charset="0"/>
                <a:cs typeface="Times New Roman" panose="02020603050405020304" pitchFamily="18" charset="0"/>
              </a:rPr>
              <a:t>selection and enrolls the speaker (training the speaker recognition API)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 User repeats this for each speaker in the file (once per speaker)</a:t>
            </a:r>
          </a:p>
          <a:p>
            <a:r>
              <a:rPr lang="en-US" sz="2000" dirty="0">
                <a:latin typeface="Times New Roman" panose="02020603050405020304" pitchFamily="18" charset="0"/>
                <a:cs typeface="Times New Roman" panose="02020603050405020304" pitchFamily="18" charset="0"/>
              </a:rPr>
              <a:t>  d. Once satisfied with the selections, the user only needs to press transcribe and the text will be generated!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Generated transcript is displayed!</a:t>
            </a:r>
          </a:p>
          <a:p>
            <a:endParaRPr lang="en-US" sz="20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48206546" y="14248226"/>
            <a:ext cx="565997" cy="518588"/>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2d</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4885" y="25031771"/>
            <a:ext cx="7517026" cy="7311337"/>
          </a:xfrm>
          <a:prstGeom prst="rect">
            <a:avLst/>
          </a:prstGeom>
        </p:spPr>
      </p:pic>
      <p:sp>
        <p:nvSpPr>
          <p:cNvPr id="8" name="Oval 7"/>
          <p:cNvSpPr/>
          <p:nvPr/>
        </p:nvSpPr>
        <p:spPr>
          <a:xfrm>
            <a:off x="3886200" y="27241500"/>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20452" y="25850599"/>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79320" y="27822404"/>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571911" y="26289000"/>
            <a:ext cx="745586" cy="12074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317497" y="25850598"/>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06482" y="29534566"/>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983130"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40323" y="26708100"/>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37783"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pic>
        <p:nvPicPr>
          <p:cNvPr id="39" name="Pictur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781560" y="10393302"/>
            <a:ext cx="6678346" cy="3531930"/>
          </a:xfrm>
          <a:prstGeom prst="rect">
            <a:avLst/>
          </a:prstGeom>
        </p:spPr>
      </p:pic>
      <p:pic>
        <p:nvPicPr>
          <p:cNvPr id="71" name="Picture 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012882" y="10359617"/>
            <a:ext cx="6751813" cy="3599300"/>
          </a:xfrm>
          <a:prstGeom prst="rect">
            <a:avLst/>
          </a:prstGeom>
        </p:spPr>
      </p:pic>
      <p:sp>
        <p:nvSpPr>
          <p:cNvPr id="202" name="TextBox 201"/>
          <p:cNvSpPr txBox="1"/>
          <p:nvPr/>
        </p:nvSpPr>
        <p:spPr>
          <a:xfrm>
            <a:off x="40898617" y="10391027"/>
            <a:ext cx="561289"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3" name="TextBox 202"/>
          <p:cNvSpPr txBox="1"/>
          <p:nvPr/>
        </p:nvSpPr>
        <p:spPr>
          <a:xfrm>
            <a:off x="48197192" y="10403509"/>
            <a:ext cx="567503" cy="523220"/>
          </a:xfrm>
          <a:prstGeom prst="rect">
            <a:avLst/>
          </a:prstGeom>
          <a:solidFill>
            <a:schemeClr val="tx1"/>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2b</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74" name="Picture 7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781560" y="14248243"/>
            <a:ext cx="6619910" cy="2946667"/>
          </a:xfrm>
          <a:prstGeom prst="rect">
            <a:avLst/>
          </a:prstGeom>
        </p:spPr>
      </p:pic>
      <p:sp>
        <p:nvSpPr>
          <p:cNvPr id="205" name="TextBox 204"/>
          <p:cNvSpPr txBox="1"/>
          <p:nvPr/>
        </p:nvSpPr>
        <p:spPr>
          <a:xfrm>
            <a:off x="40841098" y="14254660"/>
            <a:ext cx="560372"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76" name="Straight Arrow Connector 75"/>
          <p:cNvCxnSpPr>
            <a:stCxn id="4" idx="3"/>
            <a:endCxn id="47" idx="1"/>
          </p:cNvCxnSpPr>
          <p:nvPr/>
        </p:nvCxnSpPr>
        <p:spPr>
          <a:xfrm flipV="1">
            <a:off x="41465912" y="8272214"/>
            <a:ext cx="546969" cy="28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a:stCxn id="39" idx="3"/>
            <a:endCxn id="71" idx="1"/>
          </p:cNvCxnSpPr>
          <p:nvPr/>
        </p:nvCxnSpPr>
        <p:spPr>
          <a:xfrm>
            <a:off x="41459906" y="12159267"/>
            <a:ext cx="5529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41595489" y="10454943"/>
            <a:ext cx="289326" cy="729727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flipV="1">
            <a:off x="41401470" y="15720208"/>
            <a:ext cx="611412" cy="1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635</TotalTime>
  <Words>952</Words>
  <Application>Microsoft Macintosh PowerPoint</Application>
  <PresentationFormat>Custom</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57</cp:revision>
  <dcterms:created xsi:type="dcterms:W3CDTF">2012-02-04T00:31:01Z</dcterms:created>
  <dcterms:modified xsi:type="dcterms:W3CDTF">2017-03-16T07:52:41Z</dcterms:modified>
</cp:coreProperties>
</file>