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4674" autoAdjust="0"/>
  </p:normalViewPr>
  <p:slideViewPr>
    <p:cSldViewPr snapToGrid="0" snapToObjects="1" showGuides="1">
      <p:cViewPr>
        <p:scale>
          <a:sx n="44" d="100"/>
          <a:sy n="44" d="100"/>
        </p:scale>
        <p:origin x="-5688" y="-273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3/15/17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bommier2018@u.northwestern.edu" TargetMode="External"/><Relationship Id="rId4" Type="http://schemas.openxmlformats.org/officeDocument/2006/relationships/hyperlink" Target="mailto:jeremykaish2018@u.northwestern.edu" TargetMode="External"/><Relationship Id="rId5" Type="http://schemas.openxmlformats.org/officeDocument/2006/relationships/hyperlink" Target="mailto:madhavghei2018@u.northwestern.edu"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4836462"/>
          </a:xfrm>
        </p:spPr>
        <p:txBody>
          <a:bodyPr/>
          <a:lstStyle/>
          <a:p>
            <a:r>
              <a:rPr lang="en-US" sz="40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a:t>
            </a:r>
            <a:r>
              <a:rPr lang="en-US" sz="4000" dirty="0" smtClean="0"/>
              <a:t>and often time-consuming task </a:t>
            </a:r>
            <a:r>
              <a:rPr lang="en-US" sz="4000" dirty="0"/>
              <a:t>of transcription. </a:t>
            </a:r>
            <a:r>
              <a:rPr lang="en-US" sz="4000" dirty="0" smtClean="0"/>
              <a:t>At the very least, this tool aims to reduce the amount of work a journalist must spend on transcription.  </a:t>
            </a:r>
            <a:endParaRPr lang="en-US" sz="40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7298675"/>
          </a:xfrm>
        </p:spPr>
        <p:txBody>
          <a:bodyPr/>
          <a:lstStyle/>
          <a:p>
            <a:r>
              <a:rPr lang="en-US" sz="40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a:t>
            </a:r>
            <a:r>
              <a:rPr lang="en-US" sz="4000" dirty="0" smtClean="0"/>
              <a:t>identify points in the audio at </a:t>
            </a:r>
            <a:r>
              <a:rPr lang="en-US" sz="4000" dirty="0"/>
              <a:t>which one speaker stops speaking and another </a:t>
            </a:r>
            <a:r>
              <a:rPr lang="en-US" sz="4000" dirty="0" smtClean="0"/>
              <a:t>starts. It segments </a:t>
            </a:r>
            <a:r>
              <a:rPr lang="en-US" sz="4000" dirty="0"/>
              <a:t>the original audio file and </a:t>
            </a:r>
            <a:r>
              <a:rPr lang="en-US" sz="4000" dirty="0" smtClean="0"/>
              <a:t>splits </a:t>
            </a:r>
            <a:r>
              <a:rPr lang="en-US" sz="4000" dirty="0"/>
              <a:t>it into multiple files. </a:t>
            </a:r>
            <a:r>
              <a:rPr lang="en-US" sz="4000" dirty="0" smtClean="0"/>
              <a:t>Each file </a:t>
            </a:r>
            <a:r>
              <a:rPr lang="en-US" sz="4000" dirty="0"/>
              <a:t>will </a:t>
            </a:r>
            <a:r>
              <a:rPr lang="en-US" sz="4000" dirty="0" smtClean="0"/>
              <a:t>then be </a:t>
            </a:r>
            <a:r>
              <a:rPr lang="en-US" sz="4000" dirty="0"/>
              <a:t>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a:t>
            </a:r>
            <a:r>
              <a:rPr lang="en-US" sz="6600" dirty="0" smtClean="0"/>
              <a:t>the Project </a:t>
            </a:r>
            <a:r>
              <a:rPr lang="en-US" sz="6600" dirty="0" smtClean="0"/>
              <a:t>Works (High Level)</a:t>
            </a:r>
            <a:endParaRPr lang="en-US" sz="6600" dirty="0"/>
          </a:p>
        </p:txBody>
      </p:sp>
      <p:sp>
        <p:nvSpPr>
          <p:cNvPr id="27" name="Text Placeholder 26"/>
          <p:cNvSpPr>
            <a:spLocks noGrp="1"/>
          </p:cNvSpPr>
          <p:nvPr>
            <p:ph type="body" sz="quarter" idx="21"/>
          </p:nvPr>
        </p:nvSpPr>
        <p:spPr>
          <a:xfrm>
            <a:off x="17679990" y="18164130"/>
            <a:ext cx="15833456" cy="12469321"/>
          </a:xfrm>
        </p:spPr>
        <p:txBody>
          <a:bodyPr/>
          <a:lstStyle/>
          <a:p>
            <a:r>
              <a:rPr lang="en-US" sz="4000" dirty="0"/>
              <a:t>We used </a:t>
            </a:r>
            <a:r>
              <a:rPr lang="en-US" sz="4000" dirty="0" smtClean="0"/>
              <a:t>Python </a:t>
            </a:r>
            <a:r>
              <a:rPr lang="en-US" sz="4000" dirty="0"/>
              <a:t>3 to accomplish all the backend processing, segmenting and transcribing of the audio files. For speaker recognition and transcription, we used Microsoft’s Bing Speaker Identification and Speech to Text APIs. </a:t>
            </a:r>
            <a:r>
              <a:rPr lang="en-US" sz="4000" dirty="0" smtClean="0"/>
              <a:t>We </a:t>
            </a:r>
            <a:r>
              <a:rPr lang="en-US" sz="4000" dirty="0"/>
              <a:t>used a HTML/CSS/JavaScript frontend along with the </a:t>
            </a:r>
            <a:r>
              <a:rPr lang="en-US" sz="4000" dirty="0" err="1"/>
              <a:t>wavesurfer.js</a:t>
            </a:r>
            <a:r>
              <a:rPr lang="en-US" sz="4000" dirty="0"/>
              <a:t> library </a:t>
            </a:r>
            <a:r>
              <a:rPr lang="en-US" sz="4000" dirty="0" smtClean="0"/>
              <a:t>for manipulating </a:t>
            </a:r>
            <a:r>
              <a:rPr lang="en-US" sz="4000" dirty="0"/>
              <a:t>waveforms </a:t>
            </a:r>
            <a:r>
              <a:rPr lang="en-US" sz="4000" dirty="0" smtClean="0"/>
              <a:t>and displaying them to the user. </a:t>
            </a:r>
            <a:endParaRPr lang="en-US" sz="4000" dirty="0"/>
          </a:p>
          <a:p>
            <a:r>
              <a:rPr lang="en-US" sz="4000" dirty="0" smtClean="0"/>
              <a:t>We tested the performance of our transcription software upon two major criteria:</a:t>
            </a:r>
            <a:r>
              <a:rPr lang="en-US" sz="4000" dirty="0"/>
              <a:t> </a:t>
            </a:r>
            <a:r>
              <a:rPr lang="en-US" sz="4000" dirty="0" smtClean="0"/>
              <a:t>(1) How well it segmented the audio files into smaller files where only one speaker was talking, and (2) How accurate the final transcription was (regarding both the speaker identification and the speech to text conversion). For both of these instances we utilized f-score as a measure of our success. </a:t>
            </a:r>
            <a:endParaRPr lang="en-US" sz="4000" dirty="0"/>
          </a:p>
          <a:p>
            <a:r>
              <a:rPr lang="en-US" sz="4000" dirty="0" smtClean="0"/>
              <a:t>In terms of testing data, we primarily used two files: one of a clip of an NPR interview, where an interviewer asked President Obama a question, and he started his response, and another of the three of us reading different sections from a Wikipedia article on sports in Latvia. Because we are using the Bing API, our speech to text and speech recognition f-scores are something that would primarily be determined by how well our audio was segmented</a:t>
            </a:r>
            <a:endParaRPr lang="en-US" sz="4000" dirty="0" smtClean="0"/>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a:t>
            </a:r>
            <a:r>
              <a:rPr lang="en-US" sz="6000" dirty="0" smtClean="0"/>
              <a:t>Built </a:t>
            </a:r>
            <a:r>
              <a:rPr lang="en-US" sz="6000" dirty="0" smtClean="0"/>
              <a:t>and Tested the </a:t>
            </a:r>
            <a:r>
              <a:rPr lang="en-US" sz="6000" dirty="0" smtClean="0"/>
              <a:t>Project</a:t>
            </a:r>
            <a:endParaRPr lang="en-US" sz="6000" dirty="0"/>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smtClean="0"/>
              <a:t>Performance of the Transcription </a:t>
            </a:r>
            <a:r>
              <a:rPr lang="en-US" dirty="0"/>
              <a:t>S</a:t>
            </a:r>
            <a:r>
              <a:rPr lang="en-US" dirty="0" smtClean="0"/>
              <a:t>oftware</a:t>
            </a:r>
            <a:endParaRPr lang="en-US" dirty="0"/>
          </a:p>
        </p:txBody>
      </p:sp>
      <p:sp>
        <p:nvSpPr>
          <p:cNvPr id="31" name="Text Placeholder 30"/>
          <p:cNvSpPr>
            <a:spLocks noGrp="1"/>
          </p:cNvSpPr>
          <p:nvPr>
            <p:ph type="body" sz="quarter" idx="25"/>
          </p:nvPr>
        </p:nvSpPr>
        <p:spPr/>
        <p:txBody>
          <a:bodyPr/>
          <a:lstStyle/>
          <a:p>
            <a:r>
              <a:rPr lang="en-US" dirty="0" smtClean="0"/>
              <a:t>The Interface</a:t>
            </a:r>
            <a:endParaRPr lang="en-US" dirty="0"/>
          </a:p>
        </p:txBody>
      </p:sp>
      <p:sp>
        <p:nvSpPr>
          <p:cNvPr id="225" name="Text Placeholder 224"/>
          <p:cNvSpPr>
            <a:spLocks noGrp="1"/>
          </p:cNvSpPr>
          <p:nvPr>
            <p:ph type="body" sz="quarter" idx="26"/>
          </p:nvPr>
        </p:nvSpPr>
        <p:spPr/>
        <p:txBody>
          <a:bodyPr/>
          <a:lstStyle/>
          <a:p>
            <a:r>
              <a:rPr lang="en-US" dirty="0" smtClean="0"/>
              <a:t>Please see screenshots and captions of the user interface below.</a:t>
            </a:r>
            <a:endParaRPr lang="en-US" dirty="0"/>
          </a:p>
        </p:txBody>
      </p:sp>
      <p:sp>
        <p:nvSpPr>
          <p:cNvPr id="226" name="Text Placeholder 225"/>
          <p:cNvSpPr>
            <a:spLocks noGrp="1"/>
          </p:cNvSpPr>
          <p:nvPr>
            <p:ph type="body" sz="quarter" idx="27"/>
          </p:nvPr>
        </p:nvSpPr>
        <p:spPr/>
        <p:txBody>
          <a:bodyPr/>
          <a:lstStyle/>
          <a:p>
            <a:r>
              <a:rPr lang="en-US" dirty="0" smtClean="0"/>
              <a:t>Conclusions</a:t>
            </a:r>
            <a:endParaRPr lang="en-US" dirty="0"/>
          </a:p>
        </p:txBody>
      </p:sp>
      <p:sp>
        <p:nvSpPr>
          <p:cNvPr id="227" name="Text Placeholder 226"/>
          <p:cNvSpPr>
            <a:spLocks noGrp="1"/>
          </p:cNvSpPr>
          <p:nvPr>
            <p:ph type="body" sz="quarter" idx="28"/>
          </p:nvPr>
        </p:nvSpPr>
        <p:spPr/>
        <p:txBody>
          <a:bodyPr/>
          <a:lstStyle/>
          <a:p>
            <a:endParaRPr lang="en-US"/>
          </a:p>
        </p:txBody>
      </p:sp>
      <p:sp>
        <p:nvSpPr>
          <p:cNvPr id="228" name="Text Placeholder 227"/>
          <p:cNvSpPr>
            <a:spLocks noGrp="1"/>
          </p:cNvSpPr>
          <p:nvPr>
            <p:ph type="body" sz="quarter" idx="29"/>
          </p:nvPr>
        </p:nvSpPr>
        <p:spPr/>
        <p:txBody>
          <a:bodyPr/>
          <a:lstStyle/>
          <a:p>
            <a:endParaRPr lang="en-US"/>
          </a:p>
        </p:txBody>
      </p:sp>
      <p:sp>
        <p:nvSpPr>
          <p:cNvPr id="229" name="Text Placeholder 228"/>
          <p:cNvSpPr>
            <a:spLocks noGrp="1"/>
          </p:cNvSpPr>
          <p:nvPr>
            <p:ph type="body" sz="quarter" idx="30"/>
          </p:nvPr>
        </p:nvSpPr>
        <p:spPr/>
        <p:txBody>
          <a:bodyPr/>
          <a:lstStyle/>
          <a:p>
            <a:endParaRPr lang="en-US"/>
          </a:p>
        </p:txBody>
      </p:sp>
      <p:sp>
        <p:nvSpPr>
          <p:cNvPr id="230" name="Text Placeholder 229"/>
          <p:cNvSpPr>
            <a:spLocks noGrp="1"/>
          </p:cNvSpPr>
          <p:nvPr>
            <p:ph type="body" sz="quarter" idx="150"/>
          </p:nvPr>
        </p:nvSpPr>
        <p:spPr/>
        <p:txBody>
          <a:bodyPr>
            <a:normAutofit fontScale="92500"/>
          </a:bodyPr>
          <a:lstStyle/>
          <a:p>
            <a:r>
              <a:rPr lang="en-US" dirty="0">
                <a:hlinkClick r:id="rId3"/>
              </a:rPr>
              <a:t>vincentbommier2018@u.northwestern.edu</a:t>
            </a:r>
            <a:r>
              <a:rPr lang="en-US" dirty="0"/>
              <a:t>, </a:t>
            </a:r>
            <a:r>
              <a:rPr lang="en-US" dirty="0">
                <a:hlinkClick r:id="rId4"/>
              </a:rPr>
              <a:t>jeremykaish2018@u.northwestern.edu</a:t>
            </a:r>
            <a:r>
              <a:rPr lang="en-US" dirty="0"/>
              <a:t>, </a:t>
            </a:r>
            <a:r>
              <a:rPr lang="en-US" dirty="0">
                <a:hlinkClick r:id="rId5"/>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a:t>
            </a:r>
            <a:r>
              <a:rPr lang="en-US" sz="3200" dirty="0" smtClean="0">
                <a:solidFill>
                  <a:schemeClr val="bg1"/>
                </a:solidFill>
                <a:latin typeface="Calibri" charset="0"/>
                <a:ea typeface="Calibri" charset="0"/>
                <a:cs typeface="Calibri" charset="0"/>
              </a:rPr>
              <a:t>Pardo</a:t>
            </a:r>
            <a:endParaRPr lang="en-US" sz="3200" dirty="0" smtClean="0">
              <a:solidFill>
                <a:schemeClr val="bg1"/>
              </a:solidFill>
              <a:latin typeface="Calibri" charset="0"/>
              <a:ea typeface="Calibri" charset="0"/>
              <a:cs typeface="Calibri" charset="0"/>
            </a:endParaRPr>
          </a:p>
          <a:p>
            <a:pPr algn="r"/>
            <a:r>
              <a:rPr lang="en-US" sz="3200" dirty="0" smtClean="0">
                <a:solidFill>
                  <a:schemeClr val="bg1"/>
                </a:solidFill>
                <a:latin typeface="Calibri" charset="0"/>
                <a:ea typeface="Calibri" charset="0"/>
                <a:cs typeface="Calibri" charset="0"/>
              </a:rPr>
              <a:t>EECS352</a:t>
            </a:r>
            <a:r>
              <a:rPr lang="en-US" sz="3200" dirty="0">
                <a:solidFill>
                  <a:schemeClr val="bg1"/>
                </a:solidFill>
                <a:latin typeface="Calibri" charset="0"/>
                <a:ea typeface="Calibri" charset="0"/>
                <a:cs typeface="Calibri" charset="0"/>
              </a:rPr>
              <a:t>: Machine Perception of Music and Audio</a:t>
            </a:r>
          </a:p>
          <a:p>
            <a:pPr algn="r"/>
            <a:r>
              <a:rPr lang="en-US" sz="3200" dirty="0" smtClean="0">
                <a:solidFill>
                  <a:schemeClr val="bg1"/>
                </a:solidFill>
                <a:latin typeface="Calibri" charset="0"/>
                <a:ea typeface="Calibri" charset="0"/>
                <a:cs typeface="Calibri" charset="0"/>
              </a:rPr>
              <a:t>Northwestern </a:t>
            </a:r>
            <a:r>
              <a:rPr lang="en-US" sz="3200" dirty="0">
                <a:solidFill>
                  <a:schemeClr val="bg1"/>
                </a:solidFill>
                <a:latin typeface="Calibri" charset="0"/>
                <a:ea typeface="Calibri" charset="0"/>
                <a:cs typeface="Calibri" charset="0"/>
              </a:rPr>
              <a:t>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496</TotalTime>
  <Words>525</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38</cp:revision>
  <dcterms:created xsi:type="dcterms:W3CDTF">2012-02-04T00:31:01Z</dcterms:created>
  <dcterms:modified xsi:type="dcterms:W3CDTF">2017-03-15T07:25:23Z</dcterms:modified>
</cp:coreProperties>
</file>