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FFFF"/>
    <a:srgbClr val="811F15"/>
    <a:srgbClr val="F4750C"/>
    <a:srgbClr val="FFFF09"/>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5" autoAdjust="0"/>
    <p:restoredTop sz="93560" autoAdjust="0"/>
  </p:normalViewPr>
  <p:slideViewPr>
    <p:cSldViewPr snapToGrid="0" snapToObjects="1" showGuides="1">
      <p:cViewPr>
        <p:scale>
          <a:sx n="25" d="100"/>
          <a:sy n="25" d="100"/>
        </p:scale>
        <p:origin x="749" y="34"/>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3/15/2017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3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hyperlink" Target="mailto:vincentbommier2018@u.northwestern.edu"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hyperlink" Target="mailto:madhavghei2018@u.northwestern.edu" TargetMode="External"/><Relationship Id="rId15" Type="http://schemas.microsoft.com/office/2007/relationships/hdphoto" Target="../media/hdphoto1.wdp"/><Relationship Id="rId10" Type="http://schemas.openxmlformats.org/officeDocument/2006/relationships/image" Target="../media/image15.png"/><Relationship Id="rId4" Type="http://schemas.openxmlformats.org/officeDocument/2006/relationships/hyperlink" Target="mailto:jeremykaish2018@u.northwestern.edu" TargetMode="External"/><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525551"/>
            <a:ext cx="15856490" cy="8776002"/>
          </a:xfrm>
        </p:spPr>
        <p:txBody>
          <a:bodyPr/>
          <a:lstStyle/>
          <a:p>
            <a:r>
              <a:rPr lang="en-US" sz="4000" dirty="0"/>
              <a:t>The main motivation for our project is to provide a tool for transcribing interviews, podcasts, and anything in which two or more people are talking and an auto-generated caption might be useful. This would be a tool that journalists could use to streamline their workflow and concentrate their efforts on other aspects of their job, as opposed to the menial and often time-consuming task of transcription. At the very least, this tool aims to reduce the amount of work a journalist must spend on transcription.  </a:t>
            </a:r>
          </a:p>
          <a:p>
            <a:r>
              <a:rPr lang="en-US" sz="4000" dirty="0"/>
              <a:t>Tools for both speech transcription and speaker identification already exist but they do not work in parallel to identify multiple speakers in a single audio file while assigning transcribed words to their respective speaker. Our project’s goal is to combine these two existing tools and make one streamlined interface for creating transcriptions from an audio file.</a:t>
            </a:r>
          </a:p>
          <a:p>
            <a:endParaRPr lang="en-US" sz="40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8159683"/>
            <a:ext cx="15858342" cy="7298675"/>
          </a:xfrm>
        </p:spPr>
        <p:txBody>
          <a:bodyPr/>
          <a:lstStyle/>
          <a:p>
            <a:r>
              <a:rPr lang="en-US" sz="4000" dirty="0"/>
              <a:t>Users will submit a wave audio file containing a conversation between two or more people. The user will then select portions of the audio in which only one person is talking, and will do this for each speaker in the conversation. Then, a profile for that user is created with that audio clip, which will be used for speaker identification. The program then uses a self-similarity measure to identify points in the audio at which one speaker stops speaking and another starts. It segments the original audio file and splits it into multiple files. Each file will then be analyzed by the speech identification API, the speaker will be identified, and the text of the audio file transcribed. This will be written in the format of a transcript, where the speaker’s name precedes the words they said. </a:t>
            </a:r>
          </a:p>
        </p:txBody>
      </p:sp>
      <p:sp>
        <p:nvSpPr>
          <p:cNvPr id="26" name="Text Placeholder 25"/>
          <p:cNvSpPr>
            <a:spLocks noGrp="1"/>
          </p:cNvSpPr>
          <p:nvPr>
            <p:ph type="body" sz="quarter" idx="20"/>
          </p:nvPr>
        </p:nvSpPr>
        <p:spPr>
          <a:xfrm>
            <a:off x="1099092" y="17307692"/>
            <a:ext cx="15835312" cy="1226700"/>
          </a:xfrm>
        </p:spPr>
        <p:txBody>
          <a:bodyPr/>
          <a:lstStyle/>
          <a:p>
            <a:r>
              <a:rPr lang="en-US" sz="6600" dirty="0"/>
              <a:t>How the Project Works (High Level)</a:t>
            </a:r>
          </a:p>
        </p:txBody>
      </p:sp>
      <p:sp>
        <p:nvSpPr>
          <p:cNvPr id="27" name="Text Placeholder 26"/>
          <p:cNvSpPr>
            <a:spLocks noGrp="1"/>
          </p:cNvSpPr>
          <p:nvPr>
            <p:ph type="body" sz="quarter" idx="21"/>
          </p:nvPr>
        </p:nvSpPr>
        <p:spPr>
          <a:xfrm>
            <a:off x="17679990" y="18164130"/>
            <a:ext cx="15833456" cy="12469321"/>
          </a:xfrm>
        </p:spPr>
        <p:txBody>
          <a:bodyPr/>
          <a:lstStyle/>
          <a:p>
            <a:r>
              <a:rPr lang="en-US" sz="4000" dirty="0"/>
              <a:t>We used Python 3 to accomplish all the backend processing, segmenting and transcribing of the audio files. For speaker recognition and transcription, we used Microsoft’s Bing Speaker Identification and Speech to Text APIs. We used a HTML/CSS/JavaScript frontend along with the </a:t>
            </a:r>
            <a:r>
              <a:rPr lang="en-US" sz="4000" dirty="0" err="1"/>
              <a:t>wavesurfer.js</a:t>
            </a:r>
            <a:r>
              <a:rPr lang="en-US" sz="4000" dirty="0"/>
              <a:t> library for manipulating waveforms and displaying them to the user. </a:t>
            </a:r>
          </a:p>
          <a:p>
            <a:r>
              <a:rPr lang="en-US" sz="4000" dirty="0"/>
              <a:t>We tested the performance of our transcription software upon two major criteria: (1) How well it segmented the audio files into smaller files where only one speaker was talking, and (2) How accurate the final transcription was (regarding both the speaker identification and the speech to text conversion). For both of these instances we utilized f-score as a measure of our success. </a:t>
            </a:r>
          </a:p>
          <a:p>
            <a:r>
              <a:rPr lang="en-US" sz="4000" dirty="0"/>
              <a:t>In terms of testing data, we primarily used two files: one of a clip of an NPR interview, where an interviewer asked President Obama a question, and he started his response, and another of the three of us reading different sections from a Wikipedia article on sports in Latvia. Because we are using the Bing API, our speech to text and speech recognition f-scores are something that would primarily be determined by how well our audio was segmented</a:t>
            </a:r>
          </a:p>
        </p:txBody>
      </p:sp>
      <p:sp>
        <p:nvSpPr>
          <p:cNvPr id="28" name="Text Placeholder 27"/>
          <p:cNvSpPr>
            <a:spLocks noGrp="1"/>
          </p:cNvSpPr>
          <p:nvPr>
            <p:ph type="body" sz="quarter" idx="22"/>
          </p:nvPr>
        </p:nvSpPr>
        <p:spPr>
          <a:xfrm>
            <a:off x="17679990" y="17351154"/>
            <a:ext cx="15833456" cy="1134367"/>
          </a:xfrm>
        </p:spPr>
        <p:txBody>
          <a:bodyPr/>
          <a:lstStyle/>
          <a:p>
            <a:r>
              <a:rPr lang="en-US" sz="6000" dirty="0"/>
              <a:t>How we Built and Tested the Project</a:t>
            </a:r>
          </a:p>
        </p:txBody>
      </p:sp>
      <p:sp>
        <p:nvSpPr>
          <p:cNvPr id="29" name="Text Placeholder 28"/>
          <p:cNvSpPr>
            <a:spLocks noGrp="1"/>
          </p:cNvSpPr>
          <p:nvPr>
            <p:ph type="body" sz="quarter" idx="23"/>
          </p:nvPr>
        </p:nvSpPr>
        <p:spPr/>
        <p:txBody>
          <a:bodyPr/>
          <a:lstStyle/>
          <a:p>
            <a:endParaRPr lang="en-US"/>
          </a:p>
        </p:txBody>
      </p:sp>
      <p:sp>
        <p:nvSpPr>
          <p:cNvPr id="30" name="Text Placeholder 29"/>
          <p:cNvSpPr>
            <a:spLocks noGrp="1"/>
          </p:cNvSpPr>
          <p:nvPr>
            <p:ph type="body" sz="quarter" idx="24"/>
          </p:nvPr>
        </p:nvSpPr>
        <p:spPr/>
        <p:txBody>
          <a:bodyPr/>
          <a:lstStyle/>
          <a:p>
            <a:r>
              <a:rPr lang="en-US" dirty="0"/>
              <a:t>Performance of the Transcription Software</a:t>
            </a:r>
          </a:p>
        </p:txBody>
      </p:sp>
      <p:sp>
        <p:nvSpPr>
          <p:cNvPr id="31" name="Text Placeholder 30"/>
          <p:cNvSpPr>
            <a:spLocks noGrp="1"/>
          </p:cNvSpPr>
          <p:nvPr>
            <p:ph type="body" sz="quarter" idx="25"/>
          </p:nvPr>
        </p:nvSpPr>
        <p:spPr/>
        <p:txBody>
          <a:bodyPr/>
          <a:lstStyle/>
          <a:p>
            <a:r>
              <a:rPr lang="en-US" dirty="0"/>
              <a:t>The Interface</a:t>
            </a:r>
          </a:p>
        </p:txBody>
      </p:sp>
      <p:sp>
        <p:nvSpPr>
          <p:cNvPr id="225" name="Text Placeholder 224"/>
          <p:cNvSpPr>
            <a:spLocks noGrp="1"/>
          </p:cNvSpPr>
          <p:nvPr>
            <p:ph type="body" sz="quarter" idx="26"/>
          </p:nvPr>
        </p:nvSpPr>
        <p:spPr>
          <a:xfrm>
            <a:off x="34295031" y="6420045"/>
            <a:ext cx="15838700" cy="835367"/>
          </a:xfrm>
        </p:spPr>
        <p:txBody>
          <a:bodyPr/>
          <a:lstStyle/>
          <a:p>
            <a:r>
              <a:rPr lang="en-US" sz="2000" dirty="0"/>
              <a:t>Please see screenshots and captions of the user interface below.</a:t>
            </a:r>
          </a:p>
        </p:txBody>
      </p:sp>
      <p:sp>
        <p:nvSpPr>
          <p:cNvPr id="226" name="Text Placeholder 225"/>
          <p:cNvSpPr>
            <a:spLocks noGrp="1"/>
          </p:cNvSpPr>
          <p:nvPr>
            <p:ph type="body" sz="quarter" idx="27"/>
          </p:nvPr>
        </p:nvSpPr>
        <p:spPr>
          <a:xfrm>
            <a:off x="34295031" y="22637638"/>
            <a:ext cx="15838700" cy="857368"/>
          </a:xfrm>
        </p:spPr>
        <p:txBody>
          <a:bodyPr/>
          <a:lstStyle/>
          <a:p>
            <a:r>
              <a:rPr lang="en-US" dirty="0"/>
              <a:t>Conclusions</a:t>
            </a:r>
          </a:p>
        </p:txBody>
      </p:sp>
      <p:sp>
        <p:nvSpPr>
          <p:cNvPr id="227" name="Text Placeholder 226"/>
          <p:cNvSpPr>
            <a:spLocks noGrp="1"/>
          </p:cNvSpPr>
          <p:nvPr>
            <p:ph type="body" sz="quarter" idx="28"/>
          </p:nvPr>
        </p:nvSpPr>
        <p:spPr>
          <a:xfrm>
            <a:off x="34292096" y="23584125"/>
            <a:ext cx="15844570" cy="958478"/>
          </a:xfrm>
        </p:spPr>
        <p:txBody>
          <a:bodyPr/>
          <a:lstStyle/>
          <a:p>
            <a:endParaRPr lang="en-US"/>
          </a:p>
        </p:txBody>
      </p:sp>
      <p:sp>
        <p:nvSpPr>
          <p:cNvPr id="228" name="Text Placeholder 227"/>
          <p:cNvSpPr>
            <a:spLocks noGrp="1"/>
          </p:cNvSpPr>
          <p:nvPr>
            <p:ph type="body" sz="quarter" idx="29"/>
          </p:nvPr>
        </p:nvSpPr>
        <p:spPr>
          <a:xfrm>
            <a:off x="34295031" y="28687440"/>
            <a:ext cx="15838700" cy="857368"/>
          </a:xfrm>
        </p:spPr>
        <p:txBody>
          <a:bodyPr/>
          <a:lstStyle/>
          <a:p>
            <a:endParaRPr lang="en-US" dirty="0"/>
          </a:p>
        </p:txBody>
      </p:sp>
      <p:sp>
        <p:nvSpPr>
          <p:cNvPr id="229" name="Text Placeholder 228"/>
          <p:cNvSpPr>
            <a:spLocks noGrp="1"/>
          </p:cNvSpPr>
          <p:nvPr>
            <p:ph type="body" sz="quarter" idx="30"/>
          </p:nvPr>
        </p:nvSpPr>
        <p:spPr>
          <a:xfrm>
            <a:off x="34292096" y="29592363"/>
            <a:ext cx="15844570" cy="958478"/>
          </a:xfrm>
        </p:spPr>
        <p:txBody>
          <a:bodyPr/>
          <a:lstStyle/>
          <a:p>
            <a:endParaRPr lang="en-US" dirty="0"/>
          </a:p>
        </p:txBody>
      </p:sp>
      <p:sp>
        <p:nvSpPr>
          <p:cNvPr id="230" name="Text Placeholder 229"/>
          <p:cNvSpPr>
            <a:spLocks noGrp="1"/>
          </p:cNvSpPr>
          <p:nvPr>
            <p:ph type="body" sz="quarter" idx="150"/>
          </p:nvPr>
        </p:nvSpPr>
        <p:spPr/>
        <p:txBody>
          <a:bodyPr>
            <a:normAutofit fontScale="92500"/>
          </a:bodyPr>
          <a:lstStyle/>
          <a:p>
            <a:r>
              <a:rPr lang="en-US" dirty="0">
                <a:hlinkClick r:id="rId3"/>
              </a:rPr>
              <a:t>vincentbommier2018@u.northwestern.edu</a:t>
            </a:r>
            <a:r>
              <a:rPr lang="en-US" dirty="0"/>
              <a:t>, </a:t>
            </a:r>
            <a:r>
              <a:rPr lang="en-US" dirty="0">
                <a:hlinkClick r:id="rId4"/>
              </a:rPr>
              <a:t>jeremykaish2018@u.northwestern.edu</a:t>
            </a:r>
            <a:r>
              <a:rPr lang="en-US" dirty="0"/>
              <a:t>, </a:t>
            </a:r>
            <a:r>
              <a:rPr lang="en-US" dirty="0">
                <a:hlinkClick r:id="rId5"/>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40279482" y="557502"/>
            <a:ext cx="10916131" cy="1569660"/>
          </a:xfrm>
          <a:prstGeom prst="rect">
            <a:avLst/>
          </a:prstGeom>
          <a:noFill/>
        </p:spPr>
        <p:txBody>
          <a:bodyPr wrap="square" rtlCol="0">
            <a:spAutoFit/>
          </a:bodyPr>
          <a:lstStyle/>
          <a:p>
            <a:pPr algn="r"/>
            <a:r>
              <a:rPr lang="en-US" sz="3200" dirty="0">
                <a:solidFill>
                  <a:schemeClr val="bg1"/>
                </a:solidFill>
                <a:latin typeface="Calibri" charset="0"/>
                <a:ea typeface="Calibri" charset="0"/>
                <a:cs typeface="Calibri" charset="0"/>
              </a:rPr>
              <a:t>Professor Bryan Pardo</a:t>
            </a:r>
          </a:p>
          <a:p>
            <a:pPr algn="r"/>
            <a:r>
              <a:rPr lang="en-US" sz="3200" dirty="0">
                <a:solidFill>
                  <a:schemeClr val="bg1"/>
                </a:solidFill>
                <a:latin typeface="Calibri" charset="0"/>
                <a:ea typeface="Calibri" charset="0"/>
                <a:cs typeface="Calibri" charset="0"/>
              </a:rPr>
              <a:t>EECS352: Machine Perception of Music and Audio</a:t>
            </a:r>
          </a:p>
          <a:p>
            <a:pPr algn="r"/>
            <a:r>
              <a:rPr lang="en-US" sz="3200" dirty="0">
                <a:solidFill>
                  <a:schemeClr val="bg1"/>
                </a:solidFill>
                <a:latin typeface="Calibri" charset="0"/>
                <a:ea typeface="Calibri" charset="0"/>
                <a:cs typeface="Calibri"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805070" y="7361122"/>
            <a:ext cx="6660842" cy="3656698"/>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33136" y="7400815"/>
            <a:ext cx="3771900" cy="1574800"/>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05069" y="11412387"/>
            <a:ext cx="6660843" cy="3646187"/>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211386" y="13095017"/>
            <a:ext cx="1912913" cy="176799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805070" y="15491252"/>
            <a:ext cx="6660843" cy="2776969"/>
          </a:xfrm>
          <a:prstGeom prst="rect">
            <a:avLst/>
          </a:prstGeom>
        </p:spPr>
      </p:pic>
      <p:cxnSp>
        <p:nvCxnSpPr>
          <p:cNvPr id="23" name="Elbow Connector 22"/>
          <p:cNvCxnSpPr>
            <a:stCxn id="6" idx="3"/>
            <a:endCxn id="211" idx="1"/>
          </p:cNvCxnSpPr>
          <p:nvPr/>
        </p:nvCxnSpPr>
        <p:spPr>
          <a:xfrm flipV="1">
            <a:off x="41465912" y="12014807"/>
            <a:ext cx="847960" cy="1220674"/>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33136" y="9355025"/>
            <a:ext cx="3771900" cy="1206500"/>
          </a:xfrm>
          <a:prstGeom prst="rect">
            <a:avLst/>
          </a:prstGeom>
        </p:spPr>
      </p:pic>
      <p:cxnSp>
        <p:nvCxnSpPr>
          <p:cNvPr id="50" name="Elbow Connector 49"/>
          <p:cNvCxnSpPr>
            <a:stCxn id="4" idx="3"/>
            <a:endCxn id="5" idx="1"/>
          </p:cNvCxnSpPr>
          <p:nvPr/>
        </p:nvCxnSpPr>
        <p:spPr>
          <a:xfrm flipV="1">
            <a:off x="41465912" y="8188215"/>
            <a:ext cx="1867224" cy="1001256"/>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a:stCxn id="5" idx="2"/>
            <a:endCxn id="47" idx="0"/>
          </p:cNvCxnSpPr>
          <p:nvPr/>
        </p:nvCxnSpPr>
        <p:spPr>
          <a:xfrm>
            <a:off x="45219086" y="8975615"/>
            <a:ext cx="0" cy="379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Elbow Connector 193"/>
          <p:cNvCxnSpPr>
            <a:stCxn id="47" idx="2"/>
            <a:endCxn id="6" idx="0"/>
          </p:cNvCxnSpPr>
          <p:nvPr/>
        </p:nvCxnSpPr>
        <p:spPr>
          <a:xfrm rot="5400000">
            <a:off x="41251858" y="7445159"/>
            <a:ext cx="850862" cy="7083595"/>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96" name="TextBox 195"/>
          <p:cNvSpPr txBox="1"/>
          <p:nvPr/>
        </p:nvSpPr>
        <p:spPr>
          <a:xfrm>
            <a:off x="41061250" y="7378523"/>
            <a:ext cx="415281"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a:t>
            </a:r>
          </a:p>
        </p:txBody>
      </p:sp>
      <p:sp>
        <p:nvSpPr>
          <p:cNvPr id="197" name="TextBox 196"/>
          <p:cNvSpPr txBox="1"/>
          <p:nvPr/>
        </p:nvSpPr>
        <p:spPr>
          <a:xfrm>
            <a:off x="46824480" y="7420556"/>
            <a:ext cx="280556"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a</a:t>
            </a:r>
          </a:p>
        </p:txBody>
      </p:sp>
      <p:sp>
        <p:nvSpPr>
          <p:cNvPr id="198" name="TextBox 197"/>
          <p:cNvSpPr txBox="1"/>
          <p:nvPr/>
        </p:nvSpPr>
        <p:spPr>
          <a:xfrm>
            <a:off x="46824480" y="9363883"/>
            <a:ext cx="280556"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b</a:t>
            </a:r>
          </a:p>
        </p:txBody>
      </p:sp>
      <p:sp>
        <p:nvSpPr>
          <p:cNvPr id="202" name="TextBox 201"/>
          <p:cNvSpPr txBox="1"/>
          <p:nvPr/>
        </p:nvSpPr>
        <p:spPr>
          <a:xfrm>
            <a:off x="41050631" y="11412386"/>
            <a:ext cx="415281"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a:t>
            </a:r>
          </a:p>
        </p:txBody>
      </p:sp>
      <p:sp>
        <p:nvSpPr>
          <p:cNvPr id="205" name="TextBox 204"/>
          <p:cNvSpPr txBox="1"/>
          <p:nvPr/>
        </p:nvSpPr>
        <p:spPr>
          <a:xfrm>
            <a:off x="47807727" y="13094944"/>
            <a:ext cx="316572" cy="520888"/>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c</a:t>
            </a:r>
          </a:p>
        </p:txBody>
      </p:sp>
      <p:pic>
        <p:nvPicPr>
          <p:cNvPr id="206" name="Picture 20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385909" y="13150095"/>
            <a:ext cx="2939636" cy="1687569"/>
          </a:xfrm>
          <a:prstGeom prst="rect">
            <a:avLst/>
          </a:prstGeom>
        </p:spPr>
      </p:pic>
      <p:sp>
        <p:nvSpPr>
          <p:cNvPr id="204" name="TextBox 203"/>
          <p:cNvSpPr txBox="1"/>
          <p:nvPr/>
        </p:nvSpPr>
        <p:spPr>
          <a:xfrm>
            <a:off x="45001935" y="13150095"/>
            <a:ext cx="323610"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b</a:t>
            </a:r>
          </a:p>
        </p:txBody>
      </p:sp>
      <p:pic>
        <p:nvPicPr>
          <p:cNvPr id="211" name="Picture 2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313872" y="11412464"/>
            <a:ext cx="5810427" cy="1204686"/>
          </a:xfrm>
          <a:prstGeom prst="rect">
            <a:avLst/>
          </a:prstGeom>
        </p:spPr>
      </p:pic>
      <p:sp>
        <p:nvSpPr>
          <p:cNvPr id="203" name="TextBox 202"/>
          <p:cNvSpPr txBox="1"/>
          <p:nvPr/>
        </p:nvSpPr>
        <p:spPr>
          <a:xfrm>
            <a:off x="47800689" y="11405883"/>
            <a:ext cx="323610"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a</a:t>
            </a:r>
          </a:p>
        </p:txBody>
      </p:sp>
      <p:cxnSp>
        <p:nvCxnSpPr>
          <p:cNvPr id="237" name="Elbow Connector 236"/>
          <p:cNvCxnSpPr>
            <a:stCxn id="211" idx="2"/>
            <a:endCxn id="206" idx="0"/>
          </p:cNvCxnSpPr>
          <p:nvPr/>
        </p:nvCxnSpPr>
        <p:spPr>
          <a:xfrm rot="5400000">
            <a:off x="44270935" y="12201943"/>
            <a:ext cx="532945" cy="1363359"/>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1" name="Straight Arrow Connector 240"/>
          <p:cNvCxnSpPr>
            <a:stCxn id="206" idx="3"/>
            <a:endCxn id="9" idx="1"/>
          </p:cNvCxnSpPr>
          <p:nvPr/>
        </p:nvCxnSpPr>
        <p:spPr>
          <a:xfrm flipV="1">
            <a:off x="45325545" y="13979015"/>
            <a:ext cx="885841" cy="148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3" name="Elbow Connector 252"/>
          <p:cNvCxnSpPr>
            <a:stCxn id="9" idx="2"/>
            <a:endCxn id="10" idx="0"/>
          </p:cNvCxnSpPr>
          <p:nvPr/>
        </p:nvCxnSpPr>
        <p:spPr>
          <a:xfrm rot="5400000">
            <a:off x="42337548" y="10660957"/>
            <a:ext cx="628240" cy="9032351"/>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255" name="TextBox 254"/>
          <p:cNvSpPr txBox="1"/>
          <p:nvPr/>
        </p:nvSpPr>
        <p:spPr>
          <a:xfrm>
            <a:off x="34805070" y="18357341"/>
            <a:ext cx="7114455" cy="40934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Home screen</a:t>
            </a:r>
          </a:p>
          <a:p>
            <a:r>
              <a:rPr lang="en-US" sz="2000" dirty="0">
                <a:latin typeface="Times New Roman" panose="02020603050405020304" pitchFamily="18" charset="0"/>
                <a:cs typeface="Times New Roman" panose="02020603050405020304" pitchFamily="18" charset="0"/>
              </a:rPr>
              <a:t>  a. User must upload a .wav file</a:t>
            </a:r>
          </a:p>
          <a:p>
            <a:r>
              <a:rPr lang="en-US" sz="2000" dirty="0">
                <a:latin typeface="Times New Roman" panose="02020603050405020304" pitchFamily="18" charset="0"/>
                <a:cs typeface="Times New Roman" panose="02020603050405020304" pitchFamily="18" charset="0"/>
              </a:rPr>
              <a:t>  b. User uploads .wav file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Waveform editing/segmentation screen</a:t>
            </a:r>
          </a:p>
          <a:p>
            <a:r>
              <a:rPr lang="en-US" sz="2000" dirty="0">
                <a:latin typeface="Times New Roman" panose="02020603050405020304" pitchFamily="18" charset="0"/>
                <a:cs typeface="Times New Roman" panose="02020603050405020304" pitchFamily="18" charset="0"/>
              </a:rPr>
              <a:t>  a. User selects portions of audio where only one speaker is talking</a:t>
            </a:r>
          </a:p>
          <a:p>
            <a:r>
              <a:rPr lang="en-US" sz="2000" dirty="0">
                <a:latin typeface="Times New Roman" panose="02020603050405020304" pitchFamily="18" charset="0"/>
                <a:cs typeface="Times New Roman" panose="02020603050405020304" pitchFamily="18" charset="0"/>
              </a:rPr>
              <a:t>  b. User assigns a name to the speaker of the current selection</a:t>
            </a:r>
          </a:p>
          <a:p>
            <a:r>
              <a:rPr lang="en-US" sz="2000" dirty="0">
                <a:latin typeface="Times New Roman" panose="02020603050405020304" pitchFamily="18" charset="0"/>
                <a:cs typeface="Times New Roman" panose="02020603050405020304" pitchFamily="18" charset="0"/>
              </a:rPr>
              <a:t>  c. User repeats this for each speaker in the file (once per speaker)</a:t>
            </a:r>
          </a:p>
          <a:p>
            <a:r>
              <a:rPr lang="en-US" sz="2000" dirty="0">
                <a:latin typeface="Times New Roman" panose="02020603050405020304" pitchFamily="18" charset="0"/>
                <a:cs typeface="Times New Roman" panose="02020603050405020304" pitchFamily="18" charset="0"/>
              </a:rPr>
              <a:t>  d. Once satisfied with the selections, the user only needs to press transcribe and the text will be generated!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Generated transcript is displayed!</a:t>
            </a:r>
          </a:p>
          <a:p>
            <a:endParaRPr lang="en-US" sz="2000" dirty="0">
              <a:latin typeface="Times New Roman" panose="02020603050405020304" pitchFamily="18" charset="0"/>
              <a:cs typeface="Times New Roman" panose="02020603050405020304" pitchFamily="18" charset="0"/>
            </a:endParaRPr>
          </a:p>
        </p:txBody>
      </p:sp>
      <p:sp>
        <p:nvSpPr>
          <p:cNvPr id="288" name="TextBox 287"/>
          <p:cNvSpPr txBox="1"/>
          <p:nvPr/>
        </p:nvSpPr>
        <p:spPr>
          <a:xfrm>
            <a:off x="41061250" y="15491252"/>
            <a:ext cx="415281"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d</a:t>
            </a:r>
          </a:p>
        </p:txBody>
      </p:sp>
      <p:pic>
        <p:nvPicPr>
          <p:cNvPr id="7" name="Picture 6"/>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4885" y="25031771"/>
            <a:ext cx="7517026" cy="7311337"/>
          </a:xfrm>
          <a:prstGeom prst="rect">
            <a:avLst/>
          </a:prstGeom>
        </p:spPr>
      </p:pic>
      <p:sp>
        <p:nvSpPr>
          <p:cNvPr id="8" name="Oval 7"/>
          <p:cNvSpPr/>
          <p:nvPr/>
        </p:nvSpPr>
        <p:spPr>
          <a:xfrm>
            <a:off x="3886200" y="27241500"/>
            <a:ext cx="4685711" cy="50992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2420452" y="25850599"/>
            <a:ext cx="1855183" cy="1843278"/>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79320" y="27822404"/>
            <a:ext cx="3654325" cy="3630875"/>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6"/>
          </p:cNvCxnSpPr>
          <p:nvPr/>
        </p:nvCxnSpPr>
        <p:spPr>
          <a:xfrm flipV="1">
            <a:off x="8571911" y="26289000"/>
            <a:ext cx="745586" cy="12074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9317497" y="25850598"/>
            <a:ext cx="4296276" cy="724151"/>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Change</a:t>
            </a:r>
            <a:r>
              <a:rPr lang="en-US" sz="4000" dirty="0">
                <a:latin typeface="Times New Roman" panose="02020603050405020304" pitchFamily="18" charset="0"/>
                <a:cs typeface="Times New Roman" panose="02020603050405020304" pitchFamily="18" charset="0"/>
              </a:rPr>
              <a:t> </a:t>
            </a:r>
            <a:r>
              <a:rPr lang="en-US" sz="4000" dirty="0">
                <a:solidFill>
                  <a:schemeClr val="accent5">
                    <a:lumMod val="50000"/>
                  </a:schemeClr>
                </a:solidFill>
                <a:latin typeface="Times New Roman" panose="02020603050405020304" pitchFamily="18" charset="0"/>
                <a:cs typeface="Times New Roman" panose="02020603050405020304" pitchFamily="18" charset="0"/>
              </a:rPr>
              <a:t>in speakers</a:t>
            </a:r>
          </a:p>
        </p:txBody>
      </p:sp>
      <p:cxnSp>
        <p:nvCxnSpPr>
          <p:cNvPr id="62" name="Straight Arrow Connector 61"/>
          <p:cNvCxnSpPr/>
          <p:nvPr/>
        </p:nvCxnSpPr>
        <p:spPr>
          <a:xfrm>
            <a:off x="6206482" y="29534566"/>
            <a:ext cx="2608748" cy="357251"/>
          </a:xfrm>
          <a:prstGeom prst="straightConnector1">
            <a:avLst/>
          </a:prstGeom>
          <a:ln w="76200">
            <a:solidFill>
              <a:srgbClr val="FFFF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983130" y="29523474"/>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#2’s dialogue</a:t>
            </a:r>
          </a:p>
        </p:txBody>
      </p:sp>
      <p:sp>
        <p:nvSpPr>
          <p:cNvPr id="240" name="Freeform: Shape 239"/>
          <p:cNvSpPr/>
          <p:nvPr/>
        </p:nvSpPr>
        <p:spPr>
          <a:xfrm>
            <a:off x="3140323" y="26708100"/>
            <a:ext cx="5832228" cy="2152711"/>
          </a:xfrm>
          <a:custGeom>
            <a:avLst/>
            <a:gdLst>
              <a:gd name="connsiteX0" fmla="*/ 343085 w 6096185"/>
              <a:gd name="connsiteY0" fmla="*/ 0 h 2412099"/>
              <a:gd name="connsiteX1" fmla="*/ 628835 w 6096185"/>
              <a:gd name="connsiteY1" fmla="*/ 2305050 h 2412099"/>
              <a:gd name="connsiteX2" fmla="*/ 6096185 w 6096185"/>
              <a:gd name="connsiteY2" fmla="*/ 2057400 h 2412099"/>
              <a:gd name="connsiteX3" fmla="*/ 6096185 w 6096185"/>
              <a:gd name="connsiteY3" fmla="*/ 2057400 h 2412099"/>
              <a:gd name="connsiteX0" fmla="*/ 79128 w 5832228"/>
              <a:gd name="connsiteY0" fmla="*/ 0 h 2152711"/>
              <a:gd name="connsiteX1" fmla="*/ 1488828 w 5832228"/>
              <a:gd name="connsiteY1" fmla="*/ 1981200 h 2152711"/>
              <a:gd name="connsiteX2" fmla="*/ 5832228 w 5832228"/>
              <a:gd name="connsiteY2" fmla="*/ 2057400 h 2152711"/>
              <a:gd name="connsiteX3" fmla="*/ 5832228 w 5832228"/>
              <a:gd name="connsiteY3" fmla="*/ 2057400 h 2152711"/>
            </a:gdLst>
            <a:ahLst/>
            <a:cxnLst>
              <a:cxn ang="0">
                <a:pos x="connsiteX0" y="connsiteY0"/>
              </a:cxn>
              <a:cxn ang="0">
                <a:pos x="connsiteX1" y="connsiteY1"/>
              </a:cxn>
              <a:cxn ang="0">
                <a:pos x="connsiteX2" y="connsiteY2"/>
              </a:cxn>
              <a:cxn ang="0">
                <a:pos x="connsiteX3" y="connsiteY3"/>
              </a:cxn>
            </a:cxnLst>
            <a:rect l="l" t="t" r="r" b="b"/>
            <a:pathLst>
              <a:path w="5832228" h="2152711">
                <a:moveTo>
                  <a:pt x="79128" y="0"/>
                </a:moveTo>
                <a:cubicBezTo>
                  <a:pt x="-257422" y="981075"/>
                  <a:pt x="529978" y="1638300"/>
                  <a:pt x="1488828" y="1981200"/>
                </a:cubicBezTo>
                <a:cubicBezTo>
                  <a:pt x="2447678" y="2324100"/>
                  <a:pt x="5108328" y="2044700"/>
                  <a:pt x="5832228" y="2057400"/>
                </a:cubicBezTo>
                <a:lnTo>
                  <a:pt x="5832228" y="2057400"/>
                </a:lnTo>
              </a:path>
            </a:pathLst>
          </a:custGeom>
          <a:noFill/>
          <a:ln w="76200">
            <a:solidFill>
              <a:srgbClr val="FFFF00"/>
            </a:solidFill>
            <a:prstDash val="lgDash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9037783" y="28408238"/>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#1’s dialogue</a:t>
            </a:r>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578</TotalTime>
  <Words>704</Words>
  <Application>Microsoft Office PowerPoint</Application>
  <PresentationFormat>Custom</PresentationFormat>
  <Paragraphs>42</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Vincent</cp:lastModifiedBy>
  <cp:revision>49</cp:revision>
  <dcterms:created xsi:type="dcterms:W3CDTF">2012-02-04T00:31:01Z</dcterms:created>
  <dcterms:modified xsi:type="dcterms:W3CDTF">2017-03-16T04:29:18Z</dcterms:modified>
</cp:coreProperties>
</file>