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1" r:id="rId10"/>
    <p:sldId id="263" r:id="rId11"/>
    <p:sldId id="264" r:id="rId12"/>
    <p:sldId id="265" r:id="rId13"/>
    <p:sldId id="266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>
        <p:scale>
          <a:sx n="96" d="100"/>
          <a:sy n="96" d="100"/>
        </p:scale>
        <p:origin x="264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4058-C8F7-E786-A551-EC52FFD38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D4F6-F915-D466-730B-ABFA31DB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0768-1E28-7FCE-2EF6-53E7B548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6852-6BA4-9CDD-1E80-90D92290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9F8B-FF24-DEF9-A6B0-340DEB3C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21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9AAA-AB5D-0BF8-3574-1FD5298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BF60D-6E86-6DB6-B35C-08A1E668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A3F9-C6F3-5CB2-B852-E29C9247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7478-A66F-485A-E411-97A34DE9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56B2-7431-6DC9-08C7-E0916A96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03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FA4AE-6676-7AFA-5F4A-5F992D4B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8746-2A7B-539B-2A9B-BBFDF4AB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867D-2B76-B514-E9B5-90C71CA4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DA1-8980-9093-2CD1-DD2884C1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285C-FBD0-FEFD-347D-895BA73D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81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09D-6ED2-869D-A98A-7E62DCCC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49B3-E841-EE84-000C-FCA6FAD4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C7D4-7AC6-059E-15DA-754D6714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984B-62E4-3EEB-F9BA-3E24735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AB3D-B8BC-DAF1-53D7-3976C57C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66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6041-E612-8E36-7230-97CD3792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77D3-F9C6-71D1-2CB3-341A676D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8137-631D-61A4-59E9-F816F05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607-54B5-2CD3-246C-B8330333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2729-EE0C-5F89-EBA1-B7622932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8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B38C-1AE2-4337-0DCC-B9CB6507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E323-6ACA-4DE6-FE99-381D37DD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B9C4-F88B-E246-3BE8-19526DF78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F340-5A99-4AAB-6B0F-3806FF2D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6C54-1D9F-F265-575A-8D3BB287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0A44-0996-58C6-56FF-B5FF711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937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663B-8A57-4A36-284C-75BA41E5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E63D-1FDB-FDC5-06CF-3262E20A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2FBD-85DF-B472-C5CC-D3A673FF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28C1D-8EF9-6D23-9868-CEAC02E1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DC730-381F-CACC-D67F-5EE290E3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F7CBE-177C-9E10-545B-52793FEA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BAABB-E793-84B0-96CF-7EE5FBAB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95F5C-85A9-4E92-817C-7A78A013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81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770A-78AA-616D-E6DD-157EE2D4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6410-625D-A3F6-57D7-F45182F4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C0F3D-0BCE-4560-52E5-AC55E15B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32BD-ED29-1C4B-8777-E702BC63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29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D6AAB-2856-60DA-6D87-76922AB3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185A8-B8A7-94C7-5F67-ED7E939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D65B-916C-BAD0-0880-5F680326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93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1C5D-1114-EEE9-47D7-F9176ABD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3D85-3B1D-7B56-66EA-A038F59B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6E2F9-E3C5-3B25-4BD7-53FAB5D6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904B-2535-BCAB-11ED-84F228C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1F6A-7B8F-CB71-C7E9-54BF7B04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431F-CE2B-E1BE-832E-0354DD6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835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2C1A-4F96-B680-CBF1-7281A1E9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09973-F5B5-4E58-8837-4EDF3869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1015-29C5-07C6-755B-27DFC5D5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84143-F606-F8DB-C773-BB7FF7E4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F4C1-3302-4E88-7E5D-306E97F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C4C5-AFBB-7905-7B47-3A71F759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92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8F06-8A4E-7E30-1A16-43ACD555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741E-99C3-D1F6-F4B8-092A81C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6C5D-B37B-60E8-3FE4-159D7C27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1C0E-E386-534C-AAAC-A99FA0C525B3}" type="datetimeFigureOut">
              <a:rPr lang="en-IT" smtClean="0"/>
              <a:t>24/05/22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BE4F9-6850-69F2-B20E-CBCD3790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B762-549B-B8F4-C999-C6EB1204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B4D7-3E87-2446-82F6-F61717F7C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28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EAF-3BF6-DFB6-8281-04E83CE33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5698" y="1635167"/>
            <a:ext cx="6009502" cy="2387600"/>
          </a:xfrm>
        </p:spPr>
        <p:txBody>
          <a:bodyPr>
            <a:normAutofit fontScale="90000"/>
          </a:bodyPr>
          <a:lstStyle/>
          <a:p>
            <a:r>
              <a:rPr lang="en-IT" dirty="0">
                <a:solidFill>
                  <a:schemeClr val="bg1"/>
                </a:solidFill>
              </a:rPr>
              <a:t>Shogi: The Japanese Chess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AF09-98E0-9D14-8D06-3810EC315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698" y="4114842"/>
            <a:ext cx="6009502" cy="1655762"/>
          </a:xfrm>
        </p:spPr>
        <p:txBody>
          <a:bodyPr/>
          <a:lstStyle/>
          <a:p>
            <a:r>
              <a:rPr lang="en-IT" dirty="0">
                <a:solidFill>
                  <a:schemeClr val="bg1"/>
                </a:solidFill>
              </a:rPr>
              <a:t>AUTHOR: Rolando Mignone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1C16-8520-7482-D40E-1142AD2D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1" y="1087393"/>
            <a:ext cx="3648833" cy="468321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908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776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1460" y="1894887"/>
            <a:ext cx="3457331" cy="3457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K\ and \ K/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72459"/>
            <a:ext cx="6275563" cy="2645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ck_h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endParaRPr lang="en-GB" sz="1600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&amp;&amp; 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endParaRPr lang="en-GB" sz="1600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])))</a:t>
            </a: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7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228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0D7C3E9B-66F4-4B91-E053-CA6335C353A6}"/>
              </a:ext>
            </a:extLst>
          </p:cNvPr>
          <p:cNvSpPr/>
          <p:nvPr/>
        </p:nvSpPr>
        <p:spPr>
          <a:xfrm>
            <a:off x="594172" y="1986070"/>
            <a:ext cx="2361465" cy="1581726"/>
          </a:xfrm>
          <a:prstGeom prst="bracePair">
            <a:avLst/>
          </a:pr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54AAB3F9-B16E-14F2-DD77-006B38FF4CDD}"/>
              </a:ext>
            </a:extLst>
          </p:cNvPr>
          <p:cNvSpPr/>
          <p:nvPr/>
        </p:nvSpPr>
        <p:spPr>
          <a:xfrm>
            <a:off x="3452827" y="1981452"/>
            <a:ext cx="2361465" cy="1581726"/>
          </a:xfrm>
          <a:prstGeom prst="bracePair">
            <a:avLst/>
          </a:pr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AE223A77-8173-FAE2-656E-FAA612A4F237}"/>
              </a:ext>
            </a:extLst>
          </p:cNvPr>
          <p:cNvSpPr/>
          <p:nvPr/>
        </p:nvSpPr>
        <p:spPr>
          <a:xfrm>
            <a:off x="6311482" y="1986071"/>
            <a:ext cx="2361465" cy="1581726"/>
          </a:xfrm>
          <a:prstGeom prst="bracePair">
            <a:avLst/>
          </a:pr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FC958E9-CFB8-1B62-BA23-924F9BB505A9}"/>
              </a:ext>
            </a:extLst>
          </p:cNvPr>
          <p:cNvSpPr/>
          <p:nvPr/>
        </p:nvSpPr>
        <p:spPr>
          <a:xfrm>
            <a:off x="9170137" y="1981452"/>
            <a:ext cx="2361465" cy="1581726"/>
          </a:xfrm>
          <a:prstGeom prst="bracePair">
            <a:avLst/>
          </a:pr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D331A-F92A-D5F2-55F3-D37C0ABA29D7}"/>
              </a:ext>
            </a:extLst>
          </p:cNvPr>
          <p:cNvSpPr txBox="1"/>
          <p:nvPr/>
        </p:nvSpPr>
        <p:spPr>
          <a:xfrm>
            <a:off x="1008286" y="2263161"/>
            <a:ext cx="153323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さす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s</a:t>
            </a:r>
            <a:r>
              <a:rPr lang="en-IT" sz="16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asu</a:t>
            </a:r>
          </a:p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[move]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E4048-C171-8752-B851-A67CC41C19CD}"/>
              </a:ext>
            </a:extLst>
          </p:cNvPr>
          <p:cNvSpPr txBox="1"/>
          <p:nvPr/>
        </p:nvSpPr>
        <p:spPr>
          <a:xfrm>
            <a:off x="3866941" y="2233706"/>
            <a:ext cx="153323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うつ</a:t>
            </a:r>
          </a:p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utsu</a:t>
            </a:r>
            <a:endParaRPr lang="en-IT" sz="1600" dirty="0">
              <a:solidFill>
                <a:schemeClr val="bg1"/>
              </a:solidFill>
              <a:latin typeface="Arial" panose="020B0604020202020204" pitchFamily="34" charset="0"/>
              <a:ea typeface="Fira Code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[drop]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090E5-D2B7-0871-97D0-720F8B02288F}"/>
              </a:ext>
            </a:extLst>
          </p:cNvPr>
          <p:cNvSpPr txBox="1"/>
          <p:nvPr/>
        </p:nvSpPr>
        <p:spPr>
          <a:xfrm>
            <a:off x="6725595" y="2263161"/>
            <a:ext cx="153323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とる</a:t>
            </a:r>
          </a:p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toru</a:t>
            </a:r>
            <a:endParaRPr lang="en-IT" sz="1600" dirty="0">
              <a:solidFill>
                <a:schemeClr val="bg1"/>
              </a:solidFill>
              <a:latin typeface="Arial" panose="020B0604020202020204" pitchFamily="34" charset="0"/>
              <a:ea typeface="Fira Code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[capture]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E93AF-7B78-4C85-1776-3A911CD32420}"/>
              </a:ext>
            </a:extLst>
          </p:cNvPr>
          <p:cNvSpPr txBox="1"/>
          <p:nvPr/>
        </p:nvSpPr>
        <p:spPr>
          <a:xfrm>
            <a:off x="9584250" y="2233706"/>
            <a:ext cx="153323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なる</a:t>
            </a:r>
          </a:p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naru</a:t>
            </a:r>
            <a:endParaRPr lang="en-IT" sz="1600" dirty="0">
              <a:solidFill>
                <a:schemeClr val="bg1"/>
              </a:solidFill>
              <a:latin typeface="Arial" panose="020B0604020202020204" pitchFamily="34" charset="0"/>
              <a:ea typeface="Fira Code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en-IT" sz="2400" dirty="0">
                <a:solidFill>
                  <a:schemeClr val="bg1"/>
                </a:solidFill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[promote]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B7A94-51D0-90DA-63AD-357334C98B11}"/>
              </a:ext>
            </a:extLst>
          </p:cNvPr>
          <p:cNvSpPr txBox="1"/>
          <p:nvPr/>
        </p:nvSpPr>
        <p:spPr>
          <a:xfrm>
            <a:off x="749668" y="3965694"/>
            <a:ext cx="204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Two players move pieces by turns. Making a move is called “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Sasu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” in Japanese.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ED00E-39B2-8625-AA85-0A105EE46822}"/>
              </a:ext>
            </a:extLst>
          </p:cNvPr>
          <p:cNvSpPr txBox="1"/>
          <p:nvPr/>
        </p:nvSpPr>
        <p:spPr>
          <a:xfrm>
            <a:off x="6467737" y="3968737"/>
            <a:ext cx="204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You can capture the opponent’s piece in your possible path. To capture a piece is referred to as “Toru.”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580C0-D9A3-FF37-707F-F8625E455E0B}"/>
              </a:ext>
            </a:extLst>
          </p:cNvPr>
          <p:cNvSpPr txBox="1"/>
          <p:nvPr/>
        </p:nvSpPr>
        <p:spPr>
          <a:xfrm>
            <a:off x="3530955" y="3965694"/>
            <a:ext cx="2205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piece that you have captured and held outside the board is named “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Mochigoma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” or a hand piece. Putting this piece on the board is called “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Utsu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.”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You can not drop two pawns on the same 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colum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0282A-8641-8D15-D638-E8ED2134E065}"/>
              </a:ext>
            </a:extLst>
          </p:cNvPr>
          <p:cNvSpPr txBox="1"/>
          <p:nvPr/>
        </p:nvSpPr>
        <p:spPr>
          <a:xfrm>
            <a:off x="9326391" y="3965694"/>
            <a:ext cx="204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When your piece enters the opponent’s camp, you may turn over the piece to be transformed. This turning over is called “promotion,” and promoted piece is called “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Narigoma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”.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280A5-41AE-0CC5-791E-C2F0092A2A78}"/>
              </a:ext>
            </a:extLst>
          </p:cNvPr>
          <p:cNvSpPr txBox="1"/>
          <p:nvPr/>
        </p:nvSpPr>
        <p:spPr>
          <a:xfrm>
            <a:off x="749668" y="1105997"/>
            <a:ext cx="1098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Shogi is a game played by two players. The first one who capture the opponent’s King or Jewel will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53041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さす〜</a:t>
            </a:r>
            <a:r>
              <a:rPr lang="ja-JP" altLang="en-US" sz="3200">
                <a:solidFill>
                  <a:schemeClr val="bg1"/>
                </a:solidFill>
              </a:rPr>
              <a:t> </a:t>
            </a:r>
            <a:r>
              <a:rPr lang="en-IT" sz="3200" dirty="0">
                <a:solidFill>
                  <a:schemeClr val="bg1"/>
                </a:solidFill>
              </a:rPr>
              <a:t>Sasu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E559EA-B72B-3B35-6A75-69402FE7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2402" y="1579135"/>
            <a:ext cx="1849866" cy="1849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70056-56CD-1871-F409-5FE9ED95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3172" y="4214049"/>
            <a:ext cx="1874314" cy="1849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BBB58-1FD4-C7C3-3AEA-2357037BC1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34269" y="1579134"/>
            <a:ext cx="1890976" cy="1849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285F3A-E5EC-812B-5EAE-E0A2201D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75379" y="4214049"/>
            <a:ext cx="1849866" cy="18498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79DCA8-3916-4B75-894A-3573309054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6255" y="1579133"/>
            <a:ext cx="1468148" cy="1849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E2794A-EDBF-6062-3287-D8E5F0E18D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42402" y="4214049"/>
            <a:ext cx="1849866" cy="1849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828D0D-E7FE-6841-8324-1BE220B3C331}"/>
              </a:ext>
            </a:extLst>
          </p:cNvPr>
          <p:cNvSpPr txBox="1"/>
          <p:nvPr/>
        </p:nvSpPr>
        <p:spPr>
          <a:xfrm>
            <a:off x="1243172" y="1240579"/>
            <a:ext cx="164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KING - / K\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11B09-10F0-0923-3BB9-19BE5D93FF7A}"/>
              </a:ext>
            </a:extLst>
          </p:cNvPr>
          <p:cNvSpPr txBox="1"/>
          <p:nvPr/>
        </p:nvSpPr>
        <p:spPr>
          <a:xfrm>
            <a:off x="3949669" y="1240579"/>
            <a:ext cx="176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LANCE - / L\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C7859-607D-B4C5-4268-3F8889E1ECE9}"/>
              </a:ext>
            </a:extLst>
          </p:cNvPr>
          <p:cNvSpPr txBox="1"/>
          <p:nvPr/>
        </p:nvSpPr>
        <p:spPr>
          <a:xfrm>
            <a:off x="6755594" y="1240579"/>
            <a:ext cx="164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ROOK - / R\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5E82C-9815-3372-68B9-61487D78C0A5}"/>
              </a:ext>
            </a:extLst>
          </p:cNvPr>
          <p:cNvSpPr txBox="1"/>
          <p:nvPr/>
        </p:nvSpPr>
        <p:spPr>
          <a:xfrm>
            <a:off x="1243172" y="3875495"/>
            <a:ext cx="164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PAWN - / P\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55BF2-487E-36E2-9BCB-B0128B68E1D8}"/>
              </a:ext>
            </a:extLst>
          </p:cNvPr>
          <p:cNvSpPr txBox="1"/>
          <p:nvPr/>
        </p:nvSpPr>
        <p:spPr>
          <a:xfrm>
            <a:off x="3921085" y="3875495"/>
            <a:ext cx="190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BISHOP - / B\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3AFD1-1E35-FA44-1866-89E6AB5E2779}"/>
              </a:ext>
            </a:extLst>
          </p:cNvPr>
          <p:cNvSpPr txBox="1"/>
          <p:nvPr/>
        </p:nvSpPr>
        <p:spPr>
          <a:xfrm>
            <a:off x="6647466" y="3875495"/>
            <a:ext cx="190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KNIGHT - / N\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BE9882-10C6-E94A-B7B4-F6F3FD1071A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373847" y="4218715"/>
            <a:ext cx="1897299" cy="18498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EF0FE6-F156-272D-9DFD-F9DE5F9F0B9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394326" y="1579133"/>
            <a:ext cx="1856339" cy="18563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482B99-2CB3-861E-D0AE-FABD1849CDE4}"/>
              </a:ext>
            </a:extLst>
          </p:cNvPr>
          <p:cNvSpPr txBox="1"/>
          <p:nvPr/>
        </p:nvSpPr>
        <p:spPr>
          <a:xfrm>
            <a:off x="9333742" y="1253937"/>
            <a:ext cx="19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SILVER - / S\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62A56-EF16-C837-3E7D-45593C7E75FA}"/>
              </a:ext>
            </a:extLst>
          </p:cNvPr>
          <p:cNvSpPr txBox="1"/>
          <p:nvPr/>
        </p:nvSpPr>
        <p:spPr>
          <a:xfrm>
            <a:off x="9498266" y="3875495"/>
            <a:ext cx="164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GOLD - / G\</a:t>
            </a:r>
          </a:p>
        </p:txBody>
      </p:sp>
    </p:spTree>
    <p:extLst>
      <p:ext uri="{BB962C8B-B14F-4D97-AF65-F5344CB8AC3E}">
        <p14:creationId xmlns:p14="http://schemas.microsoft.com/office/powerpoint/2010/main" val="256717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なる〜</a:t>
            </a:r>
            <a:r>
              <a:rPr lang="ja-JP" altLang="en-US" sz="3200">
                <a:solidFill>
                  <a:schemeClr val="bg1"/>
                </a:solidFill>
              </a:rPr>
              <a:t> </a:t>
            </a:r>
            <a:r>
              <a:rPr lang="en-IT" sz="3200" dirty="0">
                <a:solidFill>
                  <a:schemeClr val="bg1"/>
                </a:solidFill>
              </a:rPr>
              <a:t>Naru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96D1E-C028-3C1D-17B8-6E88437028F3}"/>
              </a:ext>
            </a:extLst>
          </p:cNvPr>
          <p:cNvSpPr txBox="1"/>
          <p:nvPr/>
        </p:nvSpPr>
        <p:spPr>
          <a:xfrm>
            <a:off x="1468856" y="1866220"/>
            <a:ext cx="23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☖ 歩 〜 / P\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986C8-6765-17B6-66CE-3B68C4457BA6}"/>
              </a:ext>
            </a:extLst>
          </p:cNvPr>
          <p:cNvSpPr txBox="1"/>
          <p:nvPr/>
        </p:nvSpPr>
        <p:spPr>
          <a:xfrm>
            <a:off x="3795965" y="1866219"/>
            <a:ext cx="23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☖ 桂 〜 / N\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DB125-0792-FDB9-043E-D0EB8C5E0D49}"/>
              </a:ext>
            </a:extLst>
          </p:cNvPr>
          <p:cNvSpPr txBox="1"/>
          <p:nvPr/>
        </p:nvSpPr>
        <p:spPr>
          <a:xfrm>
            <a:off x="6123074" y="1866218"/>
            <a:ext cx="23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☖ 香 〜 / L\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018C2-0E91-C50B-32AD-04564628B17D}"/>
              </a:ext>
            </a:extLst>
          </p:cNvPr>
          <p:cNvSpPr txBox="1"/>
          <p:nvPr/>
        </p:nvSpPr>
        <p:spPr>
          <a:xfrm>
            <a:off x="8450183" y="1866218"/>
            <a:ext cx="23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☖ 銀 〜 / S\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B42AC99-D970-045E-2FAB-A060DD89BD21}"/>
              </a:ext>
            </a:extLst>
          </p:cNvPr>
          <p:cNvSpPr/>
          <p:nvPr/>
        </p:nvSpPr>
        <p:spPr>
          <a:xfrm rot="16200000">
            <a:off x="5827488" y="-1867022"/>
            <a:ext cx="500933" cy="9080457"/>
          </a:xfrm>
          <a:prstGeom prst="leftBrace">
            <a:avLst>
              <a:gd name="adj1" fmla="val 8333"/>
              <a:gd name="adj2" fmla="val 5013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34C749-F6C5-C4F7-F1DC-01F2D8DF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6096" y="3653211"/>
            <a:ext cx="2379809" cy="23203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AAF6545-0EA2-60DF-00C0-8E9051E65030}"/>
              </a:ext>
            </a:extLst>
          </p:cNvPr>
          <p:cNvSpPr txBox="1"/>
          <p:nvPr/>
        </p:nvSpPr>
        <p:spPr>
          <a:xfrm>
            <a:off x="4945982" y="3228945"/>
            <a:ext cx="23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☖ 金 〜 / G\</a:t>
            </a:r>
          </a:p>
        </p:txBody>
      </p:sp>
    </p:spTree>
    <p:extLst>
      <p:ext uri="{BB962C8B-B14F-4D97-AF65-F5344CB8AC3E}">
        <p14:creationId xmlns:p14="http://schemas.microsoft.com/office/powerpoint/2010/main" val="198515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514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HOW TO PLAY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280A5-41AE-0CC5-791E-C2F0092A2A78}"/>
              </a:ext>
            </a:extLst>
          </p:cNvPr>
          <p:cNvSpPr txBox="1"/>
          <p:nvPr/>
        </p:nvSpPr>
        <p:spPr>
          <a:xfrm>
            <a:off x="749668" y="1105997"/>
            <a:ext cx="60602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Compile &amp; run: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 Linux: $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gcc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main.c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–o 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a.out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Compile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 Mac:   $clang 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main.c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Compile</a:t>
            </a: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 $./</a:t>
            </a:r>
            <a:r>
              <a:rPr lang="en-GB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a.out</a:t>
            </a:r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Run</a:t>
            </a: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Make moves: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☗[raw1][col1][raw2][col2]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(ex. “7363”, move the </a:t>
            </a:r>
          </a:p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pawn in the position “73” to the position “63”) </a:t>
            </a: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Drop pieces: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☗”0000”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Opens the menu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☗[piece]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Code of the piece to drop (ex. “1”, to </a:t>
            </a:r>
          </a:p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drop a pawn)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☗[raw][col]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// Coordinates of the piece that u want  </a:t>
            </a:r>
          </a:p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to drop</a:t>
            </a: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 the game: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☗ Check mate the enemy king and take it down, the </a:t>
            </a:r>
          </a:p>
          <a:p>
            <a:r>
              <a:rPr lang="en-GB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one who do this will be the winner of the game.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4E13C-E609-5881-4B03-DDEB235C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96" y="962526"/>
            <a:ext cx="5044304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7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950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PROVERBS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280A5-41AE-0CC5-791E-C2F0092A2A78}"/>
              </a:ext>
            </a:extLst>
          </p:cNvPr>
          <p:cNvSpPr txBox="1"/>
          <p:nvPr/>
        </p:nvSpPr>
        <p:spPr>
          <a:xfrm>
            <a:off x="619625" y="1129152"/>
            <a:ext cx="6998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Shogi has spawned a rich literature of proverbs: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Exchanging your Rook Pawn gives a four-fold advantage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Pawn-anchored Gold is as solid as a Rook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four piece mating net will always catch its prey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Bring the Horse back to camp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The stab in the back is the best way to get a Gold in hand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.Hiragino Kaku Gothic Interface W3"/>
              <a:buChar char="☗"/>
            </a:pPr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5e is a strategic point</a:t>
            </a:r>
          </a:p>
          <a:p>
            <a:pPr marL="742950" lvl="1" indent="-285750">
              <a:buClr>
                <a:schemeClr val="bg1"/>
              </a:buClr>
              <a:buFont typeface=".Hiragino Kaku Gothic Interface W3"/>
              <a:buChar char="☗"/>
            </a:pPr>
            <a:endParaRPr lang="en-GB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285750" indent="-285750">
              <a:buClr>
                <a:schemeClr val="bg1"/>
              </a:buClr>
              <a:buFont typeface="Menlo Regular" panose="020B0609030804020204" pitchFamily="49" charset="0"/>
              <a:buChar char="☖"/>
            </a:pPr>
            <a:endParaRPr lang="en-GB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GB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74BD2-B757-DFE4-8C82-8A5E362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39" y="1129152"/>
            <a:ext cx="3175136" cy="4476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1E2FC-866A-4053-2308-BDFA5A032B0A}"/>
              </a:ext>
            </a:extLst>
          </p:cNvPr>
          <p:cNvSpPr txBox="1"/>
          <p:nvPr/>
        </p:nvSpPr>
        <p:spPr>
          <a:xfrm>
            <a:off x="8223183" y="5745800"/>
            <a:ext cx="352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IT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yuuo no oshigoto – a shogi story</a:t>
            </a:r>
          </a:p>
        </p:txBody>
      </p:sp>
    </p:spTree>
    <p:extLst>
      <p:ext uri="{BB962C8B-B14F-4D97-AF65-F5344CB8AC3E}">
        <p14:creationId xmlns:p14="http://schemas.microsoft.com/office/powerpoint/2010/main" val="223625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9626A-8944-F7BF-A7C7-D55674F34E7B}"/>
              </a:ext>
            </a:extLst>
          </p:cNvPr>
          <p:cNvSpPr txBox="1"/>
          <p:nvPr/>
        </p:nvSpPr>
        <p:spPr>
          <a:xfrm>
            <a:off x="493296" y="2828835"/>
            <a:ext cx="1102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IT" sz="7200" dirty="0">
                <a:solidFill>
                  <a:schemeClr val="accent1">
                    <a:lumMod val="75000"/>
                  </a:schemeClr>
                </a:solidFill>
              </a:rPr>
              <a:t>rintf</a:t>
            </a:r>
            <a:r>
              <a:rPr lang="en-IT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T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“Have a good game!”</a:t>
            </a:r>
            <a:r>
              <a:rPr lang="en-IT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IT" sz="7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383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138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2" y="1252707"/>
            <a:ext cx="4413810" cy="4741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277422" y="1252707"/>
            <a:ext cx="33699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Last Move: none </a:t>
            </a:r>
          </a:p>
          <a:p>
            <a:endParaRPr lang="en-GB" sz="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  1.   2.   3.   4.   5.   6.   7.   8.   9.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|\ L/|\ N/|\ S/|\ G/|\ K/|\ G/|\ S/|\ N/|\ L/| 1.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    |\ R/|    |    |    |    |    |\ B/|    | 2.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|\ P/|\ P/|\ P/|\ P/|\ P/|\ P/|\ P/|\ P/|\ P/| 3.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    |    |    |    |    |    |    |    |    | 4.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    |    |    |    |    |    |    |    |    | 5.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    |    |    |    |    |    |    |    |    | 6.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|/ P\|/ P\|/ P\|/ P\|/ P\|/ P\|/ P\|/ P\|/ P\| 7.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    |/ B\|    |    |    |    |    |/ R\|    | 8.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|/ L\|/ N\|/ S\|/ G\|/ K\|/ G\|/ S\|/ N\|/ L\| 9.</a:t>
            </a: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+----+----+----+----+----+----+----+----+----+</a:t>
            </a:r>
          </a:p>
          <a:p>
            <a:endParaRPr lang="en-GB" sz="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SENTE'S PIECES: 9P, 2L, 2N, 2S, 2G, 1R, 1B</a:t>
            </a:r>
          </a:p>
          <a:p>
            <a:endParaRPr lang="en-GB" sz="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GB" sz="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GOTE’S PIECES: none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8711513" y="1141496"/>
            <a:ext cx="3064476" cy="52098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>
                <a:solidFill>
                  <a:srgbClr val="569CD6"/>
                </a:solidFill>
                <a:latin typeface="Fira Code" panose="020B0809050000020004" pitchFamily="49" charset="0"/>
              </a:rPr>
              <a:t>int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 board[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9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][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9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] = {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7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6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5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4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8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4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5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6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7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7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6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5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4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8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4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5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6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7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};</a:t>
            </a:r>
          </a:p>
          <a:p>
            <a:b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GB" sz="1400" dirty="0">
                <a:solidFill>
                  <a:srgbClr val="569CD6"/>
                </a:solidFill>
                <a:latin typeface="Fira Code" panose="020B0809050000020004" pitchFamily="49" charset="0"/>
              </a:rPr>
              <a:t>int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GB" sz="1400" dirty="0" err="1">
                <a:solidFill>
                  <a:srgbClr val="D4D4D4"/>
                </a:solidFill>
                <a:latin typeface="Fira Code" panose="020B0809050000020004" pitchFamily="49" charset="0"/>
              </a:rPr>
              <a:t>color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9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][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9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] = {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{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,</a:t>
            </a:r>
            <a:r>
              <a:rPr lang="en-GB" sz="14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},</a:t>
            </a:r>
          </a:p>
          <a:p>
            <a:r>
              <a:rPr lang="en-GB" sz="1400" dirty="0">
                <a:solidFill>
                  <a:srgbClr val="D4D4D4"/>
                </a:solidFill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6129D-C670-C915-3BA8-0170729E09A2}"/>
              </a:ext>
            </a:extLst>
          </p:cNvPr>
          <p:cNvSpPr txBox="1"/>
          <p:nvPr/>
        </p:nvSpPr>
        <p:spPr>
          <a:xfrm>
            <a:off x="5160681" y="798607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BOARD V_2.0</a:t>
            </a:r>
          </a:p>
        </p:txBody>
      </p:sp>
    </p:spTree>
    <p:extLst>
      <p:ext uri="{BB962C8B-B14F-4D97-AF65-F5344CB8AC3E}">
        <p14:creationId xmlns:p14="http://schemas.microsoft.com/office/powerpoint/2010/main" val="110488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967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PAWN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5962" y="1416648"/>
            <a:ext cx="4413810" cy="441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V_2.0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P\ and \ P/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62185"/>
            <a:ext cx="6275563" cy="2224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 ||</a:t>
            </a:r>
          </a:p>
          <a:p>
            <a:endParaRPr lang="en-GB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) &amp;&amp;</a:t>
            </a:r>
          </a:p>
          <a:p>
            <a:endParaRPr lang="en-GB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Fira Code" panose="020B0809050000020004" pitchFamily="49" charset="0"/>
              </a:rPr>
              <a:t>ch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 &amp;&amp; (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]) == 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</a:p>
          <a:p>
            <a:endParaRPr lang="en-GB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Fira Code" panose="020B08090500000200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566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LANCE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614" y="1416648"/>
            <a:ext cx="3503023" cy="441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L\ and \ L/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62185"/>
            <a:ext cx="6275563" cy="2224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ck_h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&gt;= 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233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KNIGHT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614" y="1872041"/>
            <a:ext cx="3503023" cy="3503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N\ and \ N/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62185"/>
            <a:ext cx="6275563" cy="2224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</a:t>
            </a:r>
          </a:p>
          <a:p>
            <a:endParaRPr lang="en-GB" sz="1600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))</a:t>
            </a: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0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02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SILVER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1460" y="1894887"/>
            <a:ext cx="3457331" cy="3457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K\ and \ K/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72459"/>
            <a:ext cx="6275563" cy="2645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ck_h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</a:p>
          <a:p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&amp;&amp; 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&amp;&amp; !(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14235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89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GOLD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1460" y="1938104"/>
            <a:ext cx="3457331" cy="337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K\ and \ K/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72459"/>
            <a:ext cx="6275563" cy="2645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ck_h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((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&amp;&amp; 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 &amp;&amp; !((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|| (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]+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moveCk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]-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)))</a:t>
            </a: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BISHOP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614" y="1894887"/>
            <a:ext cx="3503023" cy="3457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B\ and \ B/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72459"/>
            <a:ext cx="6275563" cy="2645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</a:t>
            </a:r>
          </a:p>
          <a:p>
            <a:endParaRPr lang="en-GB" sz="1600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</a:p>
          <a:p>
            <a:endParaRPr lang="en-GB" sz="1600" dirty="0">
              <a:solidFill>
                <a:srgbClr val="9CDCFE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&amp;&amp;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</a:t>
            </a: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</a:t>
            </a: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-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]))</a:t>
            </a: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4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AC5C1F-3BC1-3F64-2A62-8563E803C637}"/>
              </a:ext>
            </a:extLst>
          </p:cNvPr>
          <p:cNvSpPr/>
          <p:nvPr/>
        </p:nvSpPr>
        <p:spPr>
          <a:xfrm>
            <a:off x="10577384" y="0"/>
            <a:ext cx="547816" cy="7537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Autofit/>
          </a:bodyPr>
          <a:lstStyle/>
          <a:p>
            <a:pPr algn="ctr"/>
            <a:r>
              <a:rPr lang="en-IT" dirty="0"/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7C2DB-1286-62F5-CD68-B89E7D5854AA}"/>
              </a:ext>
            </a:extLst>
          </p:cNvPr>
          <p:cNvSpPr/>
          <p:nvPr/>
        </p:nvSpPr>
        <p:spPr>
          <a:xfrm>
            <a:off x="778899" y="168987"/>
            <a:ext cx="1911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</a:rPr>
              <a:t>THE ROOK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82546-07B3-BB73-A23F-50EA69EF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614" y="1910118"/>
            <a:ext cx="3503023" cy="342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BD606-C062-208E-7DAB-199262A7964B}"/>
              </a:ext>
            </a:extLst>
          </p:cNvPr>
          <p:cNvSpPr txBox="1"/>
          <p:nvPr/>
        </p:nvSpPr>
        <p:spPr>
          <a:xfrm>
            <a:off x="5475268" y="1416648"/>
            <a:ext cx="30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BOARD V_1.0</a:t>
            </a:r>
          </a:p>
          <a:p>
            <a:endParaRPr lang="en-IT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Arial Unicode MS" panose="020B0604020202020204" pitchFamily="34" charset="-128"/>
            </a:endParaRPr>
          </a:p>
          <a:p>
            <a:r>
              <a:rPr lang="en-IT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Arial Unicode MS" panose="020B0604020202020204" pitchFamily="34" charset="-128"/>
              </a:rPr>
              <a:t>/ R\ and \ R/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F5652-DFAA-68A7-DEE4-F68D1B1AFB91}"/>
              </a:ext>
            </a:extLst>
          </p:cNvPr>
          <p:cNvSpPr/>
          <p:nvPr/>
        </p:nvSpPr>
        <p:spPr>
          <a:xfrm>
            <a:off x="5350474" y="3262185"/>
            <a:ext cx="6275563" cy="2224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C586C0"/>
                </a:solidFill>
                <a:latin typeface="Fira Code" panose="020B0809050000020004" pitchFamily="49" charset="0"/>
              </a:rPr>
              <a:t>if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((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board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n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||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color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]][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]] == </a:t>
            </a:r>
            <a:r>
              <a:rPr lang="en-GB" sz="1600" dirty="0" err="1">
                <a:solidFill>
                  <a:srgbClr val="4FC1FF"/>
                </a:solidFill>
                <a:latin typeface="Fira Code" panose="020B0809050000020004" pitchFamily="49" charset="0"/>
              </a:rPr>
              <a:t>gote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) &amp;&amp; </a:t>
            </a:r>
            <a:r>
              <a:rPr lang="en-GB" sz="1600" dirty="0" err="1">
                <a:solidFill>
                  <a:srgbClr val="9CDCFE"/>
                </a:solidFill>
                <a:latin typeface="Fira Code" panose="020B0809050000020004" pitchFamily="49" charset="0"/>
              </a:rPr>
              <a:t>ch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== </a:t>
            </a:r>
            <a:r>
              <a:rPr lang="en-GB" sz="1600" dirty="0">
                <a:solidFill>
                  <a:srgbClr val="4FC1FF"/>
                </a:solidFill>
                <a:latin typeface="Fira Code" panose="020B0809050000020004" pitchFamily="49" charset="0"/>
              </a:rPr>
              <a:t>sente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</a:p>
          <a:p>
            <a:endParaRPr lang="en-GB" sz="16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&amp;&amp; (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3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||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 == </a:t>
            </a:r>
            <a:r>
              <a:rPr lang="en-GB" sz="1600" dirty="0">
                <a:solidFill>
                  <a:srgbClr val="9CDCFE"/>
                </a:solidFill>
                <a:latin typeface="Fira Code" panose="020B0809050000020004" pitchFamily="49" charset="0"/>
              </a:rPr>
              <a:t>move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GB" sz="1600" dirty="0">
                <a:solidFill>
                  <a:srgbClr val="B5CEA8"/>
                </a:solidFill>
                <a:latin typeface="Fira Code" panose="020B08090500000200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Fira Code" panose="020B0809050000020004" pitchFamily="49" charset="0"/>
              </a:rPr>
              <a:t>]))</a:t>
            </a: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endParaRPr lang="en-GB" sz="1400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9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1599</Words>
  <Application>Microsoft Macintosh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.Hiragino Kaku Gothic Interface W3</vt:lpstr>
      <vt:lpstr>Arial</vt:lpstr>
      <vt:lpstr>Calibri</vt:lpstr>
      <vt:lpstr>Calibri Light</vt:lpstr>
      <vt:lpstr>Fira Code</vt:lpstr>
      <vt:lpstr>Menlo Regular</vt:lpstr>
      <vt:lpstr>Office Theme</vt:lpstr>
      <vt:lpstr>Shogi: The Japanese Chess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Shogi: The Japanese Chess Game</dc:title>
  <dc:creator>Rolando Mignone</dc:creator>
  <cp:lastModifiedBy>Rolando Mignone</cp:lastModifiedBy>
  <cp:revision>7</cp:revision>
  <dcterms:created xsi:type="dcterms:W3CDTF">2022-05-17T10:17:48Z</dcterms:created>
  <dcterms:modified xsi:type="dcterms:W3CDTF">2022-05-24T09:35:07Z</dcterms:modified>
</cp:coreProperties>
</file>