
<file path=[Content_Types].xml><?xml version="1.0" encoding="utf-8"?>
<Types xmlns="http://schemas.openxmlformats.org/package/2006/content-types">
  <Default Extension="jpeg" ContentType="image/jpeg"/>
  <Default Extension="mp3" ContentType="audio/m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5"/>
  </p:sldMasterIdLst>
  <p:notesMasterIdLst>
    <p:notesMasterId r:id="rId37"/>
  </p:notesMasterIdLst>
  <p:sldIdLst>
    <p:sldId id="1718" r:id="rId6"/>
    <p:sldId id="4235" r:id="rId7"/>
    <p:sldId id="4260" r:id="rId8"/>
    <p:sldId id="4266" r:id="rId9"/>
    <p:sldId id="4265" r:id="rId10"/>
    <p:sldId id="4256" r:id="rId11"/>
    <p:sldId id="4269" r:id="rId12"/>
    <p:sldId id="4267" r:id="rId13"/>
    <p:sldId id="4272" r:id="rId14"/>
    <p:sldId id="4275" r:id="rId15"/>
    <p:sldId id="4286" r:id="rId16"/>
    <p:sldId id="4287" r:id="rId17"/>
    <p:sldId id="4268" r:id="rId18"/>
    <p:sldId id="4278" r:id="rId19"/>
    <p:sldId id="4280" r:id="rId20"/>
    <p:sldId id="4281" r:id="rId21"/>
    <p:sldId id="4282" r:id="rId22"/>
    <p:sldId id="4271" r:id="rId23"/>
    <p:sldId id="4277" r:id="rId24"/>
    <p:sldId id="4264" r:id="rId25"/>
    <p:sldId id="4261" r:id="rId26"/>
    <p:sldId id="4285" r:id="rId27"/>
    <p:sldId id="4255" r:id="rId28"/>
    <p:sldId id="4253" r:id="rId29"/>
    <p:sldId id="4251" r:id="rId30"/>
    <p:sldId id="4224" r:id="rId31"/>
    <p:sldId id="4252" r:id="rId32"/>
    <p:sldId id="4262" r:id="rId33"/>
    <p:sldId id="4284" r:id="rId34"/>
    <p:sldId id="4288" r:id="rId35"/>
    <p:sldId id="4289"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userDrawn="1">
          <p15:clr>
            <a:srgbClr val="A4A3A4"/>
          </p15:clr>
        </p15:guide>
        <p15:guide id="4" orient="horz" userDrawn="1">
          <p15:clr>
            <a:srgbClr val="A4A3A4"/>
          </p15:clr>
        </p15:guide>
        <p15:guide id="5" orient="horz" pos="35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FFAD4C32-3E81-86EB-4250-23D8E5FE5497}" name="Matthew Feldman" initials="MF" userId="S::mfeldman@tpgi.com::ae9f788b-9807-4f68-bc3b-9ecfd0df1f79" providerId="AD"/>
  <p188:author id="{78DB1C66-C67F-1F7D-5D42-9504A63BF6AF}" name="Travis Brown" initials="TB" userId="S::tbrown@tpgi.com::b4a28253-2f7f-4f55-a8bc-05cd32e81a84" providerId="AD"/>
  <p188:author id="{7CB74A8D-C077-4895-8318-1B74E8342596}" name="Donna Scott" initials="DS" userId="S::dscott@tpgi.com::2b5281e3-62cc-4296-9032-b3bf72b00b05" providerId="AD"/>
  <p188:author id="{E75A3F9F-9457-10D4-4D6B-05A3987E9DEE}" name="Mike Mooney" initials="" userId="S::mmooney@tpgi.com::e1124bfc-1f17-4273-a9b6-d0af5d763d91" providerId="AD"/>
  <p188:author id="{3059EDCD-6FDC-858E-0249-A0664D35AB54}" name="Anthony Priore" initials="AP" userId="S::apriore@tpgi.com::e54973d7-56c9-4c4d-a569-661ca606dd31" providerId="AD"/>
  <p188:author id="{0A2326EA-C73A-5A7A-8C7C-D7D055074634}" name="Tia Allen" initials="TA" userId="S::tallen@tpgi.com::ea083855-1166-4164-a651-39e4a6828cb6"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7" name="Travis Brown" initials="TB" lastIdx="14" clrIdx="6">
    <p:extLst>
      <p:ext uri="{19B8F6BF-5375-455C-9EA6-DF929625EA0E}">
        <p15:presenceInfo xmlns:p15="http://schemas.microsoft.com/office/powerpoint/2012/main" userId="S::tbrown@tpgi.com::b4a28253-2f7f-4f55-a8bc-05cd32e81a84" providerId="AD"/>
      </p:ext>
    </p:extLst>
  </p:cmAuthor>
  <p:cmAuthor id="1" name="Matt Feldman" initials="MF" lastIdx="1" clrIdx="0"/>
  <p:cmAuthor id="8" name="Brad Henry" initials="BH" lastIdx="4" clrIdx="7">
    <p:extLst>
      <p:ext uri="{19B8F6BF-5375-455C-9EA6-DF929625EA0E}">
        <p15:presenceInfo xmlns:p15="http://schemas.microsoft.com/office/powerpoint/2012/main" userId="S::bhenry@paciellogroup.onmicrosoft.com::4c2f4af8-75e4-4a56-bfc5-8095413d36a6" providerId="AD"/>
      </p:ext>
    </p:extLst>
  </p:cmAuthor>
  <p:cmAuthor id="2" name="Matt Feldman" initials="MF [2]" lastIdx="1" clrIdx="1"/>
  <p:cmAuthor id="3" name="Matt Feldman" initials="MF [3]" lastIdx="1" clrIdx="2"/>
  <p:cmAuthor id="4" name="Marissa Sapega" initials="MS" lastIdx="1" clrIdx="3">
    <p:extLst>
      <p:ext uri="{19B8F6BF-5375-455C-9EA6-DF929625EA0E}">
        <p15:presenceInfo xmlns:p15="http://schemas.microsoft.com/office/powerpoint/2012/main" userId="S::msapega@paciellogroup.onmicrosoft.com::2e4a50be-ddbe-47b0-91e7-d802e67350d0" providerId="AD"/>
      </p:ext>
    </p:extLst>
  </p:cmAuthor>
  <p:cmAuthor id="5" name="Marissa Sapega" initials="MS [2]" lastIdx="1" clrIdx="4">
    <p:extLst>
      <p:ext uri="{19B8F6BF-5375-455C-9EA6-DF929625EA0E}">
        <p15:presenceInfo xmlns:p15="http://schemas.microsoft.com/office/powerpoint/2012/main" userId="S::msapega@tpgi.com::0ec66201-f55b-4757-8792-6d236d6d6d24" providerId="AD"/>
      </p:ext>
    </p:extLst>
  </p:cmAuthor>
  <p:cmAuthor id="6" name="Hans Hillen" initials="HH" lastIdx="9" clrIdx="5">
    <p:extLst>
      <p:ext uri="{19B8F6BF-5375-455C-9EA6-DF929625EA0E}">
        <p15:presenceInfo xmlns:p15="http://schemas.microsoft.com/office/powerpoint/2012/main" userId="S::hhillen@tpgi.com::9f5ea6c4-68ba-48e2-baa1-68285eca040e"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2FA2B1"/>
    <a:srgbClr val="1A1A1A"/>
    <a:srgbClr val="F2F9FF"/>
    <a:srgbClr val="DC1B7B"/>
    <a:srgbClr val="1A3B5B"/>
    <a:srgbClr val="1D75BD"/>
    <a:srgbClr val="EBCC48"/>
    <a:srgbClr val="FF663B"/>
    <a:srgbClr val="4876B7"/>
    <a:srgbClr val="DBCDD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842"/>
    <p:restoredTop sz="91304"/>
  </p:normalViewPr>
  <p:slideViewPr>
    <p:cSldViewPr snapToGrid="0">
      <p:cViewPr varScale="1">
        <p:scale>
          <a:sx n="74" d="100"/>
          <a:sy n="74" d="100"/>
        </p:scale>
        <p:origin x="72" y="86"/>
      </p:cViewPr>
      <p:guideLst>
        <p:guide orient="horz" pos="2160"/>
        <p:guide/>
        <p:guide orient="horz"/>
        <p:guide orient="horz" pos="3528"/>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presProps" Target="presProps.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microsoft.com/office/2018/10/relationships/authors" Target="authors.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E1C7C47-C65D-4786-B790-DAA58E8733D2}" type="doc">
      <dgm:prSet loTypeId="urn:microsoft.com/office/officeart/2005/8/layout/pyramid1" loCatId="pyramid" qsTypeId="urn:microsoft.com/office/officeart/2005/8/quickstyle/simple1" qsCatId="simple" csTypeId="urn:microsoft.com/office/officeart/2005/8/colors/accent1_2" csCatId="accent1" phldr="1"/>
      <dgm:spPr/>
    </dgm:pt>
    <dgm:pt modelId="{4B755100-1F27-4E61-9C93-A22FF08323E9}">
      <dgm:prSet phldrT="[Text]" custT="1"/>
      <dgm:spPr/>
      <dgm:t>
        <a:bodyPr/>
        <a:lstStyle/>
        <a:p>
          <a:pPr>
            <a:buNone/>
          </a:pPr>
          <a:r>
            <a:rPr lang="en-US" sz="3600" dirty="0">
              <a:solidFill>
                <a:schemeClr val="accent1">
                  <a:lumMod val="10000"/>
                </a:schemeClr>
              </a:solidFill>
            </a:rPr>
            <a:t>OS UI languages</a:t>
          </a:r>
        </a:p>
      </dgm:t>
    </dgm:pt>
    <dgm:pt modelId="{BF022696-8172-46EB-B926-94AF8CFF6F82}" type="parTrans" cxnId="{C3B71E9E-1C61-4F65-9283-1F67EDB30180}">
      <dgm:prSet/>
      <dgm:spPr/>
      <dgm:t>
        <a:bodyPr/>
        <a:lstStyle/>
        <a:p>
          <a:endParaRPr lang="en-US"/>
        </a:p>
      </dgm:t>
    </dgm:pt>
    <dgm:pt modelId="{E2CE6FD5-9EBA-4287-828D-DA1DC5B0B0B8}" type="sibTrans" cxnId="{C3B71E9E-1C61-4F65-9283-1F67EDB30180}">
      <dgm:prSet/>
      <dgm:spPr/>
      <dgm:t>
        <a:bodyPr/>
        <a:lstStyle/>
        <a:p>
          <a:endParaRPr lang="en-US"/>
        </a:p>
      </dgm:t>
    </dgm:pt>
    <dgm:pt modelId="{68E7A352-9741-4889-AE3B-1F75947A1A21}">
      <dgm:prSet phldrT="[Text]" custT="1"/>
      <dgm:spPr>
        <a:solidFill>
          <a:schemeClr val="tx2">
            <a:lumMod val="40000"/>
            <a:lumOff val="60000"/>
          </a:schemeClr>
        </a:solidFill>
      </dgm:spPr>
      <dgm:t>
        <a:bodyPr/>
        <a:lstStyle/>
        <a:p>
          <a:r>
            <a:rPr lang="en-US" sz="6000" dirty="0">
              <a:solidFill>
                <a:schemeClr val="accent1">
                  <a:lumMod val="10000"/>
                </a:schemeClr>
              </a:solidFill>
            </a:rPr>
            <a:t>39</a:t>
          </a:r>
        </a:p>
      </dgm:t>
    </dgm:pt>
    <dgm:pt modelId="{547CE794-6888-4E80-8055-79254CF182BD}" type="parTrans" cxnId="{D6E6A584-8911-4B5B-A97F-E3C0E0B8E150}">
      <dgm:prSet/>
      <dgm:spPr/>
      <dgm:t>
        <a:bodyPr/>
        <a:lstStyle/>
        <a:p>
          <a:endParaRPr lang="en-US"/>
        </a:p>
      </dgm:t>
    </dgm:pt>
    <dgm:pt modelId="{EFCCEAEC-879E-4CE2-A135-C841FD9FB8DF}" type="sibTrans" cxnId="{D6E6A584-8911-4B5B-A97F-E3C0E0B8E150}">
      <dgm:prSet/>
      <dgm:spPr/>
      <dgm:t>
        <a:bodyPr/>
        <a:lstStyle/>
        <a:p>
          <a:endParaRPr lang="en-US"/>
        </a:p>
      </dgm:t>
    </dgm:pt>
    <dgm:pt modelId="{13BF3926-FBE2-4F66-A067-86475EFDAD2C}">
      <dgm:prSet phldrT="[Text]" custT="1"/>
      <dgm:spPr>
        <a:solidFill>
          <a:schemeClr val="tx2">
            <a:lumMod val="40000"/>
            <a:lumOff val="60000"/>
          </a:schemeClr>
        </a:solidFill>
      </dgm:spPr>
      <dgm:t>
        <a:bodyPr/>
        <a:lstStyle/>
        <a:p>
          <a:r>
            <a:rPr lang="en-US" sz="6400" dirty="0">
              <a:solidFill>
                <a:schemeClr val="accent1">
                  <a:lumMod val="10000"/>
                </a:schemeClr>
              </a:solidFill>
            </a:rPr>
            <a:t>99</a:t>
          </a:r>
        </a:p>
      </dgm:t>
    </dgm:pt>
    <dgm:pt modelId="{CC0E8B07-E20A-4965-9487-260FC665DADE}" type="parTrans" cxnId="{A19F5BA6-3D8F-4889-828B-02AEA9FD9F1A}">
      <dgm:prSet/>
      <dgm:spPr/>
      <dgm:t>
        <a:bodyPr/>
        <a:lstStyle/>
        <a:p>
          <a:endParaRPr lang="en-US"/>
        </a:p>
      </dgm:t>
    </dgm:pt>
    <dgm:pt modelId="{FC372AB3-2626-48EF-937D-2923F4E03F0F}" type="sibTrans" cxnId="{A19F5BA6-3D8F-4889-828B-02AEA9FD9F1A}">
      <dgm:prSet/>
      <dgm:spPr/>
      <dgm:t>
        <a:bodyPr/>
        <a:lstStyle/>
        <a:p>
          <a:endParaRPr lang="en-US"/>
        </a:p>
      </dgm:t>
    </dgm:pt>
    <dgm:pt modelId="{C842D07E-FC8F-4FBA-91A0-3FB3037D596D}">
      <dgm:prSet phldrT="[Text]" custT="1"/>
      <dgm:spPr>
        <a:solidFill>
          <a:schemeClr val="tx2">
            <a:lumMod val="40000"/>
            <a:lumOff val="60000"/>
          </a:schemeClr>
        </a:solidFill>
      </dgm:spPr>
      <dgm:t>
        <a:bodyPr anchor="t"/>
        <a:lstStyle/>
        <a:p>
          <a:br>
            <a:rPr lang="en-US" sz="4800" dirty="0">
              <a:solidFill>
                <a:schemeClr val="accent1">
                  <a:lumMod val="10000"/>
                </a:schemeClr>
              </a:solidFill>
            </a:rPr>
          </a:br>
          <a:r>
            <a:rPr lang="en-US" sz="4800" dirty="0">
              <a:solidFill>
                <a:schemeClr val="accent1">
                  <a:lumMod val="10000"/>
                </a:schemeClr>
              </a:solidFill>
            </a:rPr>
            <a:t>31</a:t>
          </a:r>
        </a:p>
      </dgm:t>
    </dgm:pt>
    <dgm:pt modelId="{32C60653-89B8-4999-B492-F627A7605A82}" type="parTrans" cxnId="{47CA676B-7FDF-4BB0-98FF-DD29215A6A18}">
      <dgm:prSet/>
      <dgm:spPr/>
      <dgm:t>
        <a:bodyPr/>
        <a:lstStyle/>
        <a:p>
          <a:endParaRPr lang="en-US"/>
        </a:p>
      </dgm:t>
    </dgm:pt>
    <dgm:pt modelId="{CFBEE83B-9988-4A95-9FAC-D34DAA502E02}" type="sibTrans" cxnId="{47CA676B-7FDF-4BB0-98FF-DD29215A6A18}">
      <dgm:prSet/>
      <dgm:spPr/>
      <dgm:t>
        <a:bodyPr/>
        <a:lstStyle/>
        <a:p>
          <a:endParaRPr lang="en-US"/>
        </a:p>
      </dgm:t>
    </dgm:pt>
    <dgm:pt modelId="{BBA7271C-9618-4767-8C25-AB095EE31707}">
      <dgm:prSet phldrT="[Text]" custT="1"/>
      <dgm:spPr/>
      <dgm:t>
        <a:bodyPr/>
        <a:lstStyle/>
        <a:p>
          <a:pPr>
            <a:buNone/>
          </a:pPr>
          <a:r>
            <a:rPr lang="en-US" sz="3600" dirty="0">
              <a:solidFill>
                <a:schemeClr val="accent1">
                  <a:lumMod val="10000"/>
                </a:schemeClr>
              </a:solidFill>
            </a:rPr>
            <a:t>TTS languages</a:t>
          </a:r>
        </a:p>
      </dgm:t>
    </dgm:pt>
    <dgm:pt modelId="{228D8DCA-6CDA-47F9-8CC4-EB32A62501B0}" type="parTrans" cxnId="{25D196CC-E38C-474A-AE44-A67A32078D14}">
      <dgm:prSet/>
      <dgm:spPr/>
      <dgm:t>
        <a:bodyPr/>
        <a:lstStyle/>
        <a:p>
          <a:endParaRPr lang="en-US"/>
        </a:p>
      </dgm:t>
    </dgm:pt>
    <dgm:pt modelId="{4759D4DD-3FE8-4037-B9AA-4C58B797394F}" type="sibTrans" cxnId="{25D196CC-E38C-474A-AE44-A67A32078D14}">
      <dgm:prSet/>
      <dgm:spPr/>
      <dgm:t>
        <a:bodyPr/>
        <a:lstStyle/>
        <a:p>
          <a:endParaRPr lang="en-US"/>
        </a:p>
      </dgm:t>
    </dgm:pt>
    <dgm:pt modelId="{2A5CB4A2-7882-48C6-A657-F5D99EBBF2D6}">
      <dgm:prSet phldrT="[Text]" custT="1"/>
      <dgm:spPr/>
      <dgm:t>
        <a:bodyPr/>
        <a:lstStyle/>
        <a:p>
          <a:pPr>
            <a:buNone/>
          </a:pPr>
          <a:r>
            <a:rPr lang="en-US" sz="3600" dirty="0">
              <a:solidFill>
                <a:schemeClr val="accent1">
                  <a:lumMod val="10000"/>
                </a:schemeClr>
              </a:solidFill>
            </a:rPr>
            <a:t>my sample</a:t>
          </a:r>
        </a:p>
      </dgm:t>
    </dgm:pt>
    <dgm:pt modelId="{BD9AB2B1-4DDC-4C20-872D-C3B7AFADC2DF}" type="parTrans" cxnId="{07AD5CE0-2A91-4029-87BC-EBCC09EB6F53}">
      <dgm:prSet/>
      <dgm:spPr/>
      <dgm:t>
        <a:bodyPr/>
        <a:lstStyle/>
        <a:p>
          <a:endParaRPr lang="en-US"/>
        </a:p>
      </dgm:t>
    </dgm:pt>
    <dgm:pt modelId="{6413C7C1-6057-4193-A433-55D3D076B0D5}" type="sibTrans" cxnId="{07AD5CE0-2A91-4029-87BC-EBCC09EB6F53}">
      <dgm:prSet/>
      <dgm:spPr/>
      <dgm:t>
        <a:bodyPr/>
        <a:lstStyle/>
        <a:p>
          <a:endParaRPr lang="en-US"/>
        </a:p>
      </dgm:t>
    </dgm:pt>
    <dgm:pt modelId="{D538CB63-6467-4B30-8CED-F7553BAE5414}" type="pres">
      <dgm:prSet presAssocID="{1E1C7C47-C65D-4786-B790-DAA58E8733D2}" presName="Name0" presStyleCnt="0">
        <dgm:presLayoutVars>
          <dgm:dir/>
          <dgm:animLvl val="lvl"/>
          <dgm:resizeHandles val="exact"/>
        </dgm:presLayoutVars>
      </dgm:prSet>
      <dgm:spPr/>
    </dgm:pt>
    <dgm:pt modelId="{895D82C1-9061-4C6A-B260-2DFC275970AF}" type="pres">
      <dgm:prSet presAssocID="{C842D07E-FC8F-4FBA-91A0-3FB3037D596D}" presName="Name8" presStyleCnt="0"/>
      <dgm:spPr/>
    </dgm:pt>
    <dgm:pt modelId="{AB4C615E-E55C-430B-8914-B603EA53AEFD}" type="pres">
      <dgm:prSet presAssocID="{C842D07E-FC8F-4FBA-91A0-3FB3037D596D}" presName="acctBkgd" presStyleLbl="alignAcc1" presStyleIdx="0" presStyleCnt="3" custScaleX="107668" custLinFactNeighborX="3205"/>
      <dgm:spPr/>
    </dgm:pt>
    <dgm:pt modelId="{476B4733-FE93-4425-99D1-64CA8A48EE43}" type="pres">
      <dgm:prSet presAssocID="{C842D07E-FC8F-4FBA-91A0-3FB3037D596D}" presName="acctTx" presStyleLbl="alignAcc1" presStyleIdx="0" presStyleCnt="3">
        <dgm:presLayoutVars>
          <dgm:bulletEnabled val="1"/>
        </dgm:presLayoutVars>
      </dgm:prSet>
      <dgm:spPr/>
    </dgm:pt>
    <dgm:pt modelId="{2835B413-9B76-4D6A-BFEC-B0823B945928}" type="pres">
      <dgm:prSet presAssocID="{C842D07E-FC8F-4FBA-91A0-3FB3037D596D}" presName="level" presStyleLbl="node1" presStyleIdx="0" presStyleCnt="3">
        <dgm:presLayoutVars>
          <dgm:chMax val="1"/>
          <dgm:bulletEnabled val="1"/>
        </dgm:presLayoutVars>
      </dgm:prSet>
      <dgm:spPr/>
    </dgm:pt>
    <dgm:pt modelId="{63859FAD-6407-4F0C-8F87-FF9D3737390E}" type="pres">
      <dgm:prSet presAssocID="{C842D07E-FC8F-4FBA-91A0-3FB3037D596D}" presName="levelTx" presStyleLbl="revTx" presStyleIdx="0" presStyleCnt="0">
        <dgm:presLayoutVars>
          <dgm:chMax val="1"/>
          <dgm:bulletEnabled val="1"/>
        </dgm:presLayoutVars>
      </dgm:prSet>
      <dgm:spPr/>
    </dgm:pt>
    <dgm:pt modelId="{3598DE48-E752-4023-AD31-27A4485186D0}" type="pres">
      <dgm:prSet presAssocID="{68E7A352-9741-4889-AE3B-1F75947A1A21}" presName="Name8" presStyleCnt="0"/>
      <dgm:spPr/>
    </dgm:pt>
    <dgm:pt modelId="{6A297E27-9E92-4CED-B28A-DBEFD20ED9C4}" type="pres">
      <dgm:prSet presAssocID="{68E7A352-9741-4889-AE3B-1F75947A1A21}" presName="acctBkgd" presStyleLbl="alignAcc1" presStyleIdx="1" presStyleCnt="3" custScaleX="121922"/>
      <dgm:spPr/>
    </dgm:pt>
    <dgm:pt modelId="{19765D0D-89D6-4FC7-A85B-557A184BC8AD}" type="pres">
      <dgm:prSet presAssocID="{68E7A352-9741-4889-AE3B-1F75947A1A21}" presName="acctTx" presStyleLbl="alignAcc1" presStyleIdx="1" presStyleCnt="3">
        <dgm:presLayoutVars>
          <dgm:bulletEnabled val="1"/>
        </dgm:presLayoutVars>
      </dgm:prSet>
      <dgm:spPr/>
    </dgm:pt>
    <dgm:pt modelId="{55227349-6350-4690-8DF3-EDB507FF8264}" type="pres">
      <dgm:prSet presAssocID="{68E7A352-9741-4889-AE3B-1F75947A1A21}" presName="level" presStyleLbl="node1" presStyleIdx="1" presStyleCnt="3">
        <dgm:presLayoutVars>
          <dgm:chMax val="1"/>
          <dgm:bulletEnabled val="1"/>
        </dgm:presLayoutVars>
      </dgm:prSet>
      <dgm:spPr/>
    </dgm:pt>
    <dgm:pt modelId="{17850FBB-90A3-4300-ACCB-308312A23049}" type="pres">
      <dgm:prSet presAssocID="{68E7A352-9741-4889-AE3B-1F75947A1A21}" presName="levelTx" presStyleLbl="revTx" presStyleIdx="0" presStyleCnt="0">
        <dgm:presLayoutVars>
          <dgm:chMax val="1"/>
          <dgm:bulletEnabled val="1"/>
        </dgm:presLayoutVars>
      </dgm:prSet>
      <dgm:spPr/>
    </dgm:pt>
    <dgm:pt modelId="{B818E320-440C-4C59-9D21-525A3369CF55}" type="pres">
      <dgm:prSet presAssocID="{13BF3926-FBE2-4F66-A067-86475EFDAD2C}" presName="Name8" presStyleCnt="0"/>
      <dgm:spPr/>
    </dgm:pt>
    <dgm:pt modelId="{DBD071E6-47B4-4673-84A4-AE389CF56406}" type="pres">
      <dgm:prSet presAssocID="{13BF3926-FBE2-4F66-A067-86475EFDAD2C}" presName="acctBkgd" presStyleLbl="alignAcc1" presStyleIdx="2" presStyleCnt="3" custScaleX="138736"/>
      <dgm:spPr/>
    </dgm:pt>
    <dgm:pt modelId="{3407C567-33E8-4F91-AC5D-E7B42FBFBF67}" type="pres">
      <dgm:prSet presAssocID="{13BF3926-FBE2-4F66-A067-86475EFDAD2C}" presName="acctTx" presStyleLbl="alignAcc1" presStyleIdx="2" presStyleCnt="3">
        <dgm:presLayoutVars>
          <dgm:bulletEnabled val="1"/>
        </dgm:presLayoutVars>
      </dgm:prSet>
      <dgm:spPr/>
    </dgm:pt>
    <dgm:pt modelId="{6A5AF3DF-8EFF-4CBC-8DA2-B974C796529A}" type="pres">
      <dgm:prSet presAssocID="{13BF3926-FBE2-4F66-A067-86475EFDAD2C}" presName="level" presStyleLbl="node1" presStyleIdx="2" presStyleCnt="3" custScaleX="101898" custLinFactNeighborX="555">
        <dgm:presLayoutVars>
          <dgm:chMax val="1"/>
          <dgm:bulletEnabled val="1"/>
        </dgm:presLayoutVars>
      </dgm:prSet>
      <dgm:spPr/>
    </dgm:pt>
    <dgm:pt modelId="{63D8155F-9AE3-4EAB-AE86-385ABF9565F0}" type="pres">
      <dgm:prSet presAssocID="{13BF3926-FBE2-4F66-A067-86475EFDAD2C}" presName="levelTx" presStyleLbl="revTx" presStyleIdx="0" presStyleCnt="0">
        <dgm:presLayoutVars>
          <dgm:chMax val="1"/>
          <dgm:bulletEnabled val="1"/>
        </dgm:presLayoutVars>
      </dgm:prSet>
      <dgm:spPr/>
    </dgm:pt>
  </dgm:ptLst>
  <dgm:cxnLst>
    <dgm:cxn modelId="{9053590D-5B11-4527-87BE-C9054959B107}" type="presOf" srcId="{68E7A352-9741-4889-AE3B-1F75947A1A21}" destId="{55227349-6350-4690-8DF3-EDB507FF8264}" srcOrd="0" destOrd="0" presId="urn:microsoft.com/office/officeart/2005/8/layout/pyramid1"/>
    <dgm:cxn modelId="{12238538-B7A6-47E7-8184-D7E4E496FA2F}" type="presOf" srcId="{C842D07E-FC8F-4FBA-91A0-3FB3037D596D}" destId="{63859FAD-6407-4F0C-8F87-FF9D3737390E}" srcOrd="1" destOrd="0" presId="urn:microsoft.com/office/officeart/2005/8/layout/pyramid1"/>
    <dgm:cxn modelId="{D622A561-B42F-41D7-BD66-6413792CC064}" type="presOf" srcId="{4B755100-1F27-4E61-9C93-A22FF08323E9}" destId="{476B4733-FE93-4425-99D1-64CA8A48EE43}" srcOrd="1" destOrd="0" presId="urn:microsoft.com/office/officeart/2005/8/layout/pyramid1"/>
    <dgm:cxn modelId="{47CA676B-7FDF-4BB0-98FF-DD29215A6A18}" srcId="{1E1C7C47-C65D-4786-B790-DAA58E8733D2}" destId="{C842D07E-FC8F-4FBA-91A0-3FB3037D596D}" srcOrd="0" destOrd="0" parTransId="{32C60653-89B8-4999-B492-F627A7605A82}" sibTransId="{CFBEE83B-9988-4A95-9FAC-D34DAA502E02}"/>
    <dgm:cxn modelId="{8D37E74D-0D60-4A07-88DF-18FAB376916E}" type="presOf" srcId="{68E7A352-9741-4889-AE3B-1F75947A1A21}" destId="{17850FBB-90A3-4300-ACCB-308312A23049}" srcOrd="1" destOrd="0" presId="urn:microsoft.com/office/officeart/2005/8/layout/pyramid1"/>
    <dgm:cxn modelId="{654ED96F-1189-45EE-9907-3EA1C45E4F2E}" type="presOf" srcId="{4B755100-1F27-4E61-9C93-A22FF08323E9}" destId="{AB4C615E-E55C-430B-8914-B603EA53AEFD}" srcOrd="0" destOrd="0" presId="urn:microsoft.com/office/officeart/2005/8/layout/pyramid1"/>
    <dgm:cxn modelId="{E9EFC277-86A6-47CB-A248-D5B3FAB8E7EB}" type="presOf" srcId="{BBA7271C-9618-4767-8C25-AB095EE31707}" destId="{19765D0D-89D6-4FC7-A85B-557A184BC8AD}" srcOrd="1" destOrd="0" presId="urn:microsoft.com/office/officeart/2005/8/layout/pyramid1"/>
    <dgm:cxn modelId="{02F72D58-5667-4353-87C0-3382CD41C9E9}" type="presOf" srcId="{C842D07E-FC8F-4FBA-91A0-3FB3037D596D}" destId="{2835B413-9B76-4D6A-BFEC-B0823B945928}" srcOrd="0" destOrd="0" presId="urn:microsoft.com/office/officeart/2005/8/layout/pyramid1"/>
    <dgm:cxn modelId="{EA69E180-CE66-4438-8BF8-563410CC9739}" type="presOf" srcId="{2A5CB4A2-7882-48C6-A657-F5D99EBBF2D6}" destId="{3407C567-33E8-4F91-AC5D-E7B42FBFBF67}" srcOrd="1" destOrd="0" presId="urn:microsoft.com/office/officeart/2005/8/layout/pyramid1"/>
    <dgm:cxn modelId="{D4A45982-96AC-4DDF-9E8B-83432EAA7994}" type="presOf" srcId="{13BF3926-FBE2-4F66-A067-86475EFDAD2C}" destId="{6A5AF3DF-8EFF-4CBC-8DA2-B974C796529A}" srcOrd="0" destOrd="0" presId="urn:microsoft.com/office/officeart/2005/8/layout/pyramid1"/>
    <dgm:cxn modelId="{D6E6A584-8911-4B5B-A97F-E3C0E0B8E150}" srcId="{1E1C7C47-C65D-4786-B790-DAA58E8733D2}" destId="{68E7A352-9741-4889-AE3B-1F75947A1A21}" srcOrd="1" destOrd="0" parTransId="{547CE794-6888-4E80-8055-79254CF182BD}" sibTransId="{EFCCEAEC-879E-4CE2-A135-C841FD9FB8DF}"/>
    <dgm:cxn modelId="{48EE5F90-BBE0-4774-A829-367FA6885301}" type="presOf" srcId="{BBA7271C-9618-4767-8C25-AB095EE31707}" destId="{6A297E27-9E92-4CED-B28A-DBEFD20ED9C4}" srcOrd="0" destOrd="0" presId="urn:microsoft.com/office/officeart/2005/8/layout/pyramid1"/>
    <dgm:cxn modelId="{C3B71E9E-1C61-4F65-9283-1F67EDB30180}" srcId="{C842D07E-FC8F-4FBA-91A0-3FB3037D596D}" destId="{4B755100-1F27-4E61-9C93-A22FF08323E9}" srcOrd="0" destOrd="0" parTransId="{BF022696-8172-46EB-B926-94AF8CFF6F82}" sibTransId="{E2CE6FD5-9EBA-4287-828D-DA1DC5B0B0B8}"/>
    <dgm:cxn modelId="{A19F5BA6-3D8F-4889-828B-02AEA9FD9F1A}" srcId="{1E1C7C47-C65D-4786-B790-DAA58E8733D2}" destId="{13BF3926-FBE2-4F66-A067-86475EFDAD2C}" srcOrd="2" destOrd="0" parTransId="{CC0E8B07-E20A-4965-9487-260FC665DADE}" sibTransId="{FC372AB3-2626-48EF-937D-2923F4E03F0F}"/>
    <dgm:cxn modelId="{033967B7-D50C-4B30-B54F-3884082D2BCF}" type="presOf" srcId="{1E1C7C47-C65D-4786-B790-DAA58E8733D2}" destId="{D538CB63-6467-4B30-8CED-F7553BAE5414}" srcOrd="0" destOrd="0" presId="urn:microsoft.com/office/officeart/2005/8/layout/pyramid1"/>
    <dgm:cxn modelId="{25D196CC-E38C-474A-AE44-A67A32078D14}" srcId="{68E7A352-9741-4889-AE3B-1F75947A1A21}" destId="{BBA7271C-9618-4767-8C25-AB095EE31707}" srcOrd="0" destOrd="0" parTransId="{228D8DCA-6CDA-47F9-8CC4-EB32A62501B0}" sibTransId="{4759D4DD-3FE8-4037-B9AA-4C58B797394F}"/>
    <dgm:cxn modelId="{07AD5CE0-2A91-4029-87BC-EBCC09EB6F53}" srcId="{13BF3926-FBE2-4F66-A067-86475EFDAD2C}" destId="{2A5CB4A2-7882-48C6-A657-F5D99EBBF2D6}" srcOrd="0" destOrd="0" parTransId="{BD9AB2B1-4DDC-4C20-872D-C3B7AFADC2DF}" sibTransId="{6413C7C1-6057-4193-A433-55D3D076B0D5}"/>
    <dgm:cxn modelId="{4FE307E2-C2F5-4970-A277-E5E6E7719AE0}" type="presOf" srcId="{2A5CB4A2-7882-48C6-A657-F5D99EBBF2D6}" destId="{DBD071E6-47B4-4673-84A4-AE389CF56406}" srcOrd="0" destOrd="0" presId="urn:microsoft.com/office/officeart/2005/8/layout/pyramid1"/>
    <dgm:cxn modelId="{AD1F2BFC-5DF5-46CC-A647-6711A534FFED}" type="presOf" srcId="{13BF3926-FBE2-4F66-A067-86475EFDAD2C}" destId="{63D8155F-9AE3-4EAB-AE86-385ABF9565F0}" srcOrd="1" destOrd="0" presId="urn:microsoft.com/office/officeart/2005/8/layout/pyramid1"/>
    <dgm:cxn modelId="{ABFC6A79-B2B9-4B87-AD3B-45B4C82BAAE7}" type="presParOf" srcId="{D538CB63-6467-4B30-8CED-F7553BAE5414}" destId="{895D82C1-9061-4C6A-B260-2DFC275970AF}" srcOrd="0" destOrd="0" presId="urn:microsoft.com/office/officeart/2005/8/layout/pyramid1"/>
    <dgm:cxn modelId="{15A1DE48-B605-4E1A-8EBF-6EEAD261069C}" type="presParOf" srcId="{895D82C1-9061-4C6A-B260-2DFC275970AF}" destId="{AB4C615E-E55C-430B-8914-B603EA53AEFD}" srcOrd="0" destOrd="0" presId="urn:microsoft.com/office/officeart/2005/8/layout/pyramid1"/>
    <dgm:cxn modelId="{95DCCA2B-0F41-40C3-BB72-75D48F7A9BE2}" type="presParOf" srcId="{895D82C1-9061-4C6A-B260-2DFC275970AF}" destId="{476B4733-FE93-4425-99D1-64CA8A48EE43}" srcOrd="1" destOrd="0" presId="urn:microsoft.com/office/officeart/2005/8/layout/pyramid1"/>
    <dgm:cxn modelId="{779DAB91-13A2-429B-A51C-CC23D99B2030}" type="presParOf" srcId="{895D82C1-9061-4C6A-B260-2DFC275970AF}" destId="{2835B413-9B76-4D6A-BFEC-B0823B945928}" srcOrd="2" destOrd="0" presId="urn:microsoft.com/office/officeart/2005/8/layout/pyramid1"/>
    <dgm:cxn modelId="{1DD4F15E-AF37-4838-BB09-B3E6CCDFF4B4}" type="presParOf" srcId="{895D82C1-9061-4C6A-B260-2DFC275970AF}" destId="{63859FAD-6407-4F0C-8F87-FF9D3737390E}" srcOrd="3" destOrd="0" presId="urn:microsoft.com/office/officeart/2005/8/layout/pyramid1"/>
    <dgm:cxn modelId="{0CAD7EE4-F70B-4BB9-B124-135182F70E90}" type="presParOf" srcId="{D538CB63-6467-4B30-8CED-F7553BAE5414}" destId="{3598DE48-E752-4023-AD31-27A4485186D0}" srcOrd="1" destOrd="0" presId="urn:microsoft.com/office/officeart/2005/8/layout/pyramid1"/>
    <dgm:cxn modelId="{EE083473-A9E3-4C8F-9EC0-B1EE3607B77C}" type="presParOf" srcId="{3598DE48-E752-4023-AD31-27A4485186D0}" destId="{6A297E27-9E92-4CED-B28A-DBEFD20ED9C4}" srcOrd="0" destOrd="0" presId="urn:microsoft.com/office/officeart/2005/8/layout/pyramid1"/>
    <dgm:cxn modelId="{E14D52E0-372A-44E1-95CA-468D95423CCE}" type="presParOf" srcId="{3598DE48-E752-4023-AD31-27A4485186D0}" destId="{19765D0D-89D6-4FC7-A85B-557A184BC8AD}" srcOrd="1" destOrd="0" presId="urn:microsoft.com/office/officeart/2005/8/layout/pyramid1"/>
    <dgm:cxn modelId="{3B21032E-EF63-4D27-A61D-6C63826E08E2}" type="presParOf" srcId="{3598DE48-E752-4023-AD31-27A4485186D0}" destId="{55227349-6350-4690-8DF3-EDB507FF8264}" srcOrd="2" destOrd="0" presId="urn:microsoft.com/office/officeart/2005/8/layout/pyramid1"/>
    <dgm:cxn modelId="{7EAAE7CF-9C0E-4146-A0ED-AEFED0987C40}" type="presParOf" srcId="{3598DE48-E752-4023-AD31-27A4485186D0}" destId="{17850FBB-90A3-4300-ACCB-308312A23049}" srcOrd="3" destOrd="0" presId="urn:microsoft.com/office/officeart/2005/8/layout/pyramid1"/>
    <dgm:cxn modelId="{1C8D4340-B061-4D5C-8EF3-17182016E1F7}" type="presParOf" srcId="{D538CB63-6467-4B30-8CED-F7553BAE5414}" destId="{B818E320-440C-4C59-9D21-525A3369CF55}" srcOrd="2" destOrd="0" presId="urn:microsoft.com/office/officeart/2005/8/layout/pyramid1"/>
    <dgm:cxn modelId="{A8D9E931-B0E2-4253-B39D-A09E090EEB47}" type="presParOf" srcId="{B818E320-440C-4C59-9D21-525A3369CF55}" destId="{DBD071E6-47B4-4673-84A4-AE389CF56406}" srcOrd="0" destOrd="0" presId="urn:microsoft.com/office/officeart/2005/8/layout/pyramid1"/>
    <dgm:cxn modelId="{8978CF88-BAF8-4839-9E7A-D4BB2F6F82E8}" type="presParOf" srcId="{B818E320-440C-4C59-9D21-525A3369CF55}" destId="{3407C567-33E8-4F91-AC5D-E7B42FBFBF67}" srcOrd="1" destOrd="0" presId="urn:microsoft.com/office/officeart/2005/8/layout/pyramid1"/>
    <dgm:cxn modelId="{D7372442-3B3E-4E2E-858F-ED96F959CF98}" type="presParOf" srcId="{B818E320-440C-4C59-9D21-525A3369CF55}" destId="{6A5AF3DF-8EFF-4CBC-8DA2-B974C796529A}" srcOrd="2" destOrd="0" presId="urn:microsoft.com/office/officeart/2005/8/layout/pyramid1"/>
    <dgm:cxn modelId="{6DF34FA1-F56F-4BEA-8B9E-EA477AC04BDD}" type="presParOf" srcId="{B818E320-440C-4C59-9D21-525A3369CF55}" destId="{63D8155F-9AE3-4EAB-AE86-385ABF9565F0}" srcOrd="3" destOrd="0" presId="urn:microsoft.com/office/officeart/2005/8/layout/pyramid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4C615E-E55C-430B-8914-B603EA53AEFD}">
      <dsp:nvSpPr>
        <dsp:cNvPr id="0" name=""/>
        <dsp:cNvSpPr/>
      </dsp:nvSpPr>
      <dsp:spPr>
        <a:xfrm rot="10800000">
          <a:off x="2396831" y="0"/>
          <a:ext cx="5719354" cy="1806222"/>
        </a:xfrm>
        <a:prstGeom prst="nonIsoscelesTrapezoid">
          <a:avLst>
            <a:gd name="adj1" fmla="val 0"/>
            <a:gd name="adj2" fmla="val 51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247650" rIns="247650" bIns="247650" numCol="1" spcCol="1270" anchor="ctr" anchorCtr="0">
          <a:noAutofit/>
        </a:bodyPr>
        <a:lstStyle/>
        <a:p>
          <a:pPr marL="285750" lvl="1" indent="-285750" algn="l" defTabSz="1600200">
            <a:lnSpc>
              <a:spcPct val="90000"/>
            </a:lnSpc>
            <a:spcBef>
              <a:spcPct val="0"/>
            </a:spcBef>
            <a:spcAft>
              <a:spcPct val="15000"/>
            </a:spcAft>
            <a:buNone/>
          </a:pPr>
          <a:r>
            <a:rPr lang="en-US" sz="3600" kern="1200" dirty="0">
              <a:solidFill>
                <a:schemeClr val="accent1">
                  <a:lumMod val="10000"/>
                </a:schemeClr>
              </a:solidFill>
            </a:rPr>
            <a:t>OS UI languages</a:t>
          </a:r>
        </a:p>
      </dsp:txBody>
      <dsp:txXfrm rot="10800000">
        <a:off x="3426666" y="0"/>
        <a:ext cx="4727545" cy="1806222"/>
      </dsp:txXfrm>
    </dsp:sp>
    <dsp:sp modelId="{2835B413-9B76-4D6A-BFEC-B0823B945928}">
      <dsp:nvSpPr>
        <dsp:cNvPr id="0" name=""/>
        <dsp:cNvSpPr/>
      </dsp:nvSpPr>
      <dsp:spPr>
        <a:xfrm>
          <a:off x="1509070" y="0"/>
          <a:ext cx="1842346" cy="1806222"/>
        </a:xfrm>
        <a:prstGeom prst="trapezoid">
          <a:avLst>
            <a:gd name="adj" fmla="val 51000"/>
          </a:avLst>
        </a:prstGeom>
        <a:solidFill>
          <a:schemeClr val="tx2">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t" anchorCtr="0">
          <a:noAutofit/>
        </a:bodyPr>
        <a:lstStyle/>
        <a:p>
          <a:pPr marL="0" lvl="0" indent="0" algn="ctr" defTabSz="2133600">
            <a:lnSpc>
              <a:spcPct val="90000"/>
            </a:lnSpc>
            <a:spcBef>
              <a:spcPct val="0"/>
            </a:spcBef>
            <a:spcAft>
              <a:spcPct val="35000"/>
            </a:spcAft>
            <a:buNone/>
          </a:pPr>
          <a:br>
            <a:rPr lang="en-US" sz="4800" kern="1200" dirty="0">
              <a:solidFill>
                <a:schemeClr val="accent1">
                  <a:lumMod val="10000"/>
                </a:schemeClr>
              </a:solidFill>
            </a:rPr>
          </a:br>
          <a:r>
            <a:rPr lang="en-US" sz="4800" kern="1200" dirty="0">
              <a:solidFill>
                <a:schemeClr val="accent1">
                  <a:lumMod val="10000"/>
                </a:schemeClr>
              </a:solidFill>
            </a:rPr>
            <a:t>31</a:t>
          </a:r>
        </a:p>
      </dsp:txBody>
      <dsp:txXfrm>
        <a:off x="1509070" y="0"/>
        <a:ext cx="1842346" cy="1806222"/>
      </dsp:txXfrm>
    </dsp:sp>
    <dsp:sp modelId="{6A297E27-9E92-4CED-B28A-DBEFD20ED9C4}">
      <dsp:nvSpPr>
        <dsp:cNvPr id="0" name=""/>
        <dsp:cNvSpPr/>
      </dsp:nvSpPr>
      <dsp:spPr>
        <a:xfrm rot="10800000">
          <a:off x="2870135" y="1806222"/>
          <a:ext cx="5353418" cy="1806222"/>
        </a:xfrm>
        <a:prstGeom prst="nonIsoscelesTrapezoid">
          <a:avLst>
            <a:gd name="adj1" fmla="val 0"/>
            <a:gd name="adj2" fmla="val 51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247650" rIns="247650" bIns="247650" numCol="1" spcCol="1270" anchor="ctr" anchorCtr="0">
          <a:noAutofit/>
        </a:bodyPr>
        <a:lstStyle/>
        <a:p>
          <a:pPr marL="285750" lvl="1" indent="-285750" algn="l" defTabSz="1600200">
            <a:lnSpc>
              <a:spcPct val="90000"/>
            </a:lnSpc>
            <a:spcBef>
              <a:spcPct val="0"/>
            </a:spcBef>
            <a:spcAft>
              <a:spcPct val="15000"/>
            </a:spcAft>
            <a:buNone/>
          </a:pPr>
          <a:r>
            <a:rPr lang="en-US" sz="3600" kern="1200" dirty="0">
              <a:solidFill>
                <a:schemeClr val="accent1">
                  <a:lumMod val="10000"/>
                </a:schemeClr>
              </a:solidFill>
            </a:rPr>
            <a:t>TTS languages</a:t>
          </a:r>
        </a:p>
      </dsp:txBody>
      <dsp:txXfrm rot="10800000">
        <a:off x="4116353" y="1806222"/>
        <a:ext cx="4230305" cy="1806222"/>
      </dsp:txXfrm>
    </dsp:sp>
    <dsp:sp modelId="{55227349-6350-4690-8DF3-EDB507FF8264}">
      <dsp:nvSpPr>
        <dsp:cNvPr id="0" name=""/>
        <dsp:cNvSpPr/>
      </dsp:nvSpPr>
      <dsp:spPr>
        <a:xfrm>
          <a:off x="587897" y="1806222"/>
          <a:ext cx="3684693" cy="1806222"/>
        </a:xfrm>
        <a:prstGeom prst="trapezoid">
          <a:avLst>
            <a:gd name="adj" fmla="val 51000"/>
          </a:avLst>
        </a:prstGeom>
        <a:solidFill>
          <a:schemeClr val="tx2">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2667000">
            <a:lnSpc>
              <a:spcPct val="90000"/>
            </a:lnSpc>
            <a:spcBef>
              <a:spcPct val="0"/>
            </a:spcBef>
            <a:spcAft>
              <a:spcPct val="35000"/>
            </a:spcAft>
            <a:buNone/>
          </a:pPr>
          <a:r>
            <a:rPr lang="en-US" sz="6000" kern="1200" dirty="0">
              <a:solidFill>
                <a:schemeClr val="accent1">
                  <a:lumMod val="10000"/>
                </a:schemeClr>
              </a:solidFill>
            </a:rPr>
            <a:t>39</a:t>
          </a:r>
        </a:p>
      </dsp:txBody>
      <dsp:txXfrm>
        <a:off x="1232718" y="1806222"/>
        <a:ext cx="2395050" cy="1806222"/>
      </dsp:txXfrm>
    </dsp:sp>
    <dsp:sp modelId="{DBD071E6-47B4-4673-84A4-AE389CF56406}">
      <dsp:nvSpPr>
        <dsp:cNvPr id="0" name=""/>
        <dsp:cNvSpPr/>
      </dsp:nvSpPr>
      <dsp:spPr>
        <a:xfrm rot="10800000">
          <a:off x="3601403" y="3612444"/>
          <a:ext cx="4668578" cy="1806222"/>
        </a:xfrm>
        <a:prstGeom prst="nonIsoscelesTrapezoid">
          <a:avLst>
            <a:gd name="adj1" fmla="val 0"/>
            <a:gd name="adj2" fmla="val 510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247650" rIns="247650" bIns="247650" numCol="1" spcCol="1270" anchor="ctr" anchorCtr="0">
          <a:noAutofit/>
        </a:bodyPr>
        <a:lstStyle/>
        <a:p>
          <a:pPr marL="285750" lvl="1" indent="-285750" algn="l" defTabSz="1600200">
            <a:lnSpc>
              <a:spcPct val="90000"/>
            </a:lnSpc>
            <a:spcBef>
              <a:spcPct val="0"/>
            </a:spcBef>
            <a:spcAft>
              <a:spcPct val="15000"/>
            </a:spcAft>
            <a:buNone/>
          </a:pPr>
          <a:r>
            <a:rPr lang="en-US" sz="3600" kern="1200" dirty="0">
              <a:solidFill>
                <a:schemeClr val="accent1">
                  <a:lumMod val="10000"/>
                </a:schemeClr>
              </a:solidFill>
            </a:rPr>
            <a:t>my sample</a:t>
          </a:r>
        </a:p>
      </dsp:txBody>
      <dsp:txXfrm rot="10800000">
        <a:off x="5103645" y="3612444"/>
        <a:ext cx="3410082" cy="1806222"/>
      </dsp:txXfrm>
    </dsp:sp>
    <dsp:sp modelId="{6A5AF3DF-8EFF-4CBC-8DA2-B974C796529A}">
      <dsp:nvSpPr>
        <dsp:cNvPr id="0" name=""/>
        <dsp:cNvSpPr/>
      </dsp:nvSpPr>
      <dsp:spPr>
        <a:xfrm>
          <a:off x="-355520" y="3612444"/>
          <a:ext cx="5545995" cy="1806222"/>
        </a:xfrm>
        <a:prstGeom prst="trapezoid">
          <a:avLst>
            <a:gd name="adj" fmla="val 51000"/>
          </a:avLst>
        </a:prstGeom>
        <a:solidFill>
          <a:schemeClr val="tx2">
            <a:lumMod val="40000"/>
            <a:lumOff val="6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1280" tIns="81280" rIns="81280" bIns="81280" numCol="1" spcCol="1270" anchor="ctr" anchorCtr="0">
          <a:noAutofit/>
        </a:bodyPr>
        <a:lstStyle/>
        <a:p>
          <a:pPr marL="0" lvl="0" indent="0" algn="ctr" defTabSz="2844800">
            <a:lnSpc>
              <a:spcPct val="90000"/>
            </a:lnSpc>
            <a:spcBef>
              <a:spcPct val="0"/>
            </a:spcBef>
            <a:spcAft>
              <a:spcPct val="35000"/>
            </a:spcAft>
            <a:buNone/>
          </a:pPr>
          <a:r>
            <a:rPr lang="en-US" sz="6400" kern="1200" dirty="0">
              <a:solidFill>
                <a:schemeClr val="accent1">
                  <a:lumMod val="10000"/>
                </a:schemeClr>
              </a:solidFill>
            </a:rPr>
            <a:t>99</a:t>
          </a:r>
        </a:p>
      </dsp:txBody>
      <dsp:txXfrm>
        <a:off x="615028" y="3612444"/>
        <a:ext cx="3604897" cy="1806222"/>
      </dsp:txXfrm>
    </dsp:sp>
  </dsp:spTree>
</dsp:drawing>
</file>

<file path=ppt/diagrams/layout1.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F488D9-06FB-6543-BBFF-1738237CD9EF}" type="datetimeFigureOut">
              <a:rPr lang="en-US" smtClean="0"/>
              <a:t>2025-03-11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455CA1-8AB9-7F4B-8B56-30FA76A0413A}" type="slidenum">
              <a:rPr lang="en-US" smtClean="0"/>
              <a:t>‹#›</a:t>
            </a:fld>
            <a:endParaRPr lang="en-US"/>
          </a:p>
        </p:txBody>
      </p:sp>
    </p:spTree>
    <p:extLst>
      <p:ext uri="{BB962C8B-B14F-4D97-AF65-F5344CB8AC3E}">
        <p14:creationId xmlns:p14="http://schemas.microsoft.com/office/powerpoint/2010/main" val="13958915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F455CA1-8AB9-7F4B-8B56-30FA76A0413A}" type="slidenum">
              <a:rPr lang="en-US" smtClean="0"/>
              <a:t>1</a:t>
            </a:fld>
            <a:endParaRPr lang="en-US"/>
          </a:p>
        </p:txBody>
      </p:sp>
    </p:spTree>
    <p:extLst>
      <p:ext uri="{BB962C8B-B14F-4D97-AF65-F5344CB8AC3E}">
        <p14:creationId xmlns:p14="http://schemas.microsoft.com/office/powerpoint/2010/main" val="8591130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43EFA4-3E27-169C-DE7D-0488BE10BC0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2052EF4-AE39-4F99-7F25-85CF42BBD66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6680F6A-31DB-9E98-CBC2-11D193B3070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8D21093-3282-E531-C172-517BEC0C4245}"/>
              </a:ext>
            </a:extLst>
          </p:cNvPr>
          <p:cNvSpPr>
            <a:spLocks noGrp="1"/>
          </p:cNvSpPr>
          <p:nvPr>
            <p:ph type="sldNum" sz="quarter" idx="5"/>
          </p:nvPr>
        </p:nvSpPr>
        <p:spPr/>
        <p:txBody>
          <a:bodyPr/>
          <a:lstStyle/>
          <a:p>
            <a:fld id="{2F455CA1-8AB9-7F4B-8B56-30FA76A0413A}" type="slidenum">
              <a:rPr lang="en-US" smtClean="0"/>
              <a:t>11</a:t>
            </a:fld>
            <a:endParaRPr lang="en-US"/>
          </a:p>
        </p:txBody>
      </p:sp>
    </p:spTree>
    <p:extLst>
      <p:ext uri="{BB962C8B-B14F-4D97-AF65-F5344CB8AC3E}">
        <p14:creationId xmlns:p14="http://schemas.microsoft.com/office/powerpoint/2010/main" val="47988792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43EFA4-3E27-169C-DE7D-0488BE10BC0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2052EF4-AE39-4F99-7F25-85CF42BBD66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6680F6A-31DB-9E98-CBC2-11D193B3070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8D21093-3282-E531-C172-517BEC0C4245}"/>
              </a:ext>
            </a:extLst>
          </p:cNvPr>
          <p:cNvSpPr>
            <a:spLocks noGrp="1"/>
          </p:cNvSpPr>
          <p:nvPr>
            <p:ph type="sldNum" sz="quarter" idx="5"/>
          </p:nvPr>
        </p:nvSpPr>
        <p:spPr/>
        <p:txBody>
          <a:bodyPr/>
          <a:lstStyle/>
          <a:p>
            <a:fld id="{2F455CA1-8AB9-7F4B-8B56-30FA76A0413A}" type="slidenum">
              <a:rPr lang="en-US" smtClean="0"/>
              <a:t>12</a:t>
            </a:fld>
            <a:endParaRPr lang="en-US"/>
          </a:p>
        </p:txBody>
      </p:sp>
    </p:spTree>
    <p:extLst>
      <p:ext uri="{BB962C8B-B14F-4D97-AF65-F5344CB8AC3E}">
        <p14:creationId xmlns:p14="http://schemas.microsoft.com/office/powerpoint/2010/main" val="8349968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588ECE-3489-A7F1-704C-9576399202F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3630868-5250-DD7D-91B9-9220C50409C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C975E49-599D-E225-5324-261E285BB8B1}"/>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Since the support gaps force people to be multilingual, I was able to learn about these support problems in a wider variety of languages.</a:t>
            </a:r>
          </a:p>
        </p:txBody>
      </p:sp>
      <p:sp>
        <p:nvSpPr>
          <p:cNvPr id="4" name="Slide Number Placeholder 3">
            <a:extLst>
              <a:ext uri="{FF2B5EF4-FFF2-40B4-BE49-F238E27FC236}">
                <a16:creationId xmlns:a16="http://schemas.microsoft.com/office/drawing/2014/main" id="{1D6A1625-9DDD-AB77-69CF-4A1A98FD2AF4}"/>
              </a:ext>
            </a:extLst>
          </p:cNvPr>
          <p:cNvSpPr>
            <a:spLocks noGrp="1"/>
          </p:cNvSpPr>
          <p:nvPr>
            <p:ph type="sldNum" sz="quarter" idx="5"/>
          </p:nvPr>
        </p:nvSpPr>
        <p:spPr/>
        <p:txBody>
          <a:bodyPr/>
          <a:lstStyle/>
          <a:p>
            <a:fld id="{2F455CA1-8AB9-7F4B-8B56-30FA76A0413A}" type="slidenum">
              <a:rPr lang="en-US" smtClean="0"/>
              <a:t>13</a:t>
            </a:fld>
            <a:endParaRPr lang="en-US"/>
          </a:p>
        </p:txBody>
      </p:sp>
    </p:spTree>
    <p:extLst>
      <p:ext uri="{BB962C8B-B14F-4D97-AF65-F5344CB8AC3E}">
        <p14:creationId xmlns:p14="http://schemas.microsoft.com/office/powerpoint/2010/main" val="30424240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232075-423A-3AF3-3185-9B1F28A1468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F39143A-D6E8-4420-73B1-A21A48F77BD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5415967-D107-D65F-AF3F-81ABA76ADE14}"/>
              </a:ext>
            </a:extLst>
          </p:cNvPr>
          <p:cNvSpPr>
            <a:spLocks noGrp="1"/>
          </p:cNvSpPr>
          <p:nvPr>
            <p:ph type="body" idx="1"/>
          </p:nvPr>
        </p:nvSpPr>
        <p:spPr/>
        <p:txBody>
          <a:bodyPr/>
          <a:lstStyle/>
          <a:p>
            <a:r>
              <a:rPr lang="en-US" dirty="0"/>
              <a:t>Advanced user.</a:t>
            </a:r>
          </a:p>
        </p:txBody>
      </p:sp>
      <p:sp>
        <p:nvSpPr>
          <p:cNvPr id="4" name="Slide Number Placeholder 3">
            <a:extLst>
              <a:ext uri="{FF2B5EF4-FFF2-40B4-BE49-F238E27FC236}">
                <a16:creationId xmlns:a16="http://schemas.microsoft.com/office/drawing/2014/main" id="{8A6211A1-F379-593D-D06F-20D47B580268}"/>
              </a:ext>
            </a:extLst>
          </p:cNvPr>
          <p:cNvSpPr>
            <a:spLocks noGrp="1"/>
          </p:cNvSpPr>
          <p:nvPr>
            <p:ph type="sldNum" sz="quarter" idx="5"/>
          </p:nvPr>
        </p:nvSpPr>
        <p:spPr/>
        <p:txBody>
          <a:bodyPr/>
          <a:lstStyle/>
          <a:p>
            <a:fld id="{2F455CA1-8AB9-7F4B-8B56-30FA76A0413A}" type="slidenum">
              <a:rPr lang="en-US" smtClean="0"/>
              <a:t>14</a:t>
            </a:fld>
            <a:endParaRPr lang="en-US"/>
          </a:p>
        </p:txBody>
      </p:sp>
    </p:spTree>
    <p:extLst>
      <p:ext uri="{BB962C8B-B14F-4D97-AF65-F5344CB8AC3E}">
        <p14:creationId xmlns:p14="http://schemas.microsoft.com/office/powerpoint/2010/main" val="33972259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6AFA95-1D8F-C587-26F0-AFB6D18768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64E2F74-ED03-D966-3A88-4928D31D88A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67D64CC-85F0-FB7C-17E0-11F8CC53F9A7}"/>
              </a:ext>
            </a:extLst>
          </p:cNvPr>
          <p:cNvSpPr>
            <a:spLocks noGrp="1"/>
          </p:cNvSpPr>
          <p:nvPr>
            <p:ph type="body" idx="1"/>
          </p:nvPr>
        </p:nvSpPr>
        <p:spPr/>
        <p:txBody>
          <a:bodyPr/>
          <a:lstStyle/>
          <a:p>
            <a:r>
              <a:rPr lang="en-US" dirty="0"/>
              <a:t>Advanced user.</a:t>
            </a:r>
          </a:p>
        </p:txBody>
      </p:sp>
      <p:sp>
        <p:nvSpPr>
          <p:cNvPr id="4" name="Slide Number Placeholder 3">
            <a:extLst>
              <a:ext uri="{FF2B5EF4-FFF2-40B4-BE49-F238E27FC236}">
                <a16:creationId xmlns:a16="http://schemas.microsoft.com/office/drawing/2014/main" id="{A1247220-4ED0-E489-1D8C-A9E6CA612675}"/>
              </a:ext>
            </a:extLst>
          </p:cNvPr>
          <p:cNvSpPr>
            <a:spLocks noGrp="1"/>
          </p:cNvSpPr>
          <p:nvPr>
            <p:ph type="sldNum" sz="quarter" idx="5"/>
          </p:nvPr>
        </p:nvSpPr>
        <p:spPr/>
        <p:txBody>
          <a:bodyPr/>
          <a:lstStyle/>
          <a:p>
            <a:fld id="{2F455CA1-8AB9-7F4B-8B56-30FA76A0413A}" type="slidenum">
              <a:rPr lang="en-US" smtClean="0"/>
              <a:t>15</a:t>
            </a:fld>
            <a:endParaRPr lang="en-US"/>
          </a:p>
        </p:txBody>
      </p:sp>
    </p:spTree>
    <p:extLst>
      <p:ext uri="{BB962C8B-B14F-4D97-AF65-F5344CB8AC3E}">
        <p14:creationId xmlns:p14="http://schemas.microsoft.com/office/powerpoint/2010/main" val="96772565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34DD2E-59A3-D0D3-C0BD-BC9B48C8F1E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5F3C9F2-363E-B2CD-AB95-F9A7307B28D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50394D6-2753-8869-6A19-E558061B132B}"/>
              </a:ext>
            </a:extLst>
          </p:cNvPr>
          <p:cNvSpPr>
            <a:spLocks noGrp="1"/>
          </p:cNvSpPr>
          <p:nvPr>
            <p:ph type="body" idx="1"/>
          </p:nvPr>
        </p:nvSpPr>
        <p:spPr/>
        <p:txBody>
          <a:bodyPr/>
          <a:lstStyle/>
          <a:p>
            <a:r>
              <a:rPr lang="en-US" dirty="0"/>
              <a:t>Advanced user.</a:t>
            </a:r>
          </a:p>
        </p:txBody>
      </p:sp>
      <p:sp>
        <p:nvSpPr>
          <p:cNvPr id="4" name="Slide Number Placeholder 3">
            <a:extLst>
              <a:ext uri="{FF2B5EF4-FFF2-40B4-BE49-F238E27FC236}">
                <a16:creationId xmlns:a16="http://schemas.microsoft.com/office/drawing/2014/main" id="{533A1470-FC1B-EB52-46D6-ACED20036431}"/>
              </a:ext>
            </a:extLst>
          </p:cNvPr>
          <p:cNvSpPr>
            <a:spLocks noGrp="1"/>
          </p:cNvSpPr>
          <p:nvPr>
            <p:ph type="sldNum" sz="quarter" idx="5"/>
          </p:nvPr>
        </p:nvSpPr>
        <p:spPr/>
        <p:txBody>
          <a:bodyPr/>
          <a:lstStyle/>
          <a:p>
            <a:fld id="{2F455CA1-8AB9-7F4B-8B56-30FA76A0413A}" type="slidenum">
              <a:rPr lang="en-US" smtClean="0"/>
              <a:t>16</a:t>
            </a:fld>
            <a:endParaRPr lang="en-US"/>
          </a:p>
        </p:txBody>
      </p:sp>
    </p:spTree>
    <p:extLst>
      <p:ext uri="{BB962C8B-B14F-4D97-AF65-F5344CB8AC3E}">
        <p14:creationId xmlns:p14="http://schemas.microsoft.com/office/powerpoint/2010/main" val="59367172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B23EBE-145E-BE7B-BF04-63F4A16BC80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98FD43B-91D6-60D5-1B9D-7C3BBD27F22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876CC31-56CC-08BC-1F9D-EAC515C4872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7CCC852-D92B-D9D3-B86F-0F4762F521E7}"/>
              </a:ext>
            </a:extLst>
          </p:cNvPr>
          <p:cNvSpPr>
            <a:spLocks noGrp="1"/>
          </p:cNvSpPr>
          <p:nvPr>
            <p:ph type="sldNum" sz="quarter" idx="5"/>
          </p:nvPr>
        </p:nvSpPr>
        <p:spPr/>
        <p:txBody>
          <a:bodyPr/>
          <a:lstStyle/>
          <a:p>
            <a:fld id="{2F455CA1-8AB9-7F4B-8B56-30FA76A0413A}" type="slidenum">
              <a:rPr lang="en-US" smtClean="0"/>
              <a:t>17</a:t>
            </a:fld>
            <a:endParaRPr lang="en-US"/>
          </a:p>
        </p:txBody>
      </p:sp>
    </p:spTree>
    <p:extLst>
      <p:ext uri="{BB962C8B-B14F-4D97-AF65-F5344CB8AC3E}">
        <p14:creationId xmlns:p14="http://schemas.microsoft.com/office/powerpoint/2010/main" val="30517043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4F75E0-2F50-FB1F-2144-DA87CE14922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E5DD3FB-1847-D89A-854C-C472BB7A5F6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58BD291-2145-4811-4D56-AF4F5B745EF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C3EAD7A-1444-7FE2-01AC-1C44E8032461}"/>
              </a:ext>
            </a:extLst>
          </p:cNvPr>
          <p:cNvSpPr>
            <a:spLocks noGrp="1"/>
          </p:cNvSpPr>
          <p:nvPr>
            <p:ph type="sldNum" sz="quarter" idx="5"/>
          </p:nvPr>
        </p:nvSpPr>
        <p:spPr/>
        <p:txBody>
          <a:bodyPr/>
          <a:lstStyle/>
          <a:p>
            <a:fld id="{2F455CA1-8AB9-7F4B-8B56-30FA76A0413A}" type="slidenum">
              <a:rPr lang="en-US" smtClean="0"/>
              <a:t>18</a:t>
            </a:fld>
            <a:endParaRPr lang="en-US"/>
          </a:p>
        </p:txBody>
      </p:sp>
    </p:spTree>
    <p:extLst>
      <p:ext uri="{BB962C8B-B14F-4D97-AF65-F5344CB8AC3E}">
        <p14:creationId xmlns:p14="http://schemas.microsoft.com/office/powerpoint/2010/main" val="38969733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38B88F-FE5C-9B16-E2CA-A2E8A3C1E6E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B6BD7C0-22C0-2020-8B0F-53A4CDE5CA1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3F66B9D-491B-E45A-A1F4-694B0919C4BA}"/>
              </a:ext>
            </a:extLst>
          </p:cNvPr>
          <p:cNvSpPr>
            <a:spLocks noGrp="1"/>
          </p:cNvSpPr>
          <p:nvPr>
            <p:ph type="body" idx="1"/>
          </p:nvPr>
        </p:nvSpPr>
        <p:spPr/>
        <p:txBody>
          <a:bodyPr/>
          <a:lstStyle/>
          <a:p>
            <a:r>
              <a:rPr lang="en-US" dirty="0"/>
              <a:t>The situation with sign languages is technologically different but has some parallels. In a digital context, sign language today means video: One-to-one, many-to-many (meeting platforms); one-to-many (live and on-demand).</a:t>
            </a:r>
          </a:p>
        </p:txBody>
      </p:sp>
      <p:sp>
        <p:nvSpPr>
          <p:cNvPr id="4" name="Slide Number Placeholder 3">
            <a:extLst>
              <a:ext uri="{FF2B5EF4-FFF2-40B4-BE49-F238E27FC236}">
                <a16:creationId xmlns:a16="http://schemas.microsoft.com/office/drawing/2014/main" id="{D2E4EA7B-BAD4-1519-B7BE-64E041D983E7}"/>
              </a:ext>
            </a:extLst>
          </p:cNvPr>
          <p:cNvSpPr>
            <a:spLocks noGrp="1"/>
          </p:cNvSpPr>
          <p:nvPr>
            <p:ph type="sldNum" sz="quarter" idx="5"/>
          </p:nvPr>
        </p:nvSpPr>
        <p:spPr/>
        <p:txBody>
          <a:bodyPr/>
          <a:lstStyle/>
          <a:p>
            <a:fld id="{2F455CA1-8AB9-7F4B-8B56-30FA76A0413A}" type="slidenum">
              <a:rPr lang="en-US" smtClean="0"/>
              <a:t>19</a:t>
            </a:fld>
            <a:endParaRPr lang="en-US"/>
          </a:p>
        </p:txBody>
      </p:sp>
    </p:spTree>
    <p:extLst>
      <p:ext uri="{BB962C8B-B14F-4D97-AF65-F5344CB8AC3E}">
        <p14:creationId xmlns:p14="http://schemas.microsoft.com/office/powerpoint/2010/main" val="40461855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Turning our attention back to text-to-speech</a:t>
            </a:r>
          </a:p>
        </p:txBody>
      </p:sp>
      <p:sp>
        <p:nvSpPr>
          <p:cNvPr id="4" name="Slide Number Placeholder 3"/>
          <p:cNvSpPr>
            <a:spLocks noGrp="1"/>
          </p:cNvSpPr>
          <p:nvPr>
            <p:ph type="sldNum" sz="quarter" idx="5"/>
          </p:nvPr>
        </p:nvSpPr>
        <p:spPr/>
        <p:txBody>
          <a:bodyPr/>
          <a:lstStyle/>
          <a:p>
            <a:fld id="{2F455CA1-8AB9-7F4B-8B56-30FA76A0413A}" type="slidenum">
              <a:rPr lang="en-US" smtClean="0"/>
              <a:t>20</a:t>
            </a:fld>
            <a:endParaRPr lang="en-US"/>
          </a:p>
        </p:txBody>
      </p:sp>
    </p:spTree>
    <p:extLst>
      <p:ext uri="{BB962C8B-B14F-4D97-AF65-F5344CB8AC3E}">
        <p14:creationId xmlns:p14="http://schemas.microsoft.com/office/powerpoint/2010/main" val="8469178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2601C7-8EB9-9840-484E-17020C535D9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E9AA634-1D0D-14CC-6F9D-928DB1FCF37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B9C7E7A-2C35-7A55-E6B6-DDE6AD0B672F}"/>
              </a:ext>
            </a:extLst>
          </p:cNvPr>
          <p:cNvSpPr>
            <a:spLocks noGrp="1"/>
          </p:cNvSpPr>
          <p:nvPr>
            <p:ph type="body" idx="1"/>
          </p:nvPr>
        </p:nvSpPr>
        <p:spPr/>
        <p:txBody>
          <a:bodyPr/>
          <a:lstStyle/>
          <a:p>
            <a:r>
              <a:rPr lang="en-US" dirty="0"/>
              <a:t>Discovery needed: What’s in the middle category?</a:t>
            </a:r>
          </a:p>
          <a:p>
            <a:r>
              <a:rPr lang="en-US" dirty="0"/>
              <a:t>There’s less to say about the “no support”, it’s kind of obvious: add support.</a:t>
            </a:r>
            <a:br>
              <a:rPr lang="en-US" dirty="0"/>
            </a:br>
            <a:r>
              <a:rPr lang="en-US" dirty="0"/>
              <a:t>To find the middle, and understand what matters, I started with a big picture…</a:t>
            </a:r>
          </a:p>
        </p:txBody>
      </p:sp>
      <p:sp>
        <p:nvSpPr>
          <p:cNvPr id="4" name="Slide Number Placeholder 3">
            <a:extLst>
              <a:ext uri="{FF2B5EF4-FFF2-40B4-BE49-F238E27FC236}">
                <a16:creationId xmlns:a16="http://schemas.microsoft.com/office/drawing/2014/main" id="{D79C6C63-47AE-7ECE-953A-1D348EA77D3A}"/>
              </a:ext>
            </a:extLst>
          </p:cNvPr>
          <p:cNvSpPr>
            <a:spLocks noGrp="1"/>
          </p:cNvSpPr>
          <p:nvPr>
            <p:ph type="sldNum" sz="quarter" idx="5"/>
          </p:nvPr>
        </p:nvSpPr>
        <p:spPr/>
        <p:txBody>
          <a:bodyPr/>
          <a:lstStyle/>
          <a:p>
            <a:fld id="{2F455CA1-8AB9-7F4B-8B56-30FA76A0413A}" type="slidenum">
              <a:rPr lang="en-US" smtClean="0"/>
              <a:t>3</a:t>
            </a:fld>
            <a:endParaRPr lang="en-US"/>
          </a:p>
        </p:txBody>
      </p:sp>
    </p:spTree>
    <p:extLst>
      <p:ext uri="{BB962C8B-B14F-4D97-AF65-F5344CB8AC3E}">
        <p14:creationId xmlns:p14="http://schemas.microsoft.com/office/powerpoint/2010/main" val="36488950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79FA87-48DA-A211-7E04-6440D0183E8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C38A567-DC3C-5537-84E1-48C342DFE31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1A9C6D1-3CAA-5E97-55FF-322235F18127}"/>
              </a:ext>
            </a:extLst>
          </p:cNvPr>
          <p:cNvSpPr>
            <a:spLocks noGrp="1"/>
          </p:cNvSpPr>
          <p:nvPr>
            <p:ph type="body" idx="1"/>
          </p:nvPr>
        </p:nvSpPr>
        <p:spPr/>
        <p:txBody>
          <a:bodyPr/>
          <a:lstStyle/>
          <a:p>
            <a:r>
              <a:rPr lang="en-US" dirty="0"/>
              <a:t>Set your OS content preferences.</a:t>
            </a:r>
          </a:p>
          <a:p>
            <a:pPr marL="171450" indent="-171450">
              <a:buFont typeface="Arial" panose="020B0604020202020204" pitchFamily="34" charset="0"/>
              <a:buChar char="•"/>
            </a:pPr>
            <a:r>
              <a:rPr lang="en-US" dirty="0"/>
              <a:t>So websites and apps will offer content in languages you know</a:t>
            </a:r>
          </a:p>
          <a:p>
            <a:pPr marL="171450" indent="-171450">
              <a:buFont typeface="Arial" panose="020B0604020202020204" pitchFamily="34" charset="0"/>
              <a:buChar char="•"/>
            </a:pPr>
            <a:r>
              <a:rPr lang="en-US" dirty="0"/>
              <a:t>For input methods [TODO CONFIRM e.g. word completion, script]</a:t>
            </a:r>
          </a:p>
          <a:p>
            <a:pPr marL="0" indent="0">
              <a:buFont typeface="Arial" panose="020B0604020202020204" pitchFamily="34" charset="0"/>
              <a:buNone/>
            </a:pPr>
            <a:endParaRPr lang="en-US" dirty="0"/>
          </a:p>
          <a:p>
            <a:endParaRPr lang="en-US" dirty="0"/>
          </a:p>
        </p:txBody>
      </p:sp>
      <p:sp>
        <p:nvSpPr>
          <p:cNvPr id="4" name="Slide Number Placeholder 3">
            <a:extLst>
              <a:ext uri="{FF2B5EF4-FFF2-40B4-BE49-F238E27FC236}">
                <a16:creationId xmlns:a16="http://schemas.microsoft.com/office/drawing/2014/main" id="{E5DF9DD6-8025-19F8-206F-B83F1AE878D8}"/>
              </a:ext>
            </a:extLst>
          </p:cNvPr>
          <p:cNvSpPr>
            <a:spLocks noGrp="1"/>
          </p:cNvSpPr>
          <p:nvPr>
            <p:ph type="sldNum" sz="quarter" idx="5"/>
          </p:nvPr>
        </p:nvSpPr>
        <p:spPr/>
        <p:txBody>
          <a:bodyPr/>
          <a:lstStyle/>
          <a:p>
            <a:fld id="{2F455CA1-8AB9-7F4B-8B56-30FA76A0413A}" type="slidenum">
              <a:rPr lang="en-US" smtClean="0"/>
              <a:t>21</a:t>
            </a:fld>
            <a:endParaRPr lang="en-US"/>
          </a:p>
        </p:txBody>
      </p:sp>
    </p:spTree>
    <p:extLst>
      <p:ext uri="{BB962C8B-B14F-4D97-AF65-F5344CB8AC3E}">
        <p14:creationId xmlns:p14="http://schemas.microsoft.com/office/powerpoint/2010/main" val="34866640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4490D1-E5A3-C2BA-496B-1402C9E4340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6A4F608-4C5B-902F-2C0A-179FFD6DB3E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0A67AD8-D808-7C11-E0B8-A6452C859EE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735986F-B09D-E7F3-C634-9BDFBD4B938E}"/>
              </a:ext>
            </a:extLst>
          </p:cNvPr>
          <p:cNvSpPr>
            <a:spLocks noGrp="1"/>
          </p:cNvSpPr>
          <p:nvPr>
            <p:ph type="sldNum" sz="quarter" idx="5"/>
          </p:nvPr>
        </p:nvSpPr>
        <p:spPr/>
        <p:txBody>
          <a:bodyPr/>
          <a:lstStyle/>
          <a:p>
            <a:fld id="{2F455CA1-8AB9-7F4B-8B56-30FA76A0413A}" type="slidenum">
              <a:rPr lang="en-US" smtClean="0"/>
              <a:t>22</a:t>
            </a:fld>
            <a:endParaRPr lang="en-US"/>
          </a:p>
        </p:txBody>
      </p:sp>
    </p:spTree>
    <p:extLst>
      <p:ext uri="{BB962C8B-B14F-4D97-AF65-F5344CB8AC3E}">
        <p14:creationId xmlns:p14="http://schemas.microsoft.com/office/powerpoint/2010/main" val="28571223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90FCD4-CC3D-D78E-7AA0-BF3991768AC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EA3E99E-BFF3-C69F-1423-03184648509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FFABBDC-0AF7-95F8-1FC1-A0C3B99AA398}"/>
              </a:ext>
            </a:extLst>
          </p:cNvPr>
          <p:cNvSpPr>
            <a:spLocks noGrp="1"/>
          </p:cNvSpPr>
          <p:nvPr>
            <p:ph type="body" idx="1"/>
          </p:nvPr>
        </p:nvSpPr>
        <p:spPr/>
        <p:txBody>
          <a:bodyPr/>
          <a:lstStyle/>
          <a:p>
            <a:r>
              <a:rPr lang="en-US" dirty="0"/>
              <a:t>All the things: TODO link to a references about what kinds of “all the things”</a:t>
            </a:r>
          </a:p>
          <a:p>
            <a:r>
              <a:rPr lang="en-US" dirty="0"/>
              <a:t>And then we get into fallbacks…</a:t>
            </a:r>
          </a:p>
          <a:p>
            <a:r>
              <a:rPr lang="en-US" dirty="0">
                <a:solidFill>
                  <a:srgbClr val="1A3B5B"/>
                </a:solidFill>
              </a:rPr>
              <a:t>A better supported language that your audience is likely to know. If you have been using a smaller language, and were looking for reasons to add an international language like Arabic or French or English, this is another reason to do it.</a:t>
            </a:r>
            <a:endParaRPr lang="en-US" dirty="0"/>
          </a:p>
          <a:p>
            <a:r>
              <a:rPr lang="en-US" dirty="0"/>
              <a:t>IFTIME TODO design a better language switcher, see Babel issue 57</a:t>
            </a:r>
          </a:p>
        </p:txBody>
      </p:sp>
      <p:sp>
        <p:nvSpPr>
          <p:cNvPr id="4" name="Slide Number Placeholder 3">
            <a:extLst>
              <a:ext uri="{FF2B5EF4-FFF2-40B4-BE49-F238E27FC236}">
                <a16:creationId xmlns:a16="http://schemas.microsoft.com/office/drawing/2014/main" id="{B5996558-122E-8B74-4D8F-97EE6A7A6646}"/>
              </a:ext>
            </a:extLst>
          </p:cNvPr>
          <p:cNvSpPr>
            <a:spLocks noGrp="1"/>
          </p:cNvSpPr>
          <p:nvPr>
            <p:ph type="sldNum" sz="quarter" idx="5"/>
          </p:nvPr>
        </p:nvSpPr>
        <p:spPr/>
        <p:txBody>
          <a:bodyPr/>
          <a:lstStyle/>
          <a:p>
            <a:fld id="{2F455CA1-8AB9-7F4B-8B56-30FA76A0413A}" type="slidenum">
              <a:rPr lang="en-US" smtClean="0"/>
              <a:t>23</a:t>
            </a:fld>
            <a:endParaRPr lang="en-US"/>
          </a:p>
        </p:txBody>
      </p:sp>
    </p:spTree>
    <p:extLst>
      <p:ext uri="{BB962C8B-B14F-4D97-AF65-F5344CB8AC3E}">
        <p14:creationId xmlns:p14="http://schemas.microsoft.com/office/powerpoint/2010/main" val="2114964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00FF21-6B2A-0E59-D47A-3C7CB4E01D6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AB95411-DA3F-AA15-95C7-6A27672C991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AC3F7DA-0296-BF06-ADF3-D1A105DE8A06}"/>
              </a:ext>
            </a:extLst>
          </p:cNvPr>
          <p:cNvSpPr>
            <a:spLocks noGrp="1"/>
          </p:cNvSpPr>
          <p:nvPr>
            <p:ph type="body" idx="1"/>
          </p:nvPr>
        </p:nvSpPr>
        <p:spPr/>
        <p:txBody>
          <a:bodyPr/>
          <a:lstStyle/>
          <a:p>
            <a:r>
              <a:rPr lang="en-US" dirty="0"/>
              <a:t>Roles, properties, and other prompts</a:t>
            </a:r>
          </a:p>
          <a:p>
            <a:r>
              <a:rPr lang="en-US" dirty="0"/>
              <a:t>Name of a language TODO from my Babel GitHub issue</a:t>
            </a:r>
          </a:p>
        </p:txBody>
      </p:sp>
      <p:sp>
        <p:nvSpPr>
          <p:cNvPr id="4" name="Slide Number Placeholder 3">
            <a:extLst>
              <a:ext uri="{FF2B5EF4-FFF2-40B4-BE49-F238E27FC236}">
                <a16:creationId xmlns:a16="http://schemas.microsoft.com/office/drawing/2014/main" id="{2670C280-84CF-6718-92D8-2CB2CB2EF16E}"/>
              </a:ext>
            </a:extLst>
          </p:cNvPr>
          <p:cNvSpPr>
            <a:spLocks noGrp="1"/>
          </p:cNvSpPr>
          <p:nvPr>
            <p:ph type="sldNum" sz="quarter" idx="5"/>
          </p:nvPr>
        </p:nvSpPr>
        <p:spPr/>
        <p:txBody>
          <a:bodyPr/>
          <a:lstStyle/>
          <a:p>
            <a:fld id="{2F455CA1-8AB9-7F4B-8B56-30FA76A0413A}" type="slidenum">
              <a:rPr lang="en-US" smtClean="0"/>
              <a:t>24</a:t>
            </a:fld>
            <a:endParaRPr lang="en-US"/>
          </a:p>
        </p:txBody>
      </p:sp>
    </p:spTree>
    <p:extLst>
      <p:ext uri="{BB962C8B-B14F-4D97-AF65-F5344CB8AC3E}">
        <p14:creationId xmlns:p14="http://schemas.microsoft.com/office/powerpoint/2010/main" val="1022731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916 language varieties, around 650 languages</a:t>
            </a:r>
          </a:p>
        </p:txBody>
      </p:sp>
      <p:sp>
        <p:nvSpPr>
          <p:cNvPr id="4" name="Slide Number Placeholder 3"/>
          <p:cNvSpPr>
            <a:spLocks noGrp="1"/>
          </p:cNvSpPr>
          <p:nvPr>
            <p:ph type="sldNum" sz="quarter" idx="5"/>
          </p:nvPr>
        </p:nvSpPr>
        <p:spPr/>
        <p:txBody>
          <a:bodyPr/>
          <a:lstStyle/>
          <a:p>
            <a:fld id="{2F455CA1-8AB9-7F4B-8B56-30FA76A0413A}" type="slidenum">
              <a:rPr lang="en-US" smtClean="0"/>
              <a:t>25</a:t>
            </a:fld>
            <a:endParaRPr lang="en-US"/>
          </a:p>
        </p:txBody>
      </p:sp>
    </p:spTree>
    <p:extLst>
      <p:ext uri="{BB962C8B-B14F-4D97-AF65-F5344CB8AC3E}">
        <p14:creationId xmlns:p14="http://schemas.microsoft.com/office/powerpoint/2010/main" val="409242269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F455CA1-8AB9-7F4B-8B56-30FA76A0413A}" type="slidenum">
              <a:rPr lang="en-US" smtClean="0"/>
              <a:t>27</a:t>
            </a:fld>
            <a:endParaRPr lang="en-US"/>
          </a:p>
        </p:txBody>
      </p:sp>
    </p:spTree>
    <p:extLst>
      <p:ext uri="{BB962C8B-B14F-4D97-AF65-F5344CB8AC3E}">
        <p14:creationId xmlns:p14="http://schemas.microsoft.com/office/powerpoint/2010/main" val="409242269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A23903-86FA-90B2-D717-17D3277E1A8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CF03B11-D5DF-8165-FF5C-94B58DE16A9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F3BA820-BC1A-4344-5510-2DEF0453E85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6F8E2F4-7F79-649A-1692-C557E09C7110}"/>
              </a:ext>
            </a:extLst>
          </p:cNvPr>
          <p:cNvSpPr>
            <a:spLocks noGrp="1"/>
          </p:cNvSpPr>
          <p:nvPr>
            <p:ph type="sldNum" sz="quarter" idx="5"/>
          </p:nvPr>
        </p:nvSpPr>
        <p:spPr/>
        <p:txBody>
          <a:bodyPr/>
          <a:lstStyle/>
          <a:p>
            <a:fld id="{2F455CA1-8AB9-7F4B-8B56-30FA76A0413A}" type="slidenum">
              <a:rPr lang="en-US" smtClean="0"/>
              <a:t>28</a:t>
            </a:fld>
            <a:endParaRPr lang="en-US"/>
          </a:p>
        </p:txBody>
      </p:sp>
    </p:spTree>
    <p:extLst>
      <p:ext uri="{BB962C8B-B14F-4D97-AF65-F5344CB8AC3E}">
        <p14:creationId xmlns:p14="http://schemas.microsoft.com/office/powerpoint/2010/main" val="194851506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B84333-F000-4D5F-09CD-F1329340095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4849A6B-5C58-0590-ABE6-82D6E18D6E9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AD335DC-9853-2BE7-78FB-707F1EAF521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15E5061-5F2E-6CE2-1887-75C31B8AE8BF}"/>
              </a:ext>
            </a:extLst>
          </p:cNvPr>
          <p:cNvSpPr>
            <a:spLocks noGrp="1"/>
          </p:cNvSpPr>
          <p:nvPr>
            <p:ph type="sldNum" sz="quarter" idx="5"/>
          </p:nvPr>
        </p:nvSpPr>
        <p:spPr/>
        <p:txBody>
          <a:bodyPr/>
          <a:lstStyle/>
          <a:p>
            <a:fld id="{2F455CA1-8AB9-7F4B-8B56-30FA76A0413A}" type="slidenum">
              <a:rPr lang="en-US" smtClean="0"/>
              <a:t>29</a:t>
            </a:fld>
            <a:endParaRPr lang="en-US"/>
          </a:p>
        </p:txBody>
      </p:sp>
    </p:spTree>
    <p:extLst>
      <p:ext uri="{BB962C8B-B14F-4D97-AF65-F5344CB8AC3E}">
        <p14:creationId xmlns:p14="http://schemas.microsoft.com/office/powerpoint/2010/main" val="8889861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F3A6A0-6D03-B56C-741D-A3C800348A0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5D10416-6ADE-5831-6D16-46FEC02622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FBDFEF2-E30D-7F2F-19E7-D36A36FE2D9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952B342-4B92-29AD-D26B-608E0C8FF587}"/>
              </a:ext>
            </a:extLst>
          </p:cNvPr>
          <p:cNvSpPr>
            <a:spLocks noGrp="1"/>
          </p:cNvSpPr>
          <p:nvPr>
            <p:ph type="sldNum" sz="quarter" idx="5"/>
          </p:nvPr>
        </p:nvSpPr>
        <p:spPr/>
        <p:txBody>
          <a:bodyPr/>
          <a:lstStyle/>
          <a:p>
            <a:fld id="{2F455CA1-8AB9-7F4B-8B56-30FA76A0413A}" type="slidenum">
              <a:rPr lang="en-US" smtClean="0"/>
              <a:t>30</a:t>
            </a:fld>
            <a:endParaRPr lang="en-US"/>
          </a:p>
        </p:txBody>
      </p:sp>
    </p:spTree>
    <p:extLst>
      <p:ext uri="{BB962C8B-B14F-4D97-AF65-F5344CB8AC3E}">
        <p14:creationId xmlns:p14="http://schemas.microsoft.com/office/powerpoint/2010/main" val="196714227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A5AC0A-4219-7F45-E307-437CCCCACCC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C08225D-A746-3497-6061-1C20BBF056A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79A5731-8BF7-A002-CAFB-4A6B6B8D9C8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634FB56-E4BD-291A-8925-2A762467127A}"/>
              </a:ext>
            </a:extLst>
          </p:cNvPr>
          <p:cNvSpPr>
            <a:spLocks noGrp="1"/>
          </p:cNvSpPr>
          <p:nvPr>
            <p:ph type="sldNum" sz="quarter" idx="5"/>
          </p:nvPr>
        </p:nvSpPr>
        <p:spPr/>
        <p:txBody>
          <a:bodyPr/>
          <a:lstStyle/>
          <a:p>
            <a:fld id="{2F455CA1-8AB9-7F4B-8B56-30FA76A0413A}" type="slidenum">
              <a:rPr lang="en-US" smtClean="0"/>
              <a:t>31</a:t>
            </a:fld>
            <a:endParaRPr lang="en-US"/>
          </a:p>
        </p:txBody>
      </p:sp>
    </p:spTree>
    <p:extLst>
      <p:ext uri="{BB962C8B-B14F-4D97-AF65-F5344CB8AC3E}">
        <p14:creationId xmlns:p14="http://schemas.microsoft.com/office/powerpoint/2010/main" val="2421811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4894ED-1606-D489-4A6B-C67879AD0A3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0D4ABDA-3A28-9C9A-FE29-2C2863EA3C4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57E8794-1754-EEAB-2C92-F1CCBC2BE9E1}"/>
              </a:ext>
            </a:extLst>
          </p:cNvPr>
          <p:cNvSpPr>
            <a:spLocks noGrp="1"/>
          </p:cNvSpPr>
          <p:nvPr>
            <p:ph type="body" idx="1"/>
          </p:nvPr>
        </p:nvSpPr>
        <p:spPr/>
        <p:txBody>
          <a:bodyPr/>
          <a:lstStyle/>
          <a:p>
            <a:r>
              <a:rPr lang="en-US" dirty="0"/>
              <a:t>Linguists and speakers don’t always agree.</a:t>
            </a:r>
          </a:p>
        </p:txBody>
      </p:sp>
      <p:sp>
        <p:nvSpPr>
          <p:cNvPr id="4" name="Slide Number Placeholder 3">
            <a:extLst>
              <a:ext uri="{FF2B5EF4-FFF2-40B4-BE49-F238E27FC236}">
                <a16:creationId xmlns:a16="http://schemas.microsoft.com/office/drawing/2014/main" id="{6774A30C-2F47-19A0-F541-72F013F7571E}"/>
              </a:ext>
            </a:extLst>
          </p:cNvPr>
          <p:cNvSpPr>
            <a:spLocks noGrp="1"/>
          </p:cNvSpPr>
          <p:nvPr>
            <p:ph type="sldNum" sz="quarter" idx="5"/>
          </p:nvPr>
        </p:nvSpPr>
        <p:spPr/>
        <p:txBody>
          <a:bodyPr/>
          <a:lstStyle/>
          <a:p>
            <a:fld id="{2F455CA1-8AB9-7F4B-8B56-30FA76A0413A}" type="slidenum">
              <a:rPr lang="en-US" smtClean="0"/>
              <a:t>4</a:t>
            </a:fld>
            <a:endParaRPr lang="en-US"/>
          </a:p>
        </p:txBody>
      </p:sp>
    </p:spTree>
    <p:extLst>
      <p:ext uri="{BB962C8B-B14F-4D97-AF65-F5344CB8AC3E}">
        <p14:creationId xmlns:p14="http://schemas.microsoft.com/office/powerpoint/2010/main" val="8188234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56FC9D-F534-39DF-C950-5F72C15D822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E21EEB5-932F-EBFB-B206-1FBA89A42E9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0D5BFA2-6858-1DA0-4522-4C654D3DFC4B}"/>
              </a:ext>
            </a:extLst>
          </p:cNvPr>
          <p:cNvSpPr>
            <a:spLocks noGrp="1"/>
          </p:cNvSpPr>
          <p:nvPr>
            <p:ph type="body" idx="1"/>
          </p:nvPr>
        </p:nvSpPr>
        <p:spPr/>
        <p:txBody>
          <a:bodyPr/>
          <a:lstStyle/>
          <a:p>
            <a:r>
              <a:rPr lang="en-US" dirty="0"/>
              <a:t>Round numbers, and they will continue to change over time. My sources are at the end of these slides.</a:t>
            </a:r>
          </a:p>
        </p:txBody>
      </p:sp>
      <p:sp>
        <p:nvSpPr>
          <p:cNvPr id="4" name="Slide Number Placeholder 3">
            <a:extLst>
              <a:ext uri="{FF2B5EF4-FFF2-40B4-BE49-F238E27FC236}">
                <a16:creationId xmlns:a16="http://schemas.microsoft.com/office/drawing/2014/main" id="{74A81EF6-8678-C48F-331A-0F09A4F855E7}"/>
              </a:ext>
            </a:extLst>
          </p:cNvPr>
          <p:cNvSpPr>
            <a:spLocks noGrp="1"/>
          </p:cNvSpPr>
          <p:nvPr>
            <p:ph type="sldNum" sz="quarter" idx="5"/>
          </p:nvPr>
        </p:nvSpPr>
        <p:spPr/>
        <p:txBody>
          <a:bodyPr/>
          <a:lstStyle/>
          <a:p>
            <a:fld id="{2F455CA1-8AB9-7F4B-8B56-30FA76A0413A}" type="slidenum">
              <a:rPr lang="en-US" smtClean="0"/>
              <a:t>5</a:t>
            </a:fld>
            <a:endParaRPr lang="en-US"/>
          </a:p>
        </p:txBody>
      </p:sp>
    </p:spTree>
    <p:extLst>
      <p:ext uri="{BB962C8B-B14F-4D97-AF65-F5344CB8AC3E}">
        <p14:creationId xmlns:p14="http://schemas.microsoft.com/office/powerpoint/2010/main" val="6364316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of the statistics I wanted to look at, I could merge directly into the list of 7000 languages in the IANA registry, but other questions required effort for each individual language. So I knew I didn’t have the resources to cover all 700, and I picked 100 as an arbitrary but doable number of languages to survey.</a:t>
            </a:r>
          </a:p>
        </p:txBody>
      </p:sp>
      <p:sp>
        <p:nvSpPr>
          <p:cNvPr id="4" name="Slide Number Placeholder 3"/>
          <p:cNvSpPr>
            <a:spLocks noGrp="1"/>
          </p:cNvSpPr>
          <p:nvPr>
            <p:ph type="sldNum" sz="quarter" idx="5"/>
          </p:nvPr>
        </p:nvSpPr>
        <p:spPr/>
        <p:txBody>
          <a:bodyPr/>
          <a:lstStyle/>
          <a:p>
            <a:fld id="{2F455CA1-8AB9-7F4B-8B56-30FA76A0413A}" type="slidenum">
              <a:rPr lang="en-US" smtClean="0"/>
              <a:t>6</a:t>
            </a:fld>
            <a:endParaRPr lang="en-US"/>
          </a:p>
        </p:txBody>
      </p:sp>
    </p:spTree>
    <p:extLst>
      <p:ext uri="{BB962C8B-B14F-4D97-AF65-F5344CB8AC3E}">
        <p14:creationId xmlns:p14="http://schemas.microsoft.com/office/powerpoint/2010/main" val="1240083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633F7E-155C-26A5-55A6-39B4B7D44DA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6F5DC2F-F015-55FB-8C81-25B380B64C5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300FB08-1B9E-DBB7-1368-AD98B701E4D0}"/>
              </a:ext>
            </a:extLst>
          </p:cNvPr>
          <p:cNvSpPr>
            <a:spLocks noGrp="1"/>
          </p:cNvSpPr>
          <p:nvPr>
            <p:ph type="body" idx="1"/>
          </p:nvPr>
        </p:nvSpPr>
        <p:spPr/>
        <p:txBody>
          <a:bodyPr/>
          <a:lstStyle/>
          <a:p>
            <a:r>
              <a:rPr lang="en-US" dirty="0"/>
              <a:t>Quickly I found that purely random was not going to work, because it would be mostly the “long tail” of obvious profound lack of access.</a:t>
            </a:r>
          </a:p>
          <a:p>
            <a:r>
              <a:rPr lang="en-US" dirty="0"/>
              <a:t>55 random from the IANA registry of 7000.</a:t>
            </a:r>
          </a:p>
          <a:p>
            <a:r>
              <a:rPr lang="en-US" dirty="0"/>
              <a:t>20 from a list of languages that were considered an “official” language in some region of the world.</a:t>
            </a:r>
          </a:p>
          <a:p>
            <a:r>
              <a:rPr lang="en-US" dirty="0"/>
              <a:t>Then I turned a corner, and added all 22 languages of India have a sort of official status in Schedule 8 of the constitution.</a:t>
            </a:r>
          </a:p>
          <a:p>
            <a:r>
              <a:rPr lang="en-US" dirty="0"/>
              <a:t>Finally, I added two more languages, Italian and Sicilian, for reasons.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5 sign languages, because of relevance to disability inclusion</a:t>
            </a:r>
          </a:p>
          <a:p>
            <a:endParaRPr lang="en-US" dirty="0"/>
          </a:p>
        </p:txBody>
      </p:sp>
      <p:sp>
        <p:nvSpPr>
          <p:cNvPr id="4" name="Slide Number Placeholder 3">
            <a:extLst>
              <a:ext uri="{FF2B5EF4-FFF2-40B4-BE49-F238E27FC236}">
                <a16:creationId xmlns:a16="http://schemas.microsoft.com/office/drawing/2014/main" id="{AD95D265-670D-6D63-70BD-D0D817036F58}"/>
              </a:ext>
            </a:extLst>
          </p:cNvPr>
          <p:cNvSpPr>
            <a:spLocks noGrp="1"/>
          </p:cNvSpPr>
          <p:nvPr>
            <p:ph type="sldNum" sz="quarter" idx="5"/>
          </p:nvPr>
        </p:nvSpPr>
        <p:spPr/>
        <p:txBody>
          <a:bodyPr/>
          <a:lstStyle/>
          <a:p>
            <a:fld id="{2F455CA1-8AB9-7F4B-8B56-30FA76A0413A}" type="slidenum">
              <a:rPr lang="en-US" smtClean="0"/>
              <a:t>7</a:t>
            </a:fld>
            <a:endParaRPr lang="en-US"/>
          </a:p>
        </p:txBody>
      </p:sp>
    </p:spTree>
    <p:extLst>
      <p:ext uri="{BB962C8B-B14F-4D97-AF65-F5344CB8AC3E}">
        <p14:creationId xmlns:p14="http://schemas.microsoft.com/office/powerpoint/2010/main" val="42781077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5D5C91-AB82-F1F5-2D6D-8E82F1D712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8EB9900-625F-C758-7A36-09B5333D4E6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1697EE1-A11C-F7A2-B05E-07500333A887}"/>
              </a:ext>
            </a:extLst>
          </p:cNvPr>
          <p:cNvSpPr>
            <a:spLocks noGrp="1"/>
          </p:cNvSpPr>
          <p:nvPr>
            <p:ph type="body" idx="1"/>
          </p:nvPr>
        </p:nvSpPr>
        <p:spPr/>
        <p:txBody>
          <a:bodyPr/>
          <a:lstStyle/>
          <a:p>
            <a:r>
              <a:rPr lang="en-US" dirty="0"/>
              <a:t>I gave myself an arbitrary target of 100 languages to analyze, ended up with 104.</a:t>
            </a:r>
          </a:p>
          <a:p>
            <a:r>
              <a:rPr lang="en-US" dirty="0"/>
              <a:t>50-some at random from living languages in the BCP-47 registry.</a:t>
            </a:r>
          </a:p>
        </p:txBody>
      </p:sp>
      <p:sp>
        <p:nvSpPr>
          <p:cNvPr id="4" name="Slide Number Placeholder 3">
            <a:extLst>
              <a:ext uri="{FF2B5EF4-FFF2-40B4-BE49-F238E27FC236}">
                <a16:creationId xmlns:a16="http://schemas.microsoft.com/office/drawing/2014/main" id="{A83E7A8C-7C10-609F-0578-2AF0DA4BFB30}"/>
              </a:ext>
            </a:extLst>
          </p:cNvPr>
          <p:cNvSpPr>
            <a:spLocks noGrp="1"/>
          </p:cNvSpPr>
          <p:nvPr>
            <p:ph type="sldNum" sz="quarter" idx="5"/>
          </p:nvPr>
        </p:nvSpPr>
        <p:spPr/>
        <p:txBody>
          <a:bodyPr/>
          <a:lstStyle/>
          <a:p>
            <a:fld id="{2F455CA1-8AB9-7F4B-8B56-30FA76A0413A}" type="slidenum">
              <a:rPr lang="en-US" smtClean="0"/>
              <a:t>8</a:t>
            </a:fld>
            <a:endParaRPr lang="en-US"/>
          </a:p>
        </p:txBody>
      </p:sp>
    </p:spTree>
    <p:extLst>
      <p:ext uri="{BB962C8B-B14F-4D97-AF65-F5344CB8AC3E}">
        <p14:creationId xmlns:p14="http://schemas.microsoft.com/office/powerpoint/2010/main" val="14305506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3B435A-C88F-C567-081E-F88B855B308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D9C400C-0A8F-CBC8-480F-2A0DD48FE7F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AF32B32-B366-33C2-F57E-7148B213E0E4}"/>
              </a:ext>
            </a:extLst>
          </p:cNvPr>
          <p:cNvSpPr>
            <a:spLocks noGrp="1"/>
          </p:cNvSpPr>
          <p:nvPr>
            <p:ph type="body" idx="1"/>
          </p:nvPr>
        </p:nvSpPr>
        <p:spPr/>
        <p:txBody>
          <a:bodyPr/>
          <a:lstStyle/>
          <a:p>
            <a:r>
              <a:rPr lang="en-US" dirty="0"/>
              <a:t>I hesitated to include numbers of speakers, because what do they mean? Do lower numbers mean less importance, or more urgency to address historical injustices?</a:t>
            </a:r>
          </a:p>
        </p:txBody>
      </p:sp>
      <p:sp>
        <p:nvSpPr>
          <p:cNvPr id="4" name="Slide Number Placeholder 3">
            <a:extLst>
              <a:ext uri="{FF2B5EF4-FFF2-40B4-BE49-F238E27FC236}">
                <a16:creationId xmlns:a16="http://schemas.microsoft.com/office/drawing/2014/main" id="{D1419D46-464C-14F0-5F11-27E6C1A45C1E}"/>
              </a:ext>
            </a:extLst>
          </p:cNvPr>
          <p:cNvSpPr>
            <a:spLocks noGrp="1"/>
          </p:cNvSpPr>
          <p:nvPr>
            <p:ph type="sldNum" sz="quarter" idx="5"/>
          </p:nvPr>
        </p:nvSpPr>
        <p:spPr/>
        <p:txBody>
          <a:bodyPr/>
          <a:lstStyle/>
          <a:p>
            <a:fld id="{2F455CA1-8AB9-7F4B-8B56-30FA76A0413A}" type="slidenum">
              <a:rPr lang="en-US" smtClean="0"/>
              <a:t>9</a:t>
            </a:fld>
            <a:endParaRPr lang="en-US"/>
          </a:p>
        </p:txBody>
      </p:sp>
    </p:spTree>
    <p:extLst>
      <p:ext uri="{BB962C8B-B14F-4D97-AF65-F5344CB8AC3E}">
        <p14:creationId xmlns:p14="http://schemas.microsoft.com/office/powerpoint/2010/main" val="40346371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CFF0E5-90A4-42F5-356E-1E0F3B790A1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6606BA-8F39-DB5B-9C7F-EEF8844A053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8BE432A-E3D5-09FB-9B42-955E95CB73F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64C6A41-6D4C-C7EA-663B-AA72F13FA438}"/>
              </a:ext>
            </a:extLst>
          </p:cNvPr>
          <p:cNvSpPr>
            <a:spLocks noGrp="1"/>
          </p:cNvSpPr>
          <p:nvPr>
            <p:ph type="sldNum" sz="quarter" idx="5"/>
          </p:nvPr>
        </p:nvSpPr>
        <p:spPr/>
        <p:txBody>
          <a:bodyPr/>
          <a:lstStyle/>
          <a:p>
            <a:fld id="{2F455CA1-8AB9-7F4B-8B56-30FA76A0413A}" type="slidenum">
              <a:rPr lang="en-US" smtClean="0"/>
              <a:t>10</a:t>
            </a:fld>
            <a:endParaRPr lang="en-US"/>
          </a:p>
        </p:txBody>
      </p:sp>
    </p:spTree>
    <p:extLst>
      <p:ext uri="{BB962C8B-B14F-4D97-AF65-F5344CB8AC3E}">
        <p14:creationId xmlns:p14="http://schemas.microsoft.com/office/powerpoint/2010/main" val="202280844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8_Custom Layout">
    <p:spTree>
      <p:nvGrpSpPr>
        <p:cNvPr id="1" name=""/>
        <p:cNvGrpSpPr/>
        <p:nvPr/>
      </p:nvGrpSpPr>
      <p:grpSpPr>
        <a:xfrm>
          <a:off x="0" y="0"/>
          <a:ext cx="0" cy="0"/>
          <a:chOff x="0" y="0"/>
          <a:chExt cx="0" cy="0"/>
        </a:xfrm>
      </p:grpSpPr>
      <p:pic>
        <p:nvPicPr>
          <p:cNvPr id="6" name="Picture 5" descr="A blue screen with a red border&#10;&#10;Description automatically generated">
            <a:extLst>
              <a:ext uri="{FF2B5EF4-FFF2-40B4-BE49-F238E27FC236}">
                <a16:creationId xmlns:a16="http://schemas.microsoft.com/office/drawing/2014/main" id="{FD774713-41E2-BA70-6EF7-661F74003A1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021" y="0"/>
            <a:ext cx="12331083" cy="6858000"/>
          </a:xfrm>
          <a:prstGeom prst="rect">
            <a:avLst/>
          </a:prstGeom>
        </p:spPr>
      </p:pic>
      <p:sp>
        <p:nvSpPr>
          <p:cNvPr id="2" name="Title 1">
            <a:extLst>
              <a:ext uri="{FF2B5EF4-FFF2-40B4-BE49-F238E27FC236}">
                <a16:creationId xmlns:a16="http://schemas.microsoft.com/office/drawing/2014/main" id="{D966AB78-4592-2941-894F-7686F3475CE6}"/>
              </a:ext>
            </a:extLst>
          </p:cNvPr>
          <p:cNvSpPr>
            <a:spLocks noGrp="1"/>
          </p:cNvSpPr>
          <p:nvPr>
            <p:ph type="title"/>
          </p:nvPr>
        </p:nvSpPr>
        <p:spPr>
          <a:xfrm>
            <a:off x="1090214" y="1777960"/>
            <a:ext cx="5159829" cy="996110"/>
          </a:xfrm>
        </p:spPr>
        <p:txBody>
          <a:bodyPr>
            <a:normAutofit/>
          </a:bodyPr>
          <a:lstStyle>
            <a:lvl1pPr>
              <a:defRPr sz="4000" b="1" i="0" spc="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endParaRPr lang="en-US" dirty="0"/>
          </a:p>
        </p:txBody>
      </p:sp>
      <p:pic>
        <p:nvPicPr>
          <p:cNvPr id="9" name="Picture 8" descr="A white logo with a black background&#10;&#10;Description automatically generated">
            <a:extLst>
              <a:ext uri="{FF2B5EF4-FFF2-40B4-BE49-F238E27FC236}">
                <a16:creationId xmlns:a16="http://schemas.microsoft.com/office/drawing/2014/main" id="{20D39225-271E-CFA8-47EB-2049A6F7D378}"/>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506075" y="6360731"/>
            <a:ext cx="1472190" cy="393638"/>
          </a:xfrm>
          <a:prstGeom prst="rect">
            <a:avLst/>
          </a:prstGeom>
        </p:spPr>
      </p:pic>
      <p:cxnSp>
        <p:nvCxnSpPr>
          <p:cNvPr id="3" name="Straight Connector 2">
            <a:extLst>
              <a:ext uri="{FF2B5EF4-FFF2-40B4-BE49-F238E27FC236}">
                <a16:creationId xmlns:a16="http://schemas.microsoft.com/office/drawing/2014/main" id="{D4B51143-431F-3E46-B0BD-9E5A39124C17}"/>
              </a:ext>
            </a:extLst>
          </p:cNvPr>
          <p:cNvCxnSpPr>
            <a:cxnSpLocks/>
          </p:cNvCxnSpPr>
          <p:nvPr userDrawn="1"/>
        </p:nvCxnSpPr>
        <p:spPr>
          <a:xfrm>
            <a:off x="-71021" y="982250"/>
            <a:ext cx="12331083" cy="0"/>
          </a:xfrm>
          <a:prstGeom prst="line">
            <a:avLst/>
          </a:prstGeom>
          <a:ln w="76200">
            <a:solidFill>
              <a:srgbClr val="DC1B7B"/>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18924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1_Custom Layout">
    <p:bg>
      <p:bgPr>
        <a:solidFill>
          <a:srgbClr val="1A3B5B"/>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A0B3300-0BE5-4BEB-9CC4-0065B5212F73}"/>
              </a:ext>
            </a:extLst>
          </p:cNvPr>
          <p:cNvSpPr/>
          <p:nvPr userDrawn="1"/>
        </p:nvSpPr>
        <p:spPr>
          <a:xfrm>
            <a:off x="4051300" y="0"/>
            <a:ext cx="81407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6"/>
          <p:cNvSpPr>
            <a:spLocks noGrp="1"/>
          </p:cNvSpPr>
          <p:nvPr>
            <p:ph sz="quarter" idx="10"/>
          </p:nvPr>
        </p:nvSpPr>
        <p:spPr>
          <a:xfrm>
            <a:off x="4622953" y="2171700"/>
            <a:ext cx="6939781" cy="3373694"/>
          </a:xfrm>
        </p:spPr>
        <p:txBody>
          <a:bodyPr>
            <a:normAutofit/>
          </a:bodyPr>
          <a:lstStyle>
            <a:lvl1pPr marL="0" indent="0">
              <a:buNone/>
              <a:defRPr sz="1800">
                <a:solidFill>
                  <a:srgbClr val="1A1A1A"/>
                </a:solidFill>
              </a:defRPr>
            </a:lvl1pPr>
            <a:lvl2pPr marL="365760" indent="0">
              <a:buNone/>
              <a:defRPr/>
            </a:lvl2pPr>
            <a:lvl3pPr marL="731520" indent="0">
              <a:buNone/>
              <a:defRPr/>
            </a:lvl3pPr>
            <a:lvl4pPr marL="1097280" indent="0">
              <a:buNone/>
              <a:defRPr/>
            </a:lvl4pPr>
            <a:lvl5pPr marL="1463040" indent="0">
              <a:buNone/>
              <a:defRPr/>
            </a:lvl5pPr>
          </a:lstStyle>
          <a:p>
            <a:pPr lvl="0"/>
            <a:r>
              <a:rPr lang="en-US" dirty="0"/>
              <a:t>Click to edit Master text styles</a:t>
            </a:r>
          </a:p>
        </p:txBody>
      </p:sp>
      <p:sp>
        <p:nvSpPr>
          <p:cNvPr id="8" name="Rectangle 7">
            <a:extLst>
              <a:ext uri="{FF2B5EF4-FFF2-40B4-BE49-F238E27FC236}">
                <a16:creationId xmlns:a16="http://schemas.microsoft.com/office/drawing/2014/main" id="{7AF876B4-F608-BFC9-F830-08D7CE72846F}"/>
              </a:ext>
            </a:extLst>
          </p:cNvPr>
          <p:cNvSpPr/>
          <p:nvPr userDrawn="1"/>
        </p:nvSpPr>
        <p:spPr>
          <a:xfrm>
            <a:off x="-71021" y="6"/>
            <a:ext cx="4122321" cy="6857993"/>
          </a:xfrm>
          <a:prstGeom prst="rect">
            <a:avLst/>
          </a:prstGeom>
          <a:gradFill flip="none" rotWithShape="1">
            <a:gsLst>
              <a:gs pos="0">
                <a:srgbClr val="1A3B5B">
                  <a:shade val="30000"/>
                  <a:satMod val="115000"/>
                </a:srgbClr>
              </a:gs>
              <a:gs pos="50000">
                <a:srgbClr val="1A3B5B">
                  <a:shade val="67500"/>
                  <a:satMod val="115000"/>
                </a:srgbClr>
              </a:gs>
              <a:gs pos="100000">
                <a:srgbClr val="1A3B5B">
                  <a:shade val="100000"/>
                  <a:satMod val="115000"/>
                </a:srgb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2" name="Title 1"/>
          <p:cNvSpPr>
            <a:spLocks noGrp="1"/>
          </p:cNvSpPr>
          <p:nvPr>
            <p:ph type="title" hasCustomPrompt="1"/>
          </p:nvPr>
        </p:nvSpPr>
        <p:spPr>
          <a:xfrm>
            <a:off x="503447" y="365125"/>
            <a:ext cx="3103353" cy="1325563"/>
          </a:xfrm>
        </p:spPr>
        <p:txBody>
          <a:bodyPr/>
          <a:lstStyle>
            <a:lvl1pPr>
              <a:defRPr>
                <a:solidFill>
                  <a:schemeClr val="bg1"/>
                </a:solidFill>
              </a:defRPr>
            </a:lvl1pPr>
          </a:lstStyle>
          <a:p>
            <a:r>
              <a:rPr lang="en-US" dirty="0"/>
              <a:t>Master title style</a:t>
            </a:r>
          </a:p>
        </p:txBody>
      </p:sp>
      <p:cxnSp>
        <p:nvCxnSpPr>
          <p:cNvPr id="9" name="Straight Connector 8"/>
          <p:cNvCxnSpPr/>
          <p:nvPr userDrawn="1"/>
        </p:nvCxnSpPr>
        <p:spPr>
          <a:xfrm>
            <a:off x="287079" y="1924493"/>
            <a:ext cx="3764221" cy="0"/>
          </a:xfrm>
          <a:prstGeom prst="line">
            <a:avLst/>
          </a:prstGeom>
          <a:ln w="53975">
            <a:solidFill>
              <a:srgbClr val="DC1B7B"/>
            </a:solidFill>
          </a:ln>
        </p:spPr>
        <p:style>
          <a:lnRef idx="1">
            <a:schemeClr val="accent1"/>
          </a:lnRef>
          <a:fillRef idx="0">
            <a:schemeClr val="accent1"/>
          </a:fillRef>
          <a:effectRef idx="0">
            <a:schemeClr val="accent1"/>
          </a:effectRef>
          <a:fontRef idx="minor">
            <a:schemeClr val="tx1"/>
          </a:fontRef>
        </p:style>
      </p:cxnSp>
      <p:pic>
        <p:nvPicPr>
          <p:cNvPr id="6" name="Picture 5" descr="A white logo with a black background&#10;&#10;Description automatically generated">
            <a:extLst>
              <a:ext uri="{FF2B5EF4-FFF2-40B4-BE49-F238E27FC236}">
                <a16:creationId xmlns:a16="http://schemas.microsoft.com/office/drawing/2014/main" id="{A9EAE2AF-5D1B-592B-DDE8-15F928239D2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289555" y="6267543"/>
            <a:ext cx="1472190" cy="393638"/>
          </a:xfrm>
          <a:prstGeom prst="rect">
            <a:avLst/>
          </a:prstGeom>
        </p:spPr>
      </p:pic>
      <p:pic>
        <p:nvPicPr>
          <p:cNvPr id="11" name="Picture 10" descr="A map of a network&#10;&#10;Description automatically generated with medium confidence">
            <a:extLst>
              <a:ext uri="{FF2B5EF4-FFF2-40B4-BE49-F238E27FC236}">
                <a16:creationId xmlns:a16="http://schemas.microsoft.com/office/drawing/2014/main" id="{28CB4282-EA80-B74A-541D-E8A0CF964D4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rot="18900000">
            <a:off x="8367140" y="4647794"/>
            <a:ext cx="4194562" cy="3058338"/>
          </a:xfrm>
          <a:prstGeom prst="rect">
            <a:avLst/>
          </a:prstGeom>
        </p:spPr>
      </p:pic>
    </p:spTree>
    <p:extLst>
      <p:ext uri="{BB962C8B-B14F-4D97-AF65-F5344CB8AC3E}">
        <p14:creationId xmlns:p14="http://schemas.microsoft.com/office/powerpoint/2010/main" val="35628622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2_Custom Layout">
    <p:bg>
      <p:bgPr>
        <a:gradFill>
          <a:gsLst>
            <a:gs pos="0">
              <a:srgbClr val="1A3B5B">
                <a:shade val="30000"/>
                <a:satMod val="115000"/>
              </a:srgbClr>
            </a:gs>
            <a:gs pos="50000">
              <a:srgbClr val="1A3B5B">
                <a:shade val="67500"/>
                <a:satMod val="115000"/>
              </a:srgbClr>
            </a:gs>
            <a:gs pos="100000">
              <a:srgbClr val="1A3B5B">
                <a:shade val="100000"/>
                <a:satMod val="115000"/>
              </a:srgbClr>
            </a:gs>
          </a:gsLst>
          <a:lin ang="13500000" scaled="1"/>
        </a:gra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8A0B3300-0BE5-4BEB-9CC4-0065B5212F73}"/>
              </a:ext>
            </a:extLst>
          </p:cNvPr>
          <p:cNvSpPr/>
          <p:nvPr userDrawn="1"/>
        </p:nvSpPr>
        <p:spPr>
          <a:xfrm>
            <a:off x="0" y="167349"/>
            <a:ext cx="12192000" cy="59841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A map of a network&#10;&#10;Description automatically generated with medium confidence">
            <a:extLst>
              <a:ext uri="{FF2B5EF4-FFF2-40B4-BE49-F238E27FC236}">
                <a16:creationId xmlns:a16="http://schemas.microsoft.com/office/drawing/2014/main" id="{AB2034F0-8552-3CD3-E0F0-99EA327B8C2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8900000">
            <a:off x="8367140" y="4647794"/>
            <a:ext cx="4194562" cy="3058338"/>
          </a:xfrm>
          <a:prstGeom prst="rect">
            <a:avLst/>
          </a:prstGeom>
        </p:spPr>
      </p:pic>
      <p:sp>
        <p:nvSpPr>
          <p:cNvPr id="7" name="Content Placeholder 6"/>
          <p:cNvSpPr>
            <a:spLocks noGrp="1"/>
          </p:cNvSpPr>
          <p:nvPr>
            <p:ph sz="quarter" idx="10"/>
          </p:nvPr>
        </p:nvSpPr>
        <p:spPr>
          <a:xfrm>
            <a:off x="503447" y="2171700"/>
            <a:ext cx="11059287" cy="3373694"/>
          </a:xfrm>
        </p:spPr>
        <p:txBody>
          <a:bodyPr>
            <a:normAutofit/>
          </a:bodyPr>
          <a:lstStyle>
            <a:lvl1pPr marL="0" indent="0">
              <a:buNone/>
              <a:defRPr sz="1800">
                <a:solidFill>
                  <a:srgbClr val="1A1A1A"/>
                </a:solidFill>
              </a:defRPr>
            </a:lvl1pPr>
            <a:lvl2pPr marL="365760" indent="0">
              <a:buNone/>
              <a:defRPr/>
            </a:lvl2pPr>
            <a:lvl3pPr marL="731520" indent="0">
              <a:buNone/>
              <a:defRPr/>
            </a:lvl3pPr>
            <a:lvl4pPr marL="1097280" indent="0">
              <a:buNone/>
              <a:defRPr/>
            </a:lvl4pPr>
            <a:lvl5pPr marL="1463040" indent="0">
              <a:buNone/>
              <a:defRPr/>
            </a:lvl5pPr>
          </a:lstStyle>
          <a:p>
            <a:pPr lvl="0"/>
            <a:r>
              <a:rPr lang="en-US" dirty="0"/>
              <a:t>Click to edit Master text styles</a:t>
            </a:r>
          </a:p>
        </p:txBody>
      </p:sp>
      <p:sp>
        <p:nvSpPr>
          <p:cNvPr id="2" name="Title 1"/>
          <p:cNvSpPr>
            <a:spLocks noGrp="1"/>
          </p:cNvSpPr>
          <p:nvPr>
            <p:ph type="title" hasCustomPrompt="1"/>
          </p:nvPr>
        </p:nvSpPr>
        <p:spPr>
          <a:xfrm>
            <a:off x="503447" y="365125"/>
            <a:ext cx="11059287" cy="1325563"/>
          </a:xfrm>
        </p:spPr>
        <p:txBody>
          <a:bodyPr/>
          <a:lstStyle>
            <a:lvl1pPr>
              <a:defRPr>
                <a:solidFill>
                  <a:srgbClr val="1A3B5B"/>
                </a:solidFill>
              </a:defRPr>
            </a:lvl1pPr>
          </a:lstStyle>
          <a:p>
            <a:r>
              <a:rPr lang="en-US" dirty="0"/>
              <a:t>Master title style</a:t>
            </a:r>
          </a:p>
        </p:txBody>
      </p:sp>
      <p:sp>
        <p:nvSpPr>
          <p:cNvPr id="12" name="Rectangle 11">
            <a:extLst>
              <a:ext uri="{FF2B5EF4-FFF2-40B4-BE49-F238E27FC236}">
                <a16:creationId xmlns:a16="http://schemas.microsoft.com/office/drawing/2014/main" id="{1BC082D6-4912-9FB9-2B83-7FAFDAFAC542}"/>
              </a:ext>
            </a:extLst>
          </p:cNvPr>
          <p:cNvSpPr/>
          <p:nvPr userDrawn="1"/>
        </p:nvSpPr>
        <p:spPr>
          <a:xfrm>
            <a:off x="-115409" y="1"/>
            <a:ext cx="12351800" cy="167344"/>
          </a:xfrm>
          <a:prstGeom prst="rect">
            <a:avLst/>
          </a:prstGeom>
          <a:gradFill flip="none" rotWithShape="1">
            <a:gsLst>
              <a:gs pos="100000">
                <a:srgbClr val="1A3B5B">
                  <a:shade val="30000"/>
                  <a:satMod val="115000"/>
                </a:srgbClr>
              </a:gs>
              <a:gs pos="23000">
                <a:srgbClr val="1A3B5B">
                  <a:shade val="67500"/>
                  <a:satMod val="115000"/>
                </a:srgbClr>
              </a:gs>
              <a:gs pos="0">
                <a:srgbClr val="1A3B5B">
                  <a:shade val="100000"/>
                  <a:satMod val="115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D4E6F4"/>
              </a:solidFill>
            </a:endParaRPr>
          </a:p>
        </p:txBody>
      </p:sp>
      <p:sp>
        <p:nvSpPr>
          <p:cNvPr id="13" name="Rectangle 12">
            <a:extLst>
              <a:ext uri="{FF2B5EF4-FFF2-40B4-BE49-F238E27FC236}">
                <a16:creationId xmlns:a16="http://schemas.microsoft.com/office/drawing/2014/main" id="{0E5A95AD-D188-2781-63D9-891105710DCB}"/>
              </a:ext>
            </a:extLst>
          </p:cNvPr>
          <p:cNvSpPr/>
          <p:nvPr userDrawn="1"/>
        </p:nvSpPr>
        <p:spPr>
          <a:xfrm>
            <a:off x="-71019" y="6151459"/>
            <a:ext cx="12307410" cy="706541"/>
          </a:xfrm>
          <a:prstGeom prst="rect">
            <a:avLst/>
          </a:prstGeom>
          <a:gradFill flip="none" rotWithShape="1">
            <a:gsLst>
              <a:gs pos="100000">
                <a:srgbClr val="1A3B5B">
                  <a:shade val="30000"/>
                  <a:satMod val="115000"/>
                </a:srgbClr>
              </a:gs>
              <a:gs pos="23000">
                <a:srgbClr val="1A3B5B">
                  <a:shade val="67500"/>
                  <a:satMod val="115000"/>
                </a:srgbClr>
              </a:gs>
              <a:gs pos="0">
                <a:srgbClr val="1A3B5B">
                  <a:shade val="100000"/>
                  <a:satMod val="115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D4E6F4"/>
              </a:solidFill>
            </a:endParaRPr>
          </a:p>
        </p:txBody>
      </p:sp>
      <p:pic>
        <p:nvPicPr>
          <p:cNvPr id="4" name="Picture 3" descr="A white logo with a black background&#10;&#10;Description automatically generated">
            <a:extLst>
              <a:ext uri="{FF2B5EF4-FFF2-40B4-BE49-F238E27FC236}">
                <a16:creationId xmlns:a16="http://schemas.microsoft.com/office/drawing/2014/main" id="{5BC70C3D-619F-A4E6-518B-90C6C898C95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506075" y="6360731"/>
            <a:ext cx="1472190" cy="393638"/>
          </a:xfrm>
          <a:prstGeom prst="rect">
            <a:avLst/>
          </a:prstGeom>
        </p:spPr>
      </p:pic>
      <p:cxnSp>
        <p:nvCxnSpPr>
          <p:cNvPr id="9" name="Straight Connector 8"/>
          <p:cNvCxnSpPr>
            <a:cxnSpLocks/>
          </p:cNvCxnSpPr>
          <p:nvPr userDrawn="1"/>
        </p:nvCxnSpPr>
        <p:spPr>
          <a:xfrm>
            <a:off x="-71019" y="6129285"/>
            <a:ext cx="12307410" cy="0"/>
          </a:xfrm>
          <a:prstGeom prst="line">
            <a:avLst/>
          </a:prstGeom>
          <a:ln w="76200">
            <a:solidFill>
              <a:srgbClr val="DC1B7B"/>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80891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3_Custom Layout">
    <p:bg>
      <p:bgPr>
        <a:gradFill>
          <a:gsLst>
            <a:gs pos="0">
              <a:srgbClr val="1A3B5B">
                <a:shade val="30000"/>
                <a:satMod val="115000"/>
              </a:srgbClr>
            </a:gs>
            <a:gs pos="50000">
              <a:srgbClr val="1A3B5B">
                <a:shade val="67500"/>
                <a:satMod val="115000"/>
              </a:srgbClr>
            </a:gs>
            <a:gs pos="100000">
              <a:srgbClr val="1A3B5B">
                <a:shade val="100000"/>
                <a:satMod val="115000"/>
              </a:srgbClr>
            </a:gs>
          </a:gsLst>
          <a:lin ang="13500000" scaled="1"/>
        </a:gra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5D5DCA38-A17E-BFEB-4B0E-357358FC19E7}"/>
              </a:ext>
            </a:extLst>
          </p:cNvPr>
          <p:cNvSpPr/>
          <p:nvPr userDrawn="1"/>
        </p:nvSpPr>
        <p:spPr>
          <a:xfrm>
            <a:off x="0" y="488797"/>
            <a:ext cx="12192000" cy="63880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a:extLst>
              <a:ext uri="{FF2B5EF4-FFF2-40B4-BE49-F238E27FC236}">
                <a16:creationId xmlns:a16="http://schemas.microsoft.com/office/drawing/2014/main" id="{0A013F01-82B4-9333-7684-E7ED84BD32FF}"/>
              </a:ext>
            </a:extLst>
          </p:cNvPr>
          <p:cNvSpPr/>
          <p:nvPr userDrawn="1"/>
        </p:nvSpPr>
        <p:spPr>
          <a:xfrm>
            <a:off x="-79897" y="-7463"/>
            <a:ext cx="12316287" cy="424718"/>
          </a:xfrm>
          <a:prstGeom prst="rect">
            <a:avLst/>
          </a:prstGeom>
          <a:solidFill>
            <a:srgbClr val="0E3C5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914C1CD5-F630-D9DC-F8C1-FE2A096763C3}"/>
              </a:ext>
            </a:extLst>
          </p:cNvPr>
          <p:cNvSpPr/>
          <p:nvPr userDrawn="1"/>
        </p:nvSpPr>
        <p:spPr>
          <a:xfrm rot="5400000" flipH="1">
            <a:off x="6039295" y="-5705021"/>
            <a:ext cx="77896" cy="12316288"/>
          </a:xfrm>
          <a:prstGeom prst="rect">
            <a:avLst/>
          </a:prstGeom>
          <a:solidFill>
            <a:srgbClr val="DC1B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ontent Placeholder 6"/>
          <p:cNvSpPr>
            <a:spLocks noGrp="1"/>
          </p:cNvSpPr>
          <p:nvPr>
            <p:ph sz="quarter" idx="10"/>
          </p:nvPr>
        </p:nvSpPr>
        <p:spPr>
          <a:xfrm>
            <a:off x="503447" y="2171700"/>
            <a:ext cx="11059287" cy="3373694"/>
          </a:xfrm>
        </p:spPr>
        <p:txBody>
          <a:bodyPr>
            <a:normAutofit/>
          </a:bodyPr>
          <a:lstStyle>
            <a:lvl1pPr marL="0" indent="0">
              <a:buNone/>
              <a:defRPr sz="1800">
                <a:solidFill>
                  <a:srgbClr val="1A1A1A"/>
                </a:solidFill>
              </a:defRPr>
            </a:lvl1pPr>
            <a:lvl2pPr marL="365760" indent="0">
              <a:buNone/>
              <a:defRPr/>
            </a:lvl2pPr>
            <a:lvl3pPr marL="731520" indent="0">
              <a:buNone/>
              <a:defRPr/>
            </a:lvl3pPr>
            <a:lvl4pPr marL="1097280" indent="0">
              <a:buNone/>
              <a:defRPr/>
            </a:lvl4pPr>
            <a:lvl5pPr marL="1463040" indent="0">
              <a:buNone/>
              <a:defRPr/>
            </a:lvl5pPr>
          </a:lstStyle>
          <a:p>
            <a:pPr lvl="0"/>
            <a:r>
              <a:rPr lang="en-US" dirty="0"/>
              <a:t>Click to edit Master text styles</a:t>
            </a:r>
          </a:p>
        </p:txBody>
      </p:sp>
      <p:sp>
        <p:nvSpPr>
          <p:cNvPr id="10" name="Title 1">
            <a:extLst>
              <a:ext uri="{FF2B5EF4-FFF2-40B4-BE49-F238E27FC236}">
                <a16:creationId xmlns:a16="http://schemas.microsoft.com/office/drawing/2014/main" id="{F812F1F0-B2BE-64B7-98B9-9CAA28360ECF}"/>
              </a:ext>
            </a:extLst>
          </p:cNvPr>
          <p:cNvSpPr>
            <a:spLocks noGrp="1"/>
          </p:cNvSpPr>
          <p:nvPr>
            <p:ph type="title" hasCustomPrompt="1"/>
          </p:nvPr>
        </p:nvSpPr>
        <p:spPr>
          <a:xfrm>
            <a:off x="-3" y="535750"/>
            <a:ext cx="8590556" cy="760106"/>
          </a:xfrm>
        </p:spPr>
        <p:txBody>
          <a:bodyPr anchor="b" anchorCtr="0"/>
          <a:lstStyle>
            <a:lvl1pPr>
              <a:defRPr>
                <a:solidFill>
                  <a:srgbClr val="1A3B5B"/>
                </a:solidFill>
              </a:defRPr>
            </a:lvl1pPr>
          </a:lstStyle>
          <a:p>
            <a:r>
              <a:rPr lang="en-US" dirty="0"/>
              <a:t>[Click to edit Master title style]</a:t>
            </a:r>
          </a:p>
        </p:txBody>
      </p:sp>
      <p:pic>
        <p:nvPicPr>
          <p:cNvPr id="11" name="Picture 10" descr="A map of a network&#10;&#10;Description automatically generated with medium confidence">
            <a:extLst>
              <a:ext uri="{FF2B5EF4-FFF2-40B4-BE49-F238E27FC236}">
                <a16:creationId xmlns:a16="http://schemas.microsoft.com/office/drawing/2014/main" id="{E5F03671-EB5F-8D08-CAA4-4E10080DA46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8900000">
            <a:off x="8367140" y="4647794"/>
            <a:ext cx="4194562" cy="3058338"/>
          </a:xfrm>
          <a:prstGeom prst="rect">
            <a:avLst/>
          </a:prstGeom>
        </p:spPr>
      </p:pic>
      <p:pic>
        <p:nvPicPr>
          <p:cNvPr id="4" name="Picture 3" descr="A blue logo with a black background&#10;&#10;Description automatically generated">
            <a:extLst>
              <a:ext uri="{FF2B5EF4-FFF2-40B4-BE49-F238E27FC236}">
                <a16:creationId xmlns:a16="http://schemas.microsoft.com/office/drawing/2014/main" id="{1E2B402B-1C4F-FE4D-FA86-83BAD22A770C}"/>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464422" y="6365917"/>
            <a:ext cx="1549020" cy="392419"/>
          </a:xfrm>
          <a:prstGeom prst="rect">
            <a:avLst/>
          </a:prstGeom>
        </p:spPr>
      </p:pic>
    </p:spTree>
    <p:extLst>
      <p:ext uri="{BB962C8B-B14F-4D97-AF65-F5344CB8AC3E}">
        <p14:creationId xmlns:p14="http://schemas.microsoft.com/office/powerpoint/2010/main" val="27492993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Section Blue">
    <p:spTree>
      <p:nvGrpSpPr>
        <p:cNvPr id="1" name=""/>
        <p:cNvGrpSpPr/>
        <p:nvPr/>
      </p:nvGrpSpPr>
      <p:grpSpPr>
        <a:xfrm>
          <a:off x="0" y="0"/>
          <a:ext cx="0" cy="0"/>
          <a:chOff x="0" y="0"/>
          <a:chExt cx="0" cy="0"/>
        </a:xfrm>
      </p:grpSpPr>
      <p:pic>
        <p:nvPicPr>
          <p:cNvPr id="8" name="Picture 7" descr="A map of a network&#10;&#10;Description automatically generated with medium confidence">
            <a:extLst>
              <a:ext uri="{FF2B5EF4-FFF2-40B4-BE49-F238E27FC236}">
                <a16:creationId xmlns:a16="http://schemas.microsoft.com/office/drawing/2014/main" id="{27E725F8-6D8C-4029-0A66-952ABA49401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8900000">
            <a:off x="8367140" y="4647794"/>
            <a:ext cx="4194562" cy="3058338"/>
          </a:xfrm>
          <a:prstGeom prst="rect">
            <a:avLst/>
          </a:prstGeom>
        </p:spPr>
      </p:pic>
      <p:sp>
        <p:nvSpPr>
          <p:cNvPr id="15" name="Content Placeholder 2">
            <a:extLst>
              <a:ext uri="{FF2B5EF4-FFF2-40B4-BE49-F238E27FC236}">
                <a16:creationId xmlns:a16="http://schemas.microsoft.com/office/drawing/2014/main" id="{CFCB8FB9-1DFE-DF48-B927-892C67DADE00}"/>
              </a:ext>
            </a:extLst>
          </p:cNvPr>
          <p:cNvSpPr>
            <a:spLocks noGrp="1"/>
          </p:cNvSpPr>
          <p:nvPr>
            <p:ph idx="1" hasCustomPrompt="1"/>
          </p:nvPr>
        </p:nvSpPr>
        <p:spPr>
          <a:xfrm>
            <a:off x="1066799" y="2254827"/>
            <a:ext cx="8131791" cy="3922136"/>
          </a:xfrm>
        </p:spPr>
        <p:txBody>
          <a:bodyPr numCol="1"/>
          <a:lstStyle>
            <a:lvl1pPr marL="365760" indent="-365760">
              <a:buClr>
                <a:srgbClr val="DC1B7B"/>
              </a:buClr>
              <a:buFont typeface="Wingdings" panose="05000000000000000000" pitchFamily="2" charset="2"/>
              <a:buChar char="§"/>
              <a:defRPr>
                <a:solidFill>
                  <a:schemeClr val="accent1">
                    <a:lumMod val="10000"/>
                  </a:schemeClr>
                </a:solidFill>
              </a:defRPr>
            </a:lvl1pPr>
            <a:lvl2pPr marL="731520" indent="-365760">
              <a:buClr>
                <a:srgbClr val="DC1B7B"/>
              </a:buClr>
              <a:buFont typeface="Wingdings" panose="05000000000000000000" pitchFamily="2" charset="2"/>
              <a:buChar char="§"/>
              <a:defRPr>
                <a:solidFill>
                  <a:schemeClr val="accent1">
                    <a:lumMod val="10000"/>
                  </a:schemeClr>
                </a:solidFill>
              </a:defRPr>
            </a:lvl2pPr>
            <a:lvl3pPr marL="1097280" indent="-365760">
              <a:buClr>
                <a:srgbClr val="DC1B7B"/>
              </a:buClr>
              <a:buFont typeface="Wingdings" panose="05000000000000000000" pitchFamily="2" charset="2"/>
              <a:buChar char="§"/>
              <a:defRPr>
                <a:solidFill>
                  <a:schemeClr val="accent1">
                    <a:lumMod val="10000"/>
                  </a:schemeClr>
                </a:solidFill>
              </a:defRPr>
            </a:lvl3pPr>
            <a:lvl4pPr marL="1463040" indent="-365760">
              <a:buClr>
                <a:srgbClr val="DC1B7B"/>
              </a:buClr>
              <a:buFont typeface="Wingdings" panose="05000000000000000000" pitchFamily="2" charset="2"/>
              <a:buChar char="§"/>
              <a:defRPr>
                <a:solidFill>
                  <a:schemeClr val="accent1">
                    <a:lumMod val="10000"/>
                  </a:schemeClr>
                </a:solidFill>
              </a:defRPr>
            </a:lvl4pPr>
            <a:lvl5pPr marL="1828800" indent="-365760">
              <a:buClr>
                <a:srgbClr val="DC1B7B"/>
              </a:buClr>
              <a:buFont typeface="Wingdings" panose="05000000000000000000" pitchFamily="2" charset="2"/>
              <a:buChar char="§"/>
              <a:defRPr>
                <a:solidFill>
                  <a:schemeClr val="accent1">
                    <a:lumMod val="10000"/>
                  </a:schemeClr>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7" name="Rectangle 16">
            <a:extLst>
              <a:ext uri="{FF2B5EF4-FFF2-40B4-BE49-F238E27FC236}">
                <a16:creationId xmlns:a16="http://schemas.microsoft.com/office/drawing/2014/main" id="{47002147-2B19-F846-8342-4AB09A07BE24}"/>
              </a:ext>
            </a:extLst>
          </p:cNvPr>
          <p:cNvSpPr/>
          <p:nvPr userDrawn="1"/>
        </p:nvSpPr>
        <p:spPr>
          <a:xfrm>
            <a:off x="-62144" y="0"/>
            <a:ext cx="12322206" cy="1912139"/>
          </a:xfrm>
          <a:prstGeom prst="rect">
            <a:avLst/>
          </a:prstGeom>
          <a:gradFill flip="none" rotWithShape="1">
            <a:gsLst>
              <a:gs pos="100000">
                <a:srgbClr val="1A3B5B">
                  <a:shade val="30000"/>
                  <a:satMod val="115000"/>
                </a:srgbClr>
              </a:gs>
              <a:gs pos="23000">
                <a:srgbClr val="1A3B5B">
                  <a:shade val="67500"/>
                  <a:satMod val="115000"/>
                </a:srgbClr>
              </a:gs>
              <a:gs pos="0">
                <a:srgbClr val="1A3B5B">
                  <a:shade val="100000"/>
                  <a:satMod val="115000"/>
                </a:srgbClr>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D4E6F4"/>
              </a:solidFill>
            </a:endParaRPr>
          </a:p>
        </p:txBody>
      </p:sp>
      <p:sp>
        <p:nvSpPr>
          <p:cNvPr id="18" name="Title 1">
            <a:extLst>
              <a:ext uri="{FF2B5EF4-FFF2-40B4-BE49-F238E27FC236}">
                <a16:creationId xmlns:a16="http://schemas.microsoft.com/office/drawing/2014/main" id="{60339787-6830-C548-B652-89566B645CD4}"/>
              </a:ext>
            </a:extLst>
          </p:cNvPr>
          <p:cNvSpPr>
            <a:spLocks noGrp="1"/>
          </p:cNvSpPr>
          <p:nvPr>
            <p:ph type="title" hasCustomPrompt="1"/>
          </p:nvPr>
        </p:nvSpPr>
        <p:spPr>
          <a:xfrm>
            <a:off x="1066800" y="218364"/>
            <a:ext cx="9783170" cy="1433015"/>
          </a:xfrm>
        </p:spPr>
        <p:txBody>
          <a:bodyPr anchor="b" anchorCtr="0"/>
          <a:lstStyle>
            <a:lvl1pPr>
              <a:defRPr>
                <a:solidFill>
                  <a:schemeClr val="bg1"/>
                </a:solidFill>
              </a:defRPr>
            </a:lvl1pPr>
          </a:lstStyle>
          <a:p>
            <a:r>
              <a:rPr lang="en-US" dirty="0"/>
              <a:t>[Click to edit Master title style]</a:t>
            </a:r>
          </a:p>
        </p:txBody>
      </p:sp>
      <p:pic>
        <p:nvPicPr>
          <p:cNvPr id="6" name="Picture 5" descr="A blue logo with a black background&#10;&#10;Description automatically generated">
            <a:extLst>
              <a:ext uri="{FF2B5EF4-FFF2-40B4-BE49-F238E27FC236}">
                <a16:creationId xmlns:a16="http://schemas.microsoft.com/office/drawing/2014/main" id="{3E64434B-3BA9-ECC6-F86B-7F6B9FE9187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464422" y="6365917"/>
            <a:ext cx="1549020" cy="392419"/>
          </a:xfrm>
          <a:prstGeom prst="rect">
            <a:avLst/>
          </a:prstGeom>
        </p:spPr>
      </p:pic>
    </p:spTree>
    <p:extLst>
      <p:ext uri="{BB962C8B-B14F-4D97-AF65-F5344CB8AC3E}">
        <p14:creationId xmlns:p14="http://schemas.microsoft.com/office/powerpoint/2010/main" val="12381229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Section Blue">
    <p:spTree>
      <p:nvGrpSpPr>
        <p:cNvPr id="1" name=""/>
        <p:cNvGrpSpPr/>
        <p:nvPr/>
      </p:nvGrpSpPr>
      <p:grpSpPr>
        <a:xfrm>
          <a:off x="0" y="0"/>
          <a:ext cx="0" cy="0"/>
          <a:chOff x="0" y="0"/>
          <a:chExt cx="0" cy="0"/>
        </a:xfrm>
      </p:grpSpPr>
      <p:pic>
        <p:nvPicPr>
          <p:cNvPr id="11" name="Picture 10" descr="A map of a network&#10;&#10;Description automatically generated with medium confidence">
            <a:extLst>
              <a:ext uri="{FF2B5EF4-FFF2-40B4-BE49-F238E27FC236}">
                <a16:creationId xmlns:a16="http://schemas.microsoft.com/office/drawing/2014/main" id="{AEF421D9-6C97-C5F3-C76A-415FFEFB0B8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rot="18900000">
            <a:off x="8367140" y="4647794"/>
            <a:ext cx="4194562" cy="3058338"/>
          </a:xfrm>
          <a:prstGeom prst="rect">
            <a:avLst/>
          </a:prstGeom>
        </p:spPr>
      </p:pic>
      <p:sp>
        <p:nvSpPr>
          <p:cNvPr id="3" name="Content Placeholder 2">
            <a:extLst>
              <a:ext uri="{FF2B5EF4-FFF2-40B4-BE49-F238E27FC236}">
                <a16:creationId xmlns:a16="http://schemas.microsoft.com/office/drawing/2014/main" id="{9809B8B1-BEA4-400F-985B-DEF0895F4182}"/>
              </a:ext>
            </a:extLst>
          </p:cNvPr>
          <p:cNvSpPr>
            <a:spLocks noGrp="1"/>
          </p:cNvSpPr>
          <p:nvPr>
            <p:ph idx="1" hasCustomPrompt="1"/>
          </p:nvPr>
        </p:nvSpPr>
        <p:spPr>
          <a:xfrm>
            <a:off x="1066800" y="2254827"/>
            <a:ext cx="10058400" cy="3922136"/>
          </a:xfrm>
        </p:spPr>
        <p:txBody>
          <a:bodyPr numCol="1"/>
          <a:lstStyle>
            <a:lvl1pPr marL="365760" indent="-365760">
              <a:buClr>
                <a:srgbClr val="DC1B7B"/>
              </a:buClr>
              <a:buFont typeface="Wingdings" panose="05000000000000000000" pitchFamily="2" charset="2"/>
              <a:buChar char="§"/>
              <a:defRPr>
                <a:solidFill>
                  <a:schemeClr val="accent1">
                    <a:lumMod val="25000"/>
                  </a:schemeClr>
                </a:solidFill>
              </a:defRPr>
            </a:lvl1pPr>
            <a:lvl2pPr marL="731520" indent="-365760">
              <a:buClr>
                <a:srgbClr val="DC1B7B"/>
              </a:buClr>
              <a:buFont typeface="Wingdings" panose="05000000000000000000" pitchFamily="2" charset="2"/>
              <a:buChar char="§"/>
              <a:defRPr>
                <a:solidFill>
                  <a:schemeClr val="accent1">
                    <a:lumMod val="25000"/>
                  </a:schemeClr>
                </a:solidFill>
              </a:defRPr>
            </a:lvl2pPr>
            <a:lvl3pPr marL="1097280" indent="-365760">
              <a:buClr>
                <a:srgbClr val="DC1B7B"/>
              </a:buClr>
              <a:buFont typeface="Wingdings" panose="05000000000000000000" pitchFamily="2" charset="2"/>
              <a:buChar char="§"/>
              <a:defRPr>
                <a:solidFill>
                  <a:schemeClr val="accent1">
                    <a:lumMod val="25000"/>
                  </a:schemeClr>
                </a:solidFill>
              </a:defRPr>
            </a:lvl3pPr>
            <a:lvl4pPr marL="1463040" indent="-365760">
              <a:buClr>
                <a:srgbClr val="DC1B7B"/>
              </a:buClr>
              <a:buFont typeface="Wingdings" panose="05000000000000000000" pitchFamily="2" charset="2"/>
              <a:buChar char="§"/>
              <a:defRPr>
                <a:solidFill>
                  <a:schemeClr val="accent1">
                    <a:lumMod val="25000"/>
                  </a:schemeClr>
                </a:solidFill>
              </a:defRPr>
            </a:lvl4pPr>
            <a:lvl5pPr marL="1828800" indent="-365760">
              <a:buClr>
                <a:srgbClr val="DC1B7B"/>
              </a:buClr>
              <a:buFont typeface="Wingdings" panose="05000000000000000000" pitchFamily="2" charset="2"/>
              <a:buChar char="§"/>
              <a:defRPr>
                <a:solidFill>
                  <a:schemeClr val="accent1">
                    <a:lumMod val="25000"/>
                  </a:schemeClr>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Rectangle 11">
            <a:extLst>
              <a:ext uri="{FF2B5EF4-FFF2-40B4-BE49-F238E27FC236}">
                <a16:creationId xmlns:a16="http://schemas.microsoft.com/office/drawing/2014/main" id="{B43224D9-F0FF-7F49-8041-6C67929333C8}"/>
              </a:ext>
            </a:extLst>
          </p:cNvPr>
          <p:cNvSpPr/>
          <p:nvPr userDrawn="1"/>
        </p:nvSpPr>
        <p:spPr>
          <a:xfrm>
            <a:off x="-62144" y="0"/>
            <a:ext cx="982265" cy="6858000"/>
          </a:xfrm>
          <a:prstGeom prst="rect">
            <a:avLst/>
          </a:prstGeom>
          <a:gradFill flip="none" rotWithShape="1">
            <a:gsLst>
              <a:gs pos="0">
                <a:srgbClr val="1A3B5B">
                  <a:shade val="30000"/>
                  <a:satMod val="115000"/>
                </a:srgbClr>
              </a:gs>
              <a:gs pos="50000">
                <a:srgbClr val="1A3B5B">
                  <a:shade val="67500"/>
                  <a:satMod val="115000"/>
                </a:srgbClr>
              </a:gs>
              <a:gs pos="100000">
                <a:srgbClr val="1A3B5B">
                  <a:shade val="100000"/>
                  <a:satMod val="115000"/>
                </a:srgbClr>
              </a:gs>
            </a:gsLst>
            <a:lin ang="135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blue logo with a black background&#10;&#10;Description automatically generated">
            <a:extLst>
              <a:ext uri="{FF2B5EF4-FFF2-40B4-BE49-F238E27FC236}">
                <a16:creationId xmlns:a16="http://schemas.microsoft.com/office/drawing/2014/main" id="{3EC8ECBF-CD6F-1111-B9E6-14CA88A91BF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464422" y="6365917"/>
            <a:ext cx="1549020" cy="392419"/>
          </a:xfrm>
          <a:prstGeom prst="rect">
            <a:avLst/>
          </a:prstGeom>
        </p:spPr>
      </p:pic>
      <p:sp>
        <p:nvSpPr>
          <p:cNvPr id="9" name="Title 1">
            <a:extLst>
              <a:ext uri="{FF2B5EF4-FFF2-40B4-BE49-F238E27FC236}">
                <a16:creationId xmlns:a16="http://schemas.microsoft.com/office/drawing/2014/main" id="{CA0C31B9-15E7-0631-4172-15107861AA7F}"/>
              </a:ext>
            </a:extLst>
          </p:cNvPr>
          <p:cNvSpPr>
            <a:spLocks noGrp="1"/>
          </p:cNvSpPr>
          <p:nvPr>
            <p:ph type="title" hasCustomPrompt="1"/>
          </p:nvPr>
        </p:nvSpPr>
        <p:spPr>
          <a:xfrm>
            <a:off x="920121" y="96734"/>
            <a:ext cx="8590556" cy="760106"/>
          </a:xfrm>
        </p:spPr>
        <p:txBody>
          <a:bodyPr anchor="b" anchorCtr="0"/>
          <a:lstStyle>
            <a:lvl1pPr>
              <a:defRPr>
                <a:solidFill>
                  <a:srgbClr val="1A3B5B"/>
                </a:solidFill>
              </a:defRPr>
            </a:lvl1pPr>
          </a:lstStyle>
          <a:p>
            <a:r>
              <a:rPr lang="en-US" dirty="0"/>
              <a:t>[Click to edit Master title style]</a:t>
            </a:r>
          </a:p>
        </p:txBody>
      </p:sp>
      <p:cxnSp>
        <p:nvCxnSpPr>
          <p:cNvPr id="2" name="Straight Connector 1">
            <a:extLst>
              <a:ext uri="{FF2B5EF4-FFF2-40B4-BE49-F238E27FC236}">
                <a16:creationId xmlns:a16="http://schemas.microsoft.com/office/drawing/2014/main" id="{C6B3E820-2C5B-3022-9D0E-F3D76DA27E53}"/>
              </a:ext>
            </a:extLst>
          </p:cNvPr>
          <p:cNvCxnSpPr>
            <a:cxnSpLocks/>
          </p:cNvCxnSpPr>
          <p:nvPr userDrawn="1"/>
        </p:nvCxnSpPr>
        <p:spPr>
          <a:xfrm flipV="1">
            <a:off x="882413" y="-61994"/>
            <a:ext cx="0" cy="6943241"/>
          </a:xfrm>
          <a:prstGeom prst="line">
            <a:avLst/>
          </a:prstGeom>
          <a:ln w="76200">
            <a:solidFill>
              <a:srgbClr val="DC1B7B"/>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3357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Audit Content Blue Large">
    <p:spTree>
      <p:nvGrpSpPr>
        <p:cNvPr id="1" name=""/>
        <p:cNvGrpSpPr/>
        <p:nvPr/>
      </p:nvGrpSpPr>
      <p:grpSpPr>
        <a:xfrm>
          <a:off x="0" y="0"/>
          <a:ext cx="0" cy="0"/>
          <a:chOff x="0" y="0"/>
          <a:chExt cx="0" cy="0"/>
        </a:xfrm>
      </p:grpSpPr>
      <p:pic>
        <p:nvPicPr>
          <p:cNvPr id="11" name="Picture 10" descr="A blue screen with a red border&#10;&#10;Description automatically generated">
            <a:extLst>
              <a:ext uri="{FF2B5EF4-FFF2-40B4-BE49-F238E27FC236}">
                <a16:creationId xmlns:a16="http://schemas.microsoft.com/office/drawing/2014/main" id="{44855407-B7B0-1E15-9A30-4C14ADBB40D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021" y="0"/>
            <a:ext cx="12331083" cy="6858000"/>
          </a:xfrm>
          <a:prstGeom prst="rect">
            <a:avLst/>
          </a:prstGeom>
        </p:spPr>
      </p:pic>
      <p:sp>
        <p:nvSpPr>
          <p:cNvPr id="2" name="Title 1">
            <a:extLst>
              <a:ext uri="{FF2B5EF4-FFF2-40B4-BE49-F238E27FC236}">
                <a16:creationId xmlns:a16="http://schemas.microsoft.com/office/drawing/2014/main" id="{8C20F5B4-39D8-4129-9214-8F3393F62F4B}"/>
              </a:ext>
            </a:extLst>
          </p:cNvPr>
          <p:cNvSpPr>
            <a:spLocks noGrp="1"/>
          </p:cNvSpPr>
          <p:nvPr>
            <p:ph type="title" hasCustomPrompt="1"/>
          </p:nvPr>
        </p:nvSpPr>
        <p:spPr>
          <a:xfrm>
            <a:off x="0" y="104775"/>
            <a:ext cx="8590556" cy="760106"/>
          </a:xfrm>
        </p:spPr>
        <p:txBody>
          <a:bodyPr anchor="b" anchorCtr="0"/>
          <a:lstStyle>
            <a:lvl1pPr>
              <a:defRPr>
                <a:solidFill>
                  <a:srgbClr val="1A3B5B"/>
                </a:solidFill>
              </a:defRPr>
            </a:lvl1pPr>
          </a:lstStyle>
          <a:p>
            <a:r>
              <a:rPr lang="en-US" dirty="0"/>
              <a:t>[Click to edit Master title style]</a:t>
            </a:r>
          </a:p>
        </p:txBody>
      </p:sp>
      <p:pic>
        <p:nvPicPr>
          <p:cNvPr id="13" name="Picture 12" descr="A white logo with a black background&#10;&#10;Description automatically generated">
            <a:extLst>
              <a:ext uri="{FF2B5EF4-FFF2-40B4-BE49-F238E27FC236}">
                <a16:creationId xmlns:a16="http://schemas.microsoft.com/office/drawing/2014/main" id="{BFEB1609-A201-412C-B7D7-8D4ABE7F1ADA}"/>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506075" y="6360731"/>
            <a:ext cx="1472190" cy="393638"/>
          </a:xfrm>
          <a:prstGeom prst="rect">
            <a:avLst/>
          </a:prstGeom>
        </p:spPr>
      </p:pic>
      <p:cxnSp>
        <p:nvCxnSpPr>
          <p:cNvPr id="4" name="Straight Connector 3">
            <a:extLst>
              <a:ext uri="{FF2B5EF4-FFF2-40B4-BE49-F238E27FC236}">
                <a16:creationId xmlns:a16="http://schemas.microsoft.com/office/drawing/2014/main" id="{8D8F062E-EFDD-B6D4-CDF2-1436C844E0C4}"/>
              </a:ext>
            </a:extLst>
          </p:cNvPr>
          <p:cNvCxnSpPr>
            <a:cxnSpLocks/>
          </p:cNvCxnSpPr>
          <p:nvPr userDrawn="1"/>
        </p:nvCxnSpPr>
        <p:spPr>
          <a:xfrm>
            <a:off x="-71021" y="982250"/>
            <a:ext cx="12331083" cy="0"/>
          </a:xfrm>
          <a:prstGeom prst="line">
            <a:avLst/>
          </a:prstGeom>
          <a:ln w="76200">
            <a:solidFill>
              <a:srgbClr val="DC1B7B"/>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02273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Audit Content Blue Large">
    <p:spTree>
      <p:nvGrpSpPr>
        <p:cNvPr id="1" name=""/>
        <p:cNvGrpSpPr/>
        <p:nvPr/>
      </p:nvGrpSpPr>
      <p:grpSpPr>
        <a:xfrm>
          <a:off x="0" y="0"/>
          <a:ext cx="0" cy="0"/>
          <a:chOff x="0" y="0"/>
          <a:chExt cx="0" cy="0"/>
        </a:xfrm>
      </p:grpSpPr>
      <p:pic>
        <p:nvPicPr>
          <p:cNvPr id="8" name="Picture 7" descr="A blue screen with a red border&#10;&#10;Description automatically generated">
            <a:extLst>
              <a:ext uri="{FF2B5EF4-FFF2-40B4-BE49-F238E27FC236}">
                <a16:creationId xmlns:a16="http://schemas.microsoft.com/office/drawing/2014/main" id="{F6BEF2DA-0632-465B-3D55-498DF499602F}"/>
              </a:ext>
            </a:extLst>
          </p:cNvPr>
          <p:cNvPicPr>
            <a:picLocks noChangeAspect="1"/>
          </p:cNvPicPr>
          <p:nvPr userDrawn="1"/>
        </p:nvPicPr>
        <p:blipFill>
          <a:blip r:embed="rId2">
            <a:extLst>
              <a:ext uri="{28A0092B-C50C-407E-A947-70E740481C1C}">
                <a14:useLocalDpi xmlns:a14="http://schemas.microsoft.com/office/drawing/2010/main" val="0"/>
              </a:ext>
            </a:extLst>
          </a:blip>
          <a:srcRect t="16528"/>
          <a:stretch/>
        </p:blipFill>
        <p:spPr>
          <a:xfrm>
            <a:off x="-106532" y="0"/>
            <a:ext cx="12375472" cy="6857999"/>
          </a:xfrm>
          <a:prstGeom prst="rect">
            <a:avLst/>
          </a:prstGeom>
        </p:spPr>
      </p:pic>
      <p:sp>
        <p:nvSpPr>
          <p:cNvPr id="2" name="Title 1">
            <a:extLst>
              <a:ext uri="{FF2B5EF4-FFF2-40B4-BE49-F238E27FC236}">
                <a16:creationId xmlns:a16="http://schemas.microsoft.com/office/drawing/2014/main" id="{8C20F5B4-39D8-4129-9214-8F3393F62F4B}"/>
              </a:ext>
            </a:extLst>
          </p:cNvPr>
          <p:cNvSpPr>
            <a:spLocks noGrp="1"/>
          </p:cNvSpPr>
          <p:nvPr>
            <p:ph type="title" hasCustomPrompt="1"/>
          </p:nvPr>
        </p:nvSpPr>
        <p:spPr>
          <a:xfrm>
            <a:off x="1111584" y="253693"/>
            <a:ext cx="8590556" cy="1325563"/>
          </a:xfrm>
        </p:spPr>
        <p:txBody>
          <a:bodyPr anchor="b" anchorCtr="0"/>
          <a:lstStyle>
            <a:lvl1pPr>
              <a:defRPr>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9809B8B1-BEA4-400F-985B-DEF0895F4182}"/>
              </a:ext>
            </a:extLst>
          </p:cNvPr>
          <p:cNvSpPr>
            <a:spLocks noGrp="1"/>
          </p:cNvSpPr>
          <p:nvPr>
            <p:ph idx="1"/>
          </p:nvPr>
        </p:nvSpPr>
        <p:spPr>
          <a:xfrm>
            <a:off x="1111584" y="2173184"/>
            <a:ext cx="10324354" cy="4003778"/>
          </a:xfrm>
        </p:spPr>
        <p:txBody>
          <a:bodyPr>
            <a:normAutofit/>
          </a:bodyPr>
          <a:lstStyle>
            <a:lvl1pPr>
              <a:buClr>
                <a:schemeClr val="bg1"/>
              </a:buClr>
              <a:defRPr sz="2000">
                <a:solidFill>
                  <a:schemeClr val="bg1"/>
                </a:solidFill>
              </a:defRPr>
            </a:lvl1pPr>
            <a:lvl2pPr>
              <a:buClr>
                <a:schemeClr val="bg1"/>
              </a:buClr>
              <a:defRPr sz="2000">
                <a:solidFill>
                  <a:schemeClr val="bg1"/>
                </a:solidFill>
              </a:defRPr>
            </a:lvl2pPr>
            <a:lvl3pPr>
              <a:buClr>
                <a:schemeClr val="bg1"/>
              </a:buClr>
              <a:defRPr sz="2000">
                <a:solidFill>
                  <a:schemeClr val="bg1"/>
                </a:solidFill>
              </a:defRPr>
            </a:lvl3pPr>
            <a:lvl4pPr>
              <a:buClr>
                <a:schemeClr val="bg1"/>
              </a:buClr>
              <a:defRPr sz="2000">
                <a:solidFill>
                  <a:schemeClr val="bg1"/>
                </a:solidFill>
              </a:defRPr>
            </a:lvl4pPr>
            <a:lvl5pPr>
              <a:buClr>
                <a:schemeClr val="bg1"/>
              </a:buClr>
              <a:defRPr sz="200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9" name="Picture 8" descr="A white logo with a black background&#10;&#10;Description automatically generated">
            <a:extLst>
              <a:ext uri="{FF2B5EF4-FFF2-40B4-BE49-F238E27FC236}">
                <a16:creationId xmlns:a16="http://schemas.microsoft.com/office/drawing/2014/main" id="{0DD09D22-07E7-642A-D397-0E2A9298204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506075" y="6360731"/>
            <a:ext cx="1472190" cy="393638"/>
          </a:xfrm>
          <a:prstGeom prst="rect">
            <a:avLst/>
          </a:prstGeom>
        </p:spPr>
      </p:pic>
    </p:spTree>
    <p:extLst>
      <p:ext uri="{BB962C8B-B14F-4D97-AF65-F5344CB8AC3E}">
        <p14:creationId xmlns:p14="http://schemas.microsoft.com/office/powerpoint/2010/main" val="13844766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F696672-4053-40B2-8D5A-353AB7048B49}"/>
              </a:ext>
            </a:extLst>
          </p:cNvPr>
          <p:cNvSpPr>
            <a:spLocks noGrp="1"/>
          </p:cNvSpPr>
          <p:nvPr>
            <p:ph type="title"/>
          </p:nvPr>
        </p:nvSpPr>
        <p:spPr>
          <a:xfrm>
            <a:off x="1066800" y="365125"/>
            <a:ext cx="10058400" cy="1325563"/>
          </a:xfrm>
          <a:prstGeom prst="rect">
            <a:avLst/>
          </a:prstGeom>
        </p:spPr>
        <p:txBody>
          <a:bodyPr vert="horz" lIns="91440" tIns="45720" rIns="91440" bIns="45720" rtlCol="0" anchor="b" anchorCtr="0">
            <a:normAutofit/>
          </a:bodyPr>
          <a:lstStyle/>
          <a:p>
            <a:r>
              <a:rPr lang="en-US"/>
              <a:t>[Click to edit Master title style]</a:t>
            </a:r>
          </a:p>
        </p:txBody>
      </p:sp>
      <p:sp>
        <p:nvSpPr>
          <p:cNvPr id="3" name="Text Placeholder 2">
            <a:extLst>
              <a:ext uri="{FF2B5EF4-FFF2-40B4-BE49-F238E27FC236}">
                <a16:creationId xmlns:a16="http://schemas.microsoft.com/office/drawing/2014/main" id="{0669E07F-966D-40C4-889D-88FA8BC10479}"/>
              </a:ext>
            </a:extLst>
          </p:cNvPr>
          <p:cNvSpPr>
            <a:spLocks noGrp="1"/>
          </p:cNvSpPr>
          <p:nvPr>
            <p:ph type="body" idx="1"/>
          </p:nvPr>
        </p:nvSpPr>
        <p:spPr>
          <a:xfrm>
            <a:off x="1066800" y="2254827"/>
            <a:ext cx="10058400" cy="3922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98251081"/>
      </p:ext>
    </p:extLst>
  </p:cSld>
  <p:clrMap bg1="lt1" tx1="dk1" bg2="lt2" tx2="dk2" accent1="accent1" accent2="accent2" accent3="accent3" accent4="accent4" accent5="accent5" accent6="accent6" hlink="hlink" folHlink="folHlink"/>
  <p:sldLayoutIdLst>
    <p:sldLayoutId id="2147483735" r:id="rId1"/>
    <p:sldLayoutId id="2147483753" r:id="rId2"/>
    <p:sldLayoutId id="2147483791" r:id="rId3"/>
    <p:sldLayoutId id="2147483792" r:id="rId4"/>
    <p:sldLayoutId id="2147483756" r:id="rId5"/>
    <p:sldLayoutId id="2147483757" r:id="rId6"/>
    <p:sldLayoutId id="2147483758" r:id="rId7"/>
    <p:sldLayoutId id="2147483793" r:id="rId8"/>
  </p:sldLayoutIdLst>
  <p:txStyles>
    <p:titleStyle>
      <a:lvl1pPr algn="l" defTabSz="914400" rtl="0" eaLnBrk="1" latinLnBrk="0" hangingPunct="1">
        <a:lnSpc>
          <a:spcPct val="90000"/>
        </a:lnSpc>
        <a:spcBef>
          <a:spcPct val="0"/>
        </a:spcBef>
        <a:buNone/>
        <a:defRPr sz="4400" b="1" kern="1200" spc="-200" baseline="0">
          <a:solidFill>
            <a:schemeClr val="tx1"/>
          </a:solidFill>
          <a:latin typeface="Open Sans" panose="020B0606030504020204" pitchFamily="34" charset="0"/>
          <a:ea typeface="Open Sans" panose="020B0606030504020204" pitchFamily="34" charset="0"/>
          <a:cs typeface="Open Sans" panose="020B0606030504020204" pitchFamily="34" charset="0"/>
        </a:defRPr>
      </a:lvl1pPr>
    </p:titleStyle>
    <p:bodyStyle>
      <a:lvl1pPr marL="365760" indent="-365760" algn="l" defTabSz="914400" rtl="0" eaLnBrk="1" latinLnBrk="0" hangingPunct="1">
        <a:lnSpc>
          <a:spcPct val="100000"/>
        </a:lnSpc>
        <a:spcBef>
          <a:spcPts val="1200"/>
        </a:spcBef>
        <a:spcAft>
          <a:spcPts val="1200"/>
        </a:spcAft>
        <a:buClr>
          <a:schemeClr val="accent4"/>
        </a:buClr>
        <a:buFont typeface="Wingdings" panose="05000000000000000000" pitchFamily="2" charset="2"/>
        <a:buChar char="§"/>
        <a:defRPr sz="2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a:lvl2pPr marL="731520" indent="-365760" algn="l" defTabSz="914400" rtl="0" eaLnBrk="1" latinLnBrk="0" hangingPunct="1">
        <a:lnSpc>
          <a:spcPct val="100000"/>
        </a:lnSpc>
        <a:spcBef>
          <a:spcPts val="1200"/>
        </a:spcBef>
        <a:spcAft>
          <a:spcPts val="1200"/>
        </a:spcAft>
        <a:buClr>
          <a:schemeClr val="accent4"/>
        </a:buClr>
        <a:buFont typeface="HGGothicE" panose="020B0909000000000000" pitchFamily="49" charset="-128"/>
        <a:buChar char="-"/>
        <a:defRPr sz="2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2pPr>
      <a:lvl3pPr marL="1097280" indent="-365760" algn="l" defTabSz="914400" rtl="0" eaLnBrk="1" latinLnBrk="0" hangingPunct="1">
        <a:lnSpc>
          <a:spcPct val="100000"/>
        </a:lnSpc>
        <a:spcBef>
          <a:spcPts val="1200"/>
        </a:spcBef>
        <a:spcAft>
          <a:spcPts val="1200"/>
        </a:spcAft>
        <a:buClr>
          <a:schemeClr val="accent4"/>
        </a:buClr>
        <a:buFont typeface="HGGothicE" panose="020B0909000000000000" pitchFamily="49" charset="-128"/>
        <a:buChar char="-"/>
        <a:defRPr sz="2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3pPr>
      <a:lvl4pPr marL="1463040" indent="-365760" algn="l" defTabSz="914400" rtl="0" eaLnBrk="1" latinLnBrk="0" hangingPunct="1">
        <a:lnSpc>
          <a:spcPct val="100000"/>
        </a:lnSpc>
        <a:spcBef>
          <a:spcPts val="1200"/>
        </a:spcBef>
        <a:spcAft>
          <a:spcPts val="1200"/>
        </a:spcAft>
        <a:buClr>
          <a:schemeClr val="accent4"/>
        </a:buClr>
        <a:buFont typeface="HGGothicE" panose="020B0909000000000000" pitchFamily="49" charset="-128"/>
        <a:buChar char="-"/>
        <a:defRPr sz="2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4pPr>
      <a:lvl5pPr marL="1828800" indent="-365760" algn="l" defTabSz="914400" rtl="0" eaLnBrk="1" latinLnBrk="0" hangingPunct="1">
        <a:lnSpc>
          <a:spcPct val="100000"/>
        </a:lnSpc>
        <a:spcBef>
          <a:spcPts val="1200"/>
        </a:spcBef>
        <a:spcAft>
          <a:spcPts val="1200"/>
        </a:spcAft>
        <a:buClr>
          <a:schemeClr val="accent4"/>
        </a:buClr>
        <a:buFont typeface="HGGothicE" panose="020B0909000000000000" pitchFamily="49" charset="-128"/>
        <a:buChar char="-"/>
        <a:defRPr sz="2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7320" userDrawn="1">
          <p15:clr>
            <a:srgbClr val="F26B43"/>
          </p15:clr>
        </p15:guide>
        <p15:guide id="4" orient="horz" pos="3936"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audio" Target="../media/media1.mp3"/><Relationship Id="rId1" Type="http://schemas.microsoft.com/office/2007/relationships/media" Target="../media/media1.mp3"/><Relationship Id="rId5" Type="http://schemas.openxmlformats.org/officeDocument/2006/relationships/image" Target="../media/image10.png"/><Relationship Id="rId4"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audio" Target="../media/media2.mp3"/><Relationship Id="rId1" Type="http://schemas.microsoft.com/office/2007/relationships/media" Target="../media/media2.mp3"/><Relationship Id="rId5" Type="http://schemas.openxmlformats.org/officeDocument/2006/relationships/image" Target="../media/image10.png"/><Relationship Id="rId4"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8" Type="http://schemas.openxmlformats.org/officeDocument/2006/relationships/hyperlink" Target="https://en.wikipedia.org/wiki/Eighth_Schedule_to_the_Constitution_of_India" TargetMode="External"/><Relationship Id="rId3" Type="http://schemas.openxmlformats.org/officeDocument/2006/relationships/hyperlink" Target="https://github.com/ThePacielloGroup/babel/tree/main/research" TargetMode="External"/><Relationship Id="rId7" Type="http://schemas.openxmlformats.org/officeDocument/2006/relationships/hyperlink" Target="https://web.archive.org/web/20230127185712/https:/www.ethnologue.com/enterprise-faq/how-many-languages-world-are-unwritten-0" TargetMode="External"/><Relationship Id="rId2" Type="http://schemas.openxmlformats.org/officeDocument/2006/relationships/notesSlide" Target="../notesSlides/notesSlide28.xml"/><Relationship Id="rId1" Type="http://schemas.openxmlformats.org/officeDocument/2006/relationships/slideLayout" Target="../slideLayouts/slideLayout3.xml"/><Relationship Id="rId6" Type="http://schemas.openxmlformats.org/officeDocument/2006/relationships/hyperlink" Target="https://www.bible.com/languages" TargetMode="External"/><Relationship Id="rId5" Type="http://schemas.openxmlformats.org/officeDocument/2006/relationships/hyperlink" Target="https://meta.wikimedia.org/wiki/List_of_Wikipedias" TargetMode="External"/><Relationship Id="rId10" Type="http://schemas.openxmlformats.org/officeDocument/2006/relationships/hyperlink" Target="https://github.com/ThePacielloGroup/babel/issues/55" TargetMode="External"/><Relationship Id="rId4" Type="http://schemas.openxmlformats.org/officeDocument/2006/relationships/hyperlink" Target="https://www.w3.org/International/questions/qa-choosing-language-tags" TargetMode="External"/><Relationship Id="rId9" Type="http://schemas.openxmlformats.org/officeDocument/2006/relationships/hyperlink" Target="https://thepaciellogroup.github.io/babel/lang-pages.html" TargetMode="External"/></Relationships>
</file>

<file path=ppt/slides/_rels/slide31.xml.rels><?xml version="1.0" encoding="UTF-8" standalone="yes"?>
<Relationships xmlns="http://schemas.openxmlformats.org/package/2006/relationships"><Relationship Id="rId3" Type="http://schemas.openxmlformats.org/officeDocument/2006/relationships/hyperlink" Target="https://idil2022-2032.org/" TargetMode="External"/><Relationship Id="rId2" Type="http://schemas.openxmlformats.org/officeDocument/2006/relationships/notesSlide" Target="../notesSlides/notesSlide29.xml"/><Relationship Id="rId1" Type="http://schemas.openxmlformats.org/officeDocument/2006/relationships/slideLayout" Target="../slideLayouts/slideLayout3.xml"/><Relationship Id="rId5" Type="http://schemas.openxmlformats.org/officeDocument/2006/relationships/hyperlink" Target="https://scriptencodinginitiative.github.io/" TargetMode="External"/><Relationship Id="rId4" Type="http://schemas.openxmlformats.org/officeDocument/2006/relationships/hyperlink" Target="https://www.w3.org/International/i18n-drafts/pages/language_framework_overview"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32B2DDD-F84C-0AF1-C8F0-8AACB346EAC7}"/>
              </a:ext>
            </a:extLst>
          </p:cNvPr>
          <p:cNvSpPr>
            <a:spLocks noGrp="1"/>
          </p:cNvSpPr>
          <p:nvPr>
            <p:ph type="title"/>
          </p:nvPr>
        </p:nvSpPr>
        <p:spPr>
          <a:xfrm>
            <a:off x="586251" y="1375952"/>
            <a:ext cx="5989321" cy="1565275"/>
          </a:xfrm>
        </p:spPr>
        <p:txBody>
          <a:bodyPr anchor="ctr">
            <a:normAutofit fontScale="90000"/>
          </a:bodyPr>
          <a:lstStyle/>
          <a:p>
            <a:r>
              <a:rPr lang="en-US" dirty="0"/>
              <a:t>The Barriers of Babel: How Language Intersects Accessibility</a:t>
            </a:r>
          </a:p>
        </p:txBody>
      </p:sp>
      <p:sp>
        <p:nvSpPr>
          <p:cNvPr id="5" name="Subtitle 2">
            <a:extLst>
              <a:ext uri="{FF2B5EF4-FFF2-40B4-BE49-F238E27FC236}">
                <a16:creationId xmlns:a16="http://schemas.microsoft.com/office/drawing/2014/main" id="{9CD727F3-D845-2293-F302-2494BBF02A33}"/>
              </a:ext>
            </a:extLst>
          </p:cNvPr>
          <p:cNvSpPr txBox="1">
            <a:spLocks/>
          </p:cNvSpPr>
          <p:nvPr/>
        </p:nvSpPr>
        <p:spPr>
          <a:xfrm>
            <a:off x="586253" y="5297318"/>
            <a:ext cx="3840460" cy="369459"/>
          </a:xfrm>
          <a:prstGeom prst="rect">
            <a:avLst/>
          </a:prstGeom>
        </p:spPr>
        <p:txBody>
          <a:bodyPr>
            <a:noAutofit/>
          </a:bodyPr>
          <a:lstStyle>
            <a:lvl1pPr marL="0" indent="0" algn="l" defTabSz="914400" rtl="0" eaLnBrk="1" latinLnBrk="0" hangingPunct="1">
              <a:lnSpc>
                <a:spcPct val="100000"/>
              </a:lnSpc>
              <a:spcBef>
                <a:spcPts val="1200"/>
              </a:spcBef>
              <a:spcAft>
                <a:spcPts val="1200"/>
              </a:spcAft>
              <a:buClr>
                <a:schemeClr val="accent4"/>
              </a:buClr>
              <a:buFont typeface="Wingdings" panose="05000000000000000000" pitchFamily="2" charset="2"/>
              <a:buNone/>
              <a:defRPr sz="2000" b="1" i="0" kern="12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457200" indent="0" algn="ctr" defTabSz="914400" rtl="0" eaLnBrk="1" latinLnBrk="0" hangingPunct="1">
              <a:lnSpc>
                <a:spcPct val="100000"/>
              </a:lnSpc>
              <a:spcBef>
                <a:spcPts val="1200"/>
              </a:spcBef>
              <a:spcAft>
                <a:spcPts val="1200"/>
              </a:spcAft>
              <a:buClr>
                <a:schemeClr val="accent4"/>
              </a:buClr>
              <a:buFont typeface="HGGothicE" panose="020B0909000000000000" pitchFamily="49" charset="-128"/>
              <a:buNone/>
              <a:defRPr sz="20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2pPr>
            <a:lvl3pPr marL="914400" indent="0" algn="ctr" defTabSz="914400" rtl="0" eaLnBrk="1" latinLnBrk="0" hangingPunct="1">
              <a:lnSpc>
                <a:spcPct val="100000"/>
              </a:lnSpc>
              <a:spcBef>
                <a:spcPts val="1200"/>
              </a:spcBef>
              <a:spcAft>
                <a:spcPts val="1200"/>
              </a:spcAft>
              <a:buClr>
                <a:schemeClr val="accent4"/>
              </a:buClr>
              <a:buFont typeface="HGGothicE" panose="020B0909000000000000" pitchFamily="49" charset="-128"/>
              <a:buNone/>
              <a:defRPr sz="18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3pPr>
            <a:lvl4pPr marL="1371600" indent="0" algn="ctr" defTabSz="914400" rtl="0" eaLnBrk="1" latinLnBrk="0" hangingPunct="1">
              <a:lnSpc>
                <a:spcPct val="100000"/>
              </a:lnSpc>
              <a:spcBef>
                <a:spcPts val="1200"/>
              </a:spcBef>
              <a:spcAft>
                <a:spcPts val="1200"/>
              </a:spcAft>
              <a:buClr>
                <a:schemeClr val="accent4"/>
              </a:buClr>
              <a:buFont typeface="HGGothicE" panose="020B0909000000000000" pitchFamily="49" charset="-128"/>
              <a:buNone/>
              <a:defRPr sz="16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4pPr>
            <a:lvl5pPr marL="1828800" indent="0" algn="ctr" defTabSz="914400" rtl="0" eaLnBrk="1" latinLnBrk="0" hangingPunct="1">
              <a:lnSpc>
                <a:spcPct val="100000"/>
              </a:lnSpc>
              <a:spcBef>
                <a:spcPts val="1200"/>
              </a:spcBef>
              <a:spcAft>
                <a:spcPts val="1200"/>
              </a:spcAft>
              <a:buClr>
                <a:schemeClr val="accent4"/>
              </a:buClr>
              <a:buFont typeface="HGGothicE" panose="020B0909000000000000" pitchFamily="49" charset="-128"/>
              <a:buNone/>
              <a:defRPr sz="16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dirty="0"/>
              <a:t>Mitchell Evan</a:t>
            </a:r>
          </a:p>
        </p:txBody>
      </p:sp>
      <p:sp>
        <p:nvSpPr>
          <p:cNvPr id="8" name="Text Placeholder 26">
            <a:extLst>
              <a:ext uri="{FF2B5EF4-FFF2-40B4-BE49-F238E27FC236}">
                <a16:creationId xmlns:a16="http://schemas.microsoft.com/office/drawing/2014/main" id="{A9B6C591-8E87-6A0E-4A02-C5ECA446A6BB}"/>
              </a:ext>
            </a:extLst>
          </p:cNvPr>
          <p:cNvSpPr txBox="1">
            <a:spLocks/>
          </p:cNvSpPr>
          <p:nvPr/>
        </p:nvSpPr>
        <p:spPr>
          <a:xfrm>
            <a:off x="586251" y="5785026"/>
            <a:ext cx="3840461" cy="422275"/>
          </a:xfrm>
          <a:prstGeom prst="rect">
            <a:avLst/>
          </a:prstGeom>
        </p:spPr>
        <p:txBody>
          <a:bodyPr>
            <a:normAutofit/>
          </a:bodyPr>
          <a:lstStyle>
            <a:lvl1pPr marL="0" indent="0" algn="l" defTabSz="914400" rtl="0" eaLnBrk="1" latinLnBrk="0" hangingPunct="1">
              <a:lnSpc>
                <a:spcPct val="100000"/>
              </a:lnSpc>
              <a:spcBef>
                <a:spcPts val="1200"/>
              </a:spcBef>
              <a:spcAft>
                <a:spcPts val="1200"/>
              </a:spcAft>
              <a:buClr>
                <a:schemeClr val="accent4"/>
              </a:buClr>
              <a:buFont typeface="Wingdings" panose="05000000000000000000" pitchFamily="2" charset="2"/>
              <a:buNone/>
              <a:defRPr sz="1600" b="0" i="1" kern="120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vl2pPr marL="365760" indent="0" algn="l" defTabSz="914400" rtl="0" eaLnBrk="1" latinLnBrk="0" hangingPunct="1">
              <a:lnSpc>
                <a:spcPct val="100000"/>
              </a:lnSpc>
              <a:spcBef>
                <a:spcPts val="1200"/>
              </a:spcBef>
              <a:spcAft>
                <a:spcPts val="1200"/>
              </a:spcAft>
              <a:buClr>
                <a:schemeClr val="accent4"/>
              </a:buClr>
              <a:buFont typeface="HGGothicE" panose="020B0909000000000000" pitchFamily="49" charset="-128"/>
              <a:buNone/>
              <a:defRPr sz="2400" kern="1200">
                <a:solidFill>
                  <a:schemeClr val="bg1"/>
                </a:solidFill>
                <a:latin typeface="Open Sans" panose="020B0606030504020204" pitchFamily="34" charset="0"/>
                <a:ea typeface="Open Sans" panose="020B0606030504020204" pitchFamily="34" charset="0"/>
                <a:cs typeface="Open Sans" panose="020B0606030504020204" pitchFamily="34" charset="0"/>
              </a:defRPr>
            </a:lvl2pPr>
            <a:lvl3pPr marL="731520" indent="0" algn="l" defTabSz="914400" rtl="0" eaLnBrk="1" latinLnBrk="0" hangingPunct="1">
              <a:lnSpc>
                <a:spcPct val="100000"/>
              </a:lnSpc>
              <a:spcBef>
                <a:spcPts val="1200"/>
              </a:spcBef>
              <a:spcAft>
                <a:spcPts val="1200"/>
              </a:spcAft>
              <a:buClr>
                <a:schemeClr val="accent4"/>
              </a:buClr>
              <a:buFont typeface="HGGothicE" panose="020B0909000000000000" pitchFamily="49" charset="-128"/>
              <a:buNone/>
              <a:defRPr sz="2400" kern="1200">
                <a:solidFill>
                  <a:schemeClr val="bg1"/>
                </a:solidFill>
                <a:latin typeface="Open Sans" panose="020B0606030504020204" pitchFamily="34" charset="0"/>
                <a:ea typeface="Open Sans" panose="020B0606030504020204" pitchFamily="34" charset="0"/>
                <a:cs typeface="Open Sans" panose="020B0606030504020204" pitchFamily="34" charset="0"/>
              </a:defRPr>
            </a:lvl3pPr>
            <a:lvl4pPr marL="1097280" indent="0" algn="l" defTabSz="914400" rtl="0" eaLnBrk="1" latinLnBrk="0" hangingPunct="1">
              <a:lnSpc>
                <a:spcPct val="100000"/>
              </a:lnSpc>
              <a:spcBef>
                <a:spcPts val="1200"/>
              </a:spcBef>
              <a:spcAft>
                <a:spcPts val="1200"/>
              </a:spcAft>
              <a:buClr>
                <a:schemeClr val="accent4"/>
              </a:buClr>
              <a:buFont typeface="HGGothicE" panose="020B0909000000000000" pitchFamily="49" charset="-128"/>
              <a:buNone/>
              <a:defRPr sz="2400" kern="1200">
                <a:solidFill>
                  <a:schemeClr val="bg1"/>
                </a:solidFill>
                <a:latin typeface="Open Sans" panose="020B0606030504020204" pitchFamily="34" charset="0"/>
                <a:ea typeface="Open Sans" panose="020B0606030504020204" pitchFamily="34" charset="0"/>
                <a:cs typeface="Open Sans" panose="020B0606030504020204" pitchFamily="34" charset="0"/>
              </a:defRPr>
            </a:lvl4pPr>
            <a:lvl5pPr marL="1463040" indent="0" algn="l" defTabSz="914400" rtl="0" eaLnBrk="1" latinLnBrk="0" hangingPunct="1">
              <a:lnSpc>
                <a:spcPct val="100000"/>
              </a:lnSpc>
              <a:spcBef>
                <a:spcPts val="1200"/>
              </a:spcBef>
              <a:spcAft>
                <a:spcPts val="1200"/>
              </a:spcAft>
              <a:buClr>
                <a:schemeClr val="accent4"/>
              </a:buClr>
              <a:buFont typeface="HGGothicE" panose="020B0909000000000000" pitchFamily="49" charset="-128"/>
              <a:buNone/>
              <a:defRPr sz="2400" kern="1200">
                <a:solidFill>
                  <a:schemeClr val="bg1"/>
                </a:solidFill>
                <a:latin typeface="Open Sans" panose="020B0606030504020204" pitchFamily="34" charset="0"/>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i="0" dirty="0"/>
              <a:t>Principal Accessibility Engineer</a:t>
            </a:r>
          </a:p>
        </p:txBody>
      </p:sp>
    </p:spTree>
    <p:extLst>
      <p:ext uri="{BB962C8B-B14F-4D97-AF65-F5344CB8AC3E}">
        <p14:creationId xmlns:p14="http://schemas.microsoft.com/office/powerpoint/2010/main" val="2867659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D81E8D-D328-7775-0FC4-7E51BDEDFD15}"/>
            </a:ext>
          </a:extLst>
        </p:cNvPr>
        <p:cNvGrpSpPr/>
        <p:nvPr/>
      </p:nvGrpSpPr>
      <p:grpSpPr>
        <a:xfrm>
          <a:off x="0" y="0"/>
          <a:ext cx="0" cy="0"/>
          <a:chOff x="0" y="0"/>
          <a:chExt cx="0" cy="0"/>
        </a:xfrm>
      </p:grpSpPr>
      <p:sp>
        <p:nvSpPr>
          <p:cNvPr id="5" name="Content Placeholder 2">
            <a:extLst>
              <a:ext uri="{FF2B5EF4-FFF2-40B4-BE49-F238E27FC236}">
                <a16:creationId xmlns:a16="http://schemas.microsoft.com/office/drawing/2014/main" id="{135DB9AC-4B6B-607E-391B-00F92415C8F8}"/>
              </a:ext>
            </a:extLst>
          </p:cNvPr>
          <p:cNvSpPr>
            <a:spLocks noGrp="1"/>
          </p:cNvSpPr>
          <p:nvPr>
            <p:ph sz="quarter" idx="10"/>
          </p:nvPr>
        </p:nvSpPr>
        <p:spPr>
          <a:xfrm>
            <a:off x="960120" y="1371600"/>
            <a:ext cx="7498080" cy="3977640"/>
          </a:xfrm>
        </p:spPr>
        <p:txBody>
          <a:bodyPr>
            <a:normAutofit/>
          </a:bodyPr>
          <a:lstStyle/>
          <a:p>
            <a:pPr fontAlgn="base">
              <a:buClr>
                <a:srgbClr val="1A3B5B"/>
              </a:buClr>
            </a:pPr>
            <a:r>
              <a:rPr lang="en-US" b="0" i="0" dirty="0">
                <a:solidFill>
                  <a:srgbClr val="1A3B5B"/>
                </a:solidFill>
                <a:effectLst/>
              </a:rPr>
              <a:t>People must use a </a:t>
            </a:r>
            <a:r>
              <a:rPr lang="en-US" b="0" i="1" dirty="0">
                <a:solidFill>
                  <a:srgbClr val="1A3B5B"/>
                </a:solidFill>
                <a:effectLst/>
              </a:rPr>
              <a:t>lingua franca</a:t>
            </a:r>
            <a:r>
              <a:rPr lang="en-US" b="0" i="0" dirty="0">
                <a:solidFill>
                  <a:srgbClr val="1A3B5B"/>
                </a:solidFill>
                <a:effectLst/>
              </a:rPr>
              <a:t> for their OS UI.</a:t>
            </a:r>
          </a:p>
          <a:p>
            <a:pPr marL="285750" indent="-285750" fontAlgn="base">
              <a:buClr>
                <a:srgbClr val="1A3B5B"/>
              </a:buClr>
              <a:buFont typeface="Wingdings" pitchFamily="2" charset="2"/>
              <a:buChar char="§"/>
            </a:pPr>
            <a:r>
              <a:rPr lang="en-US" b="0" i="0" dirty="0">
                <a:solidFill>
                  <a:srgbClr val="1A3B5B"/>
                </a:solidFill>
                <a:effectLst/>
              </a:rPr>
              <a:t>Javanese (</a:t>
            </a:r>
            <a:r>
              <a:rPr lang="en-US" b="0" i="0" dirty="0" err="1">
                <a:solidFill>
                  <a:srgbClr val="1A3B5B"/>
                </a:solidFill>
                <a:effectLst/>
              </a:rPr>
              <a:t>jv</a:t>
            </a:r>
            <a:r>
              <a:rPr lang="en-US" b="0" i="0" dirty="0">
                <a:solidFill>
                  <a:srgbClr val="1A3B5B"/>
                </a:solidFill>
                <a:effectLst/>
              </a:rPr>
              <a:t>): 68 million — Java (Indonesia, Southeast Asia)</a:t>
            </a:r>
          </a:p>
          <a:p>
            <a:pPr marL="285750" indent="-285750" fontAlgn="base">
              <a:buClr>
                <a:srgbClr val="1A3B5B"/>
              </a:buClr>
              <a:buFont typeface="Wingdings" pitchFamily="2" charset="2"/>
              <a:buChar char="§"/>
            </a:pPr>
            <a:r>
              <a:rPr lang="en-US" b="0" i="0" dirty="0">
                <a:solidFill>
                  <a:srgbClr val="1A3B5B"/>
                </a:solidFill>
                <a:effectLst/>
              </a:rPr>
              <a:t>India 8th Schedule (South Asia)</a:t>
            </a:r>
          </a:p>
          <a:p>
            <a:pPr marL="651510" lvl="1" indent="-285750" fontAlgn="base">
              <a:buClr>
                <a:srgbClr val="1A3B5B"/>
              </a:buClr>
              <a:buFont typeface="Wingdings" pitchFamily="2" charset="2"/>
              <a:buChar char="§"/>
            </a:pPr>
            <a:r>
              <a:rPr lang="en-US" sz="1800" b="0" i="0" dirty="0">
                <a:solidFill>
                  <a:srgbClr val="1A3B5B"/>
                </a:solidFill>
                <a:effectLst/>
              </a:rPr>
              <a:t>Maithili (</a:t>
            </a:r>
            <a:r>
              <a:rPr lang="en-US" sz="1800" b="0" i="0" dirty="0" err="1">
                <a:solidFill>
                  <a:srgbClr val="1A3B5B"/>
                </a:solidFill>
                <a:effectLst/>
              </a:rPr>
              <a:t>mai</a:t>
            </a:r>
            <a:r>
              <a:rPr lang="en-US" sz="1800" b="0" i="0" dirty="0">
                <a:solidFill>
                  <a:srgbClr val="1A3B5B"/>
                </a:solidFill>
                <a:effectLst/>
              </a:rPr>
              <a:t>): 13.6 million — Android TTS</a:t>
            </a:r>
          </a:p>
          <a:p>
            <a:pPr marL="651510" lvl="1" indent="-285750" fontAlgn="base">
              <a:buClr>
                <a:srgbClr val="1A3B5B"/>
              </a:buClr>
              <a:buFont typeface="Wingdings" pitchFamily="2" charset="2"/>
              <a:buChar char="§"/>
            </a:pPr>
            <a:r>
              <a:rPr lang="en-US" sz="1800" dirty="0">
                <a:solidFill>
                  <a:srgbClr val="1A3B5B"/>
                </a:solidFill>
              </a:rPr>
              <a:t>Konkani (</a:t>
            </a:r>
            <a:r>
              <a:rPr lang="en-US" sz="1800" dirty="0" err="1">
                <a:solidFill>
                  <a:srgbClr val="1A3B5B"/>
                </a:solidFill>
              </a:rPr>
              <a:t>knn</a:t>
            </a:r>
            <a:r>
              <a:rPr lang="en-US" sz="1800" dirty="0">
                <a:solidFill>
                  <a:srgbClr val="1A3B5B"/>
                </a:solidFill>
              </a:rPr>
              <a:t>): 2.6 million — Android TTS and </a:t>
            </a:r>
            <a:r>
              <a:rPr lang="en-US" sz="1800" dirty="0" err="1">
                <a:solidFill>
                  <a:srgbClr val="1A3B5B"/>
                </a:solidFill>
              </a:rPr>
              <a:t>NVDA+eSpeak</a:t>
            </a:r>
            <a:endParaRPr lang="en-US" sz="1800" dirty="0">
              <a:solidFill>
                <a:srgbClr val="1A3B5B"/>
              </a:solidFill>
            </a:endParaRPr>
          </a:p>
          <a:p>
            <a:pPr marL="651510" lvl="1" indent="-285750" fontAlgn="base">
              <a:buClr>
                <a:srgbClr val="1A3B5B"/>
              </a:buClr>
              <a:buFont typeface="Wingdings" pitchFamily="2" charset="2"/>
              <a:buChar char="§"/>
            </a:pPr>
            <a:r>
              <a:rPr lang="en-US" sz="1800" dirty="0">
                <a:solidFill>
                  <a:srgbClr val="1A3B5B"/>
                </a:solidFill>
              </a:rPr>
              <a:t>5 other languages: 17.7 million — Android TTS</a:t>
            </a:r>
            <a:endParaRPr lang="en-US" sz="1800" b="0" i="0" dirty="0">
              <a:solidFill>
                <a:srgbClr val="1A3B5B"/>
              </a:solidFill>
              <a:effectLst/>
            </a:endParaRPr>
          </a:p>
        </p:txBody>
      </p:sp>
      <p:sp>
        <p:nvSpPr>
          <p:cNvPr id="2" name="Title 1">
            <a:extLst>
              <a:ext uri="{FF2B5EF4-FFF2-40B4-BE49-F238E27FC236}">
                <a16:creationId xmlns:a16="http://schemas.microsoft.com/office/drawing/2014/main" id="{C448DAA0-993C-2C52-7629-787B79BAE3BE}"/>
              </a:ext>
            </a:extLst>
          </p:cNvPr>
          <p:cNvSpPr>
            <a:spLocks noGrp="1"/>
          </p:cNvSpPr>
          <p:nvPr>
            <p:ph type="title"/>
          </p:nvPr>
        </p:nvSpPr>
        <p:spPr>
          <a:xfrm>
            <a:off x="503447" y="209677"/>
            <a:ext cx="11059287" cy="877239"/>
          </a:xfrm>
        </p:spPr>
        <p:txBody>
          <a:bodyPr>
            <a:normAutofit/>
          </a:bodyPr>
          <a:lstStyle/>
          <a:p>
            <a:r>
              <a:rPr lang="en-US" dirty="0"/>
              <a:t>OS UI no, TTS yes</a:t>
            </a:r>
          </a:p>
        </p:txBody>
      </p:sp>
      <p:sp>
        <p:nvSpPr>
          <p:cNvPr id="4" name="Oval 3">
            <a:extLst>
              <a:ext uri="{FF2B5EF4-FFF2-40B4-BE49-F238E27FC236}">
                <a16:creationId xmlns:a16="http://schemas.microsoft.com/office/drawing/2014/main" id="{E4174A12-07B1-4CF7-C7B5-378828898372}"/>
              </a:ext>
            </a:extLst>
          </p:cNvPr>
          <p:cNvSpPr/>
          <p:nvPr/>
        </p:nvSpPr>
        <p:spPr>
          <a:xfrm>
            <a:off x="10545566" y="640181"/>
            <a:ext cx="1272147" cy="1295390"/>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1100" b="1" dirty="0">
                <a:solidFill>
                  <a:srgbClr val="1A1A1A"/>
                </a:solidFill>
              </a:rPr>
              <a:t>Middle</a:t>
            </a:r>
            <a:br>
              <a:rPr lang="en-US" sz="1100" b="1" dirty="0">
                <a:solidFill>
                  <a:srgbClr val="1A1A1A"/>
                </a:solidFill>
              </a:rPr>
            </a:br>
            <a:r>
              <a:rPr lang="en-US" sz="1100" b="1" dirty="0">
                <a:solidFill>
                  <a:srgbClr val="1A1A1A"/>
                </a:solidFill>
              </a:rPr>
              <a:t>= some problems</a:t>
            </a:r>
          </a:p>
        </p:txBody>
      </p:sp>
    </p:spTree>
    <p:extLst>
      <p:ext uri="{BB962C8B-B14F-4D97-AF65-F5344CB8AC3E}">
        <p14:creationId xmlns:p14="http://schemas.microsoft.com/office/powerpoint/2010/main" val="4201250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2751A1-7B49-E996-B81B-9E16583DD96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9CED10-C898-85B9-E323-EFDB73150420}"/>
              </a:ext>
            </a:extLst>
          </p:cNvPr>
          <p:cNvSpPr>
            <a:spLocks noGrp="1"/>
          </p:cNvSpPr>
          <p:nvPr>
            <p:ph type="title"/>
          </p:nvPr>
        </p:nvSpPr>
        <p:spPr>
          <a:xfrm>
            <a:off x="1097772" y="210312"/>
            <a:ext cx="9315006" cy="925793"/>
          </a:xfrm>
        </p:spPr>
        <p:txBody>
          <a:bodyPr>
            <a:normAutofit/>
          </a:bodyPr>
          <a:lstStyle/>
          <a:p>
            <a:r>
              <a:rPr lang="en-US" dirty="0"/>
              <a:t>Quiz: true or false?</a:t>
            </a:r>
          </a:p>
        </p:txBody>
      </p:sp>
      <p:pic>
        <p:nvPicPr>
          <p:cNvPr id="3" name="de-mismatch">
            <a:hlinkClick r:id="" action="ppaction://media"/>
            <a:extLst>
              <a:ext uri="{FF2B5EF4-FFF2-40B4-BE49-F238E27FC236}">
                <a16:creationId xmlns:a16="http://schemas.microsoft.com/office/drawing/2014/main" id="{71339515-27C1-8405-D9F9-160E80F7234E}"/>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5851525" y="3184525"/>
            <a:ext cx="487363" cy="487363"/>
          </a:xfrm>
          <a:prstGeom prst="rect">
            <a:avLst/>
          </a:prstGeom>
        </p:spPr>
      </p:pic>
    </p:spTree>
    <p:extLst>
      <p:ext uri="{BB962C8B-B14F-4D97-AF65-F5344CB8AC3E}">
        <p14:creationId xmlns:p14="http://schemas.microsoft.com/office/powerpoint/2010/main" val="2070511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6772"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3"/>
                </p:tgtEl>
              </p:cMediaNode>
            </p:audio>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2751A1-7B49-E996-B81B-9E16583DD96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9CED10-C898-85B9-E323-EFDB73150420}"/>
              </a:ext>
            </a:extLst>
          </p:cNvPr>
          <p:cNvSpPr>
            <a:spLocks noGrp="1"/>
          </p:cNvSpPr>
          <p:nvPr>
            <p:ph type="title"/>
          </p:nvPr>
        </p:nvSpPr>
        <p:spPr>
          <a:xfrm>
            <a:off x="1097772" y="210312"/>
            <a:ext cx="9631188" cy="925793"/>
          </a:xfrm>
        </p:spPr>
        <p:txBody>
          <a:bodyPr>
            <a:normAutofit/>
          </a:bodyPr>
          <a:lstStyle/>
          <a:p>
            <a:r>
              <a:rPr lang="en-US" dirty="0"/>
              <a:t>Try again: TTS matching the content</a:t>
            </a:r>
          </a:p>
        </p:txBody>
      </p:sp>
      <p:pic>
        <p:nvPicPr>
          <p:cNvPr id="4" name="en">
            <a:hlinkClick r:id="" action="ppaction://media"/>
            <a:extLst>
              <a:ext uri="{FF2B5EF4-FFF2-40B4-BE49-F238E27FC236}">
                <a16:creationId xmlns:a16="http://schemas.microsoft.com/office/drawing/2014/main" id="{F7CE3944-CCB6-8DCB-C365-28363E44C95C}"/>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5851525" y="3184525"/>
            <a:ext cx="487363" cy="487363"/>
          </a:xfrm>
          <a:prstGeom prst="rect">
            <a:avLst/>
          </a:prstGeom>
        </p:spPr>
      </p:pic>
      <p:sp>
        <p:nvSpPr>
          <p:cNvPr id="6" name="TextBox 5">
            <a:extLst>
              <a:ext uri="{FF2B5EF4-FFF2-40B4-BE49-F238E27FC236}">
                <a16:creationId xmlns:a16="http://schemas.microsoft.com/office/drawing/2014/main" id="{9769B115-F820-F122-FFA8-311BA3008A13}"/>
              </a:ext>
            </a:extLst>
          </p:cNvPr>
          <p:cNvSpPr txBox="1"/>
          <p:nvPr/>
        </p:nvSpPr>
        <p:spPr>
          <a:xfrm>
            <a:off x="3747294" y="4582775"/>
            <a:ext cx="4695824" cy="923330"/>
          </a:xfrm>
          <a:prstGeom prst="rect">
            <a:avLst/>
          </a:prstGeom>
          <a:noFill/>
        </p:spPr>
        <p:txBody>
          <a:bodyPr wrap="square">
            <a:spAutoFit/>
          </a:bodyPr>
          <a:lstStyle/>
          <a:p>
            <a:r>
              <a:rPr lang="en-US" sz="1800" b="0" i="0" u="none" strike="noStrike" dirty="0">
                <a:solidFill>
                  <a:srgbClr val="000000"/>
                </a:solidFill>
                <a:effectLst/>
                <a:latin typeface="Arial" panose="020B0604020202020204" pitchFamily="34" charset="0"/>
              </a:rPr>
              <a:t>Hunter-gatherers settled the islands starting around three thousand BC, likely arriving on canoes from Central and South America.</a:t>
            </a:r>
            <a:endParaRPr lang="en-US" dirty="0"/>
          </a:p>
        </p:txBody>
      </p:sp>
    </p:spTree>
    <p:extLst>
      <p:ext uri="{BB962C8B-B14F-4D97-AF65-F5344CB8AC3E}">
        <p14:creationId xmlns:p14="http://schemas.microsoft.com/office/powerpoint/2010/main" val="2159791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5115" fill="hold"/>
                                        <p:tgtEl>
                                          <p:spTgt spid="4"/>
                                        </p:tgtEl>
                                      </p:cBhvr>
                                    </p:cmd>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audio>
              <p:cMediaNode vol="80000">
                <p:cTn id="12" fill="hold" display="0">
                  <p:stCondLst>
                    <p:cond delay="indefinite"/>
                  </p:stCondLst>
                  <p:endCondLst>
                    <p:cond evt="onStopAudio" delay="0">
                      <p:tgtEl>
                        <p:sldTgt/>
                      </p:tgtEl>
                    </p:cond>
                  </p:endCondLst>
                </p:cTn>
                <p:tgtEl>
                  <p:spTgt spid="4"/>
                </p:tgtEl>
              </p:cMediaNode>
            </p:audio>
          </p:childTnLst>
        </p:cTn>
      </p:par>
    </p:tnLst>
    <p:bldLst>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E1D31B-1DF0-D605-D744-076E9DFD8166}"/>
            </a:ext>
          </a:extLst>
        </p:cNvPr>
        <p:cNvGrpSpPr/>
        <p:nvPr/>
      </p:nvGrpSpPr>
      <p:grpSpPr>
        <a:xfrm>
          <a:off x="0" y="0"/>
          <a:ext cx="0" cy="0"/>
          <a:chOff x="0" y="0"/>
          <a:chExt cx="0" cy="0"/>
        </a:xfrm>
      </p:grpSpPr>
      <p:sp>
        <p:nvSpPr>
          <p:cNvPr id="10" name="Title 9">
            <a:extLst>
              <a:ext uri="{FF2B5EF4-FFF2-40B4-BE49-F238E27FC236}">
                <a16:creationId xmlns:a16="http://schemas.microsoft.com/office/drawing/2014/main" id="{585A2853-0BD5-BB03-AE1B-70C7EE5C7906}"/>
              </a:ext>
            </a:extLst>
          </p:cNvPr>
          <p:cNvSpPr>
            <a:spLocks noGrp="1"/>
          </p:cNvSpPr>
          <p:nvPr>
            <p:ph type="title"/>
          </p:nvPr>
        </p:nvSpPr>
        <p:spPr>
          <a:xfrm>
            <a:off x="1258802" y="2467951"/>
            <a:ext cx="9674395" cy="961049"/>
          </a:xfrm>
        </p:spPr>
        <p:txBody>
          <a:bodyPr>
            <a:normAutofit fontScale="90000"/>
          </a:bodyPr>
          <a:lstStyle/>
          <a:p>
            <a:pPr algn="ctr"/>
            <a:r>
              <a:rPr lang="en-US" dirty="0"/>
              <a:t>How do these problems affect people?</a:t>
            </a:r>
          </a:p>
        </p:txBody>
      </p:sp>
    </p:spTree>
    <p:extLst>
      <p:ext uri="{BB962C8B-B14F-4D97-AF65-F5344CB8AC3E}">
        <p14:creationId xmlns:p14="http://schemas.microsoft.com/office/powerpoint/2010/main" val="22626294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2E051F-B41B-D326-2548-65FC17EEF333}"/>
            </a:ext>
          </a:extLst>
        </p:cNvPr>
        <p:cNvGrpSpPr/>
        <p:nvPr/>
      </p:nvGrpSpPr>
      <p:grpSpPr>
        <a:xfrm>
          <a:off x="0" y="0"/>
          <a:ext cx="0" cy="0"/>
          <a:chOff x="0" y="0"/>
          <a:chExt cx="0" cy="0"/>
        </a:xfrm>
      </p:grpSpPr>
      <p:sp>
        <p:nvSpPr>
          <p:cNvPr id="5" name="Content Placeholder 2">
            <a:extLst>
              <a:ext uri="{FF2B5EF4-FFF2-40B4-BE49-F238E27FC236}">
                <a16:creationId xmlns:a16="http://schemas.microsoft.com/office/drawing/2014/main" id="{197CFAA2-346E-9C2D-5A01-BB1DD358F302}"/>
              </a:ext>
            </a:extLst>
          </p:cNvPr>
          <p:cNvSpPr>
            <a:spLocks noGrp="1"/>
          </p:cNvSpPr>
          <p:nvPr>
            <p:ph sz="quarter" idx="10"/>
          </p:nvPr>
        </p:nvSpPr>
        <p:spPr>
          <a:xfrm>
            <a:off x="960120" y="1371600"/>
            <a:ext cx="9037990" cy="4345912"/>
          </a:xfrm>
        </p:spPr>
        <p:txBody>
          <a:bodyPr>
            <a:noAutofit/>
          </a:bodyPr>
          <a:lstStyle/>
          <a:p>
            <a:pPr marL="285750" indent="-285750" fontAlgn="base">
              <a:spcBef>
                <a:spcPts val="600"/>
              </a:spcBef>
              <a:spcAft>
                <a:spcPts val="600"/>
              </a:spcAft>
              <a:buClr>
                <a:srgbClr val="1A3B5B"/>
              </a:buClr>
              <a:buFont typeface="Wingdings" pitchFamily="2" charset="2"/>
              <a:buChar char="§"/>
            </a:pPr>
            <a:r>
              <a:rPr lang="en-US" sz="1400" dirty="0">
                <a:solidFill>
                  <a:srgbClr val="1A3B5B"/>
                </a:solidFill>
              </a:rPr>
              <a:t>Daniel, L1 Spanish, works in English, blind</a:t>
            </a:r>
          </a:p>
          <a:p>
            <a:pPr marL="285750" indent="-285750" fontAlgn="base">
              <a:spcBef>
                <a:spcPts val="600"/>
              </a:spcBef>
              <a:spcAft>
                <a:spcPts val="600"/>
              </a:spcAft>
              <a:buClr>
                <a:srgbClr val="1A3B5B"/>
              </a:buClr>
              <a:buFont typeface="Wingdings" pitchFamily="2" charset="2"/>
              <a:buChar char="§"/>
            </a:pPr>
            <a:r>
              <a:rPr lang="en-US" sz="1400" dirty="0">
                <a:solidFill>
                  <a:srgbClr val="1A3B5B"/>
                </a:solidFill>
              </a:rPr>
              <a:t>Daniel uses multiple screen readers. For our interview he used NVDA with speech and braille. Windows UI and NVDA UI are set to English.</a:t>
            </a:r>
          </a:p>
          <a:p>
            <a:pPr marL="285750" indent="-285750" fontAlgn="base">
              <a:spcBef>
                <a:spcPts val="600"/>
              </a:spcBef>
              <a:spcAft>
                <a:spcPts val="600"/>
              </a:spcAft>
              <a:buClr>
                <a:srgbClr val="1A3B5B"/>
              </a:buClr>
              <a:buFont typeface="Wingdings" pitchFamily="2" charset="2"/>
              <a:buChar char="§"/>
            </a:pPr>
            <a:r>
              <a:rPr lang="en-US" sz="1400" dirty="0">
                <a:solidFill>
                  <a:srgbClr val="1A3B5B"/>
                </a:solidFill>
              </a:rPr>
              <a:t>On the Spanish demo page:</a:t>
            </a:r>
          </a:p>
          <a:p>
            <a:pPr marL="651510" lvl="1" indent="-285750" fontAlgn="base">
              <a:spcBef>
                <a:spcPts val="600"/>
              </a:spcBef>
              <a:spcAft>
                <a:spcPts val="600"/>
              </a:spcAft>
              <a:buClr>
                <a:srgbClr val="1A3B5B"/>
              </a:buClr>
              <a:buFont typeface="Wingdings" pitchFamily="2" charset="2"/>
              <a:buChar char="§"/>
            </a:pPr>
            <a:r>
              <a:rPr lang="en-US" sz="1400" dirty="0">
                <a:solidFill>
                  <a:srgbClr val="1A3B5B"/>
                </a:solidFill>
              </a:rPr>
              <a:t>With NVDA automatic language switching, Spanish element names are mispronounced on focus.</a:t>
            </a:r>
          </a:p>
          <a:p>
            <a:pPr marL="651510" lvl="1" indent="-285750" fontAlgn="base">
              <a:spcBef>
                <a:spcPts val="600"/>
              </a:spcBef>
              <a:spcAft>
                <a:spcPts val="600"/>
              </a:spcAft>
              <a:buClr>
                <a:srgbClr val="1A3B5B"/>
              </a:buClr>
              <a:buFont typeface="Wingdings" pitchFamily="2" charset="2"/>
              <a:buChar char="§"/>
            </a:pPr>
            <a:r>
              <a:rPr lang="en-US" sz="1400" dirty="0">
                <a:solidFill>
                  <a:srgbClr val="1A3B5B"/>
                </a:solidFill>
              </a:rPr>
              <a:t>With Spanish specified in an NVDA Configuration Profile, element names are correctly pronounced as Spanish, while English element roles are mispronounced as Spanish.</a:t>
            </a:r>
          </a:p>
          <a:p>
            <a:pPr marL="285750" indent="-285750" fontAlgn="base">
              <a:spcBef>
                <a:spcPts val="600"/>
              </a:spcBef>
              <a:spcAft>
                <a:spcPts val="600"/>
              </a:spcAft>
              <a:buClr>
                <a:srgbClr val="1A3B5B"/>
              </a:buClr>
              <a:buFont typeface="Wingdings" pitchFamily="2" charset="2"/>
              <a:buChar char="§"/>
            </a:pPr>
            <a:r>
              <a:rPr lang="en-US" sz="1400" dirty="0">
                <a:solidFill>
                  <a:srgbClr val="1A3B5B"/>
                </a:solidFill>
              </a:rPr>
              <a:t>Insights:</a:t>
            </a:r>
          </a:p>
          <a:p>
            <a:pPr marL="651510" lvl="1" indent="-285750" fontAlgn="base">
              <a:spcBef>
                <a:spcPts val="600"/>
              </a:spcBef>
              <a:spcAft>
                <a:spcPts val="600"/>
              </a:spcAft>
              <a:buClr>
                <a:srgbClr val="1A3B5B"/>
              </a:buClr>
              <a:buFont typeface="Wingdings" pitchFamily="2" charset="2"/>
              <a:buChar char="§"/>
            </a:pPr>
            <a:r>
              <a:rPr lang="en-US" sz="1400" dirty="0">
                <a:solidFill>
                  <a:srgbClr val="1A3B5B"/>
                </a:solidFill>
              </a:rPr>
              <a:t>Elsewhere on the web, automatic language switching is problematic because a lot of content is marked up wrong.</a:t>
            </a:r>
          </a:p>
          <a:p>
            <a:pPr marL="651510" lvl="1" indent="-285750" fontAlgn="base">
              <a:spcBef>
                <a:spcPts val="600"/>
              </a:spcBef>
              <a:spcAft>
                <a:spcPts val="600"/>
              </a:spcAft>
              <a:buClr>
                <a:srgbClr val="1A3B5B"/>
              </a:buClr>
              <a:buFont typeface="Wingdings" pitchFamily="2" charset="2"/>
              <a:buChar char="§"/>
            </a:pPr>
            <a:r>
              <a:rPr lang="en-US" sz="1400" dirty="0">
                <a:solidFill>
                  <a:srgbClr val="1A3B5B"/>
                </a:solidFill>
              </a:rPr>
              <a:t>Coping strategies. Daniel first learned English braille with the wrong braille table. He can handle hearing English role names like “table” and “heading” mispronounced as Spanish, especially when combined with braille.</a:t>
            </a:r>
          </a:p>
        </p:txBody>
      </p:sp>
      <p:sp>
        <p:nvSpPr>
          <p:cNvPr id="2" name="Title 1">
            <a:extLst>
              <a:ext uri="{FF2B5EF4-FFF2-40B4-BE49-F238E27FC236}">
                <a16:creationId xmlns:a16="http://schemas.microsoft.com/office/drawing/2014/main" id="{4203199B-654B-A7CD-0DA9-64F1FEF7C8A4}"/>
              </a:ext>
            </a:extLst>
          </p:cNvPr>
          <p:cNvSpPr>
            <a:spLocks noGrp="1"/>
          </p:cNvSpPr>
          <p:nvPr>
            <p:ph type="title"/>
          </p:nvPr>
        </p:nvSpPr>
        <p:spPr>
          <a:xfrm>
            <a:off x="503447" y="209677"/>
            <a:ext cx="11059287" cy="877239"/>
          </a:xfrm>
        </p:spPr>
        <p:txBody>
          <a:bodyPr>
            <a:normAutofit/>
          </a:bodyPr>
          <a:lstStyle/>
          <a:p>
            <a:r>
              <a:rPr lang="en-US" dirty="0"/>
              <a:t>Participant: Spanish and English</a:t>
            </a:r>
          </a:p>
        </p:txBody>
      </p:sp>
    </p:spTree>
    <p:extLst>
      <p:ext uri="{BB962C8B-B14F-4D97-AF65-F5344CB8AC3E}">
        <p14:creationId xmlns:p14="http://schemas.microsoft.com/office/powerpoint/2010/main" val="24575405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7C32D8-73C3-992F-5625-E2635746BD7E}"/>
            </a:ext>
          </a:extLst>
        </p:cNvPr>
        <p:cNvGrpSpPr/>
        <p:nvPr/>
      </p:nvGrpSpPr>
      <p:grpSpPr>
        <a:xfrm>
          <a:off x="0" y="0"/>
          <a:ext cx="0" cy="0"/>
          <a:chOff x="0" y="0"/>
          <a:chExt cx="0" cy="0"/>
        </a:xfrm>
      </p:grpSpPr>
      <p:sp>
        <p:nvSpPr>
          <p:cNvPr id="5" name="Content Placeholder 2">
            <a:extLst>
              <a:ext uri="{FF2B5EF4-FFF2-40B4-BE49-F238E27FC236}">
                <a16:creationId xmlns:a16="http://schemas.microsoft.com/office/drawing/2014/main" id="{AB82807F-0A07-6C6A-0CAD-210E485AB05A}"/>
              </a:ext>
            </a:extLst>
          </p:cNvPr>
          <p:cNvSpPr>
            <a:spLocks noGrp="1"/>
          </p:cNvSpPr>
          <p:nvPr>
            <p:ph sz="quarter" idx="10"/>
          </p:nvPr>
        </p:nvSpPr>
        <p:spPr>
          <a:xfrm>
            <a:off x="960120" y="1371600"/>
            <a:ext cx="9037990" cy="4345912"/>
          </a:xfrm>
        </p:spPr>
        <p:txBody>
          <a:bodyPr>
            <a:noAutofit/>
          </a:bodyPr>
          <a:lstStyle/>
          <a:p>
            <a:pPr marL="285750" indent="-285750" fontAlgn="base">
              <a:spcBef>
                <a:spcPts val="600"/>
              </a:spcBef>
              <a:spcAft>
                <a:spcPts val="600"/>
              </a:spcAft>
              <a:buClr>
                <a:srgbClr val="1A3B5B"/>
              </a:buClr>
              <a:buFont typeface="Wingdings" pitchFamily="2" charset="2"/>
              <a:buChar char="§"/>
            </a:pPr>
            <a:r>
              <a:rPr lang="en-US" sz="1400" dirty="0">
                <a:solidFill>
                  <a:srgbClr val="1A3B5B"/>
                </a:solidFill>
              </a:rPr>
              <a:t>Lucy, L1 English, blind. Grew up with a Calabrian dialect (</a:t>
            </a:r>
            <a:r>
              <a:rPr lang="en-US" sz="1400" dirty="0" err="1">
                <a:solidFill>
                  <a:srgbClr val="1A3B5B"/>
                </a:solidFill>
              </a:rPr>
              <a:t>Sangiovannese</a:t>
            </a:r>
            <a:r>
              <a:rPr lang="en-US" sz="1400" dirty="0">
                <a:solidFill>
                  <a:srgbClr val="1A3B5B"/>
                </a:solidFill>
              </a:rPr>
              <a:t>?). Lucy described her Italian skill as low, not “proper” Italian.</a:t>
            </a:r>
          </a:p>
          <a:p>
            <a:pPr marL="285750" indent="-285750" fontAlgn="base">
              <a:spcBef>
                <a:spcPts val="600"/>
              </a:spcBef>
              <a:spcAft>
                <a:spcPts val="600"/>
              </a:spcAft>
              <a:buClr>
                <a:srgbClr val="1A3B5B"/>
              </a:buClr>
              <a:buFont typeface="Wingdings" pitchFamily="2" charset="2"/>
              <a:buChar char="§"/>
            </a:pPr>
            <a:r>
              <a:rPr lang="en-US" sz="1400" dirty="0">
                <a:solidFill>
                  <a:srgbClr val="1A3B5B"/>
                </a:solidFill>
              </a:rPr>
              <a:t>For our interview Lucy used JAWS with speech. Windows UI and JAWS UI are set to English.</a:t>
            </a:r>
          </a:p>
          <a:p>
            <a:pPr marL="285750" indent="-285750" fontAlgn="base">
              <a:spcBef>
                <a:spcPts val="600"/>
              </a:spcBef>
              <a:spcAft>
                <a:spcPts val="600"/>
              </a:spcAft>
              <a:buClr>
                <a:srgbClr val="1A3B5B"/>
              </a:buClr>
              <a:buFont typeface="Wingdings" pitchFamily="2" charset="2"/>
              <a:buChar char="§"/>
            </a:pPr>
            <a:r>
              <a:rPr lang="en-US" sz="1400" dirty="0">
                <a:solidFill>
                  <a:srgbClr val="1A3B5B"/>
                </a:solidFill>
              </a:rPr>
              <a:t>On the Italian demo page:</a:t>
            </a:r>
          </a:p>
          <a:p>
            <a:pPr marL="651510" lvl="1" indent="-285750" fontAlgn="base">
              <a:spcBef>
                <a:spcPts val="600"/>
              </a:spcBef>
              <a:spcAft>
                <a:spcPts val="600"/>
              </a:spcAft>
              <a:buClr>
                <a:srgbClr val="1A3B5B"/>
              </a:buClr>
              <a:buFont typeface="Wingdings" pitchFamily="2" charset="2"/>
              <a:buChar char="§"/>
            </a:pPr>
            <a:r>
              <a:rPr lang="en-US" sz="1400" dirty="0">
                <a:solidFill>
                  <a:srgbClr val="1A3B5B"/>
                </a:solidFill>
              </a:rPr>
              <a:t>With JAWS automatic language switching, Italian element names are mispronounced on focus, and roles are announced in English.</a:t>
            </a:r>
          </a:p>
          <a:p>
            <a:pPr marL="651510" lvl="1" indent="-285750" fontAlgn="base">
              <a:spcBef>
                <a:spcPts val="600"/>
              </a:spcBef>
              <a:spcAft>
                <a:spcPts val="600"/>
              </a:spcAft>
              <a:buClr>
                <a:srgbClr val="1A3B5B"/>
              </a:buClr>
              <a:buFont typeface="Wingdings" pitchFamily="2" charset="2"/>
              <a:buChar char="§"/>
            </a:pPr>
            <a:r>
              <a:rPr lang="en-US" sz="1400" dirty="0">
                <a:solidFill>
                  <a:srgbClr val="1A3B5B"/>
                </a:solidFill>
              </a:rPr>
              <a:t>Lucy described her Italian skill as low, not “proper” Italian.</a:t>
            </a:r>
          </a:p>
          <a:p>
            <a:pPr marL="285750" indent="-285750" fontAlgn="base">
              <a:spcBef>
                <a:spcPts val="600"/>
              </a:spcBef>
              <a:spcAft>
                <a:spcPts val="600"/>
              </a:spcAft>
              <a:buClr>
                <a:srgbClr val="1A3B5B"/>
              </a:buClr>
              <a:buFont typeface="Wingdings" pitchFamily="2" charset="2"/>
              <a:buChar char="§"/>
            </a:pPr>
            <a:r>
              <a:rPr lang="en-US" sz="1400" dirty="0">
                <a:solidFill>
                  <a:srgbClr val="1A3B5B"/>
                </a:solidFill>
              </a:rPr>
              <a:t>Insights:</a:t>
            </a:r>
          </a:p>
          <a:p>
            <a:pPr marL="651510" lvl="1" indent="-285750" fontAlgn="base">
              <a:spcBef>
                <a:spcPts val="600"/>
              </a:spcBef>
              <a:spcAft>
                <a:spcPts val="600"/>
              </a:spcAft>
              <a:buClr>
                <a:srgbClr val="1A3B5B"/>
              </a:buClr>
              <a:buFont typeface="Wingdings" pitchFamily="2" charset="2"/>
              <a:buChar char="§"/>
            </a:pPr>
            <a:r>
              <a:rPr lang="en-US" sz="1400" dirty="0">
                <a:solidFill>
                  <a:srgbClr val="1A3B5B"/>
                </a:solidFill>
              </a:rPr>
              <a:t>Languages in Italy are informally called “dialects.” In reality, standard Italian is a bridge language for multiple regional languages and language continua.</a:t>
            </a:r>
          </a:p>
          <a:p>
            <a:pPr marL="651510" lvl="1" indent="-285750" fontAlgn="base">
              <a:spcBef>
                <a:spcPts val="600"/>
              </a:spcBef>
              <a:spcAft>
                <a:spcPts val="600"/>
              </a:spcAft>
              <a:buClr>
                <a:srgbClr val="1A3B5B"/>
              </a:buClr>
              <a:buFont typeface="Wingdings" pitchFamily="2" charset="2"/>
              <a:buChar char="§"/>
            </a:pPr>
            <a:r>
              <a:rPr lang="en-US" sz="1400" dirty="0">
                <a:solidFill>
                  <a:srgbClr val="1A3B5B"/>
                </a:solidFill>
              </a:rPr>
              <a:t>It’s likely we just didn’t find a combination of content and TTS speech matching Lucy’s home language.</a:t>
            </a:r>
          </a:p>
          <a:p>
            <a:pPr marL="651510" lvl="1" indent="-285750" fontAlgn="base">
              <a:spcBef>
                <a:spcPts val="600"/>
              </a:spcBef>
              <a:spcAft>
                <a:spcPts val="600"/>
              </a:spcAft>
              <a:buClr>
                <a:srgbClr val="1A3B5B"/>
              </a:buClr>
              <a:buFont typeface="Wingdings" pitchFamily="2" charset="2"/>
              <a:buChar char="§"/>
            </a:pPr>
            <a:r>
              <a:rPr lang="en-US" sz="1400" dirty="0">
                <a:solidFill>
                  <a:srgbClr val="1A3B5B"/>
                </a:solidFill>
              </a:rPr>
              <a:t>English UI roles mixed with Italian content is “jarring”.</a:t>
            </a:r>
          </a:p>
        </p:txBody>
      </p:sp>
      <p:sp>
        <p:nvSpPr>
          <p:cNvPr id="2" name="Title 1">
            <a:extLst>
              <a:ext uri="{FF2B5EF4-FFF2-40B4-BE49-F238E27FC236}">
                <a16:creationId xmlns:a16="http://schemas.microsoft.com/office/drawing/2014/main" id="{747EE741-293A-7E08-F664-926C7FE245DF}"/>
              </a:ext>
            </a:extLst>
          </p:cNvPr>
          <p:cNvSpPr>
            <a:spLocks noGrp="1"/>
          </p:cNvSpPr>
          <p:nvPr>
            <p:ph type="title"/>
          </p:nvPr>
        </p:nvSpPr>
        <p:spPr>
          <a:xfrm>
            <a:off x="503447" y="209677"/>
            <a:ext cx="11059287" cy="877239"/>
          </a:xfrm>
        </p:spPr>
        <p:txBody>
          <a:bodyPr>
            <a:normAutofit/>
          </a:bodyPr>
          <a:lstStyle/>
          <a:p>
            <a:r>
              <a:rPr lang="en-US" dirty="0"/>
              <a:t>Participant: Italian, Calabrian, English</a:t>
            </a:r>
          </a:p>
        </p:txBody>
      </p:sp>
    </p:spTree>
    <p:extLst>
      <p:ext uri="{BB962C8B-B14F-4D97-AF65-F5344CB8AC3E}">
        <p14:creationId xmlns:p14="http://schemas.microsoft.com/office/powerpoint/2010/main" val="28929333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15666D-A6F3-6DDC-01BF-F506D29734AC}"/>
            </a:ext>
          </a:extLst>
        </p:cNvPr>
        <p:cNvGrpSpPr/>
        <p:nvPr/>
      </p:nvGrpSpPr>
      <p:grpSpPr>
        <a:xfrm>
          <a:off x="0" y="0"/>
          <a:ext cx="0" cy="0"/>
          <a:chOff x="0" y="0"/>
          <a:chExt cx="0" cy="0"/>
        </a:xfrm>
      </p:grpSpPr>
      <p:sp>
        <p:nvSpPr>
          <p:cNvPr id="5" name="Content Placeholder 2">
            <a:extLst>
              <a:ext uri="{FF2B5EF4-FFF2-40B4-BE49-F238E27FC236}">
                <a16:creationId xmlns:a16="http://schemas.microsoft.com/office/drawing/2014/main" id="{EEA7912B-ED82-C03F-7F6E-ED88734EDFD4}"/>
              </a:ext>
            </a:extLst>
          </p:cNvPr>
          <p:cNvSpPr>
            <a:spLocks noGrp="1"/>
          </p:cNvSpPr>
          <p:nvPr>
            <p:ph sz="quarter" idx="10"/>
          </p:nvPr>
        </p:nvSpPr>
        <p:spPr>
          <a:xfrm>
            <a:off x="960120" y="1371600"/>
            <a:ext cx="9037990" cy="4345912"/>
          </a:xfrm>
        </p:spPr>
        <p:txBody>
          <a:bodyPr>
            <a:noAutofit/>
          </a:bodyPr>
          <a:lstStyle/>
          <a:p>
            <a:pPr marL="285750" indent="-285750" fontAlgn="base">
              <a:spcBef>
                <a:spcPts val="600"/>
              </a:spcBef>
              <a:spcAft>
                <a:spcPts val="600"/>
              </a:spcAft>
              <a:buClr>
                <a:srgbClr val="1A3B5B"/>
              </a:buClr>
              <a:buFont typeface="Wingdings" pitchFamily="2" charset="2"/>
              <a:buChar char="§"/>
            </a:pPr>
            <a:r>
              <a:rPr lang="en-US" sz="1400" dirty="0">
                <a:solidFill>
                  <a:srgbClr val="1A3B5B"/>
                </a:solidFill>
              </a:rPr>
              <a:t>Thomas (name changed) uses the “T2S” Android app, a text-to-speech tool for dyslexia. German is his primary language; also Polish at home; now speaks English as a professional language.</a:t>
            </a:r>
          </a:p>
          <a:p>
            <a:pPr marL="285750" indent="-285750" fontAlgn="base">
              <a:spcBef>
                <a:spcPts val="600"/>
              </a:spcBef>
              <a:spcAft>
                <a:spcPts val="600"/>
              </a:spcAft>
              <a:buClr>
                <a:srgbClr val="1A3B5B"/>
              </a:buClr>
              <a:buFont typeface="Wingdings" pitchFamily="2" charset="2"/>
              <a:buChar char="§"/>
            </a:pPr>
            <a:r>
              <a:rPr lang="en-US" sz="1400" dirty="0">
                <a:solidFill>
                  <a:srgbClr val="1A3B5B"/>
                </a:solidFill>
              </a:rPr>
              <a:t>His Android OS language is set to English. The T2S app does not provide automatic language switching.</a:t>
            </a:r>
          </a:p>
          <a:p>
            <a:pPr marL="285750" indent="-285750" fontAlgn="base">
              <a:spcBef>
                <a:spcPts val="600"/>
              </a:spcBef>
              <a:spcAft>
                <a:spcPts val="600"/>
              </a:spcAft>
              <a:buClr>
                <a:srgbClr val="1A3B5B"/>
              </a:buClr>
              <a:buFont typeface="Wingdings" pitchFamily="2" charset="2"/>
              <a:buChar char="§"/>
            </a:pPr>
            <a:r>
              <a:rPr lang="en-US" sz="1400" dirty="0">
                <a:solidFill>
                  <a:srgbClr val="1A3B5B"/>
                </a:solidFill>
              </a:rPr>
              <a:t>Thomas reported no access problems on the German demo page.</a:t>
            </a:r>
          </a:p>
          <a:p>
            <a:pPr marL="285750" indent="-285750" fontAlgn="base">
              <a:spcBef>
                <a:spcPts val="600"/>
              </a:spcBef>
              <a:spcAft>
                <a:spcPts val="600"/>
              </a:spcAft>
              <a:buClr>
                <a:srgbClr val="1A3B5B"/>
              </a:buClr>
              <a:buFont typeface="Wingdings" pitchFamily="2" charset="2"/>
              <a:buChar char="§"/>
            </a:pPr>
            <a:r>
              <a:rPr lang="en-US" sz="1400" dirty="0">
                <a:solidFill>
                  <a:srgbClr val="1A3B5B"/>
                </a:solidFill>
              </a:rPr>
              <a:t>Insights:</a:t>
            </a:r>
          </a:p>
          <a:p>
            <a:pPr marL="651510" lvl="1" indent="-285750" fontAlgn="base">
              <a:spcBef>
                <a:spcPts val="600"/>
              </a:spcBef>
              <a:spcAft>
                <a:spcPts val="600"/>
              </a:spcAft>
              <a:buClr>
                <a:srgbClr val="1A3B5B"/>
              </a:buClr>
              <a:buFont typeface="Wingdings" pitchFamily="2" charset="2"/>
              <a:buChar char="§"/>
            </a:pPr>
            <a:r>
              <a:rPr lang="en-US" sz="1400" dirty="0">
                <a:solidFill>
                  <a:srgbClr val="1A3B5B"/>
                </a:solidFill>
              </a:rPr>
              <a:t>Thomas uses multiple strategies including Google Lens for images of text, combined with T2S features to read aloud from the clipboard. Thomas rarely falls back to reading text visually, but can do so with reduced efficiency.</a:t>
            </a:r>
          </a:p>
          <a:p>
            <a:pPr marL="651510" lvl="1" indent="-285750" fontAlgn="base">
              <a:spcBef>
                <a:spcPts val="600"/>
              </a:spcBef>
              <a:spcAft>
                <a:spcPts val="600"/>
              </a:spcAft>
              <a:buClr>
                <a:srgbClr val="1A3B5B"/>
              </a:buClr>
              <a:buFont typeface="Wingdings" pitchFamily="2" charset="2"/>
              <a:buChar char="§"/>
            </a:pPr>
            <a:r>
              <a:rPr lang="en-US" sz="1400" dirty="0">
                <a:solidFill>
                  <a:srgbClr val="1A3B5B"/>
                </a:solidFill>
              </a:rPr>
              <a:t>For Thomas, T2S is better than Android TTS because it reads only the visible text he wants, not things like element roles.</a:t>
            </a:r>
          </a:p>
          <a:p>
            <a:pPr marL="651510" lvl="1" indent="-285750" fontAlgn="base">
              <a:spcBef>
                <a:spcPts val="600"/>
              </a:spcBef>
              <a:spcAft>
                <a:spcPts val="600"/>
              </a:spcAft>
              <a:buClr>
                <a:srgbClr val="1A3B5B"/>
              </a:buClr>
              <a:buFont typeface="Wingdings" pitchFamily="2" charset="2"/>
              <a:buChar char="§"/>
            </a:pPr>
            <a:r>
              <a:rPr lang="en-US" sz="1400" dirty="0">
                <a:solidFill>
                  <a:srgbClr val="1A3B5B"/>
                </a:solidFill>
              </a:rPr>
              <a:t>Manual language switching is fast and works well for Thomas.</a:t>
            </a:r>
          </a:p>
        </p:txBody>
      </p:sp>
      <p:sp>
        <p:nvSpPr>
          <p:cNvPr id="2" name="Title 1">
            <a:extLst>
              <a:ext uri="{FF2B5EF4-FFF2-40B4-BE49-F238E27FC236}">
                <a16:creationId xmlns:a16="http://schemas.microsoft.com/office/drawing/2014/main" id="{CD56257C-94D7-488A-1F37-D53D75A9D6E4}"/>
              </a:ext>
            </a:extLst>
          </p:cNvPr>
          <p:cNvSpPr>
            <a:spLocks noGrp="1"/>
          </p:cNvSpPr>
          <p:nvPr>
            <p:ph type="title"/>
          </p:nvPr>
        </p:nvSpPr>
        <p:spPr>
          <a:xfrm>
            <a:off x="503447" y="209677"/>
            <a:ext cx="11059287" cy="877239"/>
          </a:xfrm>
        </p:spPr>
        <p:txBody>
          <a:bodyPr>
            <a:normAutofit/>
          </a:bodyPr>
          <a:lstStyle/>
          <a:p>
            <a:r>
              <a:rPr lang="en-US" dirty="0"/>
              <a:t>Participant: German, English, Polish</a:t>
            </a:r>
          </a:p>
        </p:txBody>
      </p:sp>
    </p:spTree>
    <p:extLst>
      <p:ext uri="{BB962C8B-B14F-4D97-AF65-F5344CB8AC3E}">
        <p14:creationId xmlns:p14="http://schemas.microsoft.com/office/powerpoint/2010/main" val="18576410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27DF92-5041-2218-6557-D07CBE6E266E}"/>
            </a:ext>
          </a:extLst>
        </p:cNvPr>
        <p:cNvGrpSpPr/>
        <p:nvPr/>
      </p:nvGrpSpPr>
      <p:grpSpPr>
        <a:xfrm>
          <a:off x="0" y="0"/>
          <a:ext cx="0" cy="0"/>
          <a:chOff x="0" y="0"/>
          <a:chExt cx="0" cy="0"/>
        </a:xfrm>
      </p:grpSpPr>
      <p:sp>
        <p:nvSpPr>
          <p:cNvPr id="5" name="Content Placeholder 2">
            <a:extLst>
              <a:ext uri="{FF2B5EF4-FFF2-40B4-BE49-F238E27FC236}">
                <a16:creationId xmlns:a16="http://schemas.microsoft.com/office/drawing/2014/main" id="{9C9893A8-000B-2849-05BD-03926A2530D5}"/>
              </a:ext>
            </a:extLst>
          </p:cNvPr>
          <p:cNvSpPr>
            <a:spLocks noGrp="1"/>
          </p:cNvSpPr>
          <p:nvPr>
            <p:ph sz="quarter" idx="10"/>
          </p:nvPr>
        </p:nvSpPr>
        <p:spPr>
          <a:xfrm>
            <a:off x="960120" y="1371600"/>
            <a:ext cx="9037990" cy="4345912"/>
          </a:xfrm>
        </p:spPr>
        <p:txBody>
          <a:bodyPr>
            <a:noAutofit/>
          </a:bodyPr>
          <a:lstStyle/>
          <a:p>
            <a:pPr marL="285750" indent="-285750" fontAlgn="base">
              <a:buClr>
                <a:srgbClr val="1A3B5B"/>
              </a:buClr>
              <a:buFont typeface="Wingdings" pitchFamily="2" charset="2"/>
              <a:buChar char="§"/>
            </a:pPr>
            <a:r>
              <a:rPr lang="en-US" sz="1600" dirty="0">
                <a:solidFill>
                  <a:srgbClr val="1A3B5B"/>
                </a:solidFill>
              </a:rPr>
              <a:t>People are more linguistically diverse than the internet is, so multilingual user journeys are common.</a:t>
            </a:r>
          </a:p>
          <a:p>
            <a:pPr marL="285750" indent="-285750" fontAlgn="base">
              <a:buClr>
                <a:srgbClr val="1A3B5B"/>
              </a:buClr>
              <a:buFont typeface="Wingdings" pitchFamily="2" charset="2"/>
              <a:buChar char="§"/>
            </a:pPr>
            <a:r>
              <a:rPr lang="en-US" sz="1600" dirty="0">
                <a:solidFill>
                  <a:srgbClr val="1A3B5B"/>
                </a:solidFill>
              </a:rPr>
              <a:t>Advanced coping strategies are better than I expected (like mispronounced element roles), but screen readers need improvements.</a:t>
            </a:r>
          </a:p>
        </p:txBody>
      </p:sp>
      <p:sp>
        <p:nvSpPr>
          <p:cNvPr id="2" name="Title 1">
            <a:extLst>
              <a:ext uri="{FF2B5EF4-FFF2-40B4-BE49-F238E27FC236}">
                <a16:creationId xmlns:a16="http://schemas.microsoft.com/office/drawing/2014/main" id="{B0D1E022-F42B-64B5-7F75-3A26046DBAA2}"/>
              </a:ext>
            </a:extLst>
          </p:cNvPr>
          <p:cNvSpPr>
            <a:spLocks noGrp="1"/>
          </p:cNvSpPr>
          <p:nvPr>
            <p:ph type="title"/>
          </p:nvPr>
        </p:nvSpPr>
        <p:spPr>
          <a:xfrm>
            <a:off x="503447" y="209677"/>
            <a:ext cx="11059287" cy="877239"/>
          </a:xfrm>
        </p:spPr>
        <p:txBody>
          <a:bodyPr>
            <a:normAutofit/>
          </a:bodyPr>
          <a:lstStyle/>
          <a:p>
            <a:r>
              <a:rPr lang="en-US" dirty="0"/>
              <a:t>Overall insights for TTS</a:t>
            </a:r>
          </a:p>
        </p:txBody>
      </p:sp>
    </p:spTree>
    <p:extLst>
      <p:ext uri="{BB962C8B-B14F-4D97-AF65-F5344CB8AC3E}">
        <p14:creationId xmlns:p14="http://schemas.microsoft.com/office/powerpoint/2010/main" val="21992244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E15C92-869A-CECB-17D9-4EDE991CD07F}"/>
            </a:ext>
          </a:extLst>
        </p:cNvPr>
        <p:cNvGrpSpPr/>
        <p:nvPr/>
      </p:nvGrpSpPr>
      <p:grpSpPr>
        <a:xfrm>
          <a:off x="0" y="0"/>
          <a:ext cx="0" cy="0"/>
          <a:chOff x="0" y="0"/>
          <a:chExt cx="0" cy="0"/>
        </a:xfrm>
      </p:grpSpPr>
      <p:sp>
        <p:nvSpPr>
          <p:cNvPr id="5" name="Content Placeholder 2">
            <a:extLst>
              <a:ext uri="{FF2B5EF4-FFF2-40B4-BE49-F238E27FC236}">
                <a16:creationId xmlns:a16="http://schemas.microsoft.com/office/drawing/2014/main" id="{C640E855-165B-84BB-C797-01AF44E47379}"/>
              </a:ext>
            </a:extLst>
          </p:cNvPr>
          <p:cNvSpPr>
            <a:spLocks noGrp="1"/>
          </p:cNvSpPr>
          <p:nvPr>
            <p:ph sz="quarter" idx="10"/>
          </p:nvPr>
        </p:nvSpPr>
        <p:spPr>
          <a:xfrm>
            <a:off x="960120" y="1371600"/>
            <a:ext cx="7498080" cy="3977640"/>
          </a:xfrm>
        </p:spPr>
        <p:txBody>
          <a:bodyPr>
            <a:normAutofit/>
          </a:bodyPr>
          <a:lstStyle/>
          <a:p>
            <a:pPr fontAlgn="base">
              <a:buClr>
                <a:srgbClr val="1A3B5B"/>
              </a:buClr>
            </a:pPr>
            <a:r>
              <a:rPr lang="en-US" dirty="0">
                <a:solidFill>
                  <a:srgbClr val="1A3B5B"/>
                </a:solidFill>
                <a:latin typeface="Courier New" panose="02070309020205020404" pitchFamily="49" charset="0"/>
                <a:cs typeface="Courier New" panose="02070309020205020404" pitchFamily="49" charset="0"/>
              </a:rPr>
              <a:t>&lt;html lang="</a:t>
            </a:r>
            <a:r>
              <a:rPr lang="en-US" dirty="0" err="1">
                <a:solidFill>
                  <a:srgbClr val="1A3B5B"/>
                </a:solidFill>
                <a:latin typeface="Courier New" panose="02070309020205020404" pitchFamily="49" charset="0"/>
                <a:cs typeface="Courier New" panose="02070309020205020404" pitchFamily="49" charset="0"/>
              </a:rPr>
              <a:t>en</a:t>
            </a:r>
            <a:r>
              <a:rPr lang="en-US" dirty="0">
                <a:solidFill>
                  <a:srgbClr val="1A3B5B"/>
                </a:solidFill>
                <a:latin typeface="Courier New" panose="02070309020205020404" pitchFamily="49" charset="0"/>
                <a:cs typeface="Courier New" panose="02070309020205020404" pitchFamily="49" charset="0"/>
              </a:rPr>
              <a:t>"&gt;</a:t>
            </a:r>
          </a:p>
          <a:p>
            <a:pPr marL="285750" indent="-285750" fontAlgn="base">
              <a:buClr>
                <a:srgbClr val="1A3B5B"/>
              </a:buClr>
              <a:buFont typeface="Wingdings" pitchFamily="2" charset="2"/>
              <a:buChar char="§"/>
            </a:pPr>
            <a:r>
              <a:rPr lang="en-US" dirty="0">
                <a:solidFill>
                  <a:srgbClr val="1A3B5B"/>
                </a:solidFill>
              </a:rPr>
              <a:t>Accessibility theory says: Required for correct pronunciation</a:t>
            </a:r>
          </a:p>
          <a:p>
            <a:pPr marL="285750" indent="-285750" fontAlgn="base">
              <a:buClr>
                <a:srgbClr val="1A3B5B"/>
              </a:buClr>
              <a:buFont typeface="Wingdings" pitchFamily="2" charset="2"/>
              <a:buChar char="§"/>
            </a:pPr>
            <a:r>
              <a:rPr lang="en-US" dirty="0">
                <a:solidFill>
                  <a:srgbClr val="1A3B5B"/>
                </a:solidFill>
              </a:rPr>
              <a:t>Reality: </a:t>
            </a:r>
            <a:r>
              <a:rPr lang="en-US" sz="1800" dirty="0">
                <a:solidFill>
                  <a:srgbClr val="1A3B5B"/>
                </a:solidFill>
              </a:rPr>
              <a:t>Search results and content negotiation funnel users to their preferred language.</a:t>
            </a:r>
            <a:endParaRPr lang="en-US" dirty="0">
              <a:solidFill>
                <a:srgbClr val="1A3B5B"/>
              </a:solidFill>
            </a:endParaRPr>
          </a:p>
          <a:p>
            <a:pPr marL="285750" indent="-285750" fontAlgn="base">
              <a:buClr>
                <a:srgbClr val="1A3B5B"/>
              </a:buClr>
              <a:buFont typeface="Wingdings" pitchFamily="2" charset="2"/>
              <a:buChar char="§"/>
            </a:pPr>
            <a:r>
              <a:rPr lang="en-US" dirty="0">
                <a:solidFill>
                  <a:srgbClr val="1A3B5B"/>
                </a:solidFill>
              </a:rPr>
              <a:t>For multilingual users the </a:t>
            </a:r>
            <a:r>
              <a:rPr lang="en-US" dirty="0">
                <a:solidFill>
                  <a:srgbClr val="1A3B5B"/>
                </a:solidFill>
                <a:latin typeface="Courier New" panose="02070309020205020404" pitchFamily="49" charset="0"/>
                <a:cs typeface="Courier New" panose="02070309020205020404" pitchFamily="49" charset="0"/>
              </a:rPr>
              <a:t>lang</a:t>
            </a:r>
            <a:r>
              <a:rPr lang="en-US" dirty="0">
                <a:solidFill>
                  <a:srgbClr val="1A3B5B"/>
                </a:solidFill>
              </a:rPr>
              <a:t> attribute is important.</a:t>
            </a:r>
          </a:p>
        </p:txBody>
      </p:sp>
      <p:sp>
        <p:nvSpPr>
          <p:cNvPr id="2" name="Title 1">
            <a:extLst>
              <a:ext uri="{FF2B5EF4-FFF2-40B4-BE49-F238E27FC236}">
                <a16:creationId xmlns:a16="http://schemas.microsoft.com/office/drawing/2014/main" id="{569245DC-B847-ABE2-7DDB-25D8207AD237}"/>
              </a:ext>
            </a:extLst>
          </p:cNvPr>
          <p:cNvSpPr>
            <a:spLocks noGrp="1"/>
          </p:cNvSpPr>
          <p:nvPr>
            <p:ph type="title"/>
          </p:nvPr>
        </p:nvSpPr>
        <p:spPr>
          <a:xfrm>
            <a:off x="503447" y="209677"/>
            <a:ext cx="11059287" cy="877239"/>
          </a:xfrm>
        </p:spPr>
        <p:txBody>
          <a:bodyPr>
            <a:normAutofit/>
          </a:bodyPr>
          <a:lstStyle/>
          <a:p>
            <a:r>
              <a:rPr lang="en-US" dirty="0"/>
              <a:t>Dominant languages</a:t>
            </a:r>
          </a:p>
        </p:txBody>
      </p:sp>
      <p:sp>
        <p:nvSpPr>
          <p:cNvPr id="3" name="Oval 2">
            <a:extLst>
              <a:ext uri="{FF2B5EF4-FFF2-40B4-BE49-F238E27FC236}">
                <a16:creationId xmlns:a16="http://schemas.microsoft.com/office/drawing/2014/main" id="{D3AC1887-E204-36E9-7AEB-4FB497E0839F}"/>
              </a:ext>
            </a:extLst>
          </p:cNvPr>
          <p:cNvSpPr/>
          <p:nvPr/>
        </p:nvSpPr>
        <p:spPr>
          <a:xfrm>
            <a:off x="10545566" y="640181"/>
            <a:ext cx="1272147" cy="1295390"/>
          </a:xfrm>
          <a:prstGeom prst="ellipse">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1100" b="1" dirty="0"/>
              <a:t>Dominant languages = support</a:t>
            </a:r>
          </a:p>
        </p:txBody>
      </p:sp>
    </p:spTree>
    <p:extLst>
      <p:ext uri="{BB962C8B-B14F-4D97-AF65-F5344CB8AC3E}">
        <p14:creationId xmlns:p14="http://schemas.microsoft.com/office/powerpoint/2010/main" val="19246353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48897F-A4DE-265F-E420-3B6D575C1BBE}"/>
            </a:ext>
          </a:extLst>
        </p:cNvPr>
        <p:cNvGrpSpPr/>
        <p:nvPr/>
      </p:nvGrpSpPr>
      <p:grpSpPr>
        <a:xfrm>
          <a:off x="0" y="0"/>
          <a:ext cx="0" cy="0"/>
          <a:chOff x="0" y="0"/>
          <a:chExt cx="0" cy="0"/>
        </a:xfrm>
      </p:grpSpPr>
      <p:sp>
        <p:nvSpPr>
          <p:cNvPr id="5" name="Content Placeholder 2">
            <a:extLst>
              <a:ext uri="{FF2B5EF4-FFF2-40B4-BE49-F238E27FC236}">
                <a16:creationId xmlns:a16="http://schemas.microsoft.com/office/drawing/2014/main" id="{10DEDAFD-AE17-C270-9F9C-40C02A3552C6}"/>
              </a:ext>
            </a:extLst>
          </p:cNvPr>
          <p:cNvSpPr>
            <a:spLocks noGrp="1"/>
          </p:cNvSpPr>
          <p:nvPr>
            <p:ph sz="quarter" idx="10"/>
          </p:nvPr>
        </p:nvSpPr>
        <p:spPr>
          <a:xfrm>
            <a:off x="960120" y="1371600"/>
            <a:ext cx="7498080" cy="3977640"/>
          </a:xfrm>
        </p:spPr>
        <p:txBody>
          <a:bodyPr>
            <a:normAutofit/>
          </a:bodyPr>
          <a:lstStyle/>
          <a:p>
            <a:pPr marL="285750" indent="-285750" fontAlgn="base">
              <a:spcBef>
                <a:spcPts val="600"/>
              </a:spcBef>
              <a:spcAft>
                <a:spcPts val="600"/>
              </a:spcAft>
              <a:buClr>
                <a:srgbClr val="1A3B5B"/>
              </a:buClr>
              <a:buFont typeface="Wingdings" pitchFamily="2" charset="2"/>
              <a:buChar char="§"/>
            </a:pPr>
            <a:r>
              <a:rPr lang="en-US" sz="1600" dirty="0">
                <a:solidFill>
                  <a:srgbClr val="1A3B5B"/>
                </a:solidFill>
              </a:rPr>
              <a:t>Participant: Monica; American Sign Language and English; Deaf linguist</a:t>
            </a:r>
          </a:p>
          <a:p>
            <a:pPr marL="285750" indent="-285750" fontAlgn="base">
              <a:spcBef>
                <a:spcPts val="600"/>
              </a:spcBef>
              <a:spcAft>
                <a:spcPts val="600"/>
              </a:spcAft>
              <a:buClr>
                <a:srgbClr val="1A3B5B"/>
              </a:buClr>
              <a:buFont typeface="Wingdings" pitchFamily="2" charset="2"/>
              <a:buChar char="§"/>
            </a:pPr>
            <a:r>
              <a:rPr lang="en-US" sz="1600" dirty="0">
                <a:solidFill>
                  <a:srgbClr val="1A3B5B"/>
                </a:solidFill>
              </a:rPr>
              <a:t>Participant: Anja (name changed); German, German Sign Language, and English; hearing interpreter</a:t>
            </a:r>
          </a:p>
          <a:p>
            <a:pPr marL="285750" indent="-285750" fontAlgn="base">
              <a:spcBef>
                <a:spcPts val="600"/>
              </a:spcBef>
              <a:spcAft>
                <a:spcPts val="600"/>
              </a:spcAft>
              <a:buClr>
                <a:srgbClr val="1A3B5B"/>
              </a:buClr>
              <a:buFont typeface="Wingdings" pitchFamily="2" charset="2"/>
              <a:buChar char="§"/>
            </a:pPr>
            <a:r>
              <a:rPr lang="en-US" sz="1600" dirty="0">
                <a:solidFill>
                  <a:srgbClr val="1A3B5B"/>
                </a:solidFill>
              </a:rPr>
              <a:t>Insights:</a:t>
            </a:r>
          </a:p>
          <a:p>
            <a:pPr marL="651510" lvl="1" indent="-285750" fontAlgn="base">
              <a:spcBef>
                <a:spcPts val="600"/>
              </a:spcBef>
              <a:spcAft>
                <a:spcPts val="600"/>
              </a:spcAft>
              <a:buClr>
                <a:srgbClr val="1A3B5B"/>
              </a:buClr>
              <a:buFont typeface="Wingdings" pitchFamily="2" charset="2"/>
              <a:buChar char="§"/>
            </a:pPr>
            <a:r>
              <a:rPr lang="en-US" sz="1600" dirty="0">
                <a:solidFill>
                  <a:srgbClr val="1A3B5B"/>
                </a:solidFill>
              </a:rPr>
              <a:t>Sign language means video.</a:t>
            </a:r>
          </a:p>
          <a:p>
            <a:pPr marL="651510" lvl="1" indent="-285750" fontAlgn="base">
              <a:spcBef>
                <a:spcPts val="600"/>
              </a:spcBef>
              <a:spcAft>
                <a:spcPts val="600"/>
              </a:spcAft>
              <a:buClr>
                <a:srgbClr val="1A3B5B"/>
              </a:buClr>
              <a:buFont typeface="Wingdings" pitchFamily="2" charset="2"/>
              <a:buChar char="§"/>
            </a:pPr>
            <a:r>
              <a:rPr lang="en-US" sz="1600" dirty="0">
                <a:solidFill>
                  <a:srgbClr val="1A3B5B"/>
                </a:solidFill>
              </a:rPr>
              <a:t>Writing systems exist in academia only, so digital sign language experiences are never monolingual (e.g., German text UI with German Sign Language videos).</a:t>
            </a:r>
          </a:p>
          <a:p>
            <a:pPr marL="651510" lvl="1" indent="-285750" fontAlgn="base">
              <a:spcBef>
                <a:spcPts val="600"/>
              </a:spcBef>
              <a:spcAft>
                <a:spcPts val="600"/>
              </a:spcAft>
              <a:buClr>
                <a:srgbClr val="1A3B5B"/>
              </a:buClr>
              <a:buFont typeface="Wingdings" pitchFamily="2" charset="2"/>
              <a:buChar char="§"/>
            </a:pPr>
            <a:r>
              <a:rPr lang="en-US" sz="1600" dirty="0">
                <a:solidFill>
                  <a:srgbClr val="1A3B5B"/>
                </a:solidFill>
              </a:rPr>
              <a:t>Video messaging is easy, but video creation workflows for websites are more burdensome for sign language content creators.</a:t>
            </a:r>
          </a:p>
        </p:txBody>
      </p:sp>
      <p:sp>
        <p:nvSpPr>
          <p:cNvPr id="2" name="Title 1">
            <a:extLst>
              <a:ext uri="{FF2B5EF4-FFF2-40B4-BE49-F238E27FC236}">
                <a16:creationId xmlns:a16="http://schemas.microsoft.com/office/drawing/2014/main" id="{9F5E22AD-E1AF-1123-F848-C045EF0AC9D9}"/>
              </a:ext>
            </a:extLst>
          </p:cNvPr>
          <p:cNvSpPr>
            <a:spLocks noGrp="1"/>
          </p:cNvSpPr>
          <p:nvPr>
            <p:ph type="title"/>
          </p:nvPr>
        </p:nvSpPr>
        <p:spPr>
          <a:xfrm>
            <a:off x="503447" y="209677"/>
            <a:ext cx="11059287" cy="877239"/>
          </a:xfrm>
        </p:spPr>
        <p:txBody>
          <a:bodyPr>
            <a:normAutofit/>
          </a:bodyPr>
          <a:lstStyle/>
          <a:p>
            <a:r>
              <a:rPr lang="en-US" dirty="0"/>
              <a:t>Sign language observations</a:t>
            </a:r>
          </a:p>
        </p:txBody>
      </p:sp>
    </p:spTree>
    <p:extLst>
      <p:ext uri="{BB962C8B-B14F-4D97-AF65-F5344CB8AC3E}">
        <p14:creationId xmlns:p14="http://schemas.microsoft.com/office/powerpoint/2010/main" val="4076870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4" end="4"/>
                                            </p:txEl>
                                          </p:spTgt>
                                        </p:tgtEl>
                                        <p:attrNameLst>
                                          <p:attrName>style.visibility</p:attrName>
                                        </p:attrNameLst>
                                      </p:cBhvr>
                                      <p:to>
                                        <p:strVal val="visible"/>
                                      </p:to>
                                    </p:set>
                                    <p:animEffect transition="in" filter="fade">
                                      <p:cBhvr>
                                        <p:cTn id="27" dur="500"/>
                                        <p:tgtEl>
                                          <p:spTgt spid="5">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5" end="5"/>
                                            </p:txEl>
                                          </p:spTgt>
                                        </p:tgtEl>
                                        <p:attrNameLst>
                                          <p:attrName>style.visibility</p:attrName>
                                        </p:attrNameLst>
                                      </p:cBhvr>
                                      <p:to>
                                        <p:strVal val="visible"/>
                                      </p:to>
                                    </p:set>
                                    <p:animEffect transition="in" filter="fade">
                                      <p:cBhvr>
                                        <p:cTn id="32"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B3756FD4-9481-578D-C3BC-004335DE1490}"/>
              </a:ext>
            </a:extLst>
          </p:cNvPr>
          <p:cNvSpPr>
            <a:spLocks noGrp="1"/>
          </p:cNvSpPr>
          <p:nvPr>
            <p:ph type="title"/>
          </p:nvPr>
        </p:nvSpPr>
        <p:spPr>
          <a:xfrm>
            <a:off x="1258802" y="2467951"/>
            <a:ext cx="9674395" cy="961049"/>
          </a:xfrm>
        </p:spPr>
        <p:txBody>
          <a:bodyPr>
            <a:normAutofit fontScale="90000"/>
          </a:bodyPr>
          <a:lstStyle/>
          <a:p>
            <a:pPr algn="ctr"/>
            <a:r>
              <a:rPr lang="en-US" dirty="0"/>
              <a:t>Who is excluded because of</a:t>
            </a:r>
            <a:br>
              <a:rPr lang="en-US" dirty="0"/>
            </a:br>
            <a:r>
              <a:rPr lang="en-US" dirty="0"/>
              <a:t>language and disability?</a:t>
            </a:r>
          </a:p>
        </p:txBody>
      </p:sp>
    </p:spTree>
    <p:extLst>
      <p:ext uri="{BB962C8B-B14F-4D97-AF65-F5344CB8AC3E}">
        <p14:creationId xmlns:p14="http://schemas.microsoft.com/office/powerpoint/2010/main" val="1906973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6180F3-C2D7-1CB6-3636-6770BA234295}"/>
            </a:ext>
          </a:extLst>
        </p:cNvPr>
        <p:cNvGrpSpPr/>
        <p:nvPr/>
      </p:nvGrpSpPr>
      <p:grpSpPr>
        <a:xfrm>
          <a:off x="0" y="0"/>
          <a:ext cx="0" cy="0"/>
          <a:chOff x="0" y="0"/>
          <a:chExt cx="0" cy="0"/>
        </a:xfrm>
      </p:grpSpPr>
      <p:sp>
        <p:nvSpPr>
          <p:cNvPr id="10" name="Title 9">
            <a:extLst>
              <a:ext uri="{FF2B5EF4-FFF2-40B4-BE49-F238E27FC236}">
                <a16:creationId xmlns:a16="http://schemas.microsoft.com/office/drawing/2014/main" id="{E3FD8B8E-F7C1-C8FD-2256-728D153B53FA}"/>
              </a:ext>
            </a:extLst>
          </p:cNvPr>
          <p:cNvSpPr>
            <a:spLocks noGrp="1"/>
          </p:cNvSpPr>
          <p:nvPr>
            <p:ph type="title"/>
          </p:nvPr>
        </p:nvSpPr>
        <p:spPr>
          <a:xfrm>
            <a:off x="1258802" y="2467951"/>
            <a:ext cx="9674395" cy="961049"/>
          </a:xfrm>
        </p:spPr>
        <p:txBody>
          <a:bodyPr>
            <a:normAutofit/>
          </a:bodyPr>
          <a:lstStyle/>
          <a:p>
            <a:pPr algn="ctr"/>
            <a:r>
              <a:rPr lang="en-US" dirty="0"/>
              <a:t>Actions for better language access</a:t>
            </a:r>
          </a:p>
        </p:txBody>
      </p:sp>
    </p:spTree>
    <p:extLst>
      <p:ext uri="{BB962C8B-B14F-4D97-AF65-F5344CB8AC3E}">
        <p14:creationId xmlns:p14="http://schemas.microsoft.com/office/powerpoint/2010/main" val="36786382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6AD016-8C66-6F1E-A880-B323AB1E6771}"/>
            </a:ext>
          </a:extLst>
        </p:cNvPr>
        <p:cNvGrpSpPr/>
        <p:nvPr/>
      </p:nvGrpSpPr>
      <p:grpSpPr>
        <a:xfrm>
          <a:off x="0" y="0"/>
          <a:ext cx="0" cy="0"/>
          <a:chOff x="0" y="0"/>
          <a:chExt cx="0" cy="0"/>
        </a:xfrm>
      </p:grpSpPr>
      <p:sp>
        <p:nvSpPr>
          <p:cNvPr id="5" name="Content Placeholder 2">
            <a:extLst>
              <a:ext uri="{FF2B5EF4-FFF2-40B4-BE49-F238E27FC236}">
                <a16:creationId xmlns:a16="http://schemas.microsoft.com/office/drawing/2014/main" id="{690B2C9E-3290-D177-EEBD-BFE7F02B975D}"/>
              </a:ext>
            </a:extLst>
          </p:cNvPr>
          <p:cNvSpPr>
            <a:spLocks noGrp="1"/>
          </p:cNvSpPr>
          <p:nvPr>
            <p:ph sz="quarter" idx="10"/>
          </p:nvPr>
        </p:nvSpPr>
        <p:spPr>
          <a:xfrm>
            <a:off x="960120" y="1371600"/>
            <a:ext cx="7498080" cy="3977640"/>
          </a:xfrm>
        </p:spPr>
        <p:txBody>
          <a:bodyPr>
            <a:normAutofit/>
          </a:bodyPr>
          <a:lstStyle/>
          <a:p>
            <a:pPr marL="285750" indent="-285750" fontAlgn="base">
              <a:buClr>
                <a:srgbClr val="1A3B5B"/>
              </a:buClr>
              <a:buFont typeface="Wingdings" pitchFamily="2" charset="2"/>
              <a:buChar char="§"/>
            </a:pPr>
            <a:r>
              <a:rPr lang="en-US" dirty="0">
                <a:solidFill>
                  <a:srgbClr val="1A3B5B"/>
                </a:solidFill>
              </a:rPr>
              <a:t>Set up input methods</a:t>
            </a:r>
          </a:p>
          <a:p>
            <a:pPr marL="285750" indent="-285750" fontAlgn="base">
              <a:buClr>
                <a:srgbClr val="1A3B5B"/>
              </a:buClr>
              <a:buFont typeface="Wingdings" pitchFamily="2" charset="2"/>
              <a:buChar char="§"/>
            </a:pPr>
            <a:r>
              <a:rPr lang="en-US" dirty="0">
                <a:solidFill>
                  <a:srgbClr val="1A3B5B"/>
                </a:solidFill>
              </a:rPr>
              <a:t>Set content preferences in the platform</a:t>
            </a:r>
          </a:p>
          <a:p>
            <a:pPr marL="285750" indent="-285750" fontAlgn="base">
              <a:buClr>
                <a:srgbClr val="1A3B5B"/>
              </a:buClr>
              <a:buFont typeface="Wingdings" pitchFamily="2" charset="2"/>
              <a:buChar char="§"/>
            </a:pPr>
            <a:r>
              <a:rPr lang="en-US" dirty="0">
                <a:solidFill>
                  <a:srgbClr val="1A3B5B"/>
                </a:solidFill>
              </a:rPr>
              <a:t>Compare apps, assistive technologies, speech engines</a:t>
            </a:r>
          </a:p>
          <a:p>
            <a:pPr marL="285750" indent="-285750" fontAlgn="base">
              <a:buClr>
                <a:srgbClr val="1A3B5B"/>
              </a:buClr>
              <a:buFont typeface="Wingdings" pitchFamily="2" charset="2"/>
              <a:buChar char="§"/>
            </a:pPr>
            <a:r>
              <a:rPr lang="en-US" dirty="0">
                <a:solidFill>
                  <a:srgbClr val="1A3B5B"/>
                </a:solidFill>
              </a:rPr>
              <a:t>Try a different voice speed or pitch per language</a:t>
            </a:r>
          </a:p>
          <a:p>
            <a:pPr marL="285750" indent="-285750" fontAlgn="base">
              <a:buClr>
                <a:srgbClr val="1A3B5B"/>
              </a:buClr>
              <a:buFont typeface="Wingdings" pitchFamily="2" charset="2"/>
              <a:buChar char="§"/>
            </a:pPr>
            <a:r>
              <a:rPr lang="en-US" b="0" i="0" dirty="0">
                <a:solidFill>
                  <a:srgbClr val="1A3B5B"/>
                </a:solidFill>
                <a:effectLst/>
              </a:rPr>
              <a:t>Complain if something doesn’t work well</a:t>
            </a:r>
          </a:p>
        </p:txBody>
      </p:sp>
      <p:sp>
        <p:nvSpPr>
          <p:cNvPr id="2" name="Title 1">
            <a:extLst>
              <a:ext uri="{FF2B5EF4-FFF2-40B4-BE49-F238E27FC236}">
                <a16:creationId xmlns:a16="http://schemas.microsoft.com/office/drawing/2014/main" id="{D5E6C15C-785D-EF55-28E3-6503D3213D9E}"/>
              </a:ext>
            </a:extLst>
          </p:cNvPr>
          <p:cNvSpPr>
            <a:spLocks noGrp="1"/>
          </p:cNvSpPr>
          <p:nvPr>
            <p:ph type="title"/>
          </p:nvPr>
        </p:nvSpPr>
        <p:spPr>
          <a:xfrm>
            <a:off x="503447" y="209677"/>
            <a:ext cx="11059287" cy="877239"/>
          </a:xfrm>
        </p:spPr>
        <p:txBody>
          <a:bodyPr/>
          <a:lstStyle/>
          <a:p>
            <a:r>
              <a:rPr lang="en-US" dirty="0"/>
              <a:t>Ideas for users, feasible today</a:t>
            </a:r>
          </a:p>
        </p:txBody>
      </p:sp>
    </p:spTree>
    <p:extLst>
      <p:ext uri="{BB962C8B-B14F-4D97-AF65-F5344CB8AC3E}">
        <p14:creationId xmlns:p14="http://schemas.microsoft.com/office/powerpoint/2010/main" val="19018058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AC2312-9E73-2EDD-2541-6B03BDAE37D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D3AD6C4-2DAE-05B2-2680-6E46D71DD5EA}"/>
              </a:ext>
            </a:extLst>
          </p:cNvPr>
          <p:cNvSpPr>
            <a:spLocks noGrp="1"/>
          </p:cNvSpPr>
          <p:nvPr>
            <p:ph type="title"/>
          </p:nvPr>
        </p:nvSpPr>
        <p:spPr>
          <a:xfrm>
            <a:off x="1173479" y="-712228"/>
            <a:ext cx="9845042" cy="712227"/>
          </a:xfrm>
        </p:spPr>
        <p:txBody>
          <a:bodyPr anchor="t">
            <a:normAutofit fontScale="90000"/>
          </a:bodyPr>
          <a:lstStyle/>
          <a:p>
            <a:r>
              <a:rPr lang="en-US" dirty="0"/>
              <a:t>Preferred languages in OS and browser</a:t>
            </a:r>
          </a:p>
        </p:txBody>
      </p:sp>
      <p:sp>
        <p:nvSpPr>
          <p:cNvPr id="12" name="TextBox 11">
            <a:extLst>
              <a:ext uri="{FF2B5EF4-FFF2-40B4-BE49-F238E27FC236}">
                <a16:creationId xmlns:a16="http://schemas.microsoft.com/office/drawing/2014/main" id="{3FA5CA2F-883B-DD15-DE1E-18C85A10AB80}"/>
              </a:ext>
            </a:extLst>
          </p:cNvPr>
          <p:cNvSpPr txBox="1"/>
          <p:nvPr/>
        </p:nvSpPr>
        <p:spPr>
          <a:xfrm>
            <a:off x="1544451" y="5923501"/>
            <a:ext cx="3405896" cy="527541"/>
          </a:xfrm>
          <a:prstGeom prst="rect">
            <a:avLst/>
          </a:prstGeom>
          <a:noFill/>
        </p:spPr>
        <p:txBody>
          <a:bodyPr wrap="square" rtlCol="0" anchor="ctr" anchorCtr="0">
            <a:noAutofit/>
          </a:bodyPr>
          <a:lstStyle/>
          <a:p>
            <a:pPr algn="ctr"/>
            <a:r>
              <a:rPr lang="en-US" dirty="0">
                <a:solidFill>
                  <a:schemeClr val="accent1">
                    <a:lumMod val="10000"/>
                  </a:schemeClr>
                </a:solidFill>
              </a:rPr>
              <a:t>Android</a:t>
            </a:r>
          </a:p>
        </p:txBody>
      </p:sp>
      <p:pic>
        <p:nvPicPr>
          <p:cNvPr id="9" name="Picture 8" descr="Languages: Your system, apps, and websites use the first supported language from your preferred languages">
            <a:extLst>
              <a:ext uri="{FF2B5EF4-FFF2-40B4-BE49-F238E27FC236}">
                <a16:creationId xmlns:a16="http://schemas.microsoft.com/office/drawing/2014/main" id="{82CEDC90-E93E-B62B-6F3D-D0DD60D70FF3}"/>
              </a:ext>
            </a:extLst>
          </p:cNvPr>
          <p:cNvPicPr>
            <a:picLocks noChangeAspect="1"/>
          </p:cNvPicPr>
          <p:nvPr/>
        </p:nvPicPr>
        <p:blipFill>
          <a:blip r:embed="rId3"/>
          <a:stretch>
            <a:fillRect/>
          </a:stretch>
        </p:blipFill>
        <p:spPr>
          <a:xfrm>
            <a:off x="1544451" y="934494"/>
            <a:ext cx="3405896" cy="4989007"/>
          </a:xfrm>
          <a:prstGeom prst="rect">
            <a:avLst/>
          </a:prstGeom>
        </p:spPr>
      </p:pic>
      <p:sp>
        <p:nvSpPr>
          <p:cNvPr id="10" name="TextBox 9">
            <a:extLst>
              <a:ext uri="{FF2B5EF4-FFF2-40B4-BE49-F238E27FC236}">
                <a16:creationId xmlns:a16="http://schemas.microsoft.com/office/drawing/2014/main" id="{4CD346BA-17FD-391C-AFB1-99C4F5B56BF5}"/>
              </a:ext>
            </a:extLst>
          </p:cNvPr>
          <p:cNvSpPr txBox="1"/>
          <p:nvPr/>
        </p:nvSpPr>
        <p:spPr>
          <a:xfrm>
            <a:off x="5683877" y="5520868"/>
            <a:ext cx="5906012" cy="527541"/>
          </a:xfrm>
          <a:prstGeom prst="rect">
            <a:avLst/>
          </a:prstGeom>
          <a:noFill/>
        </p:spPr>
        <p:txBody>
          <a:bodyPr wrap="square" rtlCol="0" anchor="ctr" anchorCtr="0">
            <a:noAutofit/>
          </a:bodyPr>
          <a:lstStyle/>
          <a:p>
            <a:pPr algn="ctr"/>
            <a:r>
              <a:rPr lang="en-US" dirty="0">
                <a:solidFill>
                  <a:schemeClr val="accent1">
                    <a:lumMod val="10000"/>
                  </a:schemeClr>
                </a:solidFill>
              </a:rPr>
              <a:t>Firefox (Windows)</a:t>
            </a:r>
          </a:p>
        </p:txBody>
      </p:sp>
      <p:pic>
        <p:nvPicPr>
          <p:cNvPr id="7" name="Picture 6" descr="Webpage Language Settings: Web pages are sometimes offered in more than one language. Choose languages for displaying these web pages, in order of preference">
            <a:extLst>
              <a:ext uri="{FF2B5EF4-FFF2-40B4-BE49-F238E27FC236}">
                <a16:creationId xmlns:a16="http://schemas.microsoft.com/office/drawing/2014/main" id="{58D0B199-D114-6B88-BEA8-080241BB5A00}"/>
              </a:ext>
            </a:extLst>
          </p:cNvPr>
          <p:cNvPicPr>
            <a:picLocks noChangeAspect="1"/>
          </p:cNvPicPr>
          <p:nvPr/>
        </p:nvPicPr>
        <p:blipFill>
          <a:blip r:embed="rId4"/>
          <a:stretch>
            <a:fillRect/>
          </a:stretch>
        </p:blipFill>
        <p:spPr>
          <a:xfrm>
            <a:off x="5683877" y="1337125"/>
            <a:ext cx="5906012" cy="4183743"/>
          </a:xfrm>
          <a:prstGeom prst="rect">
            <a:avLst/>
          </a:prstGeom>
        </p:spPr>
      </p:pic>
    </p:spTree>
    <p:extLst>
      <p:ext uri="{BB962C8B-B14F-4D97-AF65-F5344CB8AC3E}">
        <p14:creationId xmlns:p14="http://schemas.microsoft.com/office/powerpoint/2010/main" val="37608230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9D4BF1-4C96-E9C0-0213-1AF0CFE886AB}"/>
            </a:ext>
          </a:extLst>
        </p:cNvPr>
        <p:cNvGrpSpPr/>
        <p:nvPr/>
      </p:nvGrpSpPr>
      <p:grpSpPr>
        <a:xfrm>
          <a:off x="0" y="0"/>
          <a:ext cx="0" cy="0"/>
          <a:chOff x="0" y="0"/>
          <a:chExt cx="0" cy="0"/>
        </a:xfrm>
      </p:grpSpPr>
      <p:sp>
        <p:nvSpPr>
          <p:cNvPr id="5" name="Content Placeholder 2">
            <a:extLst>
              <a:ext uri="{FF2B5EF4-FFF2-40B4-BE49-F238E27FC236}">
                <a16:creationId xmlns:a16="http://schemas.microsoft.com/office/drawing/2014/main" id="{BDEFC6CA-6A7E-7E53-325A-54559A145EEB}"/>
              </a:ext>
            </a:extLst>
          </p:cNvPr>
          <p:cNvSpPr>
            <a:spLocks noGrp="1"/>
          </p:cNvSpPr>
          <p:nvPr>
            <p:ph sz="quarter" idx="10"/>
          </p:nvPr>
        </p:nvSpPr>
        <p:spPr>
          <a:xfrm>
            <a:off x="960119" y="1371600"/>
            <a:ext cx="8977701" cy="3977640"/>
          </a:xfrm>
        </p:spPr>
        <p:txBody>
          <a:bodyPr>
            <a:normAutofit/>
          </a:bodyPr>
          <a:lstStyle/>
          <a:p>
            <a:pPr marL="285750" indent="-285750" fontAlgn="base">
              <a:buClr>
                <a:srgbClr val="1A3B5B"/>
              </a:buClr>
              <a:buFont typeface="Wingdings" pitchFamily="2" charset="2"/>
              <a:buChar char="§"/>
            </a:pPr>
            <a:r>
              <a:rPr lang="en-US" b="0" i="0" dirty="0">
                <a:solidFill>
                  <a:srgbClr val="1A3B5B"/>
                </a:solidFill>
                <a:effectLst/>
              </a:rPr>
              <a:t>Recruit a culturally diverse team</a:t>
            </a:r>
          </a:p>
          <a:p>
            <a:pPr marL="285750" indent="-285750" fontAlgn="base">
              <a:buClr>
                <a:srgbClr val="1A3B5B"/>
              </a:buClr>
              <a:buFont typeface="Wingdings" pitchFamily="2" charset="2"/>
              <a:buChar char="§"/>
            </a:pPr>
            <a:r>
              <a:rPr lang="en-US" dirty="0">
                <a:solidFill>
                  <a:srgbClr val="1A3B5B"/>
                </a:solidFill>
              </a:rPr>
              <a:t>Localize all the things</a:t>
            </a:r>
          </a:p>
          <a:p>
            <a:pPr marL="285750" indent="-285750" fontAlgn="base">
              <a:buClr>
                <a:srgbClr val="1A3B5B"/>
              </a:buClr>
              <a:buFont typeface="Wingdings" pitchFamily="2" charset="2"/>
              <a:buChar char="§"/>
            </a:pPr>
            <a:r>
              <a:rPr lang="en-US" dirty="0">
                <a:solidFill>
                  <a:srgbClr val="1A3B5B"/>
                </a:solidFill>
              </a:rPr>
              <a:t>If a language has incomplete AT support, add a lingua franca</a:t>
            </a:r>
          </a:p>
          <a:p>
            <a:pPr marL="285750" indent="-285750" fontAlgn="base">
              <a:buClr>
                <a:srgbClr val="1A3B5B"/>
              </a:buClr>
              <a:buFont typeface="Wingdings" pitchFamily="2" charset="2"/>
              <a:buChar char="§"/>
            </a:pPr>
            <a:r>
              <a:rPr lang="en-US" dirty="0">
                <a:solidFill>
                  <a:srgbClr val="1A3B5B"/>
                </a:solidFill>
              </a:rPr>
              <a:t>Consider recorded content for sign languages and unsupported languages</a:t>
            </a:r>
          </a:p>
          <a:p>
            <a:pPr marL="285750" indent="-285750" fontAlgn="base">
              <a:buClr>
                <a:srgbClr val="1A3B5B"/>
              </a:buClr>
              <a:buFont typeface="Wingdings" pitchFamily="2" charset="2"/>
              <a:buChar char="§"/>
            </a:pPr>
            <a:r>
              <a:rPr lang="en-US" dirty="0">
                <a:solidFill>
                  <a:srgbClr val="1A3B5B"/>
                </a:solidFill>
              </a:rPr>
              <a:t>Documentation and support: explain languages and AT compatibility</a:t>
            </a:r>
          </a:p>
          <a:p>
            <a:pPr marL="285750" indent="-285750" fontAlgn="base">
              <a:buClr>
                <a:srgbClr val="1A3B5B"/>
              </a:buClr>
              <a:buFont typeface="Wingdings" pitchFamily="2" charset="2"/>
              <a:buChar char="§"/>
            </a:pPr>
            <a:r>
              <a:rPr lang="en-US" dirty="0">
                <a:solidFill>
                  <a:srgbClr val="1A3B5B"/>
                </a:solidFill>
              </a:rPr>
              <a:t>Eschew obfuscation</a:t>
            </a:r>
          </a:p>
        </p:txBody>
      </p:sp>
      <p:sp>
        <p:nvSpPr>
          <p:cNvPr id="2" name="Title 1">
            <a:extLst>
              <a:ext uri="{FF2B5EF4-FFF2-40B4-BE49-F238E27FC236}">
                <a16:creationId xmlns:a16="http://schemas.microsoft.com/office/drawing/2014/main" id="{E5B256CF-E15E-2167-7761-E89BA5F36D76}"/>
              </a:ext>
            </a:extLst>
          </p:cNvPr>
          <p:cNvSpPr>
            <a:spLocks noGrp="1"/>
          </p:cNvSpPr>
          <p:nvPr>
            <p:ph type="title"/>
          </p:nvPr>
        </p:nvSpPr>
        <p:spPr>
          <a:xfrm>
            <a:off x="503447" y="209677"/>
            <a:ext cx="11059287" cy="877239"/>
          </a:xfrm>
        </p:spPr>
        <p:txBody>
          <a:bodyPr/>
          <a:lstStyle/>
          <a:p>
            <a:r>
              <a:rPr lang="en-US" dirty="0"/>
              <a:t>Ideas for web and app dev teams</a:t>
            </a:r>
          </a:p>
        </p:txBody>
      </p:sp>
    </p:spTree>
    <p:extLst>
      <p:ext uri="{BB962C8B-B14F-4D97-AF65-F5344CB8AC3E}">
        <p14:creationId xmlns:p14="http://schemas.microsoft.com/office/powerpoint/2010/main" val="1343680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739C87-E4AD-D646-2D13-B6075DED3E76}"/>
            </a:ext>
          </a:extLst>
        </p:cNvPr>
        <p:cNvGrpSpPr/>
        <p:nvPr/>
      </p:nvGrpSpPr>
      <p:grpSpPr>
        <a:xfrm>
          <a:off x="0" y="0"/>
          <a:ext cx="0" cy="0"/>
          <a:chOff x="0" y="0"/>
          <a:chExt cx="0" cy="0"/>
        </a:xfrm>
      </p:grpSpPr>
      <p:sp>
        <p:nvSpPr>
          <p:cNvPr id="5" name="Content Placeholder 2">
            <a:extLst>
              <a:ext uri="{FF2B5EF4-FFF2-40B4-BE49-F238E27FC236}">
                <a16:creationId xmlns:a16="http://schemas.microsoft.com/office/drawing/2014/main" id="{00E5A7E0-C09B-4389-88F6-BCD468BC5AFF}"/>
              </a:ext>
            </a:extLst>
          </p:cNvPr>
          <p:cNvSpPr>
            <a:spLocks noGrp="1"/>
          </p:cNvSpPr>
          <p:nvPr>
            <p:ph sz="quarter" idx="10"/>
          </p:nvPr>
        </p:nvSpPr>
        <p:spPr>
          <a:xfrm>
            <a:off x="960119" y="1371600"/>
            <a:ext cx="8143687" cy="3977640"/>
          </a:xfrm>
        </p:spPr>
        <p:txBody>
          <a:bodyPr>
            <a:normAutofit/>
          </a:bodyPr>
          <a:lstStyle/>
          <a:p>
            <a:pPr marL="285750" indent="-285750" fontAlgn="base">
              <a:spcBef>
                <a:spcPts val="600"/>
              </a:spcBef>
              <a:spcAft>
                <a:spcPts val="600"/>
              </a:spcAft>
              <a:buClr>
                <a:srgbClr val="1A3B5B"/>
              </a:buClr>
              <a:buFont typeface="Wingdings" pitchFamily="2" charset="2"/>
              <a:buChar char="§"/>
            </a:pPr>
            <a:r>
              <a:rPr lang="en-US" sz="1600" b="0" i="0" dirty="0">
                <a:solidFill>
                  <a:srgbClr val="1A3B5B"/>
                </a:solidFill>
                <a:effectLst/>
              </a:rPr>
              <a:t>Fix known bugs</a:t>
            </a:r>
          </a:p>
          <a:p>
            <a:pPr marL="285750" indent="-285750" fontAlgn="base">
              <a:spcBef>
                <a:spcPts val="600"/>
              </a:spcBef>
              <a:spcAft>
                <a:spcPts val="600"/>
              </a:spcAft>
              <a:buClr>
                <a:srgbClr val="1A3B5B"/>
              </a:buClr>
              <a:buFont typeface="Wingdings" pitchFamily="2" charset="2"/>
              <a:buChar char="§"/>
            </a:pPr>
            <a:r>
              <a:rPr lang="en-US" sz="1600" dirty="0">
                <a:solidFill>
                  <a:srgbClr val="1A3B5B"/>
                </a:solidFill>
              </a:rPr>
              <a:t>Somehow fix the label problems</a:t>
            </a:r>
            <a:endParaRPr lang="en-US" sz="1600" b="0" i="0" dirty="0">
              <a:solidFill>
                <a:srgbClr val="1A3B5B"/>
              </a:solidFill>
              <a:effectLst/>
            </a:endParaRPr>
          </a:p>
          <a:p>
            <a:pPr marL="285750" indent="-285750" fontAlgn="base">
              <a:spcBef>
                <a:spcPts val="600"/>
              </a:spcBef>
              <a:spcAft>
                <a:spcPts val="600"/>
              </a:spcAft>
              <a:buClr>
                <a:srgbClr val="1A3B5B"/>
              </a:buClr>
              <a:buFont typeface="Wingdings" pitchFamily="2" charset="2"/>
              <a:buChar char="§"/>
            </a:pPr>
            <a:r>
              <a:rPr lang="en-US" sz="1600" b="0" i="0" dirty="0">
                <a:solidFill>
                  <a:srgbClr val="1A3B5B"/>
                </a:solidFill>
                <a:effectLst/>
              </a:rPr>
              <a:t>Offer language switching for element roles and properties</a:t>
            </a:r>
          </a:p>
          <a:p>
            <a:pPr marL="285750" indent="-285750" fontAlgn="base">
              <a:spcBef>
                <a:spcPts val="600"/>
              </a:spcBef>
              <a:spcAft>
                <a:spcPts val="600"/>
              </a:spcAft>
              <a:buClr>
                <a:srgbClr val="1A3B5B"/>
              </a:buClr>
              <a:buFont typeface="Wingdings" pitchFamily="2" charset="2"/>
              <a:buChar char="§"/>
            </a:pPr>
            <a:r>
              <a:rPr lang="en-US" sz="1600" b="0" i="0" dirty="0">
                <a:solidFill>
                  <a:srgbClr val="1A3B5B"/>
                </a:solidFill>
                <a:effectLst/>
              </a:rPr>
              <a:t>Announce the name of a language</a:t>
            </a:r>
          </a:p>
          <a:p>
            <a:pPr marL="285750" indent="-285750" fontAlgn="base">
              <a:spcBef>
                <a:spcPts val="600"/>
              </a:spcBef>
              <a:spcAft>
                <a:spcPts val="600"/>
              </a:spcAft>
              <a:buClr>
                <a:srgbClr val="1A3B5B"/>
              </a:buClr>
              <a:buFont typeface="Wingdings" pitchFamily="2" charset="2"/>
              <a:buChar char="§"/>
            </a:pPr>
            <a:r>
              <a:rPr lang="en-US" sz="1600" dirty="0">
                <a:solidFill>
                  <a:srgbClr val="1A3B5B"/>
                </a:solidFill>
              </a:rPr>
              <a:t>Accelerate adding more languages and scripts, in culturally appropriate ways</a:t>
            </a:r>
          </a:p>
          <a:p>
            <a:pPr marL="651510" lvl="1" indent="-285750" fontAlgn="base">
              <a:spcBef>
                <a:spcPts val="600"/>
              </a:spcBef>
              <a:spcAft>
                <a:spcPts val="600"/>
              </a:spcAft>
              <a:buClr>
                <a:srgbClr val="1A3B5B"/>
              </a:buClr>
              <a:buFont typeface="Wingdings" pitchFamily="2" charset="2"/>
              <a:buChar char="§"/>
            </a:pPr>
            <a:r>
              <a:rPr lang="en-US" sz="1600" dirty="0">
                <a:solidFill>
                  <a:srgbClr val="1A3B5B"/>
                </a:solidFill>
              </a:rPr>
              <a:t>AT user interface</a:t>
            </a:r>
          </a:p>
          <a:p>
            <a:pPr marL="651510" lvl="1" indent="-285750" fontAlgn="base">
              <a:spcBef>
                <a:spcPts val="600"/>
              </a:spcBef>
              <a:spcAft>
                <a:spcPts val="600"/>
              </a:spcAft>
              <a:buClr>
                <a:srgbClr val="1A3B5B"/>
              </a:buClr>
              <a:buFont typeface="Wingdings" pitchFamily="2" charset="2"/>
              <a:buChar char="§"/>
            </a:pPr>
            <a:r>
              <a:rPr lang="en-US" sz="1600" dirty="0">
                <a:solidFill>
                  <a:srgbClr val="1A3B5B"/>
                </a:solidFill>
              </a:rPr>
              <a:t>Speech synthesizers</a:t>
            </a:r>
          </a:p>
          <a:p>
            <a:pPr marL="651510" lvl="1" indent="-285750" fontAlgn="base">
              <a:spcBef>
                <a:spcPts val="600"/>
              </a:spcBef>
              <a:spcAft>
                <a:spcPts val="600"/>
              </a:spcAft>
              <a:buClr>
                <a:srgbClr val="1A3B5B"/>
              </a:buClr>
              <a:buFont typeface="Wingdings" pitchFamily="2" charset="2"/>
              <a:buChar char="§"/>
            </a:pPr>
            <a:r>
              <a:rPr lang="en-US" sz="1600" dirty="0">
                <a:solidFill>
                  <a:srgbClr val="1A3B5B"/>
                </a:solidFill>
              </a:rPr>
              <a:t>Braille</a:t>
            </a:r>
          </a:p>
          <a:p>
            <a:pPr marL="651510" lvl="1" indent="-285750" fontAlgn="base">
              <a:spcBef>
                <a:spcPts val="600"/>
              </a:spcBef>
              <a:spcAft>
                <a:spcPts val="600"/>
              </a:spcAft>
              <a:buClr>
                <a:srgbClr val="1A3B5B"/>
              </a:buClr>
              <a:buFont typeface="Wingdings" pitchFamily="2" charset="2"/>
              <a:buChar char="§"/>
            </a:pPr>
            <a:r>
              <a:rPr lang="en-US" sz="1600" dirty="0">
                <a:solidFill>
                  <a:srgbClr val="1A3B5B"/>
                </a:solidFill>
              </a:rPr>
              <a:t>Voice recognition</a:t>
            </a:r>
          </a:p>
        </p:txBody>
      </p:sp>
      <p:sp>
        <p:nvSpPr>
          <p:cNvPr id="2" name="Title 1">
            <a:extLst>
              <a:ext uri="{FF2B5EF4-FFF2-40B4-BE49-F238E27FC236}">
                <a16:creationId xmlns:a16="http://schemas.microsoft.com/office/drawing/2014/main" id="{95EA3764-530B-7DA3-48DB-6288030D5108}"/>
              </a:ext>
            </a:extLst>
          </p:cNvPr>
          <p:cNvSpPr>
            <a:spLocks noGrp="1"/>
          </p:cNvSpPr>
          <p:nvPr>
            <p:ph type="title"/>
          </p:nvPr>
        </p:nvSpPr>
        <p:spPr>
          <a:xfrm>
            <a:off x="503447" y="209677"/>
            <a:ext cx="11059287" cy="877239"/>
          </a:xfrm>
        </p:spPr>
        <p:txBody>
          <a:bodyPr/>
          <a:lstStyle/>
          <a:p>
            <a:r>
              <a:rPr lang="en-US" dirty="0"/>
              <a:t>Ideas for AT and platform</a:t>
            </a:r>
          </a:p>
        </p:txBody>
      </p:sp>
    </p:spTree>
    <p:extLst>
      <p:ext uri="{BB962C8B-B14F-4D97-AF65-F5344CB8AC3E}">
        <p14:creationId xmlns:p14="http://schemas.microsoft.com/office/powerpoint/2010/main" val="3609835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par>
                          <p:cTn id="23" fill="hold">
                            <p:stCondLst>
                              <p:cond delay="0"/>
                            </p:stCondLst>
                            <p:childTnLst>
                              <p:par>
                                <p:cTn id="24" presetID="10" presetClass="entr" presetSubtype="0" fill="hold" nodeType="afterEffect">
                                  <p:stCondLst>
                                    <p:cond delay="0"/>
                                  </p:stCondLst>
                                  <p:childTnLst>
                                    <p:set>
                                      <p:cBhvr>
                                        <p:cTn id="25" dur="1" fill="hold">
                                          <p:stCondLst>
                                            <p:cond delay="0"/>
                                          </p:stCondLst>
                                        </p:cTn>
                                        <p:tgtEl>
                                          <p:spTgt spid="5">
                                            <p:txEl>
                                              <p:pRg st="5" end="5"/>
                                            </p:txEl>
                                          </p:spTgt>
                                        </p:tgtEl>
                                        <p:attrNameLst>
                                          <p:attrName>style.visibility</p:attrName>
                                        </p:attrNameLst>
                                      </p:cBhvr>
                                      <p:to>
                                        <p:strVal val="visible"/>
                                      </p:to>
                                    </p:set>
                                    <p:animEffect transition="in" filter="fade">
                                      <p:cBhvr>
                                        <p:cTn id="26" dur="500"/>
                                        <p:tgtEl>
                                          <p:spTgt spid="5">
                                            <p:txEl>
                                              <p:pRg st="5" end="5"/>
                                            </p:txEl>
                                          </p:spTgt>
                                        </p:tgtEl>
                                      </p:cBhvr>
                                    </p:animEffect>
                                  </p:childTnLst>
                                </p:cTn>
                              </p:par>
                            </p:childTnLst>
                          </p:cTn>
                        </p:par>
                        <p:par>
                          <p:cTn id="27" fill="hold">
                            <p:stCondLst>
                              <p:cond delay="500"/>
                            </p:stCondLst>
                            <p:childTnLst>
                              <p:par>
                                <p:cTn id="28" presetID="10" presetClass="entr" presetSubtype="0" fill="hold" nodeType="afterEffect">
                                  <p:stCondLst>
                                    <p:cond delay="0"/>
                                  </p:stCondLst>
                                  <p:childTnLst>
                                    <p:set>
                                      <p:cBhvr>
                                        <p:cTn id="29" dur="1" fill="hold">
                                          <p:stCondLst>
                                            <p:cond delay="0"/>
                                          </p:stCondLst>
                                        </p:cTn>
                                        <p:tgtEl>
                                          <p:spTgt spid="5">
                                            <p:txEl>
                                              <p:pRg st="6" end="6"/>
                                            </p:txEl>
                                          </p:spTgt>
                                        </p:tgtEl>
                                        <p:attrNameLst>
                                          <p:attrName>style.visibility</p:attrName>
                                        </p:attrNameLst>
                                      </p:cBhvr>
                                      <p:to>
                                        <p:strVal val="visible"/>
                                      </p:to>
                                    </p:set>
                                    <p:animEffect transition="in" filter="fade">
                                      <p:cBhvr>
                                        <p:cTn id="30" dur="500"/>
                                        <p:tgtEl>
                                          <p:spTgt spid="5">
                                            <p:txEl>
                                              <p:pRg st="6" end="6"/>
                                            </p:txEl>
                                          </p:spTgt>
                                        </p:tgtEl>
                                      </p:cBhvr>
                                    </p:animEffect>
                                  </p:childTnLst>
                                </p:cTn>
                              </p:par>
                            </p:childTnLst>
                          </p:cTn>
                        </p:par>
                        <p:par>
                          <p:cTn id="31" fill="hold">
                            <p:stCondLst>
                              <p:cond delay="1000"/>
                            </p:stCondLst>
                            <p:childTnLst>
                              <p:par>
                                <p:cTn id="32" presetID="10" presetClass="entr" presetSubtype="0" fill="hold" nodeType="afterEffect">
                                  <p:stCondLst>
                                    <p:cond delay="0"/>
                                  </p:stCondLst>
                                  <p:childTnLst>
                                    <p:set>
                                      <p:cBhvr>
                                        <p:cTn id="33" dur="1" fill="hold">
                                          <p:stCondLst>
                                            <p:cond delay="0"/>
                                          </p:stCondLst>
                                        </p:cTn>
                                        <p:tgtEl>
                                          <p:spTgt spid="5">
                                            <p:txEl>
                                              <p:pRg st="7" end="7"/>
                                            </p:txEl>
                                          </p:spTgt>
                                        </p:tgtEl>
                                        <p:attrNameLst>
                                          <p:attrName>style.visibility</p:attrName>
                                        </p:attrNameLst>
                                      </p:cBhvr>
                                      <p:to>
                                        <p:strVal val="visible"/>
                                      </p:to>
                                    </p:set>
                                    <p:animEffect transition="in" filter="fade">
                                      <p:cBhvr>
                                        <p:cTn id="34" dur="500"/>
                                        <p:tgtEl>
                                          <p:spTgt spid="5">
                                            <p:txEl>
                                              <p:pRg st="7" end="7"/>
                                            </p:txEl>
                                          </p:spTgt>
                                        </p:tgtEl>
                                      </p:cBhvr>
                                    </p:animEffect>
                                  </p:childTnLst>
                                </p:cTn>
                              </p:par>
                            </p:childTnLst>
                          </p:cTn>
                        </p:par>
                        <p:par>
                          <p:cTn id="35" fill="hold">
                            <p:stCondLst>
                              <p:cond delay="1500"/>
                            </p:stCondLst>
                            <p:childTnLst>
                              <p:par>
                                <p:cTn id="36" presetID="10" presetClass="entr" presetSubtype="0" fill="hold" nodeType="afterEffect">
                                  <p:stCondLst>
                                    <p:cond delay="0"/>
                                  </p:stCondLst>
                                  <p:childTnLst>
                                    <p:set>
                                      <p:cBhvr>
                                        <p:cTn id="37" dur="1" fill="hold">
                                          <p:stCondLst>
                                            <p:cond delay="0"/>
                                          </p:stCondLst>
                                        </p:cTn>
                                        <p:tgtEl>
                                          <p:spTgt spid="5">
                                            <p:txEl>
                                              <p:pRg st="8" end="8"/>
                                            </p:txEl>
                                          </p:spTgt>
                                        </p:tgtEl>
                                        <p:attrNameLst>
                                          <p:attrName>style.visibility</p:attrName>
                                        </p:attrNameLst>
                                      </p:cBhvr>
                                      <p:to>
                                        <p:strVal val="visible"/>
                                      </p:to>
                                    </p:set>
                                    <p:animEffect transition="in" filter="fade">
                                      <p:cBhvr>
                                        <p:cTn id="38" dur="500"/>
                                        <p:tgtEl>
                                          <p:spTgt spid="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D7223-5DEA-7612-6041-878D6FAC652D}"/>
              </a:ext>
            </a:extLst>
          </p:cNvPr>
          <p:cNvSpPr>
            <a:spLocks noGrp="1"/>
          </p:cNvSpPr>
          <p:nvPr>
            <p:ph type="title"/>
          </p:nvPr>
        </p:nvSpPr>
        <p:spPr>
          <a:xfrm>
            <a:off x="1097772" y="210312"/>
            <a:ext cx="9315006" cy="925793"/>
          </a:xfrm>
        </p:spPr>
        <p:txBody>
          <a:bodyPr>
            <a:normAutofit/>
          </a:bodyPr>
          <a:lstStyle/>
          <a:p>
            <a:r>
              <a:rPr lang="en-US" dirty="0"/>
              <a:t>Language growth in </a:t>
            </a:r>
            <a:r>
              <a:rPr lang="en-US" dirty="0" err="1"/>
              <a:t>Gboard</a:t>
            </a:r>
            <a:endParaRPr lang="en-US" dirty="0"/>
          </a:p>
        </p:txBody>
      </p:sp>
      <p:pic>
        <p:nvPicPr>
          <p:cNvPr id="13" name="Picture 12" descr="Gboard Language Varieties by Year: 6 in 2016, 185 in 2017, 500 in 2019, 916 in 2025">
            <a:extLst>
              <a:ext uri="{FF2B5EF4-FFF2-40B4-BE49-F238E27FC236}">
                <a16:creationId xmlns:a16="http://schemas.microsoft.com/office/drawing/2014/main" id="{AEA2A29F-B4A8-B633-3A54-32A1E9D6C466}"/>
              </a:ext>
            </a:extLst>
          </p:cNvPr>
          <p:cNvPicPr>
            <a:picLocks noChangeAspect="1"/>
          </p:cNvPicPr>
          <p:nvPr/>
        </p:nvPicPr>
        <p:blipFill>
          <a:blip r:embed="rId3"/>
          <a:stretch>
            <a:fillRect/>
          </a:stretch>
        </p:blipFill>
        <p:spPr>
          <a:xfrm>
            <a:off x="2773392" y="1420955"/>
            <a:ext cx="7500582" cy="4533035"/>
          </a:xfrm>
          <a:prstGeom prst="rect">
            <a:avLst/>
          </a:prstGeom>
        </p:spPr>
      </p:pic>
    </p:spTree>
    <p:extLst>
      <p:ext uri="{BB962C8B-B14F-4D97-AF65-F5344CB8AC3E}">
        <p14:creationId xmlns:p14="http://schemas.microsoft.com/office/powerpoint/2010/main" val="7123242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8ACFA8D-80FD-A537-0AD5-7CD794202EF8}"/>
              </a:ext>
            </a:extLst>
          </p:cNvPr>
          <p:cNvSpPr>
            <a:spLocks noGrp="1"/>
          </p:cNvSpPr>
          <p:nvPr>
            <p:ph type="title"/>
          </p:nvPr>
        </p:nvSpPr>
        <p:spPr>
          <a:xfrm>
            <a:off x="4093787" y="1303600"/>
            <a:ext cx="4004426" cy="1325563"/>
          </a:xfrm>
        </p:spPr>
        <p:txBody>
          <a:bodyPr>
            <a:normAutofit/>
          </a:bodyPr>
          <a:lstStyle/>
          <a:p>
            <a:pPr algn="ctr"/>
            <a:r>
              <a:rPr lang="en-US" sz="4800" dirty="0"/>
              <a:t>Questions?</a:t>
            </a:r>
          </a:p>
        </p:txBody>
      </p:sp>
      <p:grpSp>
        <p:nvGrpSpPr>
          <p:cNvPr id="11" name="Group 10">
            <a:extLst>
              <a:ext uri="{FF2B5EF4-FFF2-40B4-BE49-F238E27FC236}">
                <a16:creationId xmlns:a16="http://schemas.microsoft.com/office/drawing/2014/main" id="{6378199E-F95D-4907-BE55-E761F927AAC4}"/>
              </a:ext>
            </a:extLst>
          </p:cNvPr>
          <p:cNvGrpSpPr/>
          <p:nvPr/>
        </p:nvGrpSpPr>
        <p:grpSpPr>
          <a:xfrm>
            <a:off x="2946669" y="4608088"/>
            <a:ext cx="6877814" cy="1892624"/>
            <a:chOff x="1097772" y="4965376"/>
            <a:chExt cx="6877814" cy="1892624"/>
          </a:xfrm>
        </p:grpSpPr>
        <p:grpSp>
          <p:nvGrpSpPr>
            <p:cNvPr id="12" name="Group 11">
              <a:extLst>
                <a:ext uri="{FF2B5EF4-FFF2-40B4-BE49-F238E27FC236}">
                  <a16:creationId xmlns:a16="http://schemas.microsoft.com/office/drawing/2014/main" id="{05319E0C-CC09-A331-B9D0-2364B129B487}"/>
                </a:ext>
              </a:extLst>
            </p:cNvPr>
            <p:cNvGrpSpPr/>
            <p:nvPr/>
          </p:nvGrpSpPr>
          <p:grpSpPr>
            <a:xfrm>
              <a:off x="1097772" y="4965376"/>
              <a:ext cx="2017217" cy="1892624"/>
              <a:chOff x="8581293" y="2629163"/>
              <a:chExt cx="3416440" cy="3205424"/>
            </a:xfrm>
          </p:grpSpPr>
          <p:sp>
            <p:nvSpPr>
              <p:cNvPr id="14" name="Rectangle 13">
                <a:extLst>
                  <a:ext uri="{FF2B5EF4-FFF2-40B4-BE49-F238E27FC236}">
                    <a16:creationId xmlns:a16="http://schemas.microsoft.com/office/drawing/2014/main" id="{A764100E-2356-D6B1-293F-92AAB530BACC}"/>
                  </a:ext>
                </a:extLst>
              </p:cNvPr>
              <p:cNvSpPr/>
              <p:nvPr/>
            </p:nvSpPr>
            <p:spPr>
              <a:xfrm>
                <a:off x="8581293" y="2629163"/>
                <a:ext cx="3416440" cy="32054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descr="A qr code on a white background&#10;&#10;AI-generated content may be incorrect.">
                <a:extLst>
                  <a:ext uri="{FF2B5EF4-FFF2-40B4-BE49-F238E27FC236}">
                    <a16:creationId xmlns:a16="http://schemas.microsoft.com/office/drawing/2014/main" id="{2954E8E6-9259-3B12-898D-DE7715E1940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64884" y="2907246"/>
                <a:ext cx="2629162" cy="2629162"/>
              </a:xfrm>
              <a:prstGeom prst="rect">
                <a:avLst/>
              </a:prstGeom>
            </p:spPr>
          </p:pic>
        </p:grpSp>
        <p:sp>
          <p:nvSpPr>
            <p:cNvPr id="13" name="TextBox 12">
              <a:extLst>
                <a:ext uri="{FF2B5EF4-FFF2-40B4-BE49-F238E27FC236}">
                  <a16:creationId xmlns:a16="http://schemas.microsoft.com/office/drawing/2014/main" id="{BEAB21C7-7C02-D669-9118-67A34A47453F}"/>
                </a:ext>
              </a:extLst>
            </p:cNvPr>
            <p:cNvSpPr txBox="1"/>
            <p:nvPr/>
          </p:nvSpPr>
          <p:spPr>
            <a:xfrm>
              <a:off x="3341478" y="5397922"/>
              <a:ext cx="4634108" cy="954107"/>
            </a:xfrm>
            <a:prstGeom prst="rect">
              <a:avLst/>
            </a:prstGeom>
            <a:noFill/>
          </p:spPr>
          <p:txBody>
            <a:bodyPr wrap="square">
              <a:spAutoFit/>
            </a:bodyPr>
            <a:lstStyle/>
            <a:p>
              <a:r>
                <a:rPr lang="en-US" sz="1600" dirty="0">
                  <a:solidFill>
                    <a:schemeClr val="bg1"/>
                  </a:solidFill>
                </a:rPr>
                <a:t>Presentation and demos:</a:t>
              </a:r>
              <a:br>
                <a:rPr lang="en-US" sz="1600" dirty="0">
                  <a:solidFill>
                    <a:schemeClr val="bg1"/>
                  </a:solidFill>
                </a:rPr>
              </a:br>
              <a:br>
                <a:rPr lang="en-US" sz="2000" dirty="0">
                  <a:solidFill>
                    <a:schemeClr val="bg1"/>
                  </a:solidFill>
                </a:rPr>
              </a:br>
              <a:r>
                <a:rPr lang="en-US" sz="2000" dirty="0">
                  <a:solidFill>
                    <a:schemeClr val="bg1"/>
                  </a:solidFill>
                </a:rPr>
                <a:t>thepaciellogroup.github.io/babel</a:t>
              </a:r>
            </a:p>
          </p:txBody>
        </p:sp>
      </p:grpSp>
    </p:spTree>
    <p:extLst>
      <p:ext uri="{BB962C8B-B14F-4D97-AF65-F5344CB8AC3E}">
        <p14:creationId xmlns:p14="http://schemas.microsoft.com/office/powerpoint/2010/main" val="7610502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D7223-5DEA-7612-6041-878D6FAC652D}"/>
              </a:ext>
            </a:extLst>
          </p:cNvPr>
          <p:cNvSpPr>
            <a:spLocks noGrp="1"/>
          </p:cNvSpPr>
          <p:nvPr>
            <p:ph type="title"/>
          </p:nvPr>
        </p:nvSpPr>
        <p:spPr>
          <a:xfrm>
            <a:off x="1097772" y="210312"/>
            <a:ext cx="10027428" cy="925793"/>
          </a:xfrm>
        </p:spPr>
        <p:txBody>
          <a:bodyPr>
            <a:normAutofit/>
          </a:bodyPr>
          <a:lstStyle/>
          <a:p>
            <a:r>
              <a:rPr lang="en-US" dirty="0"/>
              <a:t>Up Next …</a:t>
            </a:r>
          </a:p>
        </p:txBody>
      </p:sp>
      <p:graphicFrame>
        <p:nvGraphicFramePr>
          <p:cNvPr id="4" name="Content Placeholder 3">
            <a:extLst>
              <a:ext uri="{FF2B5EF4-FFF2-40B4-BE49-F238E27FC236}">
                <a16:creationId xmlns:a16="http://schemas.microsoft.com/office/drawing/2014/main" id="{C129CDFB-90D4-80E3-F97C-84B77506A6F8}"/>
              </a:ext>
            </a:extLst>
          </p:cNvPr>
          <p:cNvGraphicFramePr>
            <a:graphicFrameLocks noGrp="1"/>
          </p:cNvGraphicFramePr>
          <p:nvPr>
            <p:ph idx="1"/>
          </p:nvPr>
        </p:nvGraphicFramePr>
        <p:xfrm>
          <a:off x="1097772" y="1471385"/>
          <a:ext cx="10921508" cy="3350027"/>
        </p:xfrm>
        <a:graphic>
          <a:graphicData uri="http://schemas.openxmlformats.org/drawingml/2006/table">
            <a:tbl>
              <a:tblPr firstRow="1" firstCol="1" bandRow="1"/>
              <a:tblGrid>
                <a:gridCol w="1289828">
                  <a:extLst>
                    <a:ext uri="{9D8B030D-6E8A-4147-A177-3AD203B41FA5}">
                      <a16:colId xmlns:a16="http://schemas.microsoft.com/office/drawing/2014/main" val="1666795463"/>
                    </a:ext>
                  </a:extLst>
                </a:gridCol>
                <a:gridCol w="5271885">
                  <a:extLst>
                    <a:ext uri="{9D8B030D-6E8A-4147-A177-3AD203B41FA5}">
                      <a16:colId xmlns:a16="http://schemas.microsoft.com/office/drawing/2014/main" val="433440210"/>
                    </a:ext>
                  </a:extLst>
                </a:gridCol>
                <a:gridCol w="2895520">
                  <a:extLst>
                    <a:ext uri="{9D8B030D-6E8A-4147-A177-3AD203B41FA5}">
                      <a16:colId xmlns:a16="http://schemas.microsoft.com/office/drawing/2014/main" val="2534577135"/>
                    </a:ext>
                  </a:extLst>
                </a:gridCol>
                <a:gridCol w="1464275">
                  <a:extLst>
                    <a:ext uri="{9D8B030D-6E8A-4147-A177-3AD203B41FA5}">
                      <a16:colId xmlns:a16="http://schemas.microsoft.com/office/drawing/2014/main" val="2179085894"/>
                    </a:ext>
                  </a:extLst>
                </a:gridCol>
              </a:tblGrid>
              <a:tr h="392671">
                <a:tc>
                  <a:txBody>
                    <a:bodyPr/>
                    <a:lstStyle/>
                    <a:p>
                      <a:pPr algn="ctr">
                        <a:lnSpc>
                          <a:spcPct val="150000"/>
                        </a:lnSpc>
                      </a:pPr>
                      <a:r>
                        <a:rPr lang="en-US" b="1" dirty="0">
                          <a:solidFill>
                            <a:schemeClr val="bg1"/>
                          </a:solidFill>
                        </a:rPr>
                        <a:t>Time</a:t>
                      </a:r>
                    </a:p>
                  </a:txBody>
                  <a:tcPr>
                    <a:solidFill>
                      <a:srgbClr val="1A3B5B"/>
                    </a:solidFill>
                  </a:tcPr>
                </a:tc>
                <a:tc>
                  <a:txBody>
                    <a:bodyPr/>
                    <a:lstStyle/>
                    <a:p>
                      <a:pPr algn="ctr">
                        <a:lnSpc>
                          <a:spcPct val="150000"/>
                        </a:lnSpc>
                      </a:pPr>
                      <a:r>
                        <a:rPr lang="en-US" b="1" dirty="0">
                          <a:solidFill>
                            <a:schemeClr val="bg1"/>
                          </a:solidFill>
                        </a:rPr>
                        <a:t>Session Title</a:t>
                      </a:r>
                    </a:p>
                  </a:txBody>
                  <a:tcPr>
                    <a:solidFill>
                      <a:srgbClr val="1A3B5B"/>
                    </a:solidFill>
                  </a:tcPr>
                </a:tc>
                <a:tc>
                  <a:txBody>
                    <a:bodyPr/>
                    <a:lstStyle/>
                    <a:p>
                      <a:pPr algn="ctr">
                        <a:lnSpc>
                          <a:spcPct val="150000"/>
                        </a:lnSpc>
                      </a:pPr>
                      <a:r>
                        <a:rPr lang="en-US" b="1" dirty="0">
                          <a:solidFill>
                            <a:schemeClr val="bg1"/>
                          </a:solidFill>
                        </a:rPr>
                        <a:t>Speaker(s)</a:t>
                      </a:r>
                    </a:p>
                  </a:txBody>
                  <a:tcPr>
                    <a:solidFill>
                      <a:srgbClr val="1A3B5B"/>
                    </a:solidFill>
                  </a:tcPr>
                </a:tc>
                <a:tc>
                  <a:txBody>
                    <a:bodyPr/>
                    <a:lstStyle/>
                    <a:p>
                      <a:pPr algn="ctr">
                        <a:lnSpc>
                          <a:spcPct val="150000"/>
                        </a:lnSpc>
                      </a:pPr>
                      <a:r>
                        <a:rPr lang="en-US" b="1" dirty="0">
                          <a:solidFill>
                            <a:schemeClr val="bg1"/>
                          </a:solidFill>
                        </a:rPr>
                        <a:t>Room</a:t>
                      </a:r>
                    </a:p>
                  </a:txBody>
                  <a:tcPr>
                    <a:solidFill>
                      <a:srgbClr val="1A3B5B"/>
                    </a:solidFill>
                  </a:tcPr>
                </a:tc>
                <a:extLst>
                  <a:ext uri="{0D108BD9-81ED-4DB2-BD59-A6C34878D82A}">
                    <a16:rowId xmlns:a16="http://schemas.microsoft.com/office/drawing/2014/main" val="3152879523"/>
                  </a:ext>
                </a:extLst>
              </a:tr>
              <a:tr h="691649">
                <a:tc>
                  <a:txBody>
                    <a:bodyPr/>
                    <a:lstStyle/>
                    <a:p>
                      <a:pPr marL="0" algn="ctr" defTabSz="914400" rtl="0" eaLnBrk="1" latinLnBrk="0" hangingPunct="1"/>
                      <a:r>
                        <a:rPr lang="en-US" sz="1600" b="0" i="0" kern="1200" dirty="0">
                          <a:solidFill>
                            <a:srgbClr val="1A3B5B"/>
                          </a:solidFill>
                          <a:effectLst/>
                          <a:latin typeface="+mn-lt"/>
                          <a:ea typeface="+mn-ea"/>
                          <a:cs typeface="+mn-cs"/>
                        </a:rPr>
                        <a:t>2:20 PM</a:t>
                      </a:r>
                    </a:p>
                  </a:txBody>
                  <a:tcPr anchor="ctr">
                    <a:noFill/>
                  </a:tcPr>
                </a:tc>
                <a:tc>
                  <a:txBody>
                    <a:bodyPr/>
                    <a:lstStyle/>
                    <a:p>
                      <a:pPr marL="0" algn="l" defTabSz="914400" rtl="0" eaLnBrk="1" latinLnBrk="0" hangingPunct="1"/>
                      <a:r>
                        <a:rPr lang="en-US" sz="1600" b="1" i="0" kern="1200" dirty="0">
                          <a:solidFill>
                            <a:srgbClr val="1A3B5B"/>
                          </a:solidFill>
                          <a:effectLst/>
                          <a:latin typeface="+mn-lt"/>
                          <a:ea typeface="+mn-ea"/>
                          <a:cs typeface="+mn-cs"/>
                        </a:rPr>
                        <a:t>A Call to Action: The Case for Accessibility Bounties in the Wild West of Free Open-Source Software Development</a:t>
                      </a:r>
                    </a:p>
                  </a:txBody>
                  <a:tcPr anchor="ctr">
                    <a:noFill/>
                  </a:tcPr>
                </a:tc>
                <a:tc>
                  <a:txBody>
                    <a:bodyPr/>
                    <a:lstStyle/>
                    <a:p>
                      <a:pPr marL="0" algn="ctr" defTabSz="914400" rtl="0" eaLnBrk="1" latinLnBrk="0" hangingPunct="1"/>
                      <a:r>
                        <a:rPr lang="en-US" sz="1600" b="0" i="0" kern="1200" dirty="0">
                          <a:solidFill>
                            <a:srgbClr val="1A3B5B"/>
                          </a:solidFill>
                          <a:effectLst/>
                          <a:latin typeface="+mn-lt"/>
                          <a:ea typeface="+mn-ea"/>
                          <a:cs typeface="+mn-cs"/>
                        </a:rPr>
                        <a:t>Jason Hester</a:t>
                      </a:r>
                    </a:p>
                  </a:txBody>
                  <a:tcPr anchor="c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kern="1200" dirty="0">
                          <a:solidFill>
                            <a:srgbClr val="1A3B5B"/>
                          </a:solidFill>
                          <a:effectLst/>
                          <a:latin typeface="+mn-lt"/>
                          <a:ea typeface="+mn-ea"/>
                          <a:cs typeface="+mn-cs"/>
                        </a:rPr>
                        <a:t>Platinum 5</a:t>
                      </a:r>
                      <a:endParaRPr lang="en-US" sz="1600" dirty="0">
                        <a:solidFill>
                          <a:srgbClr val="1A3B5B"/>
                        </a:solidFill>
                      </a:endParaRPr>
                    </a:p>
                  </a:txBody>
                  <a:tcPr anchor="ctr">
                    <a:noFill/>
                  </a:tcPr>
                </a:tc>
                <a:extLst>
                  <a:ext uri="{0D108BD9-81ED-4DB2-BD59-A6C34878D82A}">
                    <a16:rowId xmlns:a16="http://schemas.microsoft.com/office/drawing/2014/main" val="3005557631"/>
                  </a:ext>
                </a:extLst>
              </a:tr>
              <a:tr h="691649">
                <a:tc>
                  <a:txBody>
                    <a:bodyPr/>
                    <a:lstStyle/>
                    <a:p>
                      <a:pPr marL="0" algn="ctr" defTabSz="914400" rtl="0" eaLnBrk="1" latinLnBrk="0" hangingPunct="1"/>
                      <a:r>
                        <a:rPr lang="en-US" sz="1600" b="0" i="0" kern="1200" dirty="0">
                          <a:solidFill>
                            <a:srgbClr val="1A3B5B"/>
                          </a:solidFill>
                          <a:effectLst/>
                          <a:latin typeface="+mn-lt"/>
                          <a:ea typeface="+mn-ea"/>
                          <a:cs typeface="+mn-cs"/>
                        </a:rPr>
                        <a:t>3:20 PM</a:t>
                      </a:r>
                    </a:p>
                  </a:txBody>
                  <a:tcPr anchor="ctr">
                    <a:noFill/>
                  </a:tcPr>
                </a:tc>
                <a:tc>
                  <a:txBody>
                    <a:bodyPr/>
                    <a:lstStyle/>
                    <a:p>
                      <a:pPr marL="0" algn="l" defTabSz="914400" rtl="0" eaLnBrk="1" latinLnBrk="0" hangingPunct="1"/>
                      <a:r>
                        <a:rPr lang="en-US" sz="1600" b="1" i="0" kern="1200" dirty="0">
                          <a:solidFill>
                            <a:srgbClr val="1A3B5B"/>
                          </a:solidFill>
                          <a:effectLst/>
                          <a:latin typeface="+mn-lt"/>
                          <a:ea typeface="+mn-ea"/>
                          <a:cs typeface="+mn-cs"/>
                        </a:rPr>
                        <a:t>Talk to Me JAWS: 10 Tips to Make Documents More Screen Reader Friendly</a:t>
                      </a:r>
                    </a:p>
                  </a:txBody>
                  <a:tcPr anchor="ctr">
                    <a:noFill/>
                  </a:tcPr>
                </a:tc>
                <a:tc>
                  <a:txBody>
                    <a:bodyPr/>
                    <a:lstStyle/>
                    <a:p>
                      <a:pPr marL="0" algn="ctr" defTabSz="914400" rtl="0" eaLnBrk="1" latinLnBrk="0" hangingPunct="1"/>
                      <a:r>
                        <a:rPr lang="en-US" sz="1600" b="0" i="0" kern="1200" dirty="0">
                          <a:solidFill>
                            <a:srgbClr val="1A3B5B"/>
                          </a:solidFill>
                          <a:effectLst/>
                          <a:latin typeface="+mn-lt"/>
                          <a:ea typeface="+mn-ea"/>
                          <a:cs typeface="+mn-cs"/>
                        </a:rPr>
                        <a:t>Elizabeth Whitaker and </a:t>
                      </a:r>
                      <a:br>
                        <a:rPr lang="en-US" sz="1600" b="0" i="0" kern="1200" dirty="0">
                          <a:solidFill>
                            <a:srgbClr val="1A3B5B"/>
                          </a:solidFill>
                          <a:effectLst/>
                          <a:latin typeface="+mn-lt"/>
                          <a:ea typeface="+mn-ea"/>
                          <a:cs typeface="+mn-cs"/>
                        </a:rPr>
                      </a:br>
                      <a:r>
                        <a:rPr lang="en-US" sz="1600" b="0" i="0" kern="1200" dirty="0">
                          <a:solidFill>
                            <a:srgbClr val="1A3B5B"/>
                          </a:solidFill>
                          <a:effectLst/>
                          <a:latin typeface="+mn-lt"/>
                          <a:ea typeface="+mn-ea"/>
                          <a:cs typeface="+mn-cs"/>
                        </a:rPr>
                        <a:t>Cori </a:t>
                      </a:r>
                      <a:r>
                        <a:rPr lang="en-US" sz="1600" b="0" i="0" kern="1200" dirty="0" err="1">
                          <a:solidFill>
                            <a:srgbClr val="1A3B5B"/>
                          </a:solidFill>
                          <a:effectLst/>
                          <a:latin typeface="+mn-lt"/>
                          <a:ea typeface="+mn-ea"/>
                          <a:cs typeface="+mn-cs"/>
                        </a:rPr>
                        <a:t>Perlander</a:t>
                      </a:r>
                      <a:endParaRPr lang="en-US" sz="1600" b="0" i="0" kern="1200" dirty="0">
                        <a:solidFill>
                          <a:srgbClr val="1A3B5B"/>
                        </a:solidFill>
                        <a:effectLst/>
                        <a:latin typeface="+mn-lt"/>
                        <a:ea typeface="+mn-ea"/>
                        <a:cs typeface="+mn-cs"/>
                      </a:endParaRPr>
                    </a:p>
                  </a:txBody>
                  <a:tcPr anchor="c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kern="1200" dirty="0">
                          <a:solidFill>
                            <a:srgbClr val="1A3B5B"/>
                          </a:solidFill>
                          <a:effectLst/>
                          <a:latin typeface="+mn-lt"/>
                          <a:ea typeface="+mn-ea"/>
                          <a:cs typeface="+mn-cs"/>
                        </a:rPr>
                        <a:t>Platinum 5</a:t>
                      </a:r>
                      <a:endParaRPr lang="en-US" sz="1600" dirty="0">
                        <a:solidFill>
                          <a:srgbClr val="1A3B5B"/>
                        </a:solidFill>
                      </a:endParaRPr>
                    </a:p>
                  </a:txBody>
                  <a:tcPr anchor="ctr">
                    <a:noFill/>
                  </a:tcPr>
                </a:tc>
                <a:extLst>
                  <a:ext uri="{0D108BD9-81ED-4DB2-BD59-A6C34878D82A}">
                    <a16:rowId xmlns:a16="http://schemas.microsoft.com/office/drawing/2014/main" val="1586375131"/>
                  </a:ext>
                </a:extLst>
              </a:tr>
              <a:tr h="691649">
                <a:tc>
                  <a:txBody>
                    <a:bodyPr/>
                    <a:lstStyle/>
                    <a:p>
                      <a:pPr marL="0" algn="ctr" defTabSz="914400" rtl="0" eaLnBrk="1" latinLnBrk="0" hangingPunct="1"/>
                      <a:r>
                        <a:rPr lang="en-US" sz="1600" b="0" i="0" kern="1200" dirty="0">
                          <a:solidFill>
                            <a:srgbClr val="1A3B5B"/>
                          </a:solidFill>
                          <a:effectLst/>
                          <a:latin typeface="+mn-lt"/>
                          <a:ea typeface="+mn-ea"/>
                          <a:cs typeface="+mn-cs"/>
                        </a:rPr>
                        <a:t>4:20 PM</a:t>
                      </a:r>
                    </a:p>
                  </a:txBody>
                  <a:tcPr anchor="ctr">
                    <a:noFill/>
                  </a:tcPr>
                </a:tc>
                <a:tc>
                  <a:txBody>
                    <a:bodyPr/>
                    <a:lstStyle/>
                    <a:p>
                      <a:pPr marL="0" algn="l" defTabSz="914400" rtl="0" eaLnBrk="1" latinLnBrk="0" hangingPunct="1"/>
                      <a:r>
                        <a:rPr lang="en-US" sz="1600" b="1" i="0" kern="1200" dirty="0">
                          <a:solidFill>
                            <a:srgbClr val="1A3B5B"/>
                          </a:solidFill>
                          <a:effectLst/>
                          <a:latin typeface="+mn-lt"/>
                          <a:ea typeface="+mn-ea"/>
                          <a:cs typeface="+mn-cs"/>
                        </a:rPr>
                        <a:t>When Web Accessibility Enthusiasm Actively Harms</a:t>
                      </a:r>
                    </a:p>
                  </a:txBody>
                  <a:tcPr anchor="ctr">
                    <a:noFill/>
                  </a:tcPr>
                </a:tc>
                <a:tc>
                  <a:txBody>
                    <a:bodyPr/>
                    <a:lstStyle/>
                    <a:p>
                      <a:pPr marL="0" algn="ctr" defTabSz="914400" rtl="0" eaLnBrk="1" latinLnBrk="0" hangingPunct="1"/>
                      <a:r>
                        <a:rPr lang="en-US" sz="1600" b="0" i="0" kern="1200" dirty="0">
                          <a:solidFill>
                            <a:srgbClr val="1A3B5B"/>
                          </a:solidFill>
                          <a:effectLst/>
                          <a:latin typeface="+mn-lt"/>
                          <a:ea typeface="+mn-ea"/>
                          <a:cs typeface="+mn-cs"/>
                        </a:rPr>
                        <a:t>Ian Lloyd</a:t>
                      </a:r>
                    </a:p>
                  </a:txBody>
                  <a:tcPr anchor="c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kern="1200" dirty="0">
                          <a:solidFill>
                            <a:srgbClr val="1A3B5B"/>
                          </a:solidFill>
                          <a:effectLst/>
                          <a:latin typeface="+mn-lt"/>
                          <a:ea typeface="+mn-ea"/>
                          <a:cs typeface="+mn-cs"/>
                        </a:rPr>
                        <a:t>Platinum 5</a:t>
                      </a:r>
                      <a:endParaRPr lang="en-US" sz="1600" dirty="0">
                        <a:solidFill>
                          <a:srgbClr val="1A3B5B"/>
                        </a:solidFill>
                      </a:endParaRPr>
                    </a:p>
                  </a:txBody>
                  <a:tcPr anchor="ctr">
                    <a:noFill/>
                  </a:tcPr>
                </a:tc>
                <a:extLst>
                  <a:ext uri="{0D108BD9-81ED-4DB2-BD59-A6C34878D82A}">
                    <a16:rowId xmlns:a16="http://schemas.microsoft.com/office/drawing/2014/main" val="4098089791"/>
                  </a:ext>
                </a:extLst>
              </a:tr>
              <a:tr h="691649">
                <a:tc>
                  <a:txBody>
                    <a:bodyPr/>
                    <a:lstStyle/>
                    <a:p>
                      <a:pPr marL="0" algn="ctr" defTabSz="914400" rtl="0" eaLnBrk="1" latinLnBrk="0" hangingPunct="1"/>
                      <a:r>
                        <a:rPr lang="en-US" sz="1600" b="1" i="0" kern="1200" dirty="0">
                          <a:solidFill>
                            <a:srgbClr val="1A3B5B"/>
                          </a:solidFill>
                          <a:effectLst/>
                          <a:latin typeface="+mn-lt"/>
                          <a:ea typeface="+mn-ea"/>
                          <a:cs typeface="+mn-cs"/>
                        </a:rPr>
                        <a:t>Tomorrow:</a:t>
                      </a:r>
                      <a:br>
                        <a:rPr lang="en-US" sz="1600" b="0" i="0" kern="1200" dirty="0">
                          <a:solidFill>
                            <a:srgbClr val="1A3B5B"/>
                          </a:solidFill>
                          <a:effectLst/>
                          <a:latin typeface="+mn-lt"/>
                          <a:ea typeface="+mn-ea"/>
                          <a:cs typeface="+mn-cs"/>
                        </a:rPr>
                      </a:br>
                      <a:r>
                        <a:rPr lang="en-US" sz="1600" b="0" i="0" kern="1200" dirty="0">
                          <a:solidFill>
                            <a:srgbClr val="1A3B5B"/>
                          </a:solidFill>
                          <a:effectLst/>
                          <a:latin typeface="+mn-lt"/>
                          <a:ea typeface="+mn-ea"/>
                          <a:cs typeface="+mn-cs"/>
                        </a:rPr>
                        <a:t>9:20 AM</a:t>
                      </a:r>
                    </a:p>
                  </a:txBody>
                  <a:tcPr anchor="ctr">
                    <a:noFill/>
                  </a:tcPr>
                </a:tc>
                <a:tc>
                  <a:txBody>
                    <a:bodyPr/>
                    <a:lstStyle/>
                    <a:p>
                      <a:pPr marL="0" algn="l" defTabSz="914400" rtl="0" eaLnBrk="1" latinLnBrk="0" hangingPunct="1"/>
                      <a:r>
                        <a:rPr lang="en-US" sz="1600" b="1" i="0" kern="1200">
                          <a:solidFill>
                            <a:srgbClr val="1A3B5B"/>
                          </a:solidFill>
                          <a:effectLst/>
                          <a:latin typeface="+mn-lt"/>
                          <a:ea typeface="+mn-ea"/>
                          <a:cs typeface="+mn-cs"/>
                        </a:rPr>
                        <a:t>What It </a:t>
                      </a:r>
                      <a:r>
                        <a:rPr lang="en-US" sz="1600" b="1" i="0" kern="1200" dirty="0">
                          <a:solidFill>
                            <a:srgbClr val="1A3B5B"/>
                          </a:solidFill>
                          <a:effectLst/>
                          <a:latin typeface="+mn-lt"/>
                          <a:ea typeface="+mn-ea"/>
                          <a:cs typeface="+mn-cs"/>
                        </a:rPr>
                        <a:t>Really Means to Shift Left: Transforming Your Program to Get Results</a:t>
                      </a:r>
                    </a:p>
                  </a:txBody>
                  <a:tcPr anchor="ctr">
                    <a:noFill/>
                  </a:tcPr>
                </a:tc>
                <a:tc>
                  <a:txBody>
                    <a:bodyPr/>
                    <a:lstStyle/>
                    <a:p>
                      <a:pPr marL="0" algn="ctr" defTabSz="914400" rtl="0" eaLnBrk="1" latinLnBrk="0" hangingPunct="1"/>
                      <a:r>
                        <a:rPr lang="en-US" sz="1600" b="0" i="0" kern="1200" dirty="0">
                          <a:solidFill>
                            <a:srgbClr val="1A3B5B"/>
                          </a:solidFill>
                          <a:effectLst/>
                          <a:latin typeface="+mn-lt"/>
                          <a:ea typeface="+mn-ea"/>
                          <a:cs typeface="+mn-cs"/>
                        </a:rPr>
                        <a:t>Mark Miller and Jaunita George</a:t>
                      </a:r>
                    </a:p>
                  </a:txBody>
                  <a:tcPr anchor="c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kern="1200" dirty="0">
                          <a:solidFill>
                            <a:srgbClr val="1A3B5B"/>
                          </a:solidFill>
                          <a:effectLst/>
                          <a:latin typeface="+mn-lt"/>
                          <a:ea typeface="+mn-ea"/>
                          <a:cs typeface="+mn-cs"/>
                        </a:rPr>
                        <a:t>Platinum 5</a:t>
                      </a:r>
                      <a:endParaRPr lang="en-US" sz="1600" dirty="0">
                        <a:solidFill>
                          <a:srgbClr val="1A3B5B"/>
                        </a:solidFill>
                      </a:endParaRPr>
                    </a:p>
                  </a:txBody>
                  <a:tcPr anchor="ctr">
                    <a:noFill/>
                  </a:tcPr>
                </a:tc>
                <a:extLst>
                  <a:ext uri="{0D108BD9-81ED-4DB2-BD59-A6C34878D82A}">
                    <a16:rowId xmlns:a16="http://schemas.microsoft.com/office/drawing/2014/main" val="3610556532"/>
                  </a:ext>
                </a:extLst>
              </a:tr>
            </a:tbl>
          </a:graphicData>
        </a:graphic>
      </p:graphicFrame>
      <p:grpSp>
        <p:nvGrpSpPr>
          <p:cNvPr id="8" name="Group 7">
            <a:extLst>
              <a:ext uri="{FF2B5EF4-FFF2-40B4-BE49-F238E27FC236}">
                <a16:creationId xmlns:a16="http://schemas.microsoft.com/office/drawing/2014/main" id="{BC170DF1-FBF1-BC7D-BD06-57B44071D73B}"/>
              </a:ext>
            </a:extLst>
          </p:cNvPr>
          <p:cNvGrpSpPr/>
          <p:nvPr/>
        </p:nvGrpSpPr>
        <p:grpSpPr>
          <a:xfrm>
            <a:off x="3238796" y="4965376"/>
            <a:ext cx="6639459" cy="1892624"/>
            <a:chOff x="1097772" y="4965376"/>
            <a:chExt cx="6639459" cy="1892624"/>
          </a:xfrm>
        </p:grpSpPr>
        <p:grpSp>
          <p:nvGrpSpPr>
            <p:cNvPr id="3" name="Group 2">
              <a:extLst>
                <a:ext uri="{FF2B5EF4-FFF2-40B4-BE49-F238E27FC236}">
                  <a16:creationId xmlns:a16="http://schemas.microsoft.com/office/drawing/2014/main" id="{AAF6FBD0-BA5B-8BBD-E581-99F79A479B18}"/>
                </a:ext>
              </a:extLst>
            </p:cNvPr>
            <p:cNvGrpSpPr/>
            <p:nvPr/>
          </p:nvGrpSpPr>
          <p:grpSpPr>
            <a:xfrm>
              <a:off x="1097772" y="4965376"/>
              <a:ext cx="2017217" cy="1892624"/>
              <a:chOff x="8581293" y="2629163"/>
              <a:chExt cx="3416440" cy="3205424"/>
            </a:xfrm>
          </p:grpSpPr>
          <p:sp>
            <p:nvSpPr>
              <p:cNvPr id="5" name="Rectangle 4">
                <a:extLst>
                  <a:ext uri="{FF2B5EF4-FFF2-40B4-BE49-F238E27FC236}">
                    <a16:creationId xmlns:a16="http://schemas.microsoft.com/office/drawing/2014/main" id="{49109567-0FDB-220D-462E-587742059DEA}"/>
                  </a:ext>
                </a:extLst>
              </p:cNvPr>
              <p:cNvSpPr/>
              <p:nvPr/>
            </p:nvSpPr>
            <p:spPr>
              <a:xfrm>
                <a:off x="8581293" y="2629163"/>
                <a:ext cx="3416440" cy="32054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qr code on a white background&#10;&#10;AI-generated content may be incorrect.">
                <a:extLst>
                  <a:ext uri="{FF2B5EF4-FFF2-40B4-BE49-F238E27FC236}">
                    <a16:creationId xmlns:a16="http://schemas.microsoft.com/office/drawing/2014/main" id="{93733ADE-9046-0DD4-2CF4-02DDB95426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64884" y="2907246"/>
                <a:ext cx="2629162" cy="2629162"/>
              </a:xfrm>
              <a:prstGeom prst="rect">
                <a:avLst/>
              </a:prstGeom>
            </p:spPr>
          </p:pic>
        </p:grpSp>
        <p:sp>
          <p:nvSpPr>
            <p:cNvPr id="7" name="TextBox 6">
              <a:extLst>
                <a:ext uri="{FF2B5EF4-FFF2-40B4-BE49-F238E27FC236}">
                  <a16:creationId xmlns:a16="http://schemas.microsoft.com/office/drawing/2014/main" id="{CBE0A639-601E-AC86-F320-9380D625D78D}"/>
                </a:ext>
              </a:extLst>
            </p:cNvPr>
            <p:cNvSpPr txBox="1"/>
            <p:nvPr/>
          </p:nvSpPr>
          <p:spPr>
            <a:xfrm>
              <a:off x="3103123" y="5386615"/>
              <a:ext cx="4634108" cy="954107"/>
            </a:xfrm>
            <a:prstGeom prst="rect">
              <a:avLst/>
            </a:prstGeom>
            <a:noFill/>
          </p:spPr>
          <p:txBody>
            <a:bodyPr wrap="square">
              <a:spAutoFit/>
            </a:bodyPr>
            <a:lstStyle/>
            <a:p>
              <a:r>
                <a:rPr lang="en-US" sz="1600" dirty="0">
                  <a:solidFill>
                    <a:schemeClr val="tx1">
                      <a:lumMod val="50000"/>
                    </a:schemeClr>
                  </a:solidFill>
                </a:rPr>
                <a:t>Presentation and demos:</a:t>
              </a:r>
              <a:br>
                <a:rPr lang="en-US" sz="1600" dirty="0">
                  <a:solidFill>
                    <a:schemeClr val="tx1">
                      <a:lumMod val="50000"/>
                    </a:schemeClr>
                  </a:solidFill>
                </a:rPr>
              </a:br>
              <a:br>
                <a:rPr lang="en-US" sz="2000" dirty="0">
                  <a:solidFill>
                    <a:schemeClr val="tx1">
                      <a:lumMod val="50000"/>
                    </a:schemeClr>
                  </a:solidFill>
                </a:rPr>
              </a:br>
              <a:r>
                <a:rPr lang="en-US" sz="2000" dirty="0">
                  <a:solidFill>
                    <a:schemeClr val="tx1">
                      <a:lumMod val="50000"/>
                    </a:schemeClr>
                  </a:solidFill>
                </a:rPr>
                <a:t>thepaciellogroup.github.io/babel</a:t>
              </a:r>
            </a:p>
          </p:txBody>
        </p:sp>
      </p:grpSp>
    </p:spTree>
    <p:extLst>
      <p:ext uri="{BB962C8B-B14F-4D97-AF65-F5344CB8AC3E}">
        <p14:creationId xmlns:p14="http://schemas.microsoft.com/office/powerpoint/2010/main" val="22173434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C2A4C2-CBF3-A8E7-87A3-216B6D234E2F}"/>
            </a:ext>
          </a:extLst>
        </p:cNvPr>
        <p:cNvGrpSpPr/>
        <p:nvPr/>
      </p:nvGrpSpPr>
      <p:grpSpPr>
        <a:xfrm>
          <a:off x="0" y="0"/>
          <a:ext cx="0" cy="0"/>
          <a:chOff x="0" y="0"/>
          <a:chExt cx="0" cy="0"/>
        </a:xfrm>
      </p:grpSpPr>
      <p:sp>
        <p:nvSpPr>
          <p:cNvPr id="5" name="Content Placeholder 2">
            <a:extLst>
              <a:ext uri="{FF2B5EF4-FFF2-40B4-BE49-F238E27FC236}">
                <a16:creationId xmlns:a16="http://schemas.microsoft.com/office/drawing/2014/main" id="{E5F58300-B621-B18D-4AFA-44A15EE58EE1}"/>
              </a:ext>
            </a:extLst>
          </p:cNvPr>
          <p:cNvSpPr>
            <a:spLocks noGrp="1"/>
          </p:cNvSpPr>
          <p:nvPr>
            <p:ph sz="quarter" idx="10"/>
          </p:nvPr>
        </p:nvSpPr>
        <p:spPr>
          <a:xfrm>
            <a:off x="960119" y="1371600"/>
            <a:ext cx="9349489" cy="3977640"/>
          </a:xfrm>
        </p:spPr>
        <p:txBody>
          <a:bodyPr>
            <a:normAutofit/>
          </a:bodyPr>
          <a:lstStyle/>
          <a:p>
            <a:pPr marL="285750" indent="-285750" fontAlgn="base">
              <a:spcBef>
                <a:spcPts val="600"/>
              </a:spcBef>
              <a:spcAft>
                <a:spcPts val="600"/>
              </a:spcAft>
              <a:buClr>
                <a:srgbClr val="1A3B5B"/>
              </a:buClr>
              <a:buFont typeface="Wingdings" pitchFamily="2" charset="2"/>
              <a:buChar char="§"/>
            </a:pPr>
            <a:r>
              <a:rPr lang="en-US" sz="1600" dirty="0">
                <a:solidFill>
                  <a:srgbClr val="1A3B5B"/>
                </a:solidFill>
              </a:rPr>
              <a:t>All the languages, all the human diversity (age, disability, technical skills, literacy)</a:t>
            </a:r>
          </a:p>
          <a:p>
            <a:pPr marL="285750" indent="-285750" fontAlgn="base">
              <a:spcBef>
                <a:spcPts val="600"/>
              </a:spcBef>
              <a:spcAft>
                <a:spcPts val="600"/>
              </a:spcAft>
              <a:buClr>
                <a:srgbClr val="1A3B5B"/>
              </a:buClr>
              <a:buFont typeface="Wingdings" pitchFamily="2" charset="2"/>
              <a:buChar char="§"/>
            </a:pPr>
            <a:r>
              <a:rPr lang="en-US" sz="1600" dirty="0">
                <a:solidFill>
                  <a:srgbClr val="1A3B5B"/>
                </a:solidFill>
              </a:rPr>
              <a:t>How to prioritize? A civil society question</a:t>
            </a:r>
          </a:p>
          <a:p>
            <a:pPr marL="285750" indent="-285750" fontAlgn="base">
              <a:spcBef>
                <a:spcPts val="600"/>
              </a:spcBef>
              <a:spcAft>
                <a:spcPts val="600"/>
              </a:spcAft>
              <a:buClr>
                <a:srgbClr val="1A3B5B"/>
              </a:buClr>
              <a:buFont typeface="Wingdings" pitchFamily="2" charset="2"/>
              <a:buChar char="§"/>
            </a:pPr>
            <a:r>
              <a:rPr lang="en-US" sz="1600" dirty="0">
                <a:solidFill>
                  <a:srgbClr val="1A3B5B"/>
                </a:solidFill>
              </a:rPr>
              <a:t>Hypotheses to investigate:</a:t>
            </a:r>
          </a:p>
          <a:p>
            <a:pPr marL="651510" lvl="1" indent="-285750" fontAlgn="base">
              <a:spcBef>
                <a:spcPts val="600"/>
              </a:spcBef>
              <a:spcAft>
                <a:spcPts val="600"/>
              </a:spcAft>
              <a:buClr>
                <a:srgbClr val="1A3B5B"/>
              </a:buClr>
              <a:buFont typeface="Wingdings" pitchFamily="2" charset="2"/>
              <a:buChar char="§"/>
            </a:pPr>
            <a:r>
              <a:rPr lang="en-US" sz="1600" dirty="0">
                <a:solidFill>
                  <a:srgbClr val="1A3B5B"/>
                </a:solidFill>
              </a:rPr>
              <a:t>Do smaller languages perpetuate the digital divide?</a:t>
            </a:r>
          </a:p>
          <a:p>
            <a:pPr marL="651510" lvl="1" indent="-285750" fontAlgn="base">
              <a:spcBef>
                <a:spcPts val="600"/>
              </a:spcBef>
              <a:spcAft>
                <a:spcPts val="600"/>
              </a:spcAft>
              <a:buClr>
                <a:srgbClr val="1A3B5B"/>
              </a:buClr>
              <a:buFont typeface="Wingdings" pitchFamily="2" charset="2"/>
              <a:buChar char="§"/>
            </a:pPr>
            <a:r>
              <a:rPr lang="en-US" sz="1600" dirty="0">
                <a:solidFill>
                  <a:srgbClr val="1A3B5B"/>
                </a:solidFill>
              </a:rPr>
              <a:t>Do digital lingua </a:t>
            </a:r>
            <a:r>
              <a:rPr lang="en-US" sz="1600" dirty="0" err="1">
                <a:solidFill>
                  <a:srgbClr val="1A3B5B"/>
                </a:solidFill>
              </a:rPr>
              <a:t>francas</a:t>
            </a:r>
            <a:r>
              <a:rPr lang="en-US" sz="1600" dirty="0">
                <a:solidFill>
                  <a:srgbClr val="1A3B5B"/>
                </a:solidFill>
              </a:rPr>
              <a:t> erode cultural diversity?</a:t>
            </a:r>
          </a:p>
          <a:p>
            <a:pPr marL="285750" indent="-285750" fontAlgn="base">
              <a:spcBef>
                <a:spcPts val="600"/>
              </a:spcBef>
              <a:spcAft>
                <a:spcPts val="600"/>
              </a:spcAft>
              <a:buClr>
                <a:srgbClr val="1A3B5B"/>
              </a:buClr>
              <a:buFont typeface="Wingdings" pitchFamily="2" charset="2"/>
              <a:buChar char="§"/>
            </a:pPr>
            <a:r>
              <a:rPr lang="en-US" sz="1600" dirty="0">
                <a:solidFill>
                  <a:srgbClr val="1A3B5B"/>
                </a:solidFill>
              </a:rPr>
              <a:t>Live and recorded media</a:t>
            </a:r>
          </a:p>
          <a:p>
            <a:pPr marL="285750" indent="-285750" fontAlgn="base">
              <a:spcBef>
                <a:spcPts val="600"/>
              </a:spcBef>
              <a:spcAft>
                <a:spcPts val="600"/>
              </a:spcAft>
              <a:buClr>
                <a:srgbClr val="1A3B5B"/>
              </a:buClr>
              <a:buFont typeface="Wingdings" pitchFamily="2" charset="2"/>
              <a:buChar char="§"/>
            </a:pPr>
            <a:r>
              <a:rPr lang="en-US" sz="1600" dirty="0">
                <a:solidFill>
                  <a:srgbClr val="1A3B5B"/>
                </a:solidFill>
              </a:rPr>
              <a:t>Input modes</a:t>
            </a:r>
          </a:p>
          <a:p>
            <a:pPr marL="285750" indent="-285750" fontAlgn="base">
              <a:spcBef>
                <a:spcPts val="600"/>
              </a:spcBef>
              <a:spcAft>
                <a:spcPts val="600"/>
              </a:spcAft>
              <a:buClr>
                <a:srgbClr val="1A3B5B"/>
              </a:buClr>
              <a:buFont typeface="Wingdings" pitchFamily="2" charset="2"/>
              <a:buChar char="§"/>
            </a:pPr>
            <a:r>
              <a:rPr lang="en-US" sz="1600" dirty="0">
                <a:solidFill>
                  <a:srgbClr val="1A3B5B"/>
                </a:solidFill>
              </a:rPr>
              <a:t>Content management systems</a:t>
            </a:r>
          </a:p>
          <a:p>
            <a:pPr marL="285750" indent="-285750" fontAlgn="base">
              <a:spcBef>
                <a:spcPts val="600"/>
              </a:spcBef>
              <a:spcAft>
                <a:spcPts val="600"/>
              </a:spcAft>
              <a:buClr>
                <a:srgbClr val="1A3B5B"/>
              </a:buClr>
              <a:buFont typeface="Wingdings" pitchFamily="2" charset="2"/>
              <a:buChar char="§"/>
            </a:pPr>
            <a:r>
              <a:rPr lang="en-US" sz="1600" dirty="0">
                <a:solidFill>
                  <a:srgbClr val="1A3B5B"/>
                </a:solidFill>
              </a:rPr>
              <a:t>Symbolic communication, AAC</a:t>
            </a:r>
          </a:p>
          <a:p>
            <a:pPr marL="285750" indent="-285750" fontAlgn="base">
              <a:spcBef>
                <a:spcPts val="600"/>
              </a:spcBef>
              <a:spcAft>
                <a:spcPts val="600"/>
              </a:spcAft>
              <a:buClr>
                <a:srgbClr val="1A3B5B"/>
              </a:buClr>
              <a:buFont typeface="Wingdings" pitchFamily="2" charset="2"/>
              <a:buChar char="§"/>
            </a:pPr>
            <a:r>
              <a:rPr lang="en-US" sz="1600" dirty="0">
                <a:solidFill>
                  <a:srgbClr val="1A3B5B"/>
                </a:solidFill>
              </a:rPr>
              <a:t>Dialects and idiolects</a:t>
            </a:r>
          </a:p>
        </p:txBody>
      </p:sp>
      <p:sp>
        <p:nvSpPr>
          <p:cNvPr id="2" name="Title 1">
            <a:extLst>
              <a:ext uri="{FF2B5EF4-FFF2-40B4-BE49-F238E27FC236}">
                <a16:creationId xmlns:a16="http://schemas.microsoft.com/office/drawing/2014/main" id="{C81DB56E-15D1-D64F-2EF0-C39BCEBE5879}"/>
              </a:ext>
            </a:extLst>
          </p:cNvPr>
          <p:cNvSpPr>
            <a:spLocks noGrp="1"/>
          </p:cNvSpPr>
          <p:nvPr>
            <p:ph type="title"/>
          </p:nvPr>
        </p:nvSpPr>
        <p:spPr>
          <a:xfrm>
            <a:off x="503447" y="209677"/>
            <a:ext cx="11059287" cy="877239"/>
          </a:xfrm>
        </p:spPr>
        <p:txBody>
          <a:bodyPr>
            <a:normAutofit/>
          </a:bodyPr>
          <a:lstStyle/>
          <a:p>
            <a:r>
              <a:rPr lang="en-US" dirty="0"/>
              <a:t>More research and innovation needed</a:t>
            </a:r>
          </a:p>
        </p:txBody>
      </p:sp>
    </p:spTree>
    <p:extLst>
      <p:ext uri="{BB962C8B-B14F-4D97-AF65-F5344CB8AC3E}">
        <p14:creationId xmlns:p14="http://schemas.microsoft.com/office/powerpoint/2010/main" val="25384194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9462AC-D32B-6300-5B15-92F7FD51C88D}"/>
            </a:ext>
          </a:extLst>
        </p:cNvPr>
        <p:cNvGrpSpPr/>
        <p:nvPr/>
      </p:nvGrpSpPr>
      <p:grpSpPr>
        <a:xfrm>
          <a:off x="0" y="0"/>
          <a:ext cx="0" cy="0"/>
          <a:chOff x="0" y="0"/>
          <a:chExt cx="0" cy="0"/>
        </a:xfrm>
      </p:grpSpPr>
      <p:sp>
        <p:nvSpPr>
          <p:cNvPr id="5" name="Content Placeholder 2">
            <a:extLst>
              <a:ext uri="{FF2B5EF4-FFF2-40B4-BE49-F238E27FC236}">
                <a16:creationId xmlns:a16="http://schemas.microsoft.com/office/drawing/2014/main" id="{A8FAF39D-8030-5DAD-D271-648B65BF6C04}"/>
              </a:ext>
            </a:extLst>
          </p:cNvPr>
          <p:cNvSpPr>
            <a:spLocks noGrp="1"/>
          </p:cNvSpPr>
          <p:nvPr>
            <p:ph sz="quarter" idx="10"/>
          </p:nvPr>
        </p:nvSpPr>
        <p:spPr>
          <a:xfrm>
            <a:off x="960119" y="1371600"/>
            <a:ext cx="9349489" cy="3977640"/>
          </a:xfrm>
        </p:spPr>
        <p:txBody>
          <a:bodyPr>
            <a:normAutofit/>
          </a:bodyPr>
          <a:lstStyle/>
          <a:p>
            <a:pPr marL="285750" indent="-285750" fontAlgn="base">
              <a:spcBef>
                <a:spcPts val="600"/>
              </a:spcBef>
              <a:spcAft>
                <a:spcPts val="600"/>
              </a:spcAft>
              <a:buClr>
                <a:srgbClr val="1A3B5B"/>
              </a:buClr>
              <a:buFont typeface="Wingdings" pitchFamily="2" charset="2"/>
              <a:buChar char="§"/>
            </a:pPr>
            <a:r>
              <a:rPr lang="en-US" sz="1600" dirty="0">
                <a:solidFill>
                  <a:srgbClr val="1A3B5B"/>
                </a:solidFill>
              </a:rPr>
              <a:t>a</a:t>
            </a:r>
          </a:p>
        </p:txBody>
      </p:sp>
      <p:sp>
        <p:nvSpPr>
          <p:cNvPr id="2" name="Title 1">
            <a:extLst>
              <a:ext uri="{FF2B5EF4-FFF2-40B4-BE49-F238E27FC236}">
                <a16:creationId xmlns:a16="http://schemas.microsoft.com/office/drawing/2014/main" id="{16FFB38E-53CD-676E-77B7-0B62632196C5}"/>
              </a:ext>
            </a:extLst>
          </p:cNvPr>
          <p:cNvSpPr>
            <a:spLocks noGrp="1"/>
          </p:cNvSpPr>
          <p:nvPr>
            <p:ph type="title"/>
          </p:nvPr>
        </p:nvSpPr>
        <p:spPr>
          <a:xfrm>
            <a:off x="503447" y="209677"/>
            <a:ext cx="11059287" cy="877239"/>
          </a:xfrm>
        </p:spPr>
        <p:txBody>
          <a:bodyPr>
            <a:normAutofit/>
          </a:bodyPr>
          <a:lstStyle/>
          <a:p>
            <a:r>
              <a:rPr lang="en-US" dirty="0"/>
              <a:t>Acknowledgments</a:t>
            </a:r>
          </a:p>
        </p:txBody>
      </p:sp>
    </p:spTree>
    <p:extLst>
      <p:ext uri="{BB962C8B-B14F-4D97-AF65-F5344CB8AC3E}">
        <p14:creationId xmlns:p14="http://schemas.microsoft.com/office/powerpoint/2010/main" val="34228407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FA9EFA-8D71-E48C-3621-9E5EC5AF088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304E1B0-3F05-5E50-A6E2-EF9671836448}"/>
              </a:ext>
            </a:extLst>
          </p:cNvPr>
          <p:cNvSpPr>
            <a:spLocks noGrp="1"/>
          </p:cNvSpPr>
          <p:nvPr>
            <p:ph type="title"/>
          </p:nvPr>
        </p:nvSpPr>
        <p:spPr>
          <a:xfrm>
            <a:off x="503447" y="209677"/>
            <a:ext cx="11059287" cy="877239"/>
          </a:xfrm>
        </p:spPr>
        <p:txBody>
          <a:bodyPr/>
          <a:lstStyle/>
          <a:p>
            <a:r>
              <a:rPr lang="en-US" dirty="0"/>
              <a:t>Exploring these hypotheses</a:t>
            </a:r>
          </a:p>
        </p:txBody>
      </p:sp>
      <p:sp>
        <p:nvSpPr>
          <p:cNvPr id="7" name="Oval 6">
            <a:extLst>
              <a:ext uri="{FF2B5EF4-FFF2-40B4-BE49-F238E27FC236}">
                <a16:creationId xmlns:a16="http://schemas.microsoft.com/office/drawing/2014/main" id="{B03726CF-D9A9-52E3-1A1C-DDE23A3A1FD4}"/>
              </a:ext>
            </a:extLst>
          </p:cNvPr>
          <p:cNvSpPr/>
          <p:nvPr/>
        </p:nvSpPr>
        <p:spPr>
          <a:xfrm>
            <a:off x="7405635" y="2314202"/>
            <a:ext cx="3305908" cy="3305908"/>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Long tail</a:t>
            </a:r>
            <a:br>
              <a:rPr lang="en-US" b="1" dirty="0"/>
            </a:br>
            <a:r>
              <a:rPr lang="en-US" b="1" dirty="0"/>
              <a:t>= no support</a:t>
            </a:r>
          </a:p>
        </p:txBody>
      </p:sp>
      <p:sp>
        <p:nvSpPr>
          <p:cNvPr id="8" name="Oval 7">
            <a:extLst>
              <a:ext uri="{FF2B5EF4-FFF2-40B4-BE49-F238E27FC236}">
                <a16:creationId xmlns:a16="http://schemas.microsoft.com/office/drawing/2014/main" id="{8DEF17F2-7FA4-33B5-FC4C-5775DB4E27CC}"/>
              </a:ext>
            </a:extLst>
          </p:cNvPr>
          <p:cNvSpPr/>
          <p:nvPr/>
        </p:nvSpPr>
        <p:spPr>
          <a:xfrm>
            <a:off x="1539764" y="1491362"/>
            <a:ext cx="1917562" cy="1937638"/>
          </a:xfrm>
          <a:prstGeom prst="ellipse">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Dominant languages = support</a:t>
            </a:r>
          </a:p>
        </p:txBody>
      </p:sp>
      <p:sp>
        <p:nvSpPr>
          <p:cNvPr id="10" name="Oval 9">
            <a:extLst>
              <a:ext uri="{FF2B5EF4-FFF2-40B4-BE49-F238E27FC236}">
                <a16:creationId xmlns:a16="http://schemas.microsoft.com/office/drawing/2014/main" id="{DE9C5A66-EF58-D633-5D89-0A09E56EE837}"/>
              </a:ext>
            </a:extLst>
          </p:cNvPr>
          <p:cNvSpPr/>
          <p:nvPr/>
        </p:nvSpPr>
        <p:spPr>
          <a:xfrm>
            <a:off x="4494503" y="2280723"/>
            <a:ext cx="1917562" cy="1937638"/>
          </a:xfrm>
          <a:prstGeom prst="ellipse">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1A1A1A"/>
                </a:solidFill>
              </a:rPr>
              <a:t>Middle</a:t>
            </a:r>
            <a:br>
              <a:rPr lang="en-US" b="1" dirty="0">
                <a:solidFill>
                  <a:srgbClr val="1A1A1A"/>
                </a:solidFill>
              </a:rPr>
            </a:br>
            <a:r>
              <a:rPr lang="en-US" b="1" dirty="0">
                <a:solidFill>
                  <a:srgbClr val="1A1A1A"/>
                </a:solidFill>
              </a:rPr>
              <a:t>= some problems</a:t>
            </a:r>
          </a:p>
        </p:txBody>
      </p:sp>
    </p:spTree>
    <p:extLst>
      <p:ext uri="{BB962C8B-B14F-4D97-AF65-F5344CB8AC3E}">
        <p14:creationId xmlns:p14="http://schemas.microsoft.com/office/powerpoint/2010/main" val="1653210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0"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1F8844-7420-C3E8-237A-C246C4DB29B4}"/>
            </a:ext>
          </a:extLst>
        </p:cNvPr>
        <p:cNvGrpSpPr/>
        <p:nvPr/>
      </p:nvGrpSpPr>
      <p:grpSpPr>
        <a:xfrm>
          <a:off x="0" y="0"/>
          <a:ext cx="0" cy="0"/>
          <a:chOff x="0" y="0"/>
          <a:chExt cx="0" cy="0"/>
        </a:xfrm>
      </p:grpSpPr>
      <p:sp>
        <p:nvSpPr>
          <p:cNvPr id="5" name="Content Placeholder 2">
            <a:extLst>
              <a:ext uri="{FF2B5EF4-FFF2-40B4-BE49-F238E27FC236}">
                <a16:creationId xmlns:a16="http://schemas.microsoft.com/office/drawing/2014/main" id="{3E57D200-273D-2CD8-3313-70ADB718C466}"/>
              </a:ext>
            </a:extLst>
          </p:cNvPr>
          <p:cNvSpPr>
            <a:spLocks noGrp="1"/>
          </p:cNvSpPr>
          <p:nvPr>
            <p:ph sz="quarter" idx="10"/>
          </p:nvPr>
        </p:nvSpPr>
        <p:spPr>
          <a:xfrm>
            <a:off x="960119" y="1371600"/>
            <a:ext cx="9349489" cy="3977640"/>
          </a:xfrm>
        </p:spPr>
        <p:txBody>
          <a:bodyPr>
            <a:noAutofit/>
          </a:bodyPr>
          <a:lstStyle/>
          <a:p>
            <a:pPr marL="285750" indent="-285750" fontAlgn="base">
              <a:spcBef>
                <a:spcPts val="600"/>
              </a:spcBef>
              <a:spcAft>
                <a:spcPts val="600"/>
              </a:spcAft>
              <a:buClr>
                <a:srgbClr val="1A3B5B"/>
              </a:buClr>
              <a:buFont typeface="Wingdings" pitchFamily="2" charset="2"/>
              <a:buChar char="§"/>
            </a:pPr>
            <a:r>
              <a:rPr lang="en-US" sz="1200" dirty="0">
                <a:solidFill>
                  <a:srgbClr val="1A3B5B"/>
                </a:solidFill>
              </a:rPr>
              <a:t>For most language support statistics, see Excel files in </a:t>
            </a:r>
            <a:r>
              <a:rPr lang="en-US" sz="1200" dirty="0">
                <a:solidFill>
                  <a:srgbClr val="1A3B5B"/>
                </a:solidFill>
                <a:hlinkClick r:id="rId3"/>
              </a:rPr>
              <a:t>Research (GitHub)</a:t>
            </a:r>
            <a:endParaRPr lang="en-US" sz="1200" dirty="0">
              <a:solidFill>
                <a:srgbClr val="1A3B5B"/>
              </a:solidFill>
            </a:endParaRPr>
          </a:p>
          <a:p>
            <a:pPr marL="285750" indent="-285750" fontAlgn="base">
              <a:spcBef>
                <a:spcPts val="600"/>
              </a:spcBef>
              <a:spcAft>
                <a:spcPts val="600"/>
              </a:spcAft>
              <a:buClr>
                <a:srgbClr val="1A3B5B"/>
              </a:buClr>
              <a:buFont typeface="Wingdings" pitchFamily="2" charset="2"/>
              <a:buChar char="§"/>
            </a:pPr>
            <a:r>
              <a:rPr lang="en-US" sz="1200" dirty="0">
                <a:solidFill>
                  <a:srgbClr val="1A3B5B"/>
                </a:solidFill>
              </a:rPr>
              <a:t>Slide “How many languages are there?”</a:t>
            </a:r>
          </a:p>
          <a:p>
            <a:pPr marL="651510" lvl="1" indent="-285750" fontAlgn="base">
              <a:spcBef>
                <a:spcPts val="600"/>
              </a:spcBef>
              <a:spcAft>
                <a:spcPts val="600"/>
              </a:spcAft>
              <a:buClr>
                <a:srgbClr val="1A3B5B"/>
              </a:buClr>
              <a:buFont typeface="Wingdings" pitchFamily="2" charset="2"/>
              <a:buChar char="§"/>
            </a:pPr>
            <a:r>
              <a:rPr lang="en-US" sz="1200" dirty="0">
                <a:solidFill>
                  <a:srgbClr val="1A3B5B"/>
                </a:solidFill>
              </a:rPr>
              <a:t>World 7000: </a:t>
            </a:r>
            <a:r>
              <a:rPr lang="en-US" sz="1200" dirty="0">
                <a:solidFill>
                  <a:srgbClr val="1A3B5B"/>
                </a:solidFill>
                <a:hlinkClick r:id="rId4"/>
              </a:rPr>
              <a:t>Choosing a language tag, IANA Language </a:t>
            </a:r>
            <a:r>
              <a:rPr lang="en-US" sz="1200" dirty="0" err="1">
                <a:solidFill>
                  <a:srgbClr val="1A3B5B"/>
                </a:solidFill>
                <a:hlinkClick r:id="rId4"/>
              </a:rPr>
              <a:t>Subtag</a:t>
            </a:r>
            <a:r>
              <a:rPr lang="en-US" sz="1200" dirty="0">
                <a:solidFill>
                  <a:srgbClr val="1A3B5B"/>
                </a:solidFill>
                <a:hlinkClick r:id="rId4"/>
              </a:rPr>
              <a:t> registry (W3C Internationalization)</a:t>
            </a:r>
            <a:r>
              <a:rPr lang="en-US" sz="1200" dirty="0">
                <a:solidFill>
                  <a:srgbClr val="1A3B5B"/>
                </a:solidFill>
              </a:rPr>
              <a:t>; Excel files in GitHub link above</a:t>
            </a:r>
          </a:p>
          <a:p>
            <a:pPr marL="651510" lvl="1" indent="-285750" fontAlgn="base">
              <a:spcBef>
                <a:spcPts val="600"/>
              </a:spcBef>
              <a:spcAft>
                <a:spcPts val="600"/>
              </a:spcAft>
              <a:buClr>
                <a:srgbClr val="1A3B5B"/>
              </a:buClr>
              <a:buFont typeface="Wingdings" pitchFamily="2" charset="2"/>
              <a:buChar char="§"/>
            </a:pPr>
            <a:r>
              <a:rPr lang="en-US" sz="1200" dirty="0">
                <a:solidFill>
                  <a:srgbClr val="1A3B5B"/>
                </a:solidFill>
              </a:rPr>
              <a:t>Wikipedia 350: </a:t>
            </a:r>
            <a:r>
              <a:rPr lang="en-US" sz="1200" dirty="0">
                <a:solidFill>
                  <a:srgbClr val="1A3B5B"/>
                </a:solidFill>
                <a:hlinkClick r:id="rId5"/>
              </a:rPr>
              <a:t>List of </a:t>
            </a:r>
            <a:r>
              <a:rPr lang="en-US" sz="1200" dirty="0" err="1">
                <a:solidFill>
                  <a:srgbClr val="1A3B5B"/>
                </a:solidFill>
                <a:hlinkClick r:id="rId5"/>
              </a:rPr>
              <a:t>Wikipedias</a:t>
            </a:r>
            <a:r>
              <a:rPr lang="en-US" sz="1200" dirty="0">
                <a:solidFill>
                  <a:srgbClr val="1A3B5B"/>
                </a:solidFill>
              </a:rPr>
              <a:t> retrieved 2025-01-25</a:t>
            </a:r>
          </a:p>
          <a:p>
            <a:pPr marL="651510" lvl="1" indent="-285750" fontAlgn="base">
              <a:spcBef>
                <a:spcPts val="600"/>
              </a:spcBef>
              <a:spcAft>
                <a:spcPts val="600"/>
              </a:spcAft>
              <a:buClr>
                <a:srgbClr val="1A3B5B"/>
              </a:buClr>
              <a:buFont typeface="Wingdings" pitchFamily="2" charset="2"/>
              <a:buChar char="§"/>
            </a:pPr>
            <a:r>
              <a:rPr lang="en-US" sz="1200" dirty="0">
                <a:solidFill>
                  <a:srgbClr val="1A3B5B"/>
                </a:solidFill>
              </a:rPr>
              <a:t>Sacred texts 2200: </a:t>
            </a:r>
            <a:r>
              <a:rPr lang="en-US" sz="1200" u="sng" dirty="0">
                <a:solidFill>
                  <a:srgbClr val="467886"/>
                </a:solidFill>
                <a:effectLst/>
                <a:hlinkClick r:id="rId6"/>
              </a:rPr>
              <a:t>Bible Languages and Translations - Bible.com</a:t>
            </a:r>
            <a:r>
              <a:rPr lang="en-US" sz="1200" dirty="0">
                <a:solidFill>
                  <a:srgbClr val="1A3B5B"/>
                </a:solidFill>
              </a:rPr>
              <a:t> retrieved 2025-01-25</a:t>
            </a:r>
          </a:p>
          <a:p>
            <a:pPr marL="651510" lvl="1" indent="-285750" fontAlgn="base">
              <a:spcBef>
                <a:spcPts val="600"/>
              </a:spcBef>
              <a:spcAft>
                <a:spcPts val="600"/>
              </a:spcAft>
              <a:buClr>
                <a:srgbClr val="1A3B5B"/>
              </a:buClr>
              <a:buFont typeface="Wingdings" pitchFamily="2" charset="2"/>
              <a:buChar char="§"/>
            </a:pPr>
            <a:r>
              <a:rPr lang="en-US" sz="1200" dirty="0">
                <a:solidFill>
                  <a:srgbClr val="1A3B5B"/>
                </a:solidFill>
              </a:rPr>
              <a:t>Written messages 4000: </a:t>
            </a:r>
            <a:r>
              <a:rPr lang="en-US" sz="1200" dirty="0" err="1">
                <a:solidFill>
                  <a:srgbClr val="1A3B5B"/>
                </a:solidFill>
                <a:hlinkClick r:id="rId7"/>
              </a:rPr>
              <a:t>Ethnologue</a:t>
            </a:r>
            <a:r>
              <a:rPr lang="en-US" sz="1200" dirty="0">
                <a:solidFill>
                  <a:srgbClr val="1A3B5B"/>
                </a:solidFill>
                <a:hlinkClick r:id="rId7"/>
              </a:rPr>
              <a:t>: How many languages in the world are unwritten? 2023-01-27 at Archive.org</a:t>
            </a:r>
            <a:r>
              <a:rPr lang="en-US" sz="1200" dirty="0">
                <a:solidFill>
                  <a:srgbClr val="1A3B5B"/>
                </a:solidFill>
              </a:rPr>
              <a:t> retrieved 2025-03-08 </a:t>
            </a:r>
          </a:p>
          <a:p>
            <a:pPr marL="651510" lvl="1" indent="-285750" fontAlgn="base">
              <a:spcBef>
                <a:spcPts val="600"/>
              </a:spcBef>
              <a:spcAft>
                <a:spcPts val="600"/>
              </a:spcAft>
              <a:buClr>
                <a:srgbClr val="1A3B5B"/>
              </a:buClr>
              <a:buFont typeface="Wingdings" pitchFamily="2" charset="2"/>
              <a:buChar char="§"/>
            </a:pPr>
            <a:r>
              <a:rPr lang="en-US" sz="1200" dirty="0">
                <a:solidFill>
                  <a:srgbClr val="1A3B5B"/>
                </a:solidFill>
              </a:rPr>
              <a:t>Text-to-speech languages 125: see Excel files in GitHub link above</a:t>
            </a:r>
          </a:p>
          <a:p>
            <a:pPr marL="285750" indent="-285750" fontAlgn="base">
              <a:spcBef>
                <a:spcPts val="600"/>
              </a:spcBef>
              <a:spcAft>
                <a:spcPts val="600"/>
              </a:spcAft>
              <a:buClr>
                <a:srgbClr val="1A3B5B"/>
              </a:buClr>
              <a:buFont typeface="Wingdings" pitchFamily="2" charset="2"/>
              <a:buChar char="§"/>
            </a:pPr>
            <a:r>
              <a:rPr lang="en-US" sz="1200" dirty="0">
                <a:solidFill>
                  <a:srgbClr val="1A3B5B"/>
                </a:solidFill>
              </a:rPr>
              <a:t>Slide “Not-so-random sample”: </a:t>
            </a:r>
            <a:r>
              <a:rPr lang="en-US" sz="1200" dirty="0">
                <a:solidFill>
                  <a:srgbClr val="1A3B5B"/>
                </a:solidFill>
                <a:hlinkClick r:id="rId8"/>
              </a:rPr>
              <a:t>8</a:t>
            </a:r>
            <a:r>
              <a:rPr lang="en-US" sz="1200" baseline="30000" dirty="0">
                <a:solidFill>
                  <a:srgbClr val="1A3B5B"/>
                </a:solidFill>
                <a:hlinkClick r:id="rId8"/>
              </a:rPr>
              <a:t>th</a:t>
            </a:r>
            <a:r>
              <a:rPr lang="en-US" sz="1200" dirty="0">
                <a:solidFill>
                  <a:srgbClr val="1A3B5B"/>
                </a:solidFill>
                <a:hlinkClick r:id="rId8"/>
              </a:rPr>
              <a:t> Schedule to the Constitution of India</a:t>
            </a:r>
            <a:endParaRPr lang="en-US" sz="1200" dirty="0">
              <a:solidFill>
                <a:srgbClr val="1A3B5B"/>
              </a:solidFill>
            </a:endParaRPr>
          </a:p>
          <a:p>
            <a:pPr marL="285750" indent="-285750" fontAlgn="base">
              <a:spcBef>
                <a:spcPts val="600"/>
              </a:spcBef>
              <a:spcAft>
                <a:spcPts val="600"/>
              </a:spcAft>
              <a:buClr>
                <a:srgbClr val="1A3B5B"/>
              </a:buClr>
              <a:buFont typeface="Wingdings" pitchFamily="2" charset="2"/>
              <a:buChar char="§"/>
            </a:pPr>
            <a:r>
              <a:rPr lang="en-US" sz="1200" dirty="0">
                <a:solidFill>
                  <a:srgbClr val="1A3B5B"/>
                </a:solidFill>
                <a:hlinkClick r:id="rId9"/>
              </a:rPr>
              <a:t>Language demo pages</a:t>
            </a:r>
            <a:r>
              <a:rPr lang="en-US" sz="1200" dirty="0">
                <a:solidFill>
                  <a:srgbClr val="1A3B5B"/>
                </a:solidFill>
              </a:rPr>
              <a:t> created for this project</a:t>
            </a:r>
          </a:p>
          <a:p>
            <a:pPr marL="285750" indent="-285750" fontAlgn="base">
              <a:spcBef>
                <a:spcPts val="600"/>
              </a:spcBef>
              <a:spcAft>
                <a:spcPts val="600"/>
              </a:spcAft>
              <a:buClr>
                <a:srgbClr val="1A3B5B"/>
              </a:buClr>
              <a:buFont typeface="Wingdings" pitchFamily="2" charset="2"/>
              <a:buChar char="§"/>
            </a:pPr>
            <a:r>
              <a:rPr lang="en-US" sz="1200" dirty="0">
                <a:solidFill>
                  <a:srgbClr val="1A3B5B"/>
                </a:solidFill>
              </a:rPr>
              <a:t>Slide “Participant: Italian, Calabrian, English”: </a:t>
            </a:r>
            <a:r>
              <a:rPr lang="en-US" sz="1200" dirty="0">
                <a:solidFill>
                  <a:srgbClr val="1A3B5B"/>
                </a:solidFill>
                <a:hlinkClick r:id="rId10"/>
              </a:rPr>
              <a:t>Finding Italy language samples of a participant's regional </a:t>
            </a:r>
            <a:r>
              <a:rPr lang="en-US" sz="1200" dirty="0" err="1">
                <a:solidFill>
                  <a:srgbClr val="1A3B5B"/>
                </a:solidFill>
                <a:hlinkClick r:id="rId10"/>
              </a:rPr>
              <a:t>lect</a:t>
            </a:r>
            <a:r>
              <a:rPr lang="en-US" sz="1200" dirty="0">
                <a:solidFill>
                  <a:srgbClr val="1A3B5B"/>
                </a:solidFill>
                <a:hlinkClick r:id="rId10"/>
              </a:rPr>
              <a:t> (GitHub issue #55)</a:t>
            </a:r>
            <a:endParaRPr lang="en-US" sz="1200" dirty="0">
              <a:solidFill>
                <a:srgbClr val="1A3B5B"/>
              </a:solidFill>
            </a:endParaRPr>
          </a:p>
          <a:p>
            <a:pPr marL="285750" indent="-285750" fontAlgn="base">
              <a:spcBef>
                <a:spcPts val="600"/>
              </a:spcBef>
              <a:spcAft>
                <a:spcPts val="600"/>
              </a:spcAft>
              <a:buClr>
                <a:srgbClr val="1A3B5B"/>
              </a:buClr>
              <a:buFont typeface="Wingdings" pitchFamily="2" charset="2"/>
              <a:buChar char="§"/>
            </a:pPr>
            <a:r>
              <a:rPr lang="en-US" sz="1200" dirty="0">
                <a:solidFill>
                  <a:srgbClr val="1A3B5B"/>
                </a:solidFill>
              </a:rPr>
              <a:t>Slide “Language growth in </a:t>
            </a:r>
            <a:r>
              <a:rPr lang="en-US" sz="1200" dirty="0" err="1">
                <a:solidFill>
                  <a:srgbClr val="1A3B5B"/>
                </a:solidFill>
              </a:rPr>
              <a:t>Gboard</a:t>
            </a:r>
            <a:r>
              <a:rPr lang="en-US" sz="1200" dirty="0">
                <a:solidFill>
                  <a:srgbClr val="1A3B5B"/>
                </a:solidFill>
              </a:rPr>
              <a:t>”: see “</a:t>
            </a:r>
            <a:r>
              <a:rPr lang="en-US" sz="1200" dirty="0" err="1">
                <a:solidFill>
                  <a:srgbClr val="1A3B5B"/>
                </a:solidFill>
              </a:rPr>
              <a:t>Gboard</a:t>
            </a:r>
            <a:r>
              <a:rPr lang="en-US" sz="1200" dirty="0">
                <a:solidFill>
                  <a:srgbClr val="1A3B5B"/>
                </a:solidFill>
              </a:rPr>
              <a:t>” Excel in GitHub link above</a:t>
            </a:r>
          </a:p>
          <a:p>
            <a:pPr fontAlgn="base">
              <a:spcBef>
                <a:spcPts val="600"/>
              </a:spcBef>
              <a:spcAft>
                <a:spcPts val="600"/>
              </a:spcAft>
              <a:buClr>
                <a:srgbClr val="1A3B5B"/>
              </a:buClr>
            </a:pPr>
            <a:endParaRPr lang="en-US" sz="1200" dirty="0">
              <a:solidFill>
                <a:srgbClr val="1A3B5B"/>
              </a:solidFill>
            </a:endParaRPr>
          </a:p>
        </p:txBody>
      </p:sp>
      <p:sp>
        <p:nvSpPr>
          <p:cNvPr id="2" name="Title 1">
            <a:extLst>
              <a:ext uri="{FF2B5EF4-FFF2-40B4-BE49-F238E27FC236}">
                <a16:creationId xmlns:a16="http://schemas.microsoft.com/office/drawing/2014/main" id="{7362716C-5EBA-85FA-E72D-E6B2500ED189}"/>
              </a:ext>
            </a:extLst>
          </p:cNvPr>
          <p:cNvSpPr>
            <a:spLocks noGrp="1"/>
          </p:cNvSpPr>
          <p:nvPr>
            <p:ph type="title"/>
          </p:nvPr>
        </p:nvSpPr>
        <p:spPr>
          <a:xfrm>
            <a:off x="503447" y="209677"/>
            <a:ext cx="11059287" cy="877239"/>
          </a:xfrm>
        </p:spPr>
        <p:txBody>
          <a:bodyPr>
            <a:normAutofit/>
          </a:bodyPr>
          <a:lstStyle/>
          <a:p>
            <a:r>
              <a:rPr lang="en-US" dirty="0"/>
              <a:t>Sources</a:t>
            </a:r>
          </a:p>
        </p:txBody>
      </p:sp>
    </p:spTree>
    <p:extLst>
      <p:ext uri="{BB962C8B-B14F-4D97-AF65-F5344CB8AC3E}">
        <p14:creationId xmlns:p14="http://schemas.microsoft.com/office/powerpoint/2010/main" val="5641616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9DCBBB-23E0-3EEF-0847-4BDCDE7CE992}"/>
            </a:ext>
          </a:extLst>
        </p:cNvPr>
        <p:cNvGrpSpPr/>
        <p:nvPr/>
      </p:nvGrpSpPr>
      <p:grpSpPr>
        <a:xfrm>
          <a:off x="0" y="0"/>
          <a:ext cx="0" cy="0"/>
          <a:chOff x="0" y="0"/>
          <a:chExt cx="0" cy="0"/>
        </a:xfrm>
      </p:grpSpPr>
      <p:sp>
        <p:nvSpPr>
          <p:cNvPr id="5" name="Content Placeholder 2">
            <a:extLst>
              <a:ext uri="{FF2B5EF4-FFF2-40B4-BE49-F238E27FC236}">
                <a16:creationId xmlns:a16="http://schemas.microsoft.com/office/drawing/2014/main" id="{F8949211-7D98-B09B-CFDB-87E9761B2DF0}"/>
              </a:ext>
            </a:extLst>
          </p:cNvPr>
          <p:cNvSpPr>
            <a:spLocks noGrp="1"/>
          </p:cNvSpPr>
          <p:nvPr>
            <p:ph sz="quarter" idx="10"/>
          </p:nvPr>
        </p:nvSpPr>
        <p:spPr>
          <a:xfrm>
            <a:off x="960119" y="1371600"/>
            <a:ext cx="9349489" cy="3977640"/>
          </a:xfrm>
        </p:spPr>
        <p:txBody>
          <a:bodyPr>
            <a:normAutofit/>
          </a:bodyPr>
          <a:lstStyle/>
          <a:p>
            <a:pPr marL="285750" indent="-285750" fontAlgn="base">
              <a:spcBef>
                <a:spcPts val="600"/>
              </a:spcBef>
              <a:spcAft>
                <a:spcPts val="600"/>
              </a:spcAft>
              <a:buClr>
                <a:srgbClr val="1A3B5B"/>
              </a:buClr>
              <a:buFont typeface="Wingdings" pitchFamily="2" charset="2"/>
              <a:buChar char="§"/>
            </a:pPr>
            <a:r>
              <a:rPr lang="en-US" sz="1600" dirty="0">
                <a:solidFill>
                  <a:srgbClr val="1A3B5B"/>
                </a:solidFill>
                <a:hlinkClick r:id="rId3"/>
              </a:rPr>
              <a:t>2022-2032 International Decade of Indigenous Languages (UNESCO)</a:t>
            </a:r>
            <a:endParaRPr lang="en-US" sz="1600" dirty="0">
              <a:solidFill>
                <a:srgbClr val="1A3B5B"/>
              </a:solidFill>
            </a:endParaRPr>
          </a:p>
          <a:p>
            <a:pPr marL="285750" indent="-285750" fontAlgn="base">
              <a:spcBef>
                <a:spcPts val="600"/>
              </a:spcBef>
              <a:spcAft>
                <a:spcPts val="600"/>
              </a:spcAft>
              <a:buClr>
                <a:srgbClr val="1A3B5B"/>
              </a:buClr>
              <a:buFont typeface="Wingdings" pitchFamily="2" charset="2"/>
              <a:buChar char="§"/>
            </a:pPr>
            <a:r>
              <a:rPr lang="en-US" sz="1600" dirty="0" err="1">
                <a:solidFill>
                  <a:srgbClr val="1A3B5B"/>
                </a:solidFill>
                <a:hlinkClick r:id="rId4"/>
              </a:rPr>
              <a:t>Analysing</a:t>
            </a:r>
            <a:r>
              <a:rPr lang="en-US" sz="1600" dirty="0">
                <a:solidFill>
                  <a:srgbClr val="1A3B5B"/>
                </a:solidFill>
                <a:hlinkClick r:id="rId4"/>
              </a:rPr>
              <a:t> support for text layout on the Web (W3C Internationalization)</a:t>
            </a:r>
            <a:r>
              <a:rPr lang="en-US" sz="1600" dirty="0">
                <a:solidFill>
                  <a:srgbClr val="1A3B5B"/>
                </a:solidFill>
              </a:rPr>
              <a:t> — includes gaps for text sizing and spacing</a:t>
            </a:r>
          </a:p>
          <a:p>
            <a:pPr marL="285750" indent="-285750" fontAlgn="base">
              <a:spcBef>
                <a:spcPts val="600"/>
              </a:spcBef>
              <a:spcAft>
                <a:spcPts val="600"/>
              </a:spcAft>
              <a:buClr>
                <a:srgbClr val="1A3B5B"/>
              </a:buClr>
              <a:buFont typeface="Wingdings" pitchFamily="2" charset="2"/>
              <a:buChar char="§"/>
            </a:pPr>
            <a:r>
              <a:rPr lang="en-US" sz="1600" dirty="0">
                <a:solidFill>
                  <a:srgbClr val="1A3B5B"/>
                </a:solidFill>
                <a:hlinkClick r:id="rId5"/>
              </a:rPr>
              <a:t>The Script Encoding Initiative</a:t>
            </a:r>
            <a:endParaRPr lang="en-US" sz="1600" dirty="0">
              <a:solidFill>
                <a:srgbClr val="1A3B5B"/>
              </a:solidFill>
            </a:endParaRPr>
          </a:p>
          <a:p>
            <a:pPr marL="285750" indent="-285750" fontAlgn="base">
              <a:spcBef>
                <a:spcPts val="600"/>
              </a:spcBef>
              <a:spcAft>
                <a:spcPts val="600"/>
              </a:spcAft>
              <a:buClr>
                <a:srgbClr val="1A3B5B"/>
              </a:buClr>
              <a:buFont typeface="Wingdings" pitchFamily="2" charset="2"/>
              <a:buChar char="§"/>
            </a:pPr>
            <a:endParaRPr lang="en-US" sz="1600" dirty="0">
              <a:solidFill>
                <a:srgbClr val="1A3B5B"/>
              </a:solidFill>
            </a:endParaRPr>
          </a:p>
        </p:txBody>
      </p:sp>
      <p:sp>
        <p:nvSpPr>
          <p:cNvPr id="2" name="Title 1">
            <a:extLst>
              <a:ext uri="{FF2B5EF4-FFF2-40B4-BE49-F238E27FC236}">
                <a16:creationId xmlns:a16="http://schemas.microsoft.com/office/drawing/2014/main" id="{6EF1B165-4412-03A5-5486-15586ECA1C63}"/>
              </a:ext>
            </a:extLst>
          </p:cNvPr>
          <p:cNvSpPr>
            <a:spLocks noGrp="1"/>
          </p:cNvSpPr>
          <p:nvPr>
            <p:ph type="title"/>
          </p:nvPr>
        </p:nvSpPr>
        <p:spPr>
          <a:xfrm>
            <a:off x="503447" y="209677"/>
            <a:ext cx="11059287" cy="877239"/>
          </a:xfrm>
        </p:spPr>
        <p:txBody>
          <a:bodyPr>
            <a:normAutofit/>
          </a:bodyPr>
          <a:lstStyle/>
          <a:p>
            <a:r>
              <a:rPr lang="en-US" dirty="0"/>
              <a:t>Further Reading</a:t>
            </a:r>
          </a:p>
        </p:txBody>
      </p:sp>
    </p:spTree>
    <p:extLst>
      <p:ext uri="{BB962C8B-B14F-4D97-AF65-F5344CB8AC3E}">
        <p14:creationId xmlns:p14="http://schemas.microsoft.com/office/powerpoint/2010/main" val="3453421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50F95F-6604-F763-392B-FC7A47887816}"/>
            </a:ext>
          </a:extLst>
        </p:cNvPr>
        <p:cNvGrpSpPr/>
        <p:nvPr/>
      </p:nvGrpSpPr>
      <p:grpSpPr>
        <a:xfrm>
          <a:off x="0" y="0"/>
          <a:ext cx="0" cy="0"/>
          <a:chOff x="0" y="0"/>
          <a:chExt cx="0" cy="0"/>
        </a:xfrm>
      </p:grpSpPr>
      <p:sp>
        <p:nvSpPr>
          <p:cNvPr id="5" name="Content Placeholder 2">
            <a:extLst>
              <a:ext uri="{FF2B5EF4-FFF2-40B4-BE49-F238E27FC236}">
                <a16:creationId xmlns:a16="http://schemas.microsoft.com/office/drawing/2014/main" id="{F5F07184-5FBA-46E3-78DD-03640DE30660}"/>
              </a:ext>
            </a:extLst>
          </p:cNvPr>
          <p:cNvSpPr>
            <a:spLocks noGrp="1"/>
          </p:cNvSpPr>
          <p:nvPr>
            <p:ph sz="quarter" idx="10"/>
          </p:nvPr>
        </p:nvSpPr>
        <p:spPr>
          <a:xfrm>
            <a:off x="960120" y="1371600"/>
            <a:ext cx="7498080" cy="3977640"/>
          </a:xfrm>
        </p:spPr>
        <p:txBody>
          <a:bodyPr>
            <a:normAutofit/>
          </a:bodyPr>
          <a:lstStyle/>
          <a:p>
            <a:pPr marL="285750" indent="-285750" fontAlgn="base">
              <a:buClr>
                <a:srgbClr val="1A3B5B"/>
              </a:buClr>
              <a:buFont typeface="Wingdings" pitchFamily="2" charset="2"/>
              <a:buChar char="§"/>
            </a:pPr>
            <a:r>
              <a:rPr lang="en-US" b="0" i="0" dirty="0">
                <a:solidFill>
                  <a:srgbClr val="1A3B5B"/>
                </a:solidFill>
                <a:effectLst/>
              </a:rPr>
              <a:t>It depends who you ask.</a:t>
            </a:r>
          </a:p>
          <a:p>
            <a:pPr marL="285750" indent="-285750" fontAlgn="base">
              <a:buClr>
                <a:srgbClr val="1A3B5B"/>
              </a:buClr>
              <a:buFont typeface="Wingdings" pitchFamily="2" charset="2"/>
              <a:buChar char="§"/>
            </a:pPr>
            <a:r>
              <a:rPr lang="en-US" dirty="0">
                <a:solidFill>
                  <a:srgbClr val="1A3B5B"/>
                </a:solidFill>
              </a:rPr>
              <a:t>Mutually intelligibility</a:t>
            </a:r>
            <a:endParaRPr lang="en-US" b="0" i="0" dirty="0">
              <a:solidFill>
                <a:srgbClr val="1A3B5B"/>
              </a:solidFill>
              <a:effectLst/>
            </a:endParaRPr>
          </a:p>
          <a:p>
            <a:pPr marL="285750" indent="-285750" fontAlgn="base">
              <a:buClr>
                <a:srgbClr val="1A3B5B"/>
              </a:buClr>
              <a:buFont typeface="Wingdings" pitchFamily="2" charset="2"/>
              <a:buChar char="§"/>
            </a:pPr>
            <a:r>
              <a:rPr lang="en-US" dirty="0">
                <a:solidFill>
                  <a:srgbClr val="1A3B5B"/>
                </a:solidFill>
              </a:rPr>
              <a:t>On the web, use the IANA Language </a:t>
            </a:r>
            <a:r>
              <a:rPr lang="en-US" dirty="0" err="1">
                <a:solidFill>
                  <a:srgbClr val="1A3B5B"/>
                </a:solidFill>
              </a:rPr>
              <a:t>Subtag</a:t>
            </a:r>
            <a:r>
              <a:rPr lang="en-US" dirty="0">
                <a:solidFill>
                  <a:srgbClr val="1A3B5B"/>
                </a:solidFill>
              </a:rPr>
              <a:t> registry.</a:t>
            </a:r>
          </a:p>
        </p:txBody>
      </p:sp>
      <p:sp>
        <p:nvSpPr>
          <p:cNvPr id="2" name="Title 1">
            <a:extLst>
              <a:ext uri="{FF2B5EF4-FFF2-40B4-BE49-F238E27FC236}">
                <a16:creationId xmlns:a16="http://schemas.microsoft.com/office/drawing/2014/main" id="{456D637F-56BE-CD47-3EC7-6710D8BF7D01}"/>
              </a:ext>
            </a:extLst>
          </p:cNvPr>
          <p:cNvSpPr>
            <a:spLocks noGrp="1"/>
          </p:cNvSpPr>
          <p:nvPr>
            <p:ph type="title"/>
          </p:nvPr>
        </p:nvSpPr>
        <p:spPr>
          <a:xfrm>
            <a:off x="503447" y="209677"/>
            <a:ext cx="11059287" cy="877239"/>
          </a:xfrm>
        </p:spPr>
        <p:txBody>
          <a:bodyPr/>
          <a:lstStyle/>
          <a:p>
            <a:r>
              <a:rPr lang="en-US" dirty="0"/>
              <a:t>What is a “language?”</a:t>
            </a:r>
          </a:p>
        </p:txBody>
      </p:sp>
      <p:sp>
        <p:nvSpPr>
          <p:cNvPr id="4" name="TextBox 3">
            <a:extLst>
              <a:ext uri="{FF2B5EF4-FFF2-40B4-BE49-F238E27FC236}">
                <a16:creationId xmlns:a16="http://schemas.microsoft.com/office/drawing/2014/main" id="{7824D4E1-F9AF-C116-33EF-798AB27C3755}"/>
              </a:ext>
            </a:extLst>
          </p:cNvPr>
          <p:cNvSpPr txBox="1"/>
          <p:nvPr/>
        </p:nvSpPr>
        <p:spPr>
          <a:xfrm>
            <a:off x="1718268" y="3429000"/>
            <a:ext cx="2763297" cy="1200329"/>
          </a:xfrm>
          <a:prstGeom prst="rect">
            <a:avLst/>
          </a:prstGeom>
          <a:noFill/>
        </p:spPr>
        <p:txBody>
          <a:bodyPr wrap="square">
            <a:spAutoFit/>
          </a:bodyPr>
          <a:lstStyle/>
          <a:p>
            <a:r>
              <a:rPr lang="en-US" dirty="0">
                <a:solidFill>
                  <a:srgbClr val="1A3B5B"/>
                </a:solidFill>
                <a:latin typeface="Courier New" panose="02070309020205020404" pitchFamily="49" charset="0"/>
                <a:cs typeface="Courier New" panose="02070309020205020404" pitchFamily="49" charset="0"/>
              </a:rPr>
              <a:t>&lt;html lang="</a:t>
            </a:r>
            <a:r>
              <a:rPr lang="en-US" dirty="0" err="1">
                <a:solidFill>
                  <a:srgbClr val="1A3B5B"/>
                </a:solidFill>
                <a:latin typeface="Courier New" panose="02070309020205020404" pitchFamily="49" charset="0"/>
                <a:cs typeface="Courier New" panose="02070309020205020404" pitchFamily="49" charset="0"/>
              </a:rPr>
              <a:t>en</a:t>
            </a:r>
            <a:r>
              <a:rPr lang="en-US" dirty="0">
                <a:solidFill>
                  <a:srgbClr val="1A3B5B"/>
                </a:solidFill>
                <a:latin typeface="Courier New" panose="02070309020205020404" pitchFamily="49" charset="0"/>
                <a:cs typeface="Courier New" panose="02070309020205020404" pitchFamily="49" charset="0"/>
              </a:rPr>
              <a:t>"&gt;</a:t>
            </a:r>
          </a:p>
          <a:p>
            <a:endParaRPr lang="en-US" dirty="0">
              <a:solidFill>
                <a:srgbClr val="1A3B5B"/>
              </a:solidFill>
              <a:latin typeface="Courier New" panose="02070309020205020404" pitchFamily="49" charset="0"/>
              <a:cs typeface="Courier New" panose="02070309020205020404" pitchFamily="49" charset="0"/>
            </a:endParaRPr>
          </a:p>
          <a:p>
            <a:endParaRPr lang="en-US" dirty="0">
              <a:solidFill>
                <a:srgbClr val="1A3B5B"/>
              </a:solidFill>
              <a:latin typeface="Courier New" panose="02070309020205020404" pitchFamily="49" charset="0"/>
              <a:cs typeface="Courier New" panose="02070309020205020404" pitchFamily="49" charset="0"/>
            </a:endParaRPr>
          </a:p>
          <a:p>
            <a:r>
              <a:rPr lang="en-US" dirty="0">
                <a:solidFill>
                  <a:srgbClr val="1A3B5B"/>
                </a:solidFill>
                <a:latin typeface="Courier New" panose="02070309020205020404" pitchFamily="49" charset="0"/>
                <a:cs typeface="Courier New" panose="02070309020205020404" pitchFamily="49" charset="0"/>
              </a:rPr>
              <a:t>&lt;p lang="es"&gt;</a:t>
            </a:r>
            <a:endParaRPr lang="en-US" dirty="0"/>
          </a:p>
        </p:txBody>
      </p:sp>
    </p:spTree>
    <p:extLst>
      <p:ext uri="{BB962C8B-B14F-4D97-AF65-F5344CB8AC3E}">
        <p14:creationId xmlns:p14="http://schemas.microsoft.com/office/powerpoint/2010/main" val="1535704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0" end="0"/>
                                            </p:txEl>
                                          </p:spTgt>
                                        </p:tgtEl>
                                        <p:attrNameLst>
                                          <p:attrName>style.visibility</p:attrName>
                                        </p:attrNameLst>
                                      </p:cBhvr>
                                      <p:to>
                                        <p:strVal val="visible"/>
                                      </p:to>
                                    </p:set>
                                    <p:animEffect transition="in" filter="fade">
                                      <p:cBhvr>
                                        <p:cTn id="22" dur="500"/>
                                        <p:tgtEl>
                                          <p:spTgt spid="4">
                                            <p:txEl>
                                              <p:pRg st="0" end="0"/>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Effect transition="in" filter="fade">
                                      <p:cBhvr>
                                        <p:cTn id="25"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505F17-8A34-2458-82BE-2B11F8F462C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8967F5A-88A7-03F7-9969-3350893FB09E}"/>
              </a:ext>
            </a:extLst>
          </p:cNvPr>
          <p:cNvSpPr>
            <a:spLocks noGrp="1"/>
          </p:cNvSpPr>
          <p:nvPr>
            <p:ph type="title"/>
          </p:nvPr>
        </p:nvSpPr>
        <p:spPr>
          <a:xfrm>
            <a:off x="1097772" y="210312"/>
            <a:ext cx="9315006" cy="925793"/>
          </a:xfrm>
        </p:spPr>
        <p:txBody>
          <a:bodyPr>
            <a:normAutofit/>
          </a:bodyPr>
          <a:lstStyle/>
          <a:p>
            <a:r>
              <a:rPr lang="en-US" dirty="0"/>
              <a:t>How many languages are there?</a:t>
            </a:r>
          </a:p>
        </p:txBody>
      </p:sp>
      <p:sp>
        <p:nvSpPr>
          <p:cNvPr id="27" name="Rectangle 26">
            <a:extLst>
              <a:ext uri="{FF2B5EF4-FFF2-40B4-BE49-F238E27FC236}">
                <a16:creationId xmlns:a16="http://schemas.microsoft.com/office/drawing/2014/main" id="{FCF106F8-63FF-2D53-B0B7-AF1D6C3DFC70}"/>
              </a:ext>
              <a:ext uri="{C183D7F6-B498-43B3-948B-1728B52AA6E4}">
                <adec:decorative xmlns:adec="http://schemas.microsoft.com/office/drawing/2017/decorative" val="1"/>
              </a:ext>
            </a:extLst>
          </p:cNvPr>
          <p:cNvSpPr/>
          <p:nvPr/>
        </p:nvSpPr>
        <p:spPr>
          <a:xfrm>
            <a:off x="1097772" y="1714500"/>
            <a:ext cx="10940153" cy="3834245"/>
          </a:xfrm>
          <a:prstGeom prst="rect">
            <a:avLst/>
          </a:prstGeom>
          <a:solidFill>
            <a:schemeClr val="accent4">
              <a:lumMod val="75000"/>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Graphic 3" descr="People in the world">
            <a:extLst>
              <a:ext uri="{FF2B5EF4-FFF2-40B4-BE49-F238E27FC236}">
                <a16:creationId xmlns:a16="http://schemas.microsoft.com/office/drawing/2014/main" id="{EBF683FB-4466-54A0-1295-6CF7D942A523}"/>
              </a:ext>
              <a:ext uri="{C183D7F6-B498-43B3-948B-1728B52AA6E4}">
                <adec:decorative xmlns:adec="http://schemas.microsoft.com/office/drawing/2017/decorative" val="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677979" y="2411503"/>
            <a:ext cx="1811216" cy="1811216"/>
          </a:xfrm>
          <a:prstGeom prst="rect">
            <a:avLst/>
          </a:prstGeom>
        </p:spPr>
      </p:pic>
      <p:sp>
        <p:nvSpPr>
          <p:cNvPr id="5" name="TextBox 4">
            <a:extLst>
              <a:ext uri="{FF2B5EF4-FFF2-40B4-BE49-F238E27FC236}">
                <a16:creationId xmlns:a16="http://schemas.microsoft.com/office/drawing/2014/main" id="{C00F77E0-E4F8-9216-B938-FF2DEDC68369}"/>
              </a:ext>
            </a:extLst>
          </p:cNvPr>
          <p:cNvSpPr txBox="1"/>
          <p:nvPr/>
        </p:nvSpPr>
        <p:spPr>
          <a:xfrm>
            <a:off x="1811576" y="4035681"/>
            <a:ext cx="1544021" cy="707886"/>
          </a:xfrm>
          <a:prstGeom prst="rect">
            <a:avLst/>
          </a:prstGeom>
          <a:noFill/>
        </p:spPr>
        <p:txBody>
          <a:bodyPr wrap="square" rtlCol="0">
            <a:spAutoFit/>
          </a:bodyPr>
          <a:lstStyle/>
          <a:p>
            <a:pPr algn="ctr"/>
            <a:r>
              <a:rPr lang="en-US" sz="2000" dirty="0">
                <a:solidFill>
                  <a:schemeClr val="accent1">
                    <a:lumMod val="10000"/>
                  </a:schemeClr>
                </a:solidFill>
              </a:rPr>
              <a:t>World:</a:t>
            </a:r>
            <a:br>
              <a:rPr lang="en-US" sz="2000" b="1" dirty="0">
                <a:solidFill>
                  <a:schemeClr val="accent1">
                    <a:lumMod val="10000"/>
                  </a:schemeClr>
                </a:solidFill>
              </a:rPr>
            </a:br>
            <a:r>
              <a:rPr lang="en-US" sz="2000" b="1" dirty="0">
                <a:solidFill>
                  <a:schemeClr val="accent1">
                    <a:lumMod val="10000"/>
                  </a:schemeClr>
                </a:solidFill>
              </a:rPr>
              <a:t>7000</a:t>
            </a:r>
          </a:p>
        </p:txBody>
      </p:sp>
      <p:pic>
        <p:nvPicPr>
          <p:cNvPr id="9" name="Graphic 8" descr="Web content:">
            <a:extLst>
              <a:ext uri="{FF2B5EF4-FFF2-40B4-BE49-F238E27FC236}">
                <a16:creationId xmlns:a16="http://schemas.microsoft.com/office/drawing/2014/main" id="{5D617390-DD55-EA57-5A2D-B550032E302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584834" y="2525923"/>
            <a:ext cx="1811216" cy="1811216"/>
          </a:xfrm>
          <a:prstGeom prst="rect">
            <a:avLst/>
          </a:prstGeom>
        </p:spPr>
      </p:pic>
      <p:sp>
        <p:nvSpPr>
          <p:cNvPr id="13" name="TextBox 12">
            <a:extLst>
              <a:ext uri="{FF2B5EF4-FFF2-40B4-BE49-F238E27FC236}">
                <a16:creationId xmlns:a16="http://schemas.microsoft.com/office/drawing/2014/main" id="{33B61E98-8879-D6DA-D1AA-697F403EDA9B}"/>
              </a:ext>
            </a:extLst>
          </p:cNvPr>
          <p:cNvSpPr txBox="1"/>
          <p:nvPr/>
        </p:nvSpPr>
        <p:spPr>
          <a:xfrm>
            <a:off x="8161052" y="2605785"/>
            <a:ext cx="1544021" cy="584775"/>
          </a:xfrm>
          <a:prstGeom prst="rect">
            <a:avLst/>
          </a:prstGeom>
          <a:noFill/>
        </p:spPr>
        <p:txBody>
          <a:bodyPr wrap="square" rtlCol="0">
            <a:spAutoFit/>
          </a:bodyPr>
          <a:lstStyle/>
          <a:p>
            <a:pPr algn="ctr"/>
            <a:r>
              <a:rPr lang="en-US" sz="1600" dirty="0">
                <a:solidFill>
                  <a:schemeClr val="accent1">
                    <a:lumMod val="10000"/>
                  </a:schemeClr>
                </a:solidFill>
              </a:rPr>
              <a:t>Wikipedia:</a:t>
            </a:r>
            <a:br>
              <a:rPr lang="en-US" sz="1600" dirty="0">
                <a:solidFill>
                  <a:schemeClr val="accent1">
                    <a:lumMod val="10000"/>
                  </a:schemeClr>
                </a:solidFill>
              </a:rPr>
            </a:br>
            <a:r>
              <a:rPr lang="en-US" sz="1600" b="1" dirty="0">
                <a:solidFill>
                  <a:schemeClr val="accent1">
                    <a:lumMod val="10000"/>
                  </a:schemeClr>
                </a:solidFill>
              </a:rPr>
              <a:t>350</a:t>
            </a:r>
          </a:p>
        </p:txBody>
      </p:sp>
      <p:sp>
        <p:nvSpPr>
          <p:cNvPr id="14" name="TextBox 13">
            <a:extLst>
              <a:ext uri="{FF2B5EF4-FFF2-40B4-BE49-F238E27FC236}">
                <a16:creationId xmlns:a16="http://schemas.microsoft.com/office/drawing/2014/main" id="{23AE7440-8A73-0FC7-046B-1E669723BB29}"/>
              </a:ext>
            </a:extLst>
          </p:cNvPr>
          <p:cNvSpPr txBox="1"/>
          <p:nvPr/>
        </p:nvSpPr>
        <p:spPr>
          <a:xfrm>
            <a:off x="7942841" y="3372688"/>
            <a:ext cx="1544021" cy="646331"/>
          </a:xfrm>
          <a:prstGeom prst="rect">
            <a:avLst/>
          </a:prstGeom>
          <a:noFill/>
        </p:spPr>
        <p:txBody>
          <a:bodyPr wrap="square" rtlCol="0">
            <a:spAutoFit/>
          </a:bodyPr>
          <a:lstStyle/>
          <a:p>
            <a:pPr algn="ctr"/>
            <a:r>
              <a:rPr lang="en-US" dirty="0">
                <a:solidFill>
                  <a:schemeClr val="accent1">
                    <a:lumMod val="10000"/>
                  </a:schemeClr>
                </a:solidFill>
              </a:rPr>
              <a:t>Sacred texts:</a:t>
            </a:r>
            <a:br>
              <a:rPr lang="en-US" dirty="0">
                <a:solidFill>
                  <a:schemeClr val="accent1">
                    <a:lumMod val="10000"/>
                  </a:schemeClr>
                </a:solidFill>
              </a:rPr>
            </a:br>
            <a:r>
              <a:rPr lang="en-US" b="1" dirty="0">
                <a:solidFill>
                  <a:schemeClr val="accent1">
                    <a:lumMod val="10000"/>
                  </a:schemeClr>
                </a:solidFill>
              </a:rPr>
              <a:t>2200</a:t>
            </a:r>
          </a:p>
        </p:txBody>
      </p:sp>
      <p:sp>
        <p:nvSpPr>
          <p:cNvPr id="15" name="TextBox 14">
            <a:extLst>
              <a:ext uri="{FF2B5EF4-FFF2-40B4-BE49-F238E27FC236}">
                <a16:creationId xmlns:a16="http://schemas.microsoft.com/office/drawing/2014/main" id="{456D22A4-0151-CBBC-1A85-89404805C180}"/>
              </a:ext>
            </a:extLst>
          </p:cNvPr>
          <p:cNvSpPr txBox="1"/>
          <p:nvPr/>
        </p:nvSpPr>
        <p:spPr>
          <a:xfrm>
            <a:off x="7858405" y="4202542"/>
            <a:ext cx="2481828" cy="707886"/>
          </a:xfrm>
          <a:prstGeom prst="rect">
            <a:avLst/>
          </a:prstGeom>
          <a:noFill/>
        </p:spPr>
        <p:txBody>
          <a:bodyPr wrap="square" rtlCol="0">
            <a:spAutoFit/>
          </a:bodyPr>
          <a:lstStyle/>
          <a:p>
            <a:pPr algn="ctr"/>
            <a:r>
              <a:rPr lang="en-US" sz="2000" dirty="0">
                <a:solidFill>
                  <a:schemeClr val="accent1">
                    <a:lumMod val="10000"/>
                  </a:schemeClr>
                </a:solidFill>
              </a:rPr>
              <a:t>Written messages: </a:t>
            </a:r>
            <a:r>
              <a:rPr lang="en-US" sz="2000" b="1" dirty="0">
                <a:solidFill>
                  <a:schemeClr val="accent1">
                    <a:lumMod val="10000"/>
                  </a:schemeClr>
                </a:solidFill>
              </a:rPr>
              <a:t>4000</a:t>
            </a:r>
          </a:p>
        </p:txBody>
      </p:sp>
      <p:pic>
        <p:nvPicPr>
          <p:cNvPr id="26" name="Graphic 25">
            <a:extLst>
              <a:ext uri="{FF2B5EF4-FFF2-40B4-BE49-F238E27FC236}">
                <a16:creationId xmlns:a16="http://schemas.microsoft.com/office/drawing/2014/main" id="{6A9019B1-4A5D-C2B6-AFFE-64C7CE47FE23}"/>
              </a:ext>
              <a:ext uri="{C183D7F6-B498-43B3-948B-1728B52AA6E4}">
                <adec:decorative xmlns:adec="http://schemas.microsoft.com/office/drawing/2017/decorative" val="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867250" y="3055265"/>
            <a:ext cx="1228128" cy="925793"/>
          </a:xfrm>
          <a:prstGeom prst="rect">
            <a:avLst/>
          </a:prstGeom>
        </p:spPr>
      </p:pic>
      <p:sp>
        <p:nvSpPr>
          <p:cNvPr id="29" name="Trapezoid 28" descr="Bottleneck between people and content:">
            <a:extLst>
              <a:ext uri="{FF2B5EF4-FFF2-40B4-BE49-F238E27FC236}">
                <a16:creationId xmlns:a16="http://schemas.microsoft.com/office/drawing/2014/main" id="{54C79A1F-0E9A-D09E-632D-6048268A09E7}"/>
              </a:ext>
              <a:ext uri="{C183D7F6-B498-43B3-948B-1728B52AA6E4}">
                <adec:decorative xmlns:adec="http://schemas.microsoft.com/office/drawing/2017/decorative" val="0"/>
              </a:ext>
            </a:extLst>
          </p:cNvPr>
          <p:cNvSpPr/>
          <p:nvPr/>
        </p:nvSpPr>
        <p:spPr>
          <a:xfrm flipV="1">
            <a:off x="3655838" y="1714498"/>
            <a:ext cx="2064177" cy="1384401"/>
          </a:xfrm>
          <a:prstGeom prst="trapezoi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F682CCD2-63A8-D8C4-AE52-03A942BF0972}"/>
              </a:ext>
            </a:extLst>
          </p:cNvPr>
          <p:cNvSpPr txBox="1"/>
          <p:nvPr/>
        </p:nvSpPr>
        <p:spPr>
          <a:xfrm>
            <a:off x="3915915" y="3232910"/>
            <a:ext cx="1544021" cy="830997"/>
          </a:xfrm>
          <a:prstGeom prst="rect">
            <a:avLst/>
          </a:prstGeom>
          <a:noFill/>
        </p:spPr>
        <p:txBody>
          <a:bodyPr wrap="square" rtlCol="0">
            <a:spAutoFit/>
          </a:bodyPr>
          <a:lstStyle/>
          <a:p>
            <a:pPr algn="ctr"/>
            <a:r>
              <a:rPr lang="en-US" sz="1600" dirty="0">
                <a:solidFill>
                  <a:schemeClr val="accent1">
                    <a:lumMod val="10000"/>
                  </a:schemeClr>
                </a:solidFill>
              </a:rPr>
              <a:t>Text-to-speech languages:</a:t>
            </a:r>
            <a:br>
              <a:rPr lang="en-US" sz="1600" b="1" dirty="0">
                <a:solidFill>
                  <a:schemeClr val="accent1">
                    <a:lumMod val="10000"/>
                  </a:schemeClr>
                </a:solidFill>
              </a:rPr>
            </a:br>
            <a:r>
              <a:rPr lang="en-US" sz="1600" b="1" dirty="0">
                <a:solidFill>
                  <a:schemeClr val="accent1">
                    <a:lumMod val="10000"/>
                  </a:schemeClr>
                </a:solidFill>
              </a:rPr>
              <a:t>125</a:t>
            </a:r>
          </a:p>
        </p:txBody>
      </p:sp>
      <p:sp>
        <p:nvSpPr>
          <p:cNvPr id="28" name="Trapezoid 27">
            <a:extLst>
              <a:ext uri="{FF2B5EF4-FFF2-40B4-BE49-F238E27FC236}">
                <a16:creationId xmlns:a16="http://schemas.microsoft.com/office/drawing/2014/main" id="{E0A869EB-A7C1-4398-742D-3EDEAD8B4CEB}"/>
              </a:ext>
              <a:ext uri="{C183D7F6-B498-43B3-948B-1728B52AA6E4}">
                <adec:decorative xmlns:adec="http://schemas.microsoft.com/office/drawing/2017/decorative" val="1"/>
              </a:ext>
            </a:extLst>
          </p:cNvPr>
          <p:cNvSpPr/>
          <p:nvPr/>
        </p:nvSpPr>
        <p:spPr>
          <a:xfrm>
            <a:off x="3655838" y="4164343"/>
            <a:ext cx="2064177" cy="1384402"/>
          </a:xfrm>
          <a:prstGeom prst="trapezoi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38349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1000"/>
                                        <p:tgtEl>
                                          <p:spTgt spid="4"/>
                                        </p:tgtEl>
                                      </p:cBhvr>
                                    </p:animEffect>
                                  </p:childTnLst>
                                </p:cTn>
                              </p:par>
                              <p:par>
                                <p:cTn id="11" presetID="10" presetClass="entr" presetSubtype="0" fill="hold" grpId="0" nodeType="withEffect">
                                  <p:stCondLst>
                                    <p:cond delay="30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10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fade">
                                      <p:cBhvr>
                                        <p:cTn id="18" dur="500"/>
                                        <p:tgtEl>
                                          <p:spTgt spid="26"/>
                                        </p:tgtEl>
                                      </p:cBhvr>
                                    </p:animEffect>
                                  </p:childTnLst>
                                </p:cTn>
                              </p:par>
                            </p:childTnLst>
                          </p:cTn>
                        </p:par>
                        <p:par>
                          <p:cTn id="19" fill="hold">
                            <p:stCondLst>
                              <p:cond delay="500"/>
                            </p:stCondLst>
                            <p:childTnLst>
                              <p:par>
                                <p:cTn id="20" presetID="10" presetClass="entr" presetSubtype="0" fill="hold" nodeType="after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500"/>
                                        <p:tgtEl>
                                          <p:spTgt spid="15"/>
                                        </p:tgtEl>
                                      </p:cBhvr>
                                    </p:animEffect>
                                  </p:childTnLst>
                                </p:cTn>
                              </p:par>
                            </p:childTnLst>
                          </p:cTn>
                        </p:par>
                      </p:childTnLst>
                    </p:cTn>
                  </p:par>
                  <p:par>
                    <p:cTn id="38" fill="hold">
                      <p:stCondLst>
                        <p:cond delay="indefinite"/>
                      </p:stCondLst>
                      <p:childTnLst>
                        <p:par>
                          <p:cTn id="39" fill="hold">
                            <p:stCondLst>
                              <p:cond delay="0"/>
                            </p:stCondLst>
                            <p:childTnLst>
                              <p:par>
                                <p:cTn id="40" presetID="2" presetClass="entr" presetSubtype="1" fill="hold" grpId="0" nodeType="clickEffect">
                                  <p:stCondLst>
                                    <p:cond delay="0"/>
                                  </p:stCondLst>
                                  <p:childTnLst>
                                    <p:set>
                                      <p:cBhvr>
                                        <p:cTn id="41" dur="1" fill="hold">
                                          <p:stCondLst>
                                            <p:cond delay="0"/>
                                          </p:stCondLst>
                                        </p:cTn>
                                        <p:tgtEl>
                                          <p:spTgt spid="29"/>
                                        </p:tgtEl>
                                        <p:attrNameLst>
                                          <p:attrName>style.visibility</p:attrName>
                                        </p:attrNameLst>
                                      </p:cBhvr>
                                      <p:to>
                                        <p:strVal val="visible"/>
                                      </p:to>
                                    </p:set>
                                    <p:anim calcmode="lin" valueType="num">
                                      <p:cBhvr additive="base">
                                        <p:cTn id="42" dur="2000" fill="hold"/>
                                        <p:tgtEl>
                                          <p:spTgt spid="29"/>
                                        </p:tgtEl>
                                        <p:attrNameLst>
                                          <p:attrName>ppt_x</p:attrName>
                                        </p:attrNameLst>
                                      </p:cBhvr>
                                      <p:tavLst>
                                        <p:tav tm="0">
                                          <p:val>
                                            <p:strVal val="#ppt_x"/>
                                          </p:val>
                                        </p:tav>
                                        <p:tav tm="100000">
                                          <p:val>
                                            <p:strVal val="#ppt_x"/>
                                          </p:val>
                                        </p:tav>
                                      </p:tavLst>
                                    </p:anim>
                                    <p:anim calcmode="lin" valueType="num">
                                      <p:cBhvr additive="base">
                                        <p:cTn id="43" dur="2000" fill="hold"/>
                                        <p:tgtEl>
                                          <p:spTgt spid="29"/>
                                        </p:tgtEl>
                                        <p:attrNameLst>
                                          <p:attrName>ppt_y</p:attrName>
                                        </p:attrNameLst>
                                      </p:cBhvr>
                                      <p:tavLst>
                                        <p:tav tm="0">
                                          <p:val>
                                            <p:strVal val="0-#ppt_h/2"/>
                                          </p:val>
                                        </p:tav>
                                        <p:tav tm="100000">
                                          <p:val>
                                            <p:strVal val="#ppt_y"/>
                                          </p:val>
                                        </p:tav>
                                      </p:tavLst>
                                    </p:anim>
                                  </p:childTnLst>
                                </p:cTn>
                              </p:par>
                              <p:par>
                                <p:cTn id="44" presetID="2" presetClass="entr" presetSubtype="4" fill="hold" grpId="0" nodeType="withEffect">
                                  <p:stCondLst>
                                    <p:cond delay="0"/>
                                  </p:stCondLst>
                                  <p:childTnLst>
                                    <p:set>
                                      <p:cBhvr>
                                        <p:cTn id="45" dur="1" fill="hold">
                                          <p:stCondLst>
                                            <p:cond delay="0"/>
                                          </p:stCondLst>
                                        </p:cTn>
                                        <p:tgtEl>
                                          <p:spTgt spid="28"/>
                                        </p:tgtEl>
                                        <p:attrNameLst>
                                          <p:attrName>style.visibility</p:attrName>
                                        </p:attrNameLst>
                                      </p:cBhvr>
                                      <p:to>
                                        <p:strVal val="visible"/>
                                      </p:to>
                                    </p:set>
                                    <p:anim calcmode="lin" valueType="num">
                                      <p:cBhvr additive="base">
                                        <p:cTn id="46" dur="2000" fill="hold"/>
                                        <p:tgtEl>
                                          <p:spTgt spid="28"/>
                                        </p:tgtEl>
                                        <p:attrNameLst>
                                          <p:attrName>ppt_x</p:attrName>
                                        </p:attrNameLst>
                                      </p:cBhvr>
                                      <p:tavLst>
                                        <p:tav tm="0">
                                          <p:val>
                                            <p:strVal val="#ppt_x"/>
                                          </p:val>
                                        </p:tav>
                                        <p:tav tm="100000">
                                          <p:val>
                                            <p:strVal val="#ppt_x"/>
                                          </p:val>
                                        </p:tav>
                                      </p:tavLst>
                                    </p:anim>
                                    <p:anim calcmode="lin" valueType="num">
                                      <p:cBhvr additive="base">
                                        <p:cTn id="47" dur="2000" fill="hold"/>
                                        <p:tgtEl>
                                          <p:spTgt spid="28"/>
                                        </p:tgtEl>
                                        <p:attrNameLst>
                                          <p:attrName>ppt_y</p:attrName>
                                        </p:attrNameLst>
                                      </p:cBhvr>
                                      <p:tavLst>
                                        <p:tav tm="0">
                                          <p:val>
                                            <p:strVal val="1+#ppt_h/2"/>
                                          </p:val>
                                        </p:tav>
                                        <p:tav tm="100000">
                                          <p:val>
                                            <p:strVal val="#ppt_y"/>
                                          </p:val>
                                        </p:tav>
                                      </p:tavLst>
                                    </p:anim>
                                  </p:childTnLst>
                                </p:cTn>
                              </p:par>
                              <p:par>
                                <p:cTn id="48" presetID="10" presetClass="entr" presetSubtype="0" fill="hold" grpId="0" nodeType="withEffect">
                                  <p:stCondLst>
                                    <p:cond delay="0"/>
                                  </p:stCondLst>
                                  <p:childTnLst>
                                    <p:set>
                                      <p:cBhvr>
                                        <p:cTn id="49" dur="1" fill="hold">
                                          <p:stCondLst>
                                            <p:cond delay="0"/>
                                          </p:stCondLst>
                                        </p:cTn>
                                        <p:tgtEl>
                                          <p:spTgt spid="30"/>
                                        </p:tgtEl>
                                        <p:attrNameLst>
                                          <p:attrName>style.visibility</p:attrName>
                                        </p:attrNameLst>
                                      </p:cBhvr>
                                      <p:to>
                                        <p:strVal val="visible"/>
                                      </p:to>
                                    </p:set>
                                    <p:animEffect transition="in" filter="fade">
                                      <p:cBhvr>
                                        <p:cTn id="50" dur="10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5" grpId="0"/>
      <p:bldP spid="13" grpId="0"/>
      <p:bldP spid="14" grpId="0"/>
      <p:bldP spid="15" grpId="0"/>
      <p:bldP spid="29" grpId="0" animBg="1"/>
      <p:bldP spid="30" grpId="0"/>
      <p:bldP spid="2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DCBA27-0370-FE4B-908E-E2127F5AF0E3}"/>
            </a:ext>
          </a:extLst>
        </p:cNvPr>
        <p:cNvGrpSpPr/>
        <p:nvPr/>
      </p:nvGrpSpPr>
      <p:grpSpPr>
        <a:xfrm>
          <a:off x="0" y="0"/>
          <a:ext cx="0" cy="0"/>
          <a:chOff x="0" y="0"/>
          <a:chExt cx="0" cy="0"/>
        </a:xfrm>
      </p:grpSpPr>
      <p:sp>
        <p:nvSpPr>
          <p:cNvPr id="10" name="Title 9">
            <a:extLst>
              <a:ext uri="{FF2B5EF4-FFF2-40B4-BE49-F238E27FC236}">
                <a16:creationId xmlns:a16="http://schemas.microsoft.com/office/drawing/2014/main" id="{07A31749-A6E9-1CF5-C0E9-BC46C2DAC780}"/>
              </a:ext>
            </a:extLst>
          </p:cNvPr>
          <p:cNvSpPr>
            <a:spLocks noGrp="1"/>
          </p:cNvSpPr>
          <p:nvPr>
            <p:ph type="title"/>
          </p:nvPr>
        </p:nvSpPr>
        <p:spPr>
          <a:xfrm>
            <a:off x="1258802" y="2467951"/>
            <a:ext cx="9674395" cy="961049"/>
          </a:xfrm>
        </p:spPr>
        <p:txBody>
          <a:bodyPr>
            <a:normAutofit/>
          </a:bodyPr>
          <a:lstStyle/>
          <a:p>
            <a:pPr algn="ctr"/>
            <a:r>
              <a:rPr lang="en-US" dirty="0"/>
              <a:t>Sample of ~100 living languages</a:t>
            </a:r>
          </a:p>
        </p:txBody>
      </p:sp>
    </p:spTree>
    <p:extLst>
      <p:ext uri="{BB962C8B-B14F-4D97-AF65-F5344CB8AC3E}">
        <p14:creationId xmlns:p14="http://schemas.microsoft.com/office/powerpoint/2010/main" val="13860011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1E67AC-BE55-9412-F9CD-CBBDD6C02C7C}"/>
            </a:ext>
          </a:extLst>
        </p:cNvPr>
        <p:cNvGrpSpPr/>
        <p:nvPr/>
      </p:nvGrpSpPr>
      <p:grpSpPr>
        <a:xfrm>
          <a:off x="0" y="0"/>
          <a:ext cx="0" cy="0"/>
          <a:chOff x="0" y="0"/>
          <a:chExt cx="0" cy="0"/>
        </a:xfrm>
      </p:grpSpPr>
      <p:sp>
        <p:nvSpPr>
          <p:cNvPr id="5" name="Content Placeholder 2">
            <a:extLst>
              <a:ext uri="{FF2B5EF4-FFF2-40B4-BE49-F238E27FC236}">
                <a16:creationId xmlns:a16="http://schemas.microsoft.com/office/drawing/2014/main" id="{490ABEA7-6183-1A24-43BE-57F0E9895973}"/>
              </a:ext>
            </a:extLst>
          </p:cNvPr>
          <p:cNvSpPr>
            <a:spLocks noGrp="1"/>
          </p:cNvSpPr>
          <p:nvPr>
            <p:ph sz="quarter" idx="10"/>
          </p:nvPr>
        </p:nvSpPr>
        <p:spPr>
          <a:xfrm>
            <a:off x="960120" y="1371600"/>
            <a:ext cx="7498080" cy="3977640"/>
          </a:xfrm>
        </p:spPr>
        <p:txBody>
          <a:bodyPr>
            <a:normAutofit/>
          </a:bodyPr>
          <a:lstStyle/>
          <a:p>
            <a:pPr marL="285750" indent="-285750" fontAlgn="base">
              <a:buClr>
                <a:srgbClr val="1A3B5B"/>
              </a:buClr>
              <a:buFont typeface="Wingdings" pitchFamily="2" charset="2"/>
              <a:buChar char="§"/>
            </a:pPr>
            <a:r>
              <a:rPr lang="en-US" dirty="0">
                <a:solidFill>
                  <a:srgbClr val="1A3B5B"/>
                </a:solidFill>
              </a:rPr>
              <a:t>55: random from the </a:t>
            </a:r>
            <a:r>
              <a:rPr lang="en-US" dirty="0" err="1">
                <a:solidFill>
                  <a:srgbClr val="1A3B5B"/>
                </a:solidFill>
              </a:rPr>
              <a:t>subtag</a:t>
            </a:r>
            <a:r>
              <a:rPr lang="en-US" dirty="0">
                <a:solidFill>
                  <a:srgbClr val="1A3B5B"/>
                </a:solidFill>
              </a:rPr>
              <a:t> registry</a:t>
            </a:r>
          </a:p>
          <a:p>
            <a:pPr marL="285750" indent="-285750" fontAlgn="base">
              <a:buClr>
                <a:srgbClr val="1A3B5B"/>
              </a:buClr>
              <a:buFont typeface="Wingdings" pitchFamily="2" charset="2"/>
              <a:buChar char="§"/>
            </a:pPr>
            <a:r>
              <a:rPr lang="en-US" dirty="0">
                <a:solidFill>
                  <a:srgbClr val="1A3B5B"/>
                </a:solidFill>
              </a:rPr>
              <a:t>20: official</a:t>
            </a:r>
          </a:p>
          <a:p>
            <a:pPr marL="285750" indent="-285750" fontAlgn="base">
              <a:buClr>
                <a:srgbClr val="1A3B5B"/>
              </a:buClr>
              <a:buFont typeface="Wingdings" pitchFamily="2" charset="2"/>
              <a:buChar char="§"/>
            </a:pPr>
            <a:r>
              <a:rPr lang="en-US" dirty="0">
                <a:solidFill>
                  <a:srgbClr val="1A3B5B"/>
                </a:solidFill>
              </a:rPr>
              <a:t>22: India 8</a:t>
            </a:r>
            <a:r>
              <a:rPr lang="en-US" baseline="30000" dirty="0">
                <a:solidFill>
                  <a:srgbClr val="1A3B5B"/>
                </a:solidFill>
              </a:rPr>
              <a:t>th</a:t>
            </a:r>
            <a:r>
              <a:rPr lang="en-US" dirty="0">
                <a:solidFill>
                  <a:srgbClr val="1A3B5B"/>
                </a:solidFill>
              </a:rPr>
              <a:t> Schedule</a:t>
            </a:r>
          </a:p>
          <a:p>
            <a:pPr marL="285750" indent="-285750" fontAlgn="base">
              <a:buClr>
                <a:srgbClr val="1A3B5B"/>
              </a:buClr>
              <a:buFont typeface="Wingdings" pitchFamily="2" charset="2"/>
              <a:buChar char="§"/>
            </a:pPr>
            <a:r>
              <a:rPr lang="en-US" dirty="0">
                <a:solidFill>
                  <a:srgbClr val="1A3B5B"/>
                </a:solidFill>
              </a:rPr>
              <a:t>2: participant’s languages</a:t>
            </a:r>
          </a:p>
          <a:p>
            <a:pPr fontAlgn="base">
              <a:buClr>
                <a:srgbClr val="1A3B5B"/>
              </a:buClr>
            </a:pPr>
            <a:r>
              <a:rPr lang="en-US" dirty="0">
                <a:solidFill>
                  <a:srgbClr val="1A3B5B"/>
                </a:solidFill>
              </a:rPr>
              <a:t>Total: </a:t>
            </a:r>
            <a:r>
              <a:rPr lang="en-US" b="1" dirty="0">
                <a:solidFill>
                  <a:srgbClr val="1A3B5B"/>
                </a:solidFill>
              </a:rPr>
              <a:t>99</a:t>
            </a:r>
            <a:endParaRPr lang="en-US" dirty="0">
              <a:solidFill>
                <a:srgbClr val="1A3B5B"/>
              </a:solidFill>
            </a:endParaRPr>
          </a:p>
          <a:p>
            <a:pPr fontAlgn="base">
              <a:buClr>
                <a:srgbClr val="1A3B5B"/>
              </a:buClr>
            </a:pPr>
            <a:br>
              <a:rPr lang="en-US" dirty="0">
                <a:solidFill>
                  <a:srgbClr val="1A3B5B"/>
                </a:solidFill>
              </a:rPr>
            </a:br>
            <a:r>
              <a:rPr lang="en-US" dirty="0">
                <a:solidFill>
                  <a:srgbClr val="1A3B5B"/>
                </a:solidFill>
              </a:rPr>
              <a:t>(plus 5 sign languages)</a:t>
            </a:r>
          </a:p>
        </p:txBody>
      </p:sp>
      <p:sp>
        <p:nvSpPr>
          <p:cNvPr id="2" name="Title 1">
            <a:extLst>
              <a:ext uri="{FF2B5EF4-FFF2-40B4-BE49-F238E27FC236}">
                <a16:creationId xmlns:a16="http://schemas.microsoft.com/office/drawing/2014/main" id="{22B3928A-82C3-405F-7345-C8426BFEBB52}"/>
              </a:ext>
            </a:extLst>
          </p:cNvPr>
          <p:cNvSpPr>
            <a:spLocks noGrp="1"/>
          </p:cNvSpPr>
          <p:nvPr>
            <p:ph type="title"/>
          </p:nvPr>
        </p:nvSpPr>
        <p:spPr>
          <a:xfrm>
            <a:off x="503447" y="209677"/>
            <a:ext cx="11059287" cy="877239"/>
          </a:xfrm>
        </p:spPr>
        <p:txBody>
          <a:bodyPr/>
          <a:lstStyle/>
          <a:p>
            <a:r>
              <a:rPr lang="en-US" dirty="0"/>
              <a:t>Not-so-random sample</a:t>
            </a:r>
          </a:p>
        </p:txBody>
      </p:sp>
    </p:spTree>
    <p:extLst>
      <p:ext uri="{BB962C8B-B14F-4D97-AF65-F5344CB8AC3E}">
        <p14:creationId xmlns:p14="http://schemas.microsoft.com/office/powerpoint/2010/main" val="1390448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5815EF-8969-1B4B-EB4A-A72B42DF0DF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4EBC6D3-C2E7-0C65-E76F-E529BCC718C7}"/>
              </a:ext>
            </a:extLst>
          </p:cNvPr>
          <p:cNvSpPr>
            <a:spLocks noGrp="1"/>
          </p:cNvSpPr>
          <p:nvPr>
            <p:ph type="title"/>
          </p:nvPr>
        </p:nvSpPr>
        <p:spPr>
          <a:xfrm>
            <a:off x="1173479" y="-712228"/>
            <a:ext cx="9845042" cy="712227"/>
          </a:xfrm>
        </p:spPr>
        <p:txBody>
          <a:bodyPr anchor="t">
            <a:normAutofit/>
          </a:bodyPr>
          <a:lstStyle/>
          <a:p>
            <a:r>
              <a:rPr lang="en-US" dirty="0"/>
              <a:t>Analysis of the sample</a:t>
            </a:r>
          </a:p>
        </p:txBody>
      </p:sp>
      <p:graphicFrame>
        <p:nvGraphicFramePr>
          <p:cNvPr id="6" name="Diagram 5">
            <a:extLst>
              <a:ext uri="{FF2B5EF4-FFF2-40B4-BE49-F238E27FC236}">
                <a16:creationId xmlns:a16="http://schemas.microsoft.com/office/drawing/2014/main" id="{393C6C5B-CEB1-96AB-4682-A78EE83ABAF8}"/>
              </a:ext>
            </a:extLst>
          </p:cNvPr>
          <p:cNvGraphicFramePr/>
          <p:nvPr>
            <p:extLst>
              <p:ext uri="{D42A27DB-BD31-4B8C-83A1-F6EECF244321}">
                <p14:modId xmlns:p14="http://schemas.microsoft.com/office/powerpoint/2010/main" val="3102580434"/>
              </p:ext>
            </p:extLst>
          </p:nvPr>
        </p:nvGraphicFramePr>
        <p:xfrm>
          <a:off x="2032000" y="629234"/>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rapezoid 2">
            <a:extLst>
              <a:ext uri="{FF2B5EF4-FFF2-40B4-BE49-F238E27FC236}">
                <a16:creationId xmlns:a16="http://schemas.microsoft.com/office/drawing/2014/main" id="{DA3CAD46-CE6F-B546-8835-43D5B15FE639}"/>
              </a:ext>
            </a:extLst>
          </p:cNvPr>
          <p:cNvSpPr/>
          <p:nvPr/>
        </p:nvSpPr>
        <p:spPr>
          <a:xfrm>
            <a:off x="3476625" y="2215664"/>
            <a:ext cx="1971675" cy="391886"/>
          </a:xfrm>
          <a:prstGeom prst="trapezoid">
            <a:avLst>
              <a:gd name="adj" fmla="val 50581"/>
            </a:avLst>
          </a:prstGeom>
          <a:solidFill>
            <a:schemeClr val="bg2">
              <a:lumMod val="75000"/>
            </a:schemeClr>
          </a:solidFill>
          <a:ln w="22225">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lumMod val="10000"/>
                  </a:schemeClr>
                </a:solidFill>
              </a:rPr>
              <a:t>problems</a:t>
            </a:r>
          </a:p>
        </p:txBody>
      </p:sp>
      <p:sp>
        <p:nvSpPr>
          <p:cNvPr id="4" name="Trapezoid 3">
            <a:extLst>
              <a:ext uri="{FF2B5EF4-FFF2-40B4-BE49-F238E27FC236}">
                <a16:creationId xmlns:a16="http://schemas.microsoft.com/office/drawing/2014/main" id="{745BD451-9ECB-E5B2-746D-AFD714C39A50}"/>
              </a:ext>
            </a:extLst>
          </p:cNvPr>
          <p:cNvSpPr/>
          <p:nvPr/>
        </p:nvSpPr>
        <p:spPr>
          <a:xfrm>
            <a:off x="2532185" y="4039443"/>
            <a:ext cx="3868615" cy="391886"/>
          </a:xfrm>
          <a:prstGeom prst="trapezoid">
            <a:avLst>
              <a:gd name="adj" fmla="val 50581"/>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long tail = no support</a:t>
            </a:r>
          </a:p>
        </p:txBody>
      </p:sp>
    </p:spTree>
    <p:extLst>
      <p:ext uri="{BB962C8B-B14F-4D97-AF65-F5344CB8AC3E}">
        <p14:creationId xmlns:p14="http://schemas.microsoft.com/office/powerpoint/2010/main" val="1737706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1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P spid="3" grpId="0" animBg="1"/>
      <p:bldP spid="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54FE4A-2432-2314-4D18-3C89205EF017}"/>
            </a:ext>
          </a:extLst>
        </p:cNvPr>
        <p:cNvGrpSpPr/>
        <p:nvPr/>
      </p:nvGrpSpPr>
      <p:grpSpPr>
        <a:xfrm>
          <a:off x="0" y="0"/>
          <a:ext cx="0" cy="0"/>
          <a:chOff x="0" y="0"/>
          <a:chExt cx="0" cy="0"/>
        </a:xfrm>
      </p:grpSpPr>
      <p:sp>
        <p:nvSpPr>
          <p:cNvPr id="5" name="Content Placeholder 2">
            <a:extLst>
              <a:ext uri="{FF2B5EF4-FFF2-40B4-BE49-F238E27FC236}">
                <a16:creationId xmlns:a16="http://schemas.microsoft.com/office/drawing/2014/main" id="{94B54932-6F9D-A278-384F-F1CB431EB7B5}"/>
              </a:ext>
            </a:extLst>
          </p:cNvPr>
          <p:cNvSpPr>
            <a:spLocks noGrp="1"/>
          </p:cNvSpPr>
          <p:nvPr>
            <p:ph sz="quarter" idx="10"/>
          </p:nvPr>
        </p:nvSpPr>
        <p:spPr>
          <a:xfrm>
            <a:off x="960120" y="1371600"/>
            <a:ext cx="7498080" cy="3977640"/>
          </a:xfrm>
        </p:spPr>
        <p:txBody>
          <a:bodyPr>
            <a:normAutofit fontScale="85000" lnSpcReduction="20000"/>
          </a:bodyPr>
          <a:lstStyle/>
          <a:p>
            <a:pPr marL="285750" indent="-285750" fontAlgn="base">
              <a:buClr>
                <a:srgbClr val="1A3B5B"/>
              </a:buClr>
              <a:buFont typeface="Wingdings" pitchFamily="2" charset="2"/>
              <a:buChar char="§"/>
            </a:pPr>
            <a:r>
              <a:rPr lang="en-US" dirty="0" err="1">
                <a:solidFill>
                  <a:srgbClr val="1A3B5B"/>
                </a:solidFill>
              </a:rPr>
              <a:t>Dyula</a:t>
            </a:r>
            <a:r>
              <a:rPr lang="en-US" dirty="0">
                <a:solidFill>
                  <a:srgbClr val="1A3B5B"/>
                </a:solidFill>
              </a:rPr>
              <a:t> (</a:t>
            </a:r>
            <a:r>
              <a:rPr lang="en-US" dirty="0" err="1">
                <a:solidFill>
                  <a:srgbClr val="1A3B5B"/>
                </a:solidFill>
              </a:rPr>
              <a:t>dyu</a:t>
            </a:r>
            <a:r>
              <a:rPr lang="en-US" dirty="0">
                <a:solidFill>
                  <a:srgbClr val="1A3B5B"/>
                </a:solidFill>
              </a:rPr>
              <a:t>): 2.6 million — Burkina Faso (West Africa)</a:t>
            </a:r>
          </a:p>
          <a:p>
            <a:pPr marL="285750" indent="-285750" fontAlgn="base">
              <a:buClr>
                <a:srgbClr val="1A3B5B"/>
              </a:buClr>
              <a:buFont typeface="Wingdings" pitchFamily="2" charset="2"/>
              <a:buChar char="§"/>
            </a:pPr>
            <a:r>
              <a:rPr lang="en-US" dirty="0">
                <a:solidFill>
                  <a:srgbClr val="1A3B5B"/>
                </a:solidFill>
              </a:rPr>
              <a:t>Dogri (</a:t>
            </a:r>
            <a:r>
              <a:rPr lang="en-US" dirty="0" err="1">
                <a:solidFill>
                  <a:srgbClr val="1A3B5B"/>
                </a:solidFill>
              </a:rPr>
              <a:t>dgo</a:t>
            </a:r>
            <a:r>
              <a:rPr lang="en-US" dirty="0">
                <a:solidFill>
                  <a:srgbClr val="1A3B5B"/>
                </a:solidFill>
              </a:rPr>
              <a:t>): 2.6 million — Kashmir (South Asia)</a:t>
            </a:r>
          </a:p>
          <a:p>
            <a:pPr marL="285750" indent="-285750" fontAlgn="base">
              <a:buClr>
                <a:srgbClr val="1A3B5B"/>
              </a:buClr>
              <a:buFont typeface="Wingdings" pitchFamily="2" charset="2"/>
              <a:buChar char="§"/>
            </a:pPr>
            <a:r>
              <a:rPr lang="en-US" dirty="0">
                <a:solidFill>
                  <a:srgbClr val="1A3B5B"/>
                </a:solidFill>
              </a:rPr>
              <a:t>Southern Aymara (</a:t>
            </a:r>
            <a:r>
              <a:rPr lang="en-US" dirty="0" err="1">
                <a:solidFill>
                  <a:srgbClr val="1A3B5B"/>
                </a:solidFill>
              </a:rPr>
              <a:t>ayc</a:t>
            </a:r>
            <a:r>
              <a:rPr lang="en-US" dirty="0">
                <a:solidFill>
                  <a:srgbClr val="1A3B5B"/>
                </a:solidFill>
              </a:rPr>
              <a:t>): around 1 million — Peru (South America)</a:t>
            </a:r>
          </a:p>
          <a:p>
            <a:pPr marL="285750" indent="-285750" fontAlgn="base">
              <a:buClr>
                <a:srgbClr val="1A3B5B"/>
              </a:buClr>
              <a:buFont typeface="Wingdings" pitchFamily="2" charset="2"/>
              <a:buChar char="§"/>
            </a:pPr>
            <a:r>
              <a:rPr lang="en-US" dirty="0">
                <a:solidFill>
                  <a:srgbClr val="1A3B5B"/>
                </a:solidFill>
              </a:rPr>
              <a:t>Balkan Romani (</a:t>
            </a:r>
            <a:r>
              <a:rPr lang="en-US" dirty="0" err="1">
                <a:solidFill>
                  <a:srgbClr val="1A3B5B"/>
                </a:solidFill>
              </a:rPr>
              <a:t>rmn</a:t>
            </a:r>
            <a:r>
              <a:rPr lang="en-US" dirty="0">
                <a:solidFill>
                  <a:srgbClr val="1A3B5B"/>
                </a:solidFill>
              </a:rPr>
              <a:t>): 600,000 — Balkan countries (Europe)</a:t>
            </a:r>
            <a:br>
              <a:rPr lang="en-US" dirty="0">
                <a:solidFill>
                  <a:srgbClr val="1A3B5B"/>
                </a:solidFill>
              </a:rPr>
            </a:br>
            <a:br>
              <a:rPr lang="en-US" dirty="0">
                <a:solidFill>
                  <a:srgbClr val="1A3B5B"/>
                </a:solidFill>
              </a:rPr>
            </a:br>
            <a:r>
              <a:rPr lang="en-US" dirty="0">
                <a:solidFill>
                  <a:srgbClr val="1A3B5B"/>
                </a:solidFill>
              </a:rPr>
              <a:t>…</a:t>
            </a:r>
          </a:p>
          <a:p>
            <a:pPr marL="285750" indent="-285750" fontAlgn="base">
              <a:buClr>
                <a:srgbClr val="1A3B5B"/>
              </a:buClr>
              <a:buFont typeface="Wingdings" pitchFamily="2" charset="2"/>
              <a:buChar char="§"/>
            </a:pPr>
            <a:r>
              <a:rPr lang="en-US" dirty="0" err="1">
                <a:solidFill>
                  <a:srgbClr val="1A3B5B"/>
                </a:solidFill>
              </a:rPr>
              <a:t>Libon</a:t>
            </a:r>
            <a:r>
              <a:rPr lang="en-US" dirty="0">
                <a:solidFill>
                  <a:srgbClr val="1A3B5B"/>
                </a:solidFill>
              </a:rPr>
              <a:t> </a:t>
            </a:r>
            <a:r>
              <a:rPr lang="en-US" dirty="0" err="1">
                <a:solidFill>
                  <a:srgbClr val="1A3B5B"/>
                </a:solidFill>
              </a:rPr>
              <a:t>Bikol</a:t>
            </a:r>
            <a:r>
              <a:rPr lang="en-US" dirty="0">
                <a:solidFill>
                  <a:srgbClr val="1A3B5B"/>
                </a:solidFill>
              </a:rPr>
              <a:t> (</a:t>
            </a:r>
            <a:r>
              <a:rPr lang="en-US" dirty="0" err="1">
                <a:solidFill>
                  <a:srgbClr val="1A3B5B"/>
                </a:solidFill>
              </a:rPr>
              <a:t>lbl</a:t>
            </a:r>
            <a:r>
              <a:rPr lang="en-US" dirty="0">
                <a:solidFill>
                  <a:srgbClr val="1A3B5B"/>
                </a:solidFill>
              </a:rPr>
              <a:t>): 70,000 — Philippines (Southeast Asia)</a:t>
            </a:r>
            <a:br>
              <a:rPr lang="en-US" dirty="0">
                <a:solidFill>
                  <a:srgbClr val="1A3B5B"/>
                </a:solidFill>
              </a:rPr>
            </a:br>
            <a:br>
              <a:rPr lang="en-US" dirty="0">
                <a:solidFill>
                  <a:srgbClr val="1A3B5B"/>
                </a:solidFill>
              </a:rPr>
            </a:br>
            <a:r>
              <a:rPr lang="en-US" dirty="0">
                <a:solidFill>
                  <a:srgbClr val="1A3B5B"/>
                </a:solidFill>
              </a:rPr>
              <a:t>…</a:t>
            </a:r>
          </a:p>
          <a:p>
            <a:pPr marL="285750" indent="-285750" fontAlgn="base">
              <a:buClr>
                <a:srgbClr val="1A3B5B"/>
              </a:buClr>
              <a:buFont typeface="Wingdings" pitchFamily="2" charset="2"/>
              <a:buChar char="§"/>
            </a:pPr>
            <a:r>
              <a:rPr lang="en-US" b="0" i="0" dirty="0" err="1">
                <a:solidFill>
                  <a:srgbClr val="1A3B5B"/>
                </a:solidFill>
                <a:effectLst/>
              </a:rPr>
              <a:t>Apinayé</a:t>
            </a:r>
            <a:r>
              <a:rPr lang="en-US" dirty="0">
                <a:solidFill>
                  <a:srgbClr val="1A3B5B"/>
                </a:solidFill>
              </a:rPr>
              <a:t> (</a:t>
            </a:r>
            <a:r>
              <a:rPr lang="en-US" b="0" i="0" dirty="0" err="1">
                <a:solidFill>
                  <a:srgbClr val="1A3B5B"/>
                </a:solidFill>
                <a:effectLst/>
              </a:rPr>
              <a:t>apn</a:t>
            </a:r>
            <a:r>
              <a:rPr lang="en-US" b="0" i="0" dirty="0">
                <a:solidFill>
                  <a:srgbClr val="1A3B5B"/>
                </a:solidFill>
                <a:effectLst/>
              </a:rPr>
              <a:t>): 2,300 — Brazil (South America)</a:t>
            </a:r>
          </a:p>
          <a:p>
            <a:pPr marL="285750" indent="-285750" fontAlgn="base">
              <a:buClr>
                <a:srgbClr val="1A3B5B"/>
              </a:buClr>
              <a:buFont typeface="Wingdings" pitchFamily="2" charset="2"/>
              <a:buChar char="§"/>
            </a:pPr>
            <a:r>
              <a:rPr lang="en-US" b="0" i="0" dirty="0">
                <a:solidFill>
                  <a:srgbClr val="1A3B5B"/>
                </a:solidFill>
                <a:effectLst/>
              </a:rPr>
              <a:t>Heiltsuk (</a:t>
            </a:r>
            <a:r>
              <a:rPr lang="en-US" b="0" i="0" dirty="0" err="1">
                <a:solidFill>
                  <a:srgbClr val="1A3B5B"/>
                </a:solidFill>
                <a:effectLst/>
              </a:rPr>
              <a:t>hei</a:t>
            </a:r>
            <a:r>
              <a:rPr lang="en-US" b="0" i="0" dirty="0">
                <a:solidFill>
                  <a:srgbClr val="1A3B5B"/>
                </a:solidFill>
                <a:effectLst/>
              </a:rPr>
              <a:t>): 95 — Canada (North America)</a:t>
            </a:r>
          </a:p>
        </p:txBody>
      </p:sp>
      <p:sp>
        <p:nvSpPr>
          <p:cNvPr id="2" name="Title 1">
            <a:extLst>
              <a:ext uri="{FF2B5EF4-FFF2-40B4-BE49-F238E27FC236}">
                <a16:creationId xmlns:a16="http://schemas.microsoft.com/office/drawing/2014/main" id="{63976085-361A-6EEA-C664-4038C184C2A0}"/>
              </a:ext>
            </a:extLst>
          </p:cNvPr>
          <p:cNvSpPr>
            <a:spLocks noGrp="1"/>
          </p:cNvSpPr>
          <p:nvPr>
            <p:ph type="title"/>
          </p:nvPr>
        </p:nvSpPr>
        <p:spPr>
          <a:xfrm>
            <a:off x="503447" y="209677"/>
            <a:ext cx="11059287" cy="877239"/>
          </a:xfrm>
        </p:spPr>
        <p:txBody>
          <a:bodyPr/>
          <a:lstStyle/>
          <a:p>
            <a:r>
              <a:rPr lang="en-US" dirty="0"/>
              <a:t>Long tail: no support for OS UI or TTS</a:t>
            </a:r>
          </a:p>
        </p:txBody>
      </p:sp>
      <p:sp>
        <p:nvSpPr>
          <p:cNvPr id="3" name="Oval 2">
            <a:extLst>
              <a:ext uri="{FF2B5EF4-FFF2-40B4-BE49-F238E27FC236}">
                <a16:creationId xmlns:a16="http://schemas.microsoft.com/office/drawing/2014/main" id="{F97AFBAA-831B-5885-4010-B6A5CE14F1C8}"/>
              </a:ext>
            </a:extLst>
          </p:cNvPr>
          <p:cNvSpPr/>
          <p:nvPr/>
        </p:nvSpPr>
        <p:spPr>
          <a:xfrm>
            <a:off x="10440238" y="660278"/>
            <a:ext cx="1407619" cy="1433337"/>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r>
              <a:rPr lang="en-US" sz="1100" b="1" dirty="0">
                <a:solidFill>
                  <a:schemeClr val="bg1"/>
                </a:solidFill>
              </a:rPr>
              <a:t>Long tail = no support</a:t>
            </a:r>
          </a:p>
        </p:txBody>
      </p:sp>
    </p:spTree>
    <p:extLst>
      <p:ext uri="{BB962C8B-B14F-4D97-AF65-F5344CB8AC3E}">
        <p14:creationId xmlns:p14="http://schemas.microsoft.com/office/powerpoint/2010/main" val="2051549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theme/theme1.xml><?xml version="1.0" encoding="utf-8"?>
<a:theme xmlns:a="http://schemas.openxmlformats.org/drawingml/2006/main" name="Office Theme">
  <a:themeElements>
    <a:clrScheme name="TPG Colors">
      <a:dk1>
        <a:srgbClr val="1C75BC"/>
      </a:dk1>
      <a:lt1>
        <a:srgbClr val="FFFFFF"/>
      </a:lt1>
      <a:dk2>
        <a:srgbClr val="666666"/>
      </a:dk2>
      <a:lt2>
        <a:srgbClr val="FCB316"/>
      </a:lt2>
      <a:accent1>
        <a:srgbClr val="DFDFDF"/>
      </a:accent1>
      <a:accent2>
        <a:srgbClr val="DA1640"/>
      </a:accent2>
      <a:accent3>
        <a:srgbClr val="20B74A"/>
      </a:accent3>
      <a:accent4>
        <a:srgbClr val="46BFCE"/>
      </a:accent4>
      <a:accent5>
        <a:srgbClr val="8F2653"/>
      </a:accent5>
      <a:accent6>
        <a:srgbClr val="148790"/>
      </a:accent6>
      <a:hlink>
        <a:srgbClr val="1C75BC"/>
      </a:hlink>
      <a:folHlink>
        <a:srgbClr val="6239B4"/>
      </a:folHlink>
    </a:clrScheme>
    <a:fontScheme name="TPG Fonts">
      <a:majorFont>
        <a:latin typeface="Helvetica"/>
        <a:ea typeface=""/>
        <a:cs typeface=""/>
      </a:majorFont>
      <a:minorFont>
        <a:latin typeface="Helvetic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defRPr smtClean="0">
            <a:solidFill>
              <a:schemeClr val="bg1"/>
            </a:solidFill>
          </a:defRPr>
        </a:defPPr>
      </a:lstStyle>
    </a:txDef>
  </a:objectDefaults>
  <a:extraClrSchemeLst/>
  <a:extLst>
    <a:ext uri="{05A4C25C-085E-4340-85A3-A5531E510DB2}">
      <thm15:themeFamily xmlns:thm15="http://schemas.microsoft.com/office/thememl/2012/main" name="Real New template TPGi (002)  -  Read-Only" id="{3A9E05F6-C963-4FDF-A049-A7878B522062}" vid="{E839ECBB-1FC0-4F1E-B943-1FB4B6E53C3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5CAA9C6935FCD4BA9104C6531E90660" ma:contentTypeVersion="15" ma:contentTypeDescription="Create a new document." ma:contentTypeScope="" ma:versionID="7e6635590ef10b256f13cf87b126d6f9">
  <xsd:schema xmlns:xsd="http://www.w3.org/2001/XMLSchema" xmlns:xs="http://www.w3.org/2001/XMLSchema" xmlns:p="http://schemas.microsoft.com/office/2006/metadata/properties" xmlns:ns2="4f58b0fc-628b-4a5b-870f-b13d511109f3" xmlns:ns3="65c834fa-11a6-47d1-bee8-3048a154f649" targetNamespace="http://schemas.microsoft.com/office/2006/metadata/properties" ma:root="true" ma:fieldsID="f624cdb4f8d8e3817e34875b1071d9c6" ns2:_="" ns3:_="">
    <xsd:import namespace="4f58b0fc-628b-4a5b-870f-b13d511109f3"/>
    <xsd:import namespace="65c834fa-11a6-47d1-bee8-3048a154f649"/>
    <xsd:element name="properties">
      <xsd:complexType>
        <xsd:sequence>
          <xsd:element name="documentManagement">
            <xsd:complexType>
              <xsd:all>
                <xsd:element ref="ns2:_dlc_DocId" minOccurs="0"/>
                <xsd:element ref="ns2:_dlc_DocIdUrl" minOccurs="0"/>
                <xsd:element ref="ns2:_dlc_DocIdPersistId" minOccurs="0"/>
                <xsd:element ref="ns3:MediaServiceMetadata" minOccurs="0"/>
                <xsd:element ref="ns3:MediaServiceFastMetadata" minOccurs="0"/>
                <xsd:element ref="ns3:MediaServiceDateTaken" minOccurs="0"/>
                <xsd:element ref="ns3:MediaLengthInSeconds" minOccurs="0"/>
                <xsd:element ref="ns3:lcf76f155ced4ddcb4097134ff3c332f" minOccurs="0"/>
                <xsd:element ref="ns2:TaxCatchAll" minOccurs="0"/>
                <xsd:element ref="ns3:MediaServiceGenerationTime" minOccurs="0"/>
                <xsd:element ref="ns3:MediaServiceEventHashCode" minOccurs="0"/>
                <xsd:element ref="ns2:SharedWithUsers" minOccurs="0"/>
                <xsd:element ref="ns2:SharedWithDetails" minOccurs="0"/>
                <xsd:element ref="ns3:MediaServiceOCR" minOccurs="0"/>
                <xsd:element ref="ns3:MediaServiceObjectDetectorVersions" minOccurs="0"/>
                <xsd:element ref="ns3:MediaServiceSearchPropertie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f58b0fc-628b-4a5b-870f-b13d511109f3"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dexed="true"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TaxCatchAll" ma:index="17" nillable="true" ma:displayName="Taxonomy Catch All Column" ma:hidden="true" ma:list="{83224ab1-8603-4046-9448-a29b883e1469}" ma:internalName="TaxCatchAll" ma:showField="CatchAllData" ma:web="4f58b0fc-628b-4a5b-870f-b13d511109f3">
      <xsd:complexType>
        <xsd:complexContent>
          <xsd:extension base="dms:MultiChoiceLookup">
            <xsd:sequence>
              <xsd:element name="Value" type="dms:Lookup" maxOccurs="unbounded" minOccurs="0" nillable="true"/>
            </xsd:sequence>
          </xsd:extension>
        </xsd:complexContent>
      </xsd:complexType>
    </xsd:element>
    <xsd:element name="SharedWithUsers" ma:index="2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1"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65c834fa-11a6-47d1-bee8-3048a154f649"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DateTaken" ma:index="13" nillable="true" ma:displayName="MediaServiceDateTaken" ma:hidden="true" ma:indexed="true" ma:internalName="MediaServiceDateTaken"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lcf76f155ced4ddcb4097134ff3c332f" ma:index="16" nillable="true" ma:taxonomy="true" ma:internalName="lcf76f155ced4ddcb4097134ff3c332f" ma:taxonomyFieldName="MediaServiceImageTags" ma:displayName="Image Tags" ma:readOnly="false" ma:fieldId="{5cf76f15-5ced-4ddc-b409-7134ff3c332f}" ma:taxonomyMulti="true" ma:sspId="f9df455f-ac17-476a-94c9-bef5d4aee76d" ma:termSetId="09814cd3-568e-fe90-9814-8d621ff8fb84" ma:anchorId="fba54fb3-c3e1-fe81-a776-ca4b69148c4d" ma:open="true" ma:isKeyword="false">
      <xsd:complexType>
        <xsd:sequence>
          <xsd:element ref="pc:Terms" minOccurs="0" maxOccurs="1"/>
        </xsd:sequence>
      </xsd:complex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OCR" ma:index="22" nillable="true" ma:displayName="Extracted Text" ma:internalName="MediaServiceOCR" ma:readOnly="true">
      <xsd:simpleType>
        <xsd:restriction base="dms:Note">
          <xsd:maxLength value="255"/>
        </xsd:restriction>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earchProperties" ma:index="24" nillable="true" ma:displayName="MediaServiceSearchProperties" ma:hidden="true" ma:internalName="MediaServiceSearchProperties" ma:readOnly="true">
      <xsd:simpleType>
        <xsd:restriction base="dms:Note"/>
      </xsd:simpleType>
    </xsd:element>
    <xsd:element name="MediaServiceLocation" ma:index="25" nillable="true" ma:displayName="Location" ma:description="" ma:indexed="true"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p:properties xmlns:p="http://schemas.microsoft.com/office/2006/metadata/properties" xmlns:xsi="http://www.w3.org/2001/XMLSchema-instance" xmlns:pc="http://schemas.microsoft.com/office/infopath/2007/PartnerControls">
  <documentManagement>
    <lcf76f155ced4ddcb4097134ff3c332f xmlns="65c834fa-11a6-47d1-bee8-3048a154f649">
      <Terms xmlns="http://schemas.microsoft.com/office/infopath/2007/PartnerControls"/>
    </lcf76f155ced4ddcb4097134ff3c332f>
    <TaxCatchAll xmlns="4f58b0fc-628b-4a5b-870f-b13d511109f3" xsi:nil="true"/>
    <_dlc_DocId xmlns="4f58b0fc-628b-4a5b-870f-b13d511109f3">H3CUSPM23HH3-1341710939-68296</_dlc_DocId>
    <_dlc_DocIdUrl xmlns="4f58b0fc-628b-4a5b-870f-b13d511109f3">
      <Url>https://visperoinc.sharepoint.com/sites/TPGInteractive/_layouts/15/DocIdRedir.aspx?ID=H3CUSPM23HH3-1341710939-68296</Url>
      <Description>H3CUSPM23HH3-1341710939-68296</Description>
    </_dlc_DocIdUrl>
  </documentManagement>
</p:properties>
</file>

<file path=customXml/itemProps1.xml><?xml version="1.0" encoding="utf-8"?>
<ds:datastoreItem xmlns:ds="http://schemas.openxmlformats.org/officeDocument/2006/customXml" ds:itemID="{17AB1176-82E4-4D6D-86F7-D59AADE924C0}">
  <ds:schemaRefs>
    <ds:schemaRef ds:uri="http://schemas.microsoft.com/sharepoint/events"/>
  </ds:schemaRefs>
</ds:datastoreItem>
</file>

<file path=customXml/itemProps2.xml><?xml version="1.0" encoding="utf-8"?>
<ds:datastoreItem xmlns:ds="http://schemas.openxmlformats.org/officeDocument/2006/customXml" ds:itemID="{7E17442B-577D-4F84-B92C-B5B80EA0129C}">
  <ds:schemaRefs>
    <ds:schemaRef ds:uri="http://schemas.microsoft.com/sharepoint/v3/contenttype/forms"/>
  </ds:schemaRefs>
</ds:datastoreItem>
</file>

<file path=customXml/itemProps3.xml><?xml version="1.0" encoding="utf-8"?>
<ds:datastoreItem xmlns:ds="http://schemas.openxmlformats.org/officeDocument/2006/customXml" ds:itemID="{56BAA485-AD59-4D4E-90BD-B2C16688F38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f58b0fc-628b-4a5b-870f-b13d511109f3"/>
    <ds:schemaRef ds:uri="65c834fa-11a6-47d1-bee8-3048a154f64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D26F0403-C891-424C-84E1-6549F61C6382}">
  <ds:schemaRefs>
    <ds:schemaRef ds:uri="http://www.w3.org/XML/1998/namespace"/>
    <ds:schemaRef ds:uri="http://schemas.microsoft.com/office/infopath/2007/PartnerControls"/>
    <ds:schemaRef ds:uri="4f58b0fc-628b-4a5b-870f-b13d511109f3"/>
    <ds:schemaRef ds:uri="http://purl.org/dc/terms/"/>
    <ds:schemaRef ds:uri="http://schemas.microsoft.com/office/2006/documentManagement/types"/>
    <ds:schemaRef ds:uri="http://purl.org/dc/dcmitype/"/>
    <ds:schemaRef ds:uri="http://schemas.microsoft.com/office/2006/metadata/properties"/>
    <ds:schemaRef ds:uri="http://schemas.openxmlformats.org/package/2006/metadata/core-properties"/>
    <ds:schemaRef ds:uri="65c834fa-11a6-47d1-bee8-3048a154f649"/>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Office Theme</Template>
  <TotalTime>0</TotalTime>
  <Words>2107</Words>
  <Application>Microsoft Office PowerPoint</Application>
  <PresentationFormat>Widescreen</PresentationFormat>
  <Paragraphs>244</Paragraphs>
  <Slides>31</Slides>
  <Notes>29</Notes>
  <HiddenSlides>0</HiddenSlides>
  <MMClips>2</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31</vt:i4>
      </vt:variant>
    </vt:vector>
  </HeadingPairs>
  <TitlesOfParts>
    <vt:vector size="38" baseType="lpstr">
      <vt:lpstr>HGGothicE</vt:lpstr>
      <vt:lpstr>Arial</vt:lpstr>
      <vt:lpstr>Calibri</vt:lpstr>
      <vt:lpstr>Courier New</vt:lpstr>
      <vt:lpstr>Open Sans</vt:lpstr>
      <vt:lpstr>Wingdings</vt:lpstr>
      <vt:lpstr>Office Theme</vt:lpstr>
      <vt:lpstr>The Barriers of Babel: How Language Intersects Accessibility</vt:lpstr>
      <vt:lpstr>Who is excluded because of language and disability?</vt:lpstr>
      <vt:lpstr>Exploring these hypotheses</vt:lpstr>
      <vt:lpstr>What is a “language?”</vt:lpstr>
      <vt:lpstr>How many languages are there?</vt:lpstr>
      <vt:lpstr>Sample of ~100 living languages</vt:lpstr>
      <vt:lpstr>Not-so-random sample</vt:lpstr>
      <vt:lpstr>Analysis of the sample</vt:lpstr>
      <vt:lpstr>Long tail: no support for OS UI or TTS</vt:lpstr>
      <vt:lpstr>OS UI no, TTS yes</vt:lpstr>
      <vt:lpstr>Quiz: true or false?</vt:lpstr>
      <vt:lpstr>Try again: TTS matching the content</vt:lpstr>
      <vt:lpstr>How do these problems affect people?</vt:lpstr>
      <vt:lpstr>Participant: Spanish and English</vt:lpstr>
      <vt:lpstr>Participant: Italian, Calabrian, English</vt:lpstr>
      <vt:lpstr>Participant: German, English, Polish</vt:lpstr>
      <vt:lpstr>Overall insights for TTS</vt:lpstr>
      <vt:lpstr>Dominant languages</vt:lpstr>
      <vt:lpstr>Sign language observations</vt:lpstr>
      <vt:lpstr>Actions for better language access</vt:lpstr>
      <vt:lpstr>Ideas for users, feasible today</vt:lpstr>
      <vt:lpstr>Preferred languages in OS and browser</vt:lpstr>
      <vt:lpstr>Ideas for web and app dev teams</vt:lpstr>
      <vt:lpstr>Ideas for AT and platform</vt:lpstr>
      <vt:lpstr>Language growth in Gboard</vt:lpstr>
      <vt:lpstr>Questions?</vt:lpstr>
      <vt:lpstr>Up Next …</vt:lpstr>
      <vt:lpstr>More research and innovation needed</vt:lpstr>
      <vt:lpstr>Acknowledgments</vt:lpstr>
      <vt:lpstr>Sources</vt:lpstr>
      <vt:lpstr>Further Reading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CSUN 2025 Presentation Template</dc:title>
  <dc:creator>mmooney@tpgi.com</dc:creator>
  <cp:lastModifiedBy>Mitchell Evan</cp:lastModifiedBy>
  <cp:revision>164</cp:revision>
  <dcterms:created xsi:type="dcterms:W3CDTF">2021-01-11T20:23:06Z</dcterms:created>
  <dcterms:modified xsi:type="dcterms:W3CDTF">2025-03-12T17:19:06Z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0x010100E5CAA9C6935FCD4BA9104C6531E90660</vt:lpwstr>
  </property>
  <property fmtid="{D5CDD505-2E9C-101B-9397-08002B2CF9AE}" pid="3" name="_dlc_DocIdItemGuid">
    <vt:lpwstr>f32d90fb-a678-438e-ad73-3914f63a5832</vt:lpwstr>
  </property>
  <property fmtid="{D5CDD505-2E9C-101B-9397-08002B2CF9AE}" pid="4" name="MediaServiceImageTags">
    <vt:lpwstr/>
  </property>
</Properties>
</file>