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8" r:id="rId11"/>
    <p:sldId id="267" r:id="rId12"/>
    <p:sldId id="261" r:id="rId13"/>
    <p:sldId id="262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 autoAdjust="0"/>
    <p:restoredTop sz="88588" autoAdjust="0"/>
  </p:normalViewPr>
  <p:slideViewPr>
    <p:cSldViewPr snapToGrid="0">
      <p:cViewPr varScale="1">
        <p:scale>
          <a:sx n="84" d="100"/>
          <a:sy n="84" d="100"/>
        </p:scale>
        <p:origin x="74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23T02:20:02.6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1609 426 24575,'-12'-1'0,"0"0"0,1-1 0,-1-1 0,1 0 0,-1 0 0,-13-7 0,10 4 0,0 1 0,0 0 0,-16-2 0,-81-12 0,-57-7 0,-159-16 0,260 32 0,39 5 0,0 1 0,-32 1 0,-410 3 0,470-1 0,-1 1 0,1-1 0,-1 1 0,1-1 0,-1 1 0,1-1 0,0 0 0,-1 0 0,1 0 0,0 0 0,0 0 0,-1 0 0,1 0 0,0 0 0,0 0 0,0 0 0,0-1 0,1 1 0,-1 0 0,0-1 0,0 1 0,1-1 0,-1 1 0,1-1 0,-1 1 0,1-1 0,0 1 0,0-1 0,-1 1 0,1-1 0,1-2 0,-3-11 0,1-1 0,2-20 0,-1 21 0,0 5 0,1 0 0,0 0 0,1 0 0,0 0 0,0 0 0,1 0 0,0 1 0,1-1 0,0 1 0,1 0 0,0 0 0,9-12 0,-12 19 0,1 0 0,0 1 0,0 0 0,-1-1 0,1 1 0,0 0 0,0 0 0,0 1 0,0-1 0,0 1 0,1-1 0,-1 1 0,0 0 0,0 0 0,0 0 0,6 2 0,-2-2 0,146 11 0,23 0 0,41-4 0,60 0 0,-224-8 0,55 2 0,-107-1 0,0 1 0,0-1 0,0 0 0,0 1 0,0-1 0,0 1 0,-1-1 0,1 1 0,0-1 0,0 1 0,-1-1 0,1 1 0,0 0 0,-1-1 0,1 1 0,-1 0 0,1 0 0,-1-1 0,1 1 0,-1 0 0,1 0 0,-1 0 0,0 0 0,0 0 0,1-1 0,-1 1 0,0 0 0,0 0 0,0 0 0,0 0 0,0 0 0,0 0 0,0 0 0,0 0 0,0 0 0,-1 0 0,1 1 0,-10 41 0,7-35 0,0 3 0,-3 12 0,0 0 0,-2 0 0,-16 30 0,22-47 0,-1-1 0,-1 0 0,1 0 0,-1 0 0,0 0 0,0 0 0,0-1 0,0 0 0,-1 0 0,0 0 0,0-1 0,0 1 0,0-1 0,-1 0 0,1-1 0,-1 1 0,1-1 0,-12 3 0,-24 0 0,0-2 0,-73-3 0,50-1 0,-134-4 0,-389-60 0,538 57-1365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0B5E2-805E-43AD-92E8-B6013794C3D7}" type="datetimeFigureOut">
              <a:rPr lang="ru-RU" smtClean="0"/>
              <a:t>20.03.2025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D3C5A-6B41-42DF-B3A5-45A72EBCF6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618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D3C5A-6B41-42DF-B3A5-45A72EBCF63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066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Хороший вопрос! Транслятор с Java на C# может иметь несколько преимуществ, вот некоторые из них:</a:t>
            </a:r>
          </a:p>
          <a:p>
            <a:endParaRPr lang="ru-RU" dirty="0"/>
          </a:p>
          <a:p>
            <a:r>
              <a:rPr lang="ru-RU" dirty="0"/>
              <a:t>Для разработчиков:</a:t>
            </a:r>
          </a:p>
          <a:p>
            <a:endParaRPr lang="ru-RU" dirty="0"/>
          </a:p>
          <a:p>
            <a:r>
              <a:rPr lang="ru-RU" dirty="0"/>
              <a:t>• Перенос существующего кода: Для компаний с уже существующим кодом на Java, транслятор позволяет легко перенести его на C#. Это особенно актуально, если необходимо перейти на платформу .NET или использовать преимущества экосистемы C#.</a:t>
            </a:r>
          </a:p>
          <a:p>
            <a:r>
              <a:rPr lang="ru-RU" dirty="0"/>
              <a:t>• Использование существующей Java-библиотеки: Транслятор может позволить использовать существующую Java-библиотеку в C#-проекте.</a:t>
            </a:r>
          </a:p>
          <a:p>
            <a:r>
              <a:rPr lang="ru-RU" dirty="0"/>
              <a:t>• Ускорение разработки: Трансляция кода может значительно сократить время разработки и облегчить процесс миграции.</a:t>
            </a:r>
          </a:p>
          <a:p>
            <a:r>
              <a:rPr lang="ru-RU"/>
              <a:t>• Сокращение затрат: Транслятор может помочь сократить затраты на переработку существующего кода с нуля.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D3C5A-6B41-42DF-B3A5-45A72EBCF63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7955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D3C5A-6B41-42DF-B3A5-45A72EBCF63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89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D3C5A-6B41-42DF-B3A5-45A72EBCF63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6409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D3C5A-6B41-42DF-B3A5-45A72EBCF63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204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D3C5A-6B41-42DF-B3A5-45A72EBCF63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544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D3C5A-6B41-42DF-B3A5-45A72EBCF63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92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D3C5A-6B41-42DF-B3A5-45A72EBCF63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22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93B7BB-106A-7115-D599-80DFCC902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2F4558A-A225-B6AA-C758-3ED80E0D9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007348-E775-4B2F-8019-99145D48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38872-1DE4-4758-843F-87FB6A68A452}" type="datetime1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F7F25F-4E42-1CFF-6AE4-4A884E113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C464FF-0210-154B-4B63-DE2203C6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E11-0EE1-48E4-AEC8-364132E954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119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EA4C26-D392-5221-D248-29EA8F506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69F4C7B-53A5-5E30-6E0B-7EE67C12A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948530-7690-C65F-CFBB-FA5F737CF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8798-7049-4DDF-92E6-3747A5B17E26}" type="datetime1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DE22C8-73C8-DF2F-7C6D-0C6BDF2E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03731D-AD24-B4BF-AEFA-3C4E80BA3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E11-0EE1-48E4-AEC8-364132E954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778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0F0C9AE-6441-7163-C9ED-F1E6636A69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06BC772-5E7C-6472-9C64-233202A58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030B95-8174-2AE0-55AE-0ED7FD60A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296EC-C1A5-4505-8044-CA2E5C031E3E}" type="datetime1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FFA0E8-7307-32DB-11D9-A89FD8535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FA615D-5AF1-E7E8-4CF2-C53BB5217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E11-0EE1-48E4-AEC8-364132E954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22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01B85D-8F70-B883-02A4-A6314C55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378645-36D1-3804-BC19-C9A7BA2A7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D5B777-149E-154E-E909-279DB1120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40C1A-D030-4AD9-8B05-1340661CB5D0}" type="datetime1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D8B1BD-8B1A-0E18-BCC2-7F1B6B389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019F45-E7D5-6CDB-AFDD-7D4E9768C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E11-0EE1-48E4-AEC8-364132E954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127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396D4-C457-A06C-0ACB-F58375349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19142F-C30E-969D-77F9-056E26608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9A0F38-3710-2FD3-A6B1-67C22A8F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9DD9C-5898-405F-BD66-9661B338A70A}" type="datetime1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735E60-1B3E-6372-FBD6-E2AC30D4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9EF907-793D-1103-60DD-4A84C9DE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E11-0EE1-48E4-AEC8-364132E954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404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D3539-6E48-F4E1-29E6-36C2EA25D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D0D853-2B22-CDE7-BC2A-B54E19DB6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1A2314E-47A5-65EE-5EB7-C21106D01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C08C5F-6B5A-774A-B1A5-410C91E35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CD8BA-1F8D-4DA8-A3C3-91824BA04D31}" type="datetime1">
              <a:rPr lang="ru-RU" smtClean="0"/>
              <a:t>20.03.2025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FEC097-199A-9D72-696B-C1E7ED81E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3266FA7-BF87-F401-DF30-60B8C0DD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E11-0EE1-48E4-AEC8-364132E954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0315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0518A-C89C-9094-5C21-DFCEA9A0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B0C1EF-90FA-CC6F-9E64-2B3CD0D8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ADC32DE-7B2F-F8C9-2B58-7108ADCEC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CCCDC5-C28F-86E1-AFBA-932458D95C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244E3D6-2350-FEEE-D6A0-A9AB12EC13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1BEAAF1-370A-7912-9C97-EAE699C0A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12DF-54DE-4C5E-90C2-6E965ABF2640}" type="datetime1">
              <a:rPr lang="ru-RU" smtClean="0"/>
              <a:t>20.03.2025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6E8BCFA-1885-5D8E-E296-B8CB7F159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840C61D-1095-F016-D2EB-01175F178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E11-0EE1-48E4-AEC8-364132E954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272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348D3D-965B-74A7-21A5-F296F89A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F91FAA0-3402-B5B0-1C3B-BC76BE56F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E9F73-DCC3-4332-A44D-664C3C112AF2}" type="datetime1">
              <a:rPr lang="ru-RU" smtClean="0"/>
              <a:t>20.03.2025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449D69A-6B30-29AE-7F50-CC11AF89C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3E88F01-0483-F25B-FB27-1C56C7722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E11-0EE1-48E4-AEC8-364132E954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53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C3A24F-0A37-2A73-7FA5-DC0615EF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DDAA-45E8-4F8C-93E7-603E5CCE4D00}" type="datetime1">
              <a:rPr lang="ru-RU" smtClean="0"/>
              <a:t>20.03.2025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EED6751-E432-6FEB-EC12-56CB89F0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4049F33-A224-FE49-00D2-D94886796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E11-0EE1-48E4-AEC8-364132E954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432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578913-4D8A-9698-C8F0-2AF21AA41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9F439A-0E24-78D5-94A3-15C9E700B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91C200-7420-1D5D-5A15-EE8DCA3A6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E1AE14-4EB6-C60E-DD00-3C8642EAC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7C4F1-9A94-4B52-8D56-AB7F7D29CA3A}" type="datetime1">
              <a:rPr lang="ru-RU" smtClean="0"/>
              <a:t>20.03.2025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041CC3-47C4-1776-B633-EEE3DCE00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0A6D91-E15D-C148-4F37-600EBD888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E11-0EE1-48E4-AEC8-364132E954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82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9F6276-74A6-1C8E-1F6F-6512BE8B2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41F1FE6-D8ED-B2DE-9023-714893C68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D031773-A65B-3425-9AA8-8D58E15C1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689D7D6-3BB7-EA6B-D342-95D0A4662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47AA2-B858-405D-902A-CE8638D5B88F}" type="datetime1">
              <a:rPr lang="ru-RU" smtClean="0"/>
              <a:t>20.03.2025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B5B390-9A4D-11B2-34B5-E9580981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05E56C-50AA-E46F-84A1-E680C0C8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E11-0EE1-48E4-AEC8-364132E954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9377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B714B2-20A2-43A5-8AB5-0AD375732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EE9960-822B-923A-A8E1-9936AE4D8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D02CB6-AC6C-3E74-44B0-D7D69E9894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27597C-2912-4CFF-B9AA-636A48311849}" type="datetime1">
              <a:rPr lang="ru-RU" smtClean="0"/>
              <a:t>20.03.2025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8B9A62-DDB6-2C2B-D4C3-EA5296665F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41DDA2-D602-7A90-EDD8-79F7DC23A6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CE1E11-0EE1-48E4-AEC8-364132E954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34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88E2BE-CD73-E94D-F5DF-3426A029C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5934" y="826030"/>
            <a:ext cx="7611533" cy="4177771"/>
          </a:xfrm>
        </p:spPr>
        <p:txBody>
          <a:bodyPr>
            <a:normAutofit/>
          </a:bodyPr>
          <a:lstStyle/>
          <a:p>
            <a:pPr algn="l"/>
            <a:r>
              <a:rPr lang="ru-RU" sz="8000" dirty="0"/>
              <a:t>Транслятор </a:t>
            </a:r>
            <a:br>
              <a:rPr lang="en-US" sz="8000" dirty="0"/>
            </a:br>
            <a:r>
              <a:rPr lang="ru-RU" sz="8000" dirty="0"/>
              <a:t>с </a:t>
            </a:r>
            <a:r>
              <a:rPr lang="en-US" sz="8000" dirty="0"/>
              <a:t>Java </a:t>
            </a:r>
            <a:r>
              <a:rPr lang="ru-RU" sz="8000" dirty="0"/>
              <a:t>на</a:t>
            </a:r>
            <a:r>
              <a:rPr lang="en-US" sz="8000" dirty="0"/>
              <a:t> C# </a:t>
            </a:r>
            <a:endParaRPr lang="ru-RU" sz="8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3B7AAB9-AF19-042D-F5FD-EC1F8610D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640" y="1319473"/>
            <a:ext cx="4219054" cy="421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9F5B1F3-5027-FA89-496D-D93C9A90C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E11-0EE1-48E4-AEC8-364132E954B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7456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D8ADB-50A7-9FFB-BD6C-AE02B225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EAA48-5BF4-4B10-9E4D-62DE31F1C267}"/>
              </a:ext>
            </a:extLst>
          </p:cNvPr>
          <p:cNvSpPr txBox="1"/>
          <p:nvPr/>
        </p:nvSpPr>
        <p:spPr>
          <a:xfrm>
            <a:off x="612341" y="1554419"/>
            <a:ext cx="6863255" cy="5167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cs typeface="Times New Roman" panose="02020603050405020304" pitchFamily="18" charset="0"/>
              </a:rPr>
              <a:t>Функциональные требования – 2 теста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cs typeface="Times New Roman" panose="02020603050405020304" pitchFamily="18" charset="0"/>
              </a:rPr>
              <a:t>Нефункциональные требования – 3 теста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cs typeface="Times New Roman" panose="02020603050405020304" pitchFamily="18" charset="0"/>
              </a:rPr>
              <a:t>Пользовательский интерфейс – 3 теста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cs typeface="Times New Roman" panose="02020603050405020304" pitchFamily="18" charset="0"/>
              </a:rPr>
              <a:t>Модуль лексического анализа – 2 теста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cs typeface="Times New Roman" panose="02020603050405020304" pitchFamily="18" charset="0"/>
              </a:rPr>
              <a:t>Модуль синтаксического анализа – 2 теста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cs typeface="Times New Roman" panose="02020603050405020304" pitchFamily="18" charset="0"/>
              </a:rPr>
              <a:t>Модуль семантического анализа – 1 тест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cs typeface="Times New Roman" panose="02020603050405020304" pitchFamily="18" charset="0"/>
              </a:rPr>
              <a:t>Модуль генерации кода – 1 тест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42215C3-58CA-84EA-A0C6-D8D422C36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E11-0EE1-48E4-AEC8-364132E954BF}" type="slidenum">
              <a:rPr lang="ru-RU" smtClean="0"/>
              <a:t>10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8566BA2-DF26-F1C0-DA97-502612378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428" y="1727644"/>
            <a:ext cx="3975231" cy="340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550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D8ADB-50A7-9FFB-BD6C-AE02B2251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875"/>
            <a:ext cx="10515600" cy="1059581"/>
          </a:xfrm>
        </p:spPr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Тестирование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EAA48-5BF4-4B10-9E4D-62DE31F1C267}"/>
              </a:ext>
            </a:extLst>
          </p:cNvPr>
          <p:cNvSpPr txBox="1"/>
          <p:nvPr/>
        </p:nvSpPr>
        <p:spPr>
          <a:xfrm>
            <a:off x="838200" y="1128513"/>
            <a:ext cx="6863255" cy="46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Общее число тестов - 14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967848-1F0B-4B2E-8C9D-963CE8234AD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26124" y="2212475"/>
            <a:ext cx="11939752" cy="3517012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1D4B64-1E41-1095-4D92-AD5F65ED4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E11-0EE1-48E4-AEC8-364132E954B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127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040878-D3D0-4321-8B9C-8ADA22361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проекта</a:t>
            </a:r>
          </a:p>
        </p:txBody>
      </p:sp>
      <p:pic>
        <p:nvPicPr>
          <p:cNvPr id="3074" name="Picture 2" descr="Изображение пина-истории">
            <a:extLst>
              <a:ext uri="{FF2B5EF4-FFF2-40B4-BE49-F238E27FC236}">
                <a16:creationId xmlns:a16="http://schemas.microsoft.com/office/drawing/2014/main" id="{148F1D47-C056-4BBC-2A0C-E2B4A2F3F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7165" y="3974586"/>
            <a:ext cx="3007879" cy="2321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Изображение пина-истории">
            <a:extLst>
              <a:ext uri="{FF2B5EF4-FFF2-40B4-BE49-F238E27FC236}">
                <a16:creationId xmlns:a16="http://schemas.microsoft.com/office/drawing/2014/main" id="{64ED3CDB-9ED6-64CC-51D6-93F9DCA2F3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27"/>
          <a:stretch/>
        </p:blipFill>
        <p:spPr bwMode="auto">
          <a:xfrm>
            <a:off x="542781" y="1486853"/>
            <a:ext cx="3007879" cy="232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Изображение пина-истории">
            <a:extLst>
              <a:ext uri="{FF2B5EF4-FFF2-40B4-BE49-F238E27FC236}">
                <a16:creationId xmlns:a16="http://schemas.microsoft.com/office/drawing/2014/main" id="{3628A3FC-AD9E-971C-B545-97E2757D95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6" t="1629" r="2111" b="1917"/>
          <a:stretch/>
        </p:blipFill>
        <p:spPr bwMode="auto">
          <a:xfrm>
            <a:off x="6023252" y="1486852"/>
            <a:ext cx="3007879" cy="232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Изображение пина-истории">
            <a:extLst>
              <a:ext uri="{FF2B5EF4-FFF2-40B4-BE49-F238E27FC236}">
                <a16:creationId xmlns:a16="http://schemas.microsoft.com/office/drawing/2014/main" id="{6ADAC022-9A12-1A68-9ADC-D2AAB03F1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373" y="4166236"/>
            <a:ext cx="3007879" cy="2326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EBFE8C-078F-0BD8-36B2-389891357DB3}"/>
              </a:ext>
            </a:extLst>
          </p:cNvPr>
          <p:cNvSpPr txBox="1"/>
          <p:nvPr/>
        </p:nvSpPr>
        <p:spPr>
          <a:xfrm>
            <a:off x="4169954" y="1667117"/>
            <a:ext cx="981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Полина</a:t>
            </a:r>
          </a:p>
          <a:p>
            <a:r>
              <a:rPr lang="ru-RU" dirty="0"/>
              <a:t>тимлид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D393B-3385-585C-EDD5-96FED21D8782}"/>
              </a:ext>
            </a:extLst>
          </p:cNvPr>
          <p:cNvSpPr txBox="1"/>
          <p:nvPr/>
        </p:nvSpPr>
        <p:spPr>
          <a:xfrm>
            <a:off x="626581" y="4478018"/>
            <a:ext cx="845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Денис</a:t>
            </a:r>
          </a:p>
          <a:p>
            <a:r>
              <a:rPr lang="ru-RU" dirty="0"/>
              <a:t>кодер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BF40E3-59FC-B776-695F-B03740C85CEC}"/>
              </a:ext>
            </a:extLst>
          </p:cNvPr>
          <p:cNvSpPr txBox="1"/>
          <p:nvPr/>
        </p:nvSpPr>
        <p:spPr>
          <a:xfrm>
            <a:off x="10141105" y="1667117"/>
            <a:ext cx="17491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Миша</a:t>
            </a:r>
          </a:p>
          <a:p>
            <a:r>
              <a:rPr lang="ru-RU" dirty="0"/>
              <a:t>отвечает за гит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A1C160-868D-0707-8E1A-AC699842AE8F}"/>
              </a:ext>
            </a:extLst>
          </p:cNvPr>
          <p:cNvSpPr txBox="1"/>
          <p:nvPr/>
        </p:nvSpPr>
        <p:spPr>
          <a:xfrm>
            <a:off x="6168750" y="4490871"/>
            <a:ext cx="1792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Дима</a:t>
            </a:r>
          </a:p>
          <a:p>
            <a:r>
              <a:rPr lang="ru-RU" dirty="0"/>
              <a:t>пишет документацию</a:t>
            </a:r>
          </a:p>
        </p:txBody>
      </p:sp>
      <p:cxnSp>
        <p:nvCxnSpPr>
          <p:cNvPr id="11" name="Соединитель: изогнутый 10">
            <a:extLst>
              <a:ext uri="{FF2B5EF4-FFF2-40B4-BE49-F238E27FC236}">
                <a16:creationId xmlns:a16="http://schemas.microsoft.com/office/drawing/2014/main" id="{3F71631A-5098-8D11-5215-46B6B3264A68}"/>
              </a:ext>
            </a:extLst>
          </p:cNvPr>
          <p:cNvCxnSpPr>
            <a:cxnSpLocks/>
            <a:stCxn id="3076" idx="3"/>
            <a:endCxn id="6" idx="1"/>
          </p:cNvCxnSpPr>
          <p:nvPr/>
        </p:nvCxnSpPr>
        <p:spPr>
          <a:xfrm flipV="1">
            <a:off x="3550660" y="1990283"/>
            <a:ext cx="619294" cy="659890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Соединитель: изогнутый 13">
            <a:extLst>
              <a:ext uri="{FF2B5EF4-FFF2-40B4-BE49-F238E27FC236}">
                <a16:creationId xmlns:a16="http://schemas.microsoft.com/office/drawing/2014/main" id="{550FA0F5-D572-ABBC-27FB-2EC5CB9ADE4B}"/>
              </a:ext>
            </a:extLst>
          </p:cNvPr>
          <p:cNvCxnSpPr>
            <a:cxnSpLocks/>
            <a:stCxn id="3078" idx="3"/>
            <a:endCxn id="8" idx="1"/>
          </p:cNvCxnSpPr>
          <p:nvPr/>
        </p:nvCxnSpPr>
        <p:spPr>
          <a:xfrm flipV="1">
            <a:off x="9031131" y="1990283"/>
            <a:ext cx="1109974" cy="659889"/>
          </a:xfrm>
          <a:prstGeom prst="curvedConnector3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Соединитель: изогнутый 17">
            <a:extLst>
              <a:ext uri="{FF2B5EF4-FFF2-40B4-BE49-F238E27FC236}">
                <a16:creationId xmlns:a16="http://schemas.microsoft.com/office/drawing/2014/main" id="{F1709489-22A8-A3C0-0A74-F7C56D640284}"/>
              </a:ext>
            </a:extLst>
          </p:cNvPr>
          <p:cNvCxnSpPr>
            <a:stCxn id="3080" idx="1"/>
            <a:endCxn id="7" idx="3"/>
          </p:cNvCxnSpPr>
          <p:nvPr/>
        </p:nvCxnSpPr>
        <p:spPr>
          <a:xfrm rot="10800000">
            <a:off x="1471685" y="4801184"/>
            <a:ext cx="1543689" cy="528372"/>
          </a:xfrm>
          <a:prstGeom prst="curvedConnector3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Соединитель: изогнутый 19">
            <a:extLst>
              <a:ext uri="{FF2B5EF4-FFF2-40B4-BE49-F238E27FC236}">
                <a16:creationId xmlns:a16="http://schemas.microsoft.com/office/drawing/2014/main" id="{F66673B5-64BF-086B-5046-4A11B752656F}"/>
              </a:ext>
            </a:extLst>
          </p:cNvPr>
          <p:cNvCxnSpPr>
            <a:cxnSpLocks/>
            <a:stCxn id="3074" idx="1"/>
            <a:endCxn id="9" idx="3"/>
          </p:cNvCxnSpPr>
          <p:nvPr/>
        </p:nvCxnSpPr>
        <p:spPr>
          <a:xfrm rot="10800000">
            <a:off x="7960975" y="4952536"/>
            <a:ext cx="676191" cy="182830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A5DD407-16AB-F0A4-D22D-11D2981DA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E11-0EE1-48E4-AEC8-364132E954B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828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5E1C141F-3BB2-DA67-F26E-99A114CB97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Рукописный ввод 5">
                <a:extLst>
                  <a:ext uri="{FF2B5EF4-FFF2-40B4-BE49-F238E27FC236}">
                    <a16:creationId xmlns:a16="http://schemas.microsoft.com/office/drawing/2014/main" id="{6D13156A-1523-19BF-7805-5BE61424B5F2}"/>
                  </a:ext>
                </a:extLst>
              </p14:cNvPr>
              <p14:cNvContentPartPr/>
              <p14:nvPr/>
            </p14:nvContentPartPr>
            <p14:xfrm>
              <a:off x="6187360" y="2577160"/>
              <a:ext cx="579600" cy="153720"/>
            </p14:xfrm>
          </p:contentPart>
        </mc:Choice>
        <mc:Fallback xmlns="">
          <p:pic>
            <p:nvPicPr>
              <p:cNvPr id="6" name="Рукописный ввод 5">
                <a:extLst>
                  <a:ext uri="{FF2B5EF4-FFF2-40B4-BE49-F238E27FC236}">
                    <a16:creationId xmlns:a16="http://schemas.microsoft.com/office/drawing/2014/main" id="{6D13156A-1523-19BF-7805-5BE61424B5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24360" y="2514160"/>
                <a:ext cx="705240" cy="2793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F989596-EA57-F17D-688A-7782C8DE2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E11-0EE1-48E4-AEC8-364132E954B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133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6C2B07-13E0-48B8-E5AE-6DFABAD76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B34119-91EF-1329-6D13-D0A6E4610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5" y="1820862"/>
            <a:ext cx="10905067" cy="16081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Нередко случается, что необходимо перевести код с одного языка на другой и тогда начинается настоящий✨</a:t>
            </a:r>
            <a:r>
              <a:rPr lang="en-US" dirty="0"/>
              <a:t>happy house✨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Зачем страдать самому, если для этого есть машины?</a:t>
            </a:r>
          </a:p>
        </p:txBody>
      </p:sp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E9A343F4-2115-52CC-AEC6-48B212E725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8" y="3361267"/>
            <a:ext cx="76200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7A99F71-4338-3638-B17D-C037E1CD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E11-0EE1-48E4-AEC8-364132E954B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964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951F53-E725-DC81-0DE3-D14529A4A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867" y="153459"/>
            <a:ext cx="10515600" cy="1325563"/>
          </a:xfrm>
        </p:spPr>
        <p:txBody>
          <a:bodyPr/>
          <a:lstStyle/>
          <a:p>
            <a:r>
              <a:rPr lang="ru-RU" dirty="0"/>
              <a:t>Решение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E82AA8-30F5-DAD6-3668-FDFC4775A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085" y="1292755"/>
            <a:ext cx="9529315" cy="4842067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D8F7F81-037A-1759-FB93-052EFC602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E11-0EE1-48E4-AEC8-364132E954B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057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D8ADB-50A7-9FFB-BD6C-AE02B225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пользоваться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24B561C-5377-67B2-42B0-DDDA114F5899}"/>
              </a:ext>
            </a:extLst>
          </p:cNvPr>
          <p:cNvGrpSpPr/>
          <p:nvPr/>
        </p:nvGrpSpPr>
        <p:grpSpPr>
          <a:xfrm>
            <a:off x="1532382" y="2212848"/>
            <a:ext cx="9127236" cy="1325563"/>
            <a:chOff x="1225296" y="2642616"/>
            <a:chExt cx="9127236" cy="1325563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620F5CD0-5A9A-172C-E7E1-F4D614698BC6}"/>
                </a:ext>
              </a:extLst>
            </p:cNvPr>
            <p:cNvSpPr/>
            <p:nvPr/>
          </p:nvSpPr>
          <p:spPr>
            <a:xfrm>
              <a:off x="1225296" y="2642616"/>
              <a:ext cx="2039112" cy="132556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Вставить в поле код на </a:t>
              </a:r>
              <a:r>
                <a:rPr lang="en-US" dirty="0"/>
                <a:t>Java</a:t>
              </a:r>
              <a:endParaRPr lang="ru-RU" dirty="0"/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FC0F094D-1804-D63E-9749-8CF448D80705}"/>
                </a:ext>
              </a:extLst>
            </p:cNvPr>
            <p:cNvSpPr/>
            <p:nvPr/>
          </p:nvSpPr>
          <p:spPr>
            <a:xfrm>
              <a:off x="4306824" y="2642616"/>
              <a:ext cx="2964180" cy="132556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Нажать кнопку «Конвертировать» </a:t>
              </a:r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D3950B3C-FBD4-CD61-D81F-00697083EB61}"/>
                </a:ext>
              </a:extLst>
            </p:cNvPr>
            <p:cNvSpPr/>
            <p:nvPr/>
          </p:nvSpPr>
          <p:spPr>
            <a:xfrm>
              <a:off x="8313420" y="2642616"/>
              <a:ext cx="2039112" cy="132556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Получить код на </a:t>
              </a:r>
              <a:r>
                <a:rPr lang="en-US" dirty="0"/>
                <a:t>C#</a:t>
              </a:r>
              <a:endParaRPr lang="ru-RU" dirty="0"/>
            </a:p>
          </p:txBody>
        </p:sp>
      </p:grp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F392B97-F5E3-4628-2613-13E0B484C239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571494" y="2875630"/>
            <a:ext cx="10424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ED28BF71-78C6-E05C-7988-38977614289F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7578090" y="2875630"/>
            <a:ext cx="10424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146" name="Picture 2" descr="Изображение пина-истории">
            <a:extLst>
              <a:ext uri="{FF2B5EF4-FFF2-40B4-BE49-F238E27FC236}">
                <a16:creationId xmlns:a16="http://schemas.microsoft.com/office/drawing/2014/main" id="{5070DCDC-273A-D742-906D-189F29C03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0427" y="3803904"/>
            <a:ext cx="2311146" cy="231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5250BAA-E1D2-014C-7A02-81070ADC3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E11-0EE1-48E4-AEC8-364132E954B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856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646336-EC8E-56C3-4ABE-7C3478E1B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665"/>
            <a:ext cx="10515600" cy="1325563"/>
          </a:xfrm>
        </p:spPr>
        <p:txBody>
          <a:bodyPr/>
          <a:lstStyle/>
          <a:p>
            <a:r>
              <a:rPr lang="ru-RU" dirty="0"/>
              <a:t>Как работает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9C7A4BC8-11DA-E6F9-073F-9269A908A1EA}"/>
              </a:ext>
            </a:extLst>
          </p:cNvPr>
          <p:cNvGrpSpPr/>
          <p:nvPr/>
        </p:nvGrpSpPr>
        <p:grpSpPr>
          <a:xfrm>
            <a:off x="1022816" y="1690688"/>
            <a:ext cx="4082228" cy="3736080"/>
            <a:chOff x="2684332" y="1997208"/>
            <a:chExt cx="3346705" cy="258722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1F04885-C8FE-05CB-898B-EA910B2D159D}"/>
                </a:ext>
              </a:extLst>
            </p:cNvPr>
            <p:cNvSpPr/>
            <p:nvPr/>
          </p:nvSpPr>
          <p:spPr>
            <a:xfrm>
              <a:off x="2748340" y="1997208"/>
              <a:ext cx="3218688" cy="41433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Лексический анализатор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14ECEFB1-7CEE-940E-22CB-884BC5E48FE0}"/>
                </a:ext>
              </a:extLst>
            </p:cNvPr>
            <p:cNvSpPr/>
            <p:nvPr/>
          </p:nvSpPr>
          <p:spPr>
            <a:xfrm>
              <a:off x="2684332" y="2718065"/>
              <a:ext cx="3346705" cy="41433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Синтаксический анализатор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5E2E3E05-3C2A-B6A5-7152-2E10CB6DBA45}"/>
                </a:ext>
              </a:extLst>
            </p:cNvPr>
            <p:cNvSpPr/>
            <p:nvPr/>
          </p:nvSpPr>
          <p:spPr>
            <a:xfrm>
              <a:off x="2795584" y="3444082"/>
              <a:ext cx="3124202" cy="41433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Семантический анализатор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ECB61B8C-BFB0-D00A-4694-55482AEF1C53}"/>
                </a:ext>
              </a:extLst>
            </p:cNvPr>
            <p:cNvSpPr/>
            <p:nvPr/>
          </p:nvSpPr>
          <p:spPr>
            <a:xfrm>
              <a:off x="2971797" y="4170099"/>
              <a:ext cx="2771775" cy="41433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Генератор кода</a:t>
              </a:r>
            </a:p>
          </p:txBody>
        </p: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9E6EECC8-B60F-B1FC-D7D6-08747F9E842C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4357684" y="2411545"/>
              <a:ext cx="1" cy="3065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2F10F864-0662-D3C5-AA89-46C7CCFF0294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4357685" y="3132402"/>
              <a:ext cx="0" cy="3116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9A6CEF23-A575-C3F5-94DB-4C898A22D7A1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4357685" y="3858419"/>
              <a:ext cx="0" cy="3116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00" name="Picture 4">
            <a:extLst>
              <a:ext uri="{FF2B5EF4-FFF2-40B4-BE49-F238E27FC236}">
                <a16:creationId xmlns:a16="http://schemas.microsoft.com/office/drawing/2014/main" id="{F1FDD130-A1FC-90B7-1A9B-4DF8FB363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877" y="1341893"/>
            <a:ext cx="4174214" cy="417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0C8FCF3-E184-0E4B-4B52-C6D02D21AA03}"/>
              </a:ext>
            </a:extLst>
          </p:cNvPr>
          <p:cNvSpPr txBox="1"/>
          <p:nvPr/>
        </p:nvSpPr>
        <p:spPr>
          <a:xfrm>
            <a:off x="5289658" y="1701153"/>
            <a:ext cx="2150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Разбивает исходный код на лексемы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873B69-F5C6-293A-DAA2-7264F3CA318F}"/>
              </a:ext>
            </a:extLst>
          </p:cNvPr>
          <p:cNvSpPr txBox="1"/>
          <p:nvPr/>
        </p:nvSpPr>
        <p:spPr>
          <a:xfrm>
            <a:off x="5312629" y="2745187"/>
            <a:ext cx="21506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Проверяет логические правила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CE2EA1-38FA-6DF4-2C88-7FBF40B12A1C}"/>
              </a:ext>
            </a:extLst>
          </p:cNvPr>
          <p:cNvSpPr txBox="1"/>
          <p:nvPr/>
        </p:nvSpPr>
        <p:spPr>
          <a:xfrm>
            <a:off x="5273591" y="3663705"/>
            <a:ext cx="2150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Проверяет синтаксические правила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CE3CD7-D404-3C52-41F3-9937C09C7909}"/>
              </a:ext>
            </a:extLst>
          </p:cNvPr>
          <p:cNvSpPr txBox="1"/>
          <p:nvPr/>
        </p:nvSpPr>
        <p:spPr>
          <a:xfrm>
            <a:off x="5289658" y="4958330"/>
            <a:ext cx="21506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Генерирует результат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DBEFD02-3421-1998-4467-CFE75591B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E11-0EE1-48E4-AEC8-364132E954B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25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D8ADB-50A7-9FFB-BD6C-AE02B2251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208" y="274614"/>
            <a:ext cx="10515600" cy="1325563"/>
          </a:xfrm>
        </p:spPr>
        <p:txBody>
          <a:bodyPr/>
          <a:lstStyle/>
          <a:p>
            <a:r>
              <a:rPr lang="ru-RU" dirty="0">
                <a:latin typeface="Aptos Display" panose="020B0004020202020204" pitchFamily="34" charset="0"/>
                <a:cs typeface="Times New Roman" panose="02020603050405020304" pitchFamily="18" charset="0"/>
              </a:rPr>
              <a:t>Архитектура. АКД</a:t>
            </a:r>
          </a:p>
        </p:txBody>
      </p:sp>
      <p:pic>
        <p:nvPicPr>
          <p:cNvPr id="6146" name="Picture 2" descr="Изображение пина-истории">
            <a:extLst>
              <a:ext uri="{FF2B5EF4-FFF2-40B4-BE49-F238E27FC236}">
                <a16:creationId xmlns:a16="http://schemas.microsoft.com/office/drawing/2014/main" id="{5070DCDC-273A-D742-906D-189F29C03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925" y="2415186"/>
            <a:ext cx="2311146" cy="231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2F0C7B25-B7C3-43F9-AACB-CFFC18D80680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67" y="1358229"/>
            <a:ext cx="11223465" cy="4938712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C065A69-87C8-006C-1951-D8A9A9D7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E11-0EE1-48E4-AEC8-364132E954B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132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D8ADB-50A7-9FFB-BD6C-AE02B2251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605" y="337693"/>
            <a:ext cx="10515600" cy="1325563"/>
          </a:xfrm>
        </p:spPr>
        <p:txBody>
          <a:bodyPr/>
          <a:lstStyle/>
          <a:p>
            <a:r>
              <a:rPr lang="ru-RU" dirty="0">
                <a:latin typeface="Aptos Display" panose="020B0004020202020204" pitchFamily="34" charset="0"/>
                <a:cs typeface="Times New Roman" panose="02020603050405020304" pitchFamily="18" charset="0"/>
              </a:rPr>
              <a:t>Архитектура. Диаграмма потоков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698F54-FB74-4873-BB78-DD0E50E338B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210" y="1431193"/>
            <a:ext cx="7760390" cy="4664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6139FFB-04A5-9374-EE54-67952101D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E11-0EE1-48E4-AEC8-364132E954B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4445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466B9A6F-3D6F-4BEA-9CF0-6D8D6462F80F}"/>
              </a:ext>
            </a:extLst>
          </p:cNvPr>
          <p:cNvSpPr txBox="1">
            <a:spLocks/>
          </p:cNvSpPr>
          <p:nvPr/>
        </p:nvSpPr>
        <p:spPr>
          <a:xfrm>
            <a:off x="719328" y="246702"/>
            <a:ext cx="10515600" cy="1326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cs typeface="Times New Roman" panose="02020603050405020304" pitchFamily="18" charset="0"/>
              </a:rPr>
              <a:t>Требования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2A872F-EEFF-E961-2DBE-2E2EAAE92883}"/>
              </a:ext>
            </a:extLst>
          </p:cNvPr>
          <p:cNvSpPr txBox="1"/>
          <p:nvPr/>
        </p:nvSpPr>
        <p:spPr>
          <a:xfrm>
            <a:off x="719328" y="1261354"/>
            <a:ext cx="7190232" cy="2255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+mn-lt"/>
                <a:cs typeface="Times New Roman" panose="02020603050405020304" pitchFamily="18" charset="0"/>
              </a:rPr>
              <a:t>Функциональные</a:t>
            </a:r>
            <a:endParaRPr lang="ru-RU" sz="24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Продукт должен транслировать код с языка С# на </a:t>
            </a:r>
            <a:r>
              <a:rPr lang="en-US" sz="2400" dirty="0"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endParaRPr lang="ru-RU" sz="24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+mn-lt"/>
                <a:cs typeface="Times New Roman" panose="02020603050405020304" pitchFamily="18" charset="0"/>
              </a:rPr>
              <a:t>Продукт должен формировать код на языке </a:t>
            </a:r>
            <a:r>
              <a:rPr lang="en-US" sz="2400" dirty="0">
                <a:latin typeface="+mn-lt"/>
                <a:cs typeface="Times New Roman" panose="02020603050405020304" pitchFamily="18" charset="0"/>
              </a:rPr>
              <a:t>Java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B77138-0688-79A3-5498-E393C243B02E}"/>
              </a:ext>
            </a:extLst>
          </p:cNvPr>
          <p:cNvSpPr txBox="1"/>
          <p:nvPr/>
        </p:nvSpPr>
        <p:spPr>
          <a:xfrm>
            <a:off x="719328" y="3863810"/>
            <a:ext cx="8616696" cy="2255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+mn-lt"/>
                <a:cs typeface="Times New Roman" panose="02020603050405020304" pitchFamily="18" charset="0"/>
              </a:rPr>
              <a:t>Нефункциональные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+mn-lt"/>
              </a:rPr>
              <a:t>Продукт должен быть написан на языке </a:t>
            </a:r>
            <a:r>
              <a:rPr lang="en-US" sz="2400" dirty="0">
                <a:latin typeface="+mn-lt"/>
              </a:rPr>
              <a:t>C</a:t>
            </a:r>
            <a:r>
              <a:rPr lang="ru-RU" sz="2400" dirty="0">
                <a:latin typeface="+mn-lt"/>
              </a:rPr>
              <a:t>#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+mn-lt"/>
              </a:rPr>
              <a:t>Контроль версий продукта должен вестись в </a:t>
            </a:r>
            <a:r>
              <a:rPr lang="ru-RU" sz="2400" dirty="0" err="1">
                <a:latin typeface="+mn-lt"/>
              </a:rPr>
              <a:t>GitHub</a:t>
            </a:r>
            <a:endParaRPr lang="ru-RU" sz="2400" dirty="0">
              <a:latin typeface="+mn-lt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+mn-lt"/>
              </a:rPr>
              <a:t>Для каждой системы должны быть подготовлены </a:t>
            </a:r>
            <a:r>
              <a:rPr lang="ru-RU" sz="2400" dirty="0" err="1">
                <a:latin typeface="+mn-lt"/>
              </a:rPr>
              <a:t>unit</a:t>
            </a:r>
            <a:r>
              <a:rPr lang="ru-RU" sz="2400" dirty="0">
                <a:latin typeface="+mn-lt"/>
              </a:rPr>
              <a:t>-тесты</a:t>
            </a:r>
          </a:p>
        </p:txBody>
      </p:sp>
      <p:sp>
        <p:nvSpPr>
          <p:cNvPr id="15" name="AutoShape 2">
            <a:extLst>
              <a:ext uri="{FF2B5EF4-FFF2-40B4-BE49-F238E27FC236}">
                <a16:creationId xmlns:a16="http://schemas.microsoft.com/office/drawing/2014/main" id="{3D786A4D-34C2-1D65-1AF0-DB490E3F96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6" name="AutoShape 4">
            <a:extLst>
              <a:ext uri="{FF2B5EF4-FFF2-40B4-BE49-F238E27FC236}">
                <a16:creationId xmlns:a16="http://schemas.microsoft.com/office/drawing/2014/main" id="{830F4719-559C-E9CD-DC5F-E914637F07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2F181800-6A31-EC37-9CA9-58BD58EBB5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65ED445-7B61-3E53-F737-CDE29AD49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292" y="1487592"/>
            <a:ext cx="3822192" cy="3250940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172B457-98F7-636F-AFFF-6BE055FA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E11-0EE1-48E4-AEC8-364132E954B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770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D8ADB-50A7-9FFB-BD6C-AE02B225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Подсистемы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4EAA48-5BF4-4B10-9E4D-62DE31F1C267}"/>
              </a:ext>
            </a:extLst>
          </p:cNvPr>
          <p:cNvSpPr txBox="1"/>
          <p:nvPr/>
        </p:nvSpPr>
        <p:spPr>
          <a:xfrm>
            <a:off x="977462" y="1881352"/>
            <a:ext cx="6863255" cy="2809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cs typeface="Times New Roman" panose="02020603050405020304" pitchFamily="18" charset="0"/>
              </a:rPr>
              <a:t>Пользовательский интерфейс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cs typeface="Times New Roman" panose="02020603050405020304" pitchFamily="18" charset="0"/>
              </a:rPr>
              <a:t>Модуль лексического анализа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cs typeface="Times New Roman" panose="02020603050405020304" pitchFamily="18" charset="0"/>
              </a:rPr>
              <a:t>Модуль синтаксического анализа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cs typeface="Times New Roman" panose="02020603050405020304" pitchFamily="18" charset="0"/>
              </a:rPr>
              <a:t>Модуль семантического анализа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cs typeface="Times New Roman" panose="02020603050405020304" pitchFamily="18" charset="0"/>
              </a:rPr>
              <a:t>Модуль генерации кода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0F51B0D-B4EB-0774-3638-7F4C5E64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E1E11-0EE1-48E4-AEC8-364132E954BF}" type="slidenum">
              <a:rPr lang="ru-RU" smtClean="0"/>
              <a:t>9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8EE0AD-9689-12A6-F00E-A41A5CF09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583" y="1579626"/>
            <a:ext cx="4527541" cy="330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708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335</Words>
  <Application>Microsoft Office PowerPoint</Application>
  <PresentationFormat>Широкоэкранный</PresentationFormat>
  <Paragraphs>83</Paragraphs>
  <Slides>13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Times New Roman</vt:lpstr>
      <vt:lpstr>Тема Office</vt:lpstr>
      <vt:lpstr>Транслятор  с Java на C# </vt:lpstr>
      <vt:lpstr>Проблема</vt:lpstr>
      <vt:lpstr>Решение</vt:lpstr>
      <vt:lpstr>Как пользоваться</vt:lpstr>
      <vt:lpstr>Как работает</vt:lpstr>
      <vt:lpstr>Архитектура. АКД</vt:lpstr>
      <vt:lpstr>Архитектура. Диаграмма потоков данных</vt:lpstr>
      <vt:lpstr>Презентация PowerPoint</vt:lpstr>
      <vt:lpstr>Подсистемы</vt:lpstr>
      <vt:lpstr>Тестирование</vt:lpstr>
      <vt:lpstr>Тестирование</vt:lpstr>
      <vt:lpstr>Команда проекта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Герус Полина Андреевна</dc:creator>
  <cp:lastModifiedBy>Полина Герус</cp:lastModifiedBy>
  <cp:revision>5</cp:revision>
  <dcterms:created xsi:type="dcterms:W3CDTF">2024-10-23T01:26:58Z</dcterms:created>
  <dcterms:modified xsi:type="dcterms:W3CDTF">2025-03-20T00:01:51Z</dcterms:modified>
</cp:coreProperties>
</file>