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6" r:id="rId9"/>
    <p:sldId id="268" r:id="rId10"/>
    <p:sldId id="267" r:id="rId11"/>
    <p:sldId id="261" r:id="rId12"/>
    <p:sldId id="26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 autoAdjust="0"/>
    <p:restoredTop sz="88588" autoAdjust="0"/>
  </p:normalViewPr>
  <p:slideViewPr>
    <p:cSldViewPr snapToGrid="0">
      <p:cViewPr varScale="1">
        <p:scale>
          <a:sx n="73" d="100"/>
          <a:sy n="73" d="100"/>
        </p:scale>
        <p:origin x="10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02:20:02.6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1609 426 24575,'-12'-1'0,"0"0"0,1-1 0,-1-1 0,1 0 0,-1 0 0,-13-7 0,10 4 0,0 1 0,0 0 0,-16-2 0,-81-12 0,-57-7 0,-159-16 0,260 32 0,39 5 0,0 1 0,-32 1 0,-410 3 0,470-1 0,-1 1 0,1-1 0,-1 1 0,1-1 0,-1 1 0,1-1 0,0 0 0,-1 0 0,1 0 0,0 0 0,0 0 0,-1 0 0,1 0 0,0 0 0,0 0 0,0 0 0,0-1 0,1 1 0,-1 0 0,0-1 0,0 1 0,1-1 0,-1 1 0,1-1 0,-1 1 0,1-1 0,0 1 0,0-1 0,-1 1 0,1-1 0,1-2 0,-3-11 0,1-1 0,2-20 0,-1 21 0,0 5 0,1 0 0,0 0 0,1 0 0,0 0 0,0 0 0,1 0 0,0 1 0,1-1 0,0 1 0,1 0 0,0 0 0,9-12 0,-12 19 0,1 0 0,0 1 0,0 0 0,-1-1 0,1 1 0,0 0 0,0 0 0,0 1 0,0-1 0,0 1 0,1-1 0,-1 1 0,0 0 0,0 0 0,0 0 0,6 2 0,-2-2 0,146 11 0,23 0 0,41-4 0,60 0 0,-224-8 0,55 2 0,-107-1 0,0 1 0,0-1 0,0 0 0,0 1 0,0-1 0,0 1 0,-1-1 0,1 1 0,0-1 0,0 1 0,-1-1 0,1 1 0,0 0 0,-1-1 0,1 1 0,-1 0 0,1 0 0,-1-1 0,1 1 0,-1 0 0,1 0 0,-1 0 0,0 0 0,0 0 0,1-1 0,-1 1 0,0 0 0,0 0 0,0 0 0,0 0 0,0 0 0,0 0 0,0 0 0,0 0 0,0 0 0,-1 0 0,1 1 0,-10 41 0,7-35 0,0 3 0,-3 12 0,0 0 0,-2 0 0,-16 30 0,22-47 0,-1-1 0,-1 0 0,1 0 0,-1 0 0,0 0 0,0 0 0,0-1 0,0 0 0,-1 0 0,0 0 0,0-1 0,0 1 0,0-1 0,-1 0 0,1-1 0,-1 1 0,1-1 0,-12 3 0,-24 0 0,0-2 0,-73-3 0,50-1 0,-134-4 0,-389-60 0,538 57-1365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0B5E2-805E-43AD-92E8-B6013794C3D7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D3C5A-6B41-42DF-B3A5-45A72EBCF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618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D3C5A-6B41-42DF-B3A5-45A72EBCF63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066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D3C5A-6B41-42DF-B3A5-45A72EBCF63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89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D3C5A-6B41-42DF-B3A5-45A72EBCF63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409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D3C5A-6B41-42DF-B3A5-45A72EBCF63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204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D3C5A-6B41-42DF-B3A5-45A72EBCF63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544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D3C5A-6B41-42DF-B3A5-45A72EBCF63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92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D3C5A-6B41-42DF-B3A5-45A72EBCF63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22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93B7BB-106A-7115-D599-80DFCC902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F4558A-A225-B6AA-C758-3ED80E0D9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007348-E775-4B2F-8019-99145D48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2FB0A-7EE4-41D5-A1C5-79AF4F95FE37}" type="datetime1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F7F25F-4E42-1CFF-6AE4-4A884E113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C464FF-0210-154B-4B63-DE2203C6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E11-0EE1-48E4-AEC8-364132E95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19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EA4C26-D392-5221-D248-29EA8F50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9F4C7B-53A5-5E30-6E0B-7EE67C12A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948530-7690-C65F-CFBB-FA5F737CF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A96F-A9EB-4637-91BA-649177F59DF0}" type="datetime1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DE22C8-73C8-DF2F-7C6D-0C6BDF2E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03731D-AD24-B4BF-AEFA-3C4E80BA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E11-0EE1-48E4-AEC8-364132E95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77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0F0C9AE-6441-7163-C9ED-F1E6636A69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06BC772-5E7C-6472-9C64-233202A58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030B95-8174-2AE0-55AE-0ED7FD60A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BA5F-B723-44D3-858D-887288815B46}" type="datetime1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FFA0E8-7307-32DB-11D9-A89FD853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FA615D-5AF1-E7E8-4CF2-C53BB521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E11-0EE1-48E4-AEC8-364132E95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22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1B85D-8F70-B883-02A4-A6314C55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378645-36D1-3804-BC19-C9A7BA2A7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D5B777-149E-154E-E909-279DB1120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8E96D-73B3-4C65-8F8C-6BFEFF9B9D82}" type="datetime1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D8B1BD-8B1A-0E18-BCC2-7F1B6B38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019F45-E7D5-6CDB-AFDD-7D4E9768C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E11-0EE1-48E4-AEC8-364132E95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27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396D4-C457-A06C-0ACB-F58375349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19142F-C30E-969D-77F9-056E26608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9A0F38-3710-2FD3-A6B1-67C22A8F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00C9-8FBD-4D05-9F4E-83E42F99387D}" type="datetime1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735E60-1B3E-6372-FBD6-E2AC30D4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9EF907-793D-1103-60DD-4A84C9DE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E11-0EE1-48E4-AEC8-364132E95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40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D3539-6E48-F4E1-29E6-36C2EA25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D0D853-2B22-CDE7-BC2A-B54E19DB6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A2314E-47A5-65EE-5EB7-C21106D01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C08C5F-6B5A-774A-B1A5-410C91E35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55B5-E41A-454B-A325-EC1201AD5076}" type="datetime1">
              <a:rPr lang="ru-RU" smtClean="0"/>
              <a:t>19.03.2025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FEC097-199A-9D72-696B-C1E7ED81E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266FA7-BF87-F401-DF30-60B8C0DD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E11-0EE1-48E4-AEC8-364132E95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31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0518A-C89C-9094-5C21-DFCEA9A0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B0C1EF-90FA-CC6F-9E64-2B3CD0D8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DC32DE-7B2F-F8C9-2B58-7108ADCEC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CCCDC5-C28F-86E1-AFBA-932458D95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244E3D6-2350-FEEE-D6A0-A9AB12EC1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1BEAAF1-370A-7912-9C97-EAE699C0A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628C-C3F2-40E0-AB17-1B04DCE3FA2D}" type="datetime1">
              <a:rPr lang="ru-RU" smtClean="0"/>
              <a:t>19.03.2025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6E8BCFA-1885-5D8E-E296-B8CB7F159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840C61D-1095-F016-D2EB-01175F17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E11-0EE1-48E4-AEC8-364132E95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27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348D3D-965B-74A7-21A5-F296F89A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F91FAA0-3402-B5B0-1C3B-BC76BE56F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D93B-223C-4142-B8CA-0887092B9391}" type="datetime1">
              <a:rPr lang="ru-RU" smtClean="0"/>
              <a:t>19.03.2025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449D69A-6B30-29AE-7F50-CC11AF89C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3E88F01-0483-F25B-FB27-1C56C772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E11-0EE1-48E4-AEC8-364132E95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53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C3A24F-0A37-2A73-7FA5-DC0615EF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BDD8-2BCB-492D-8151-3E7EF2C66788}" type="datetime1">
              <a:rPr lang="ru-RU" smtClean="0"/>
              <a:t>19.03.2025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EED6751-E432-6FEB-EC12-56CB89F0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049F33-A224-FE49-00D2-D9488679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E11-0EE1-48E4-AEC8-364132E95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32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578913-4D8A-9698-C8F0-2AF21AA4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9F439A-0E24-78D5-94A3-15C9E700B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91C200-7420-1D5D-5A15-EE8DCA3A6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E1AE14-4EB6-C60E-DD00-3C8642EAC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ED66-15D5-4240-A079-E7521CE8E2A8}" type="datetime1">
              <a:rPr lang="ru-RU" smtClean="0"/>
              <a:t>19.03.2025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041CC3-47C4-1776-B633-EEE3DCE00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0A6D91-E15D-C148-4F37-600EBD888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E11-0EE1-48E4-AEC8-364132E95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82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9F6276-74A6-1C8E-1F6F-6512BE8B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41F1FE6-D8ED-B2DE-9023-714893C68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031773-A65B-3425-9AA8-8D58E15C1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89D7D6-3BB7-EA6B-D342-95D0A4662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E948-E89F-43B6-8779-67DD96A9850D}" type="datetime1">
              <a:rPr lang="ru-RU" smtClean="0"/>
              <a:t>19.03.2025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B5B390-9A4D-11B2-34B5-E9580981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05E56C-50AA-E46F-84A1-E680C0C8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E11-0EE1-48E4-AEC8-364132E95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37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B714B2-20A2-43A5-8AB5-0AD375732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EE9960-822B-923A-A8E1-9936AE4D8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D02CB6-AC6C-3E74-44B0-D7D69E989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3F0C61-CD57-47F4-A47C-61523913768B}" type="datetime1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8B9A62-DDB6-2C2B-D4C3-EA5296665F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41DDA2-D602-7A90-EDD8-79F7DC23A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CE1E11-0EE1-48E4-AEC8-364132E95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34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2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" Type="http://schemas.openxmlformats.org/officeDocument/2006/relationships/image" Target="../media/image11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6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1.png"/><Relationship Id="rId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8E2BE-CD73-E94D-F5DF-3426A029C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955" y="738442"/>
            <a:ext cx="7611533" cy="4177771"/>
          </a:xfrm>
        </p:spPr>
        <p:txBody>
          <a:bodyPr>
            <a:normAutofit/>
          </a:bodyPr>
          <a:lstStyle/>
          <a:p>
            <a:pPr algn="l"/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Транслятор </a:t>
            </a:r>
            <a:b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  <a:endParaRPr lang="ru-RU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Процессор">
            <a:extLst>
              <a:ext uri="{FF2B5EF4-FFF2-40B4-BE49-F238E27FC236}">
                <a16:creationId xmlns:a16="http://schemas.microsoft.com/office/drawing/2014/main" id="{57A2803B-D3FB-498D-9E64-1CA0A96A1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6201" y="2769315"/>
            <a:ext cx="2146898" cy="2146898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8379C6C-7CD6-4133-9765-5C28FC33C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E11-0EE1-48E4-AEC8-364132E954B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456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D8ADB-50A7-9FFB-BD6C-AE02B225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EAA48-5BF4-4B10-9E4D-62DE31F1C267}"/>
              </a:ext>
            </a:extLst>
          </p:cNvPr>
          <p:cNvSpPr txBox="1"/>
          <p:nvPr/>
        </p:nvSpPr>
        <p:spPr>
          <a:xfrm>
            <a:off x="838200" y="1762768"/>
            <a:ext cx="6863255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</a:rPr>
              <a:t>Общее число тестов - 14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967848-1F0B-4B2E-8C9D-963CE8234AD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6124" y="2530090"/>
            <a:ext cx="11939752" cy="3517012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805F59-C0D1-412E-9A40-EF8E4B39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E11-0EE1-48E4-AEC8-364132E954B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127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 descr="Программист">
            <a:extLst>
              <a:ext uri="{FF2B5EF4-FFF2-40B4-BE49-F238E27FC236}">
                <a16:creationId xmlns:a16="http://schemas.microsoft.com/office/drawing/2014/main" id="{FCEF36B2-0EA5-4478-9428-D16F73ADD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4862" y="1304395"/>
            <a:ext cx="2307021" cy="230702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040878-D3D0-4321-8B9C-8ADA2236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проекта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BFE8C-078F-0BD8-36B2-389891357DB3}"/>
              </a:ext>
            </a:extLst>
          </p:cNvPr>
          <p:cNvSpPr txBox="1"/>
          <p:nvPr/>
        </p:nvSpPr>
        <p:spPr>
          <a:xfrm>
            <a:off x="3834549" y="1639226"/>
            <a:ext cx="981359" cy="646331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ru-RU"/>
            </a:def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Полина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тимлид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D393B-3385-585C-EDD5-96FED21D8782}"/>
              </a:ext>
            </a:extLst>
          </p:cNvPr>
          <p:cNvSpPr txBox="1"/>
          <p:nvPr/>
        </p:nvSpPr>
        <p:spPr>
          <a:xfrm>
            <a:off x="626581" y="4478018"/>
            <a:ext cx="796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Денис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кодер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BF40E3-59FC-B776-695F-B03740C85CEC}"/>
              </a:ext>
            </a:extLst>
          </p:cNvPr>
          <p:cNvSpPr txBox="1"/>
          <p:nvPr/>
        </p:nvSpPr>
        <p:spPr>
          <a:xfrm>
            <a:off x="10141105" y="1667117"/>
            <a:ext cx="1652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Миша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за гит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A1C160-868D-0707-8E1A-AC699842AE8F}"/>
              </a:ext>
            </a:extLst>
          </p:cNvPr>
          <p:cNvSpPr txBox="1"/>
          <p:nvPr/>
        </p:nvSpPr>
        <p:spPr>
          <a:xfrm>
            <a:off x="6378418" y="4550686"/>
            <a:ext cx="1792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Дима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пишет документацию</a:t>
            </a:r>
          </a:p>
        </p:txBody>
      </p:sp>
      <p:cxnSp>
        <p:nvCxnSpPr>
          <p:cNvPr id="11" name="Соединитель: изогнутый 10">
            <a:extLst>
              <a:ext uri="{FF2B5EF4-FFF2-40B4-BE49-F238E27FC236}">
                <a16:creationId xmlns:a16="http://schemas.microsoft.com/office/drawing/2014/main" id="{3F71631A-5098-8D11-5215-46B6B3264A68}"/>
              </a:ext>
            </a:extLst>
          </p:cNvPr>
          <p:cNvCxnSpPr>
            <a:cxnSpLocks/>
            <a:endCxn id="6" idx="1"/>
          </p:cNvCxnSpPr>
          <p:nvPr/>
        </p:nvCxnSpPr>
        <p:spPr>
          <a:xfrm rot="5400000" flipH="1" flipV="1">
            <a:off x="3194957" y="1982690"/>
            <a:ext cx="659890" cy="619294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Соединитель: изогнутый 13">
            <a:extLst>
              <a:ext uri="{FF2B5EF4-FFF2-40B4-BE49-F238E27FC236}">
                <a16:creationId xmlns:a16="http://schemas.microsoft.com/office/drawing/2014/main" id="{550FA0F5-D572-ABBC-27FB-2EC5CB9ADE4B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9031131" y="1990283"/>
            <a:ext cx="1109974" cy="659890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Соединитель: изогнутый 17">
            <a:extLst>
              <a:ext uri="{FF2B5EF4-FFF2-40B4-BE49-F238E27FC236}">
                <a16:creationId xmlns:a16="http://schemas.microsoft.com/office/drawing/2014/main" id="{F1709489-22A8-A3C0-0A74-F7C56D640284}"/>
              </a:ext>
            </a:extLst>
          </p:cNvPr>
          <p:cNvCxnSpPr>
            <a:endCxn id="7" idx="3"/>
          </p:cNvCxnSpPr>
          <p:nvPr/>
        </p:nvCxnSpPr>
        <p:spPr>
          <a:xfrm rot="10800000">
            <a:off x="1423209" y="4801184"/>
            <a:ext cx="1592166" cy="528372"/>
          </a:xfrm>
          <a:prstGeom prst="curvedConnector3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Соединитель: изогнутый 19">
            <a:extLst>
              <a:ext uri="{FF2B5EF4-FFF2-40B4-BE49-F238E27FC236}">
                <a16:creationId xmlns:a16="http://schemas.microsoft.com/office/drawing/2014/main" id="{F66673B5-64BF-086B-5046-4A11B752656F}"/>
              </a:ext>
            </a:extLst>
          </p:cNvPr>
          <p:cNvCxnSpPr>
            <a:cxnSpLocks/>
          </p:cNvCxnSpPr>
          <p:nvPr/>
        </p:nvCxnSpPr>
        <p:spPr>
          <a:xfrm rot="10800000">
            <a:off x="7683063" y="4823979"/>
            <a:ext cx="1163773" cy="37120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Рисунок 14" descr="Программист">
            <a:extLst>
              <a:ext uri="{FF2B5EF4-FFF2-40B4-BE49-F238E27FC236}">
                <a16:creationId xmlns:a16="http://schemas.microsoft.com/office/drawing/2014/main" id="{3CBBF109-EB3A-4581-9496-FD589EC967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7740" y="1639226"/>
            <a:ext cx="2199860" cy="2199860"/>
          </a:xfrm>
          <a:prstGeom prst="rect">
            <a:avLst/>
          </a:prstGeom>
        </p:spPr>
      </p:pic>
      <p:pic>
        <p:nvPicPr>
          <p:cNvPr id="4" name="Рисунок 3" descr="Корона">
            <a:extLst>
              <a:ext uri="{FF2B5EF4-FFF2-40B4-BE49-F238E27FC236}">
                <a16:creationId xmlns:a16="http://schemas.microsoft.com/office/drawing/2014/main" id="{364FD359-E55C-49FA-AAA0-458A226C4E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96165" y="1295907"/>
            <a:ext cx="1202405" cy="1202405"/>
          </a:xfrm>
          <a:prstGeom prst="rect">
            <a:avLst/>
          </a:prstGeom>
        </p:spPr>
      </p:pic>
      <p:pic>
        <p:nvPicPr>
          <p:cNvPr id="21" name="Рисунок 20" descr="Зимняя шапка">
            <a:extLst>
              <a:ext uri="{FF2B5EF4-FFF2-40B4-BE49-F238E27FC236}">
                <a16:creationId xmlns:a16="http://schemas.microsoft.com/office/drawing/2014/main" id="{51D13A9F-9F5F-401E-A298-F3EF33723A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93503" y="1241407"/>
            <a:ext cx="1497749" cy="1497749"/>
          </a:xfrm>
          <a:prstGeom prst="rect">
            <a:avLst/>
          </a:prstGeom>
        </p:spPr>
      </p:pic>
      <p:pic>
        <p:nvPicPr>
          <p:cNvPr id="23" name="Рисунок 22" descr="Программист">
            <a:extLst>
              <a:ext uri="{FF2B5EF4-FFF2-40B4-BE49-F238E27FC236}">
                <a16:creationId xmlns:a16="http://schemas.microsoft.com/office/drawing/2014/main" id="{2AC2F74F-29EC-484A-A9E6-DBD6F20307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86188" y="3862734"/>
            <a:ext cx="2199860" cy="2199860"/>
          </a:xfrm>
          <a:prstGeom prst="rect">
            <a:avLst/>
          </a:prstGeom>
        </p:spPr>
      </p:pic>
      <p:pic>
        <p:nvPicPr>
          <p:cNvPr id="13" name="Рисунок 12" descr="Очки">
            <a:extLst>
              <a:ext uri="{FF2B5EF4-FFF2-40B4-BE49-F238E27FC236}">
                <a16:creationId xmlns:a16="http://schemas.microsoft.com/office/drawing/2014/main" id="{DDCFB34E-898C-4973-8024-7FD1FD2402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14931" y="4204767"/>
            <a:ext cx="733877" cy="733877"/>
          </a:xfrm>
          <a:prstGeom prst="rect">
            <a:avLst/>
          </a:prstGeom>
        </p:spPr>
      </p:pic>
      <p:pic>
        <p:nvPicPr>
          <p:cNvPr id="26" name="Рисунок 25" descr="Программист">
            <a:extLst>
              <a:ext uri="{FF2B5EF4-FFF2-40B4-BE49-F238E27FC236}">
                <a16:creationId xmlns:a16="http://schemas.microsoft.com/office/drawing/2014/main" id="{12808395-F65C-4D79-9A5D-03F373E433C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16048" y="4090953"/>
            <a:ext cx="2199860" cy="2199860"/>
          </a:xfrm>
          <a:prstGeom prst="rect">
            <a:avLst/>
          </a:prstGeom>
        </p:spPr>
      </p:pic>
      <p:pic>
        <p:nvPicPr>
          <p:cNvPr id="17" name="Рисунок 16" descr="Наушники">
            <a:extLst>
              <a:ext uri="{FF2B5EF4-FFF2-40B4-BE49-F238E27FC236}">
                <a16:creationId xmlns:a16="http://schemas.microsoft.com/office/drawing/2014/main" id="{AB9136ED-90A0-4797-A669-287C8748337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089999" y="3909702"/>
            <a:ext cx="1273667" cy="1269702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8F3FB55-6701-4C99-ACC5-A2F190B0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E11-0EE1-48E4-AEC8-364132E954B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828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6D13156A-1523-19BF-7805-5BE61424B5F2}"/>
                  </a:ext>
                </a:extLst>
              </p14:cNvPr>
              <p14:cNvContentPartPr/>
              <p14:nvPr/>
            </p14:nvContentPartPr>
            <p14:xfrm>
              <a:off x="6187360" y="2577160"/>
              <a:ext cx="579600" cy="15372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6D13156A-1523-19BF-7805-5BE61424B5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24360" y="2514160"/>
                <a:ext cx="705240" cy="2793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Объект 1">
            <a:extLst>
              <a:ext uri="{FF2B5EF4-FFF2-40B4-BE49-F238E27FC236}">
                <a16:creationId xmlns:a16="http://schemas.microsoft.com/office/drawing/2014/main" id="{7C077661-A1BE-49BA-8F4A-B6DDD695A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 ЗА  ВНИМАНИЕ!</a:t>
            </a:r>
          </a:p>
        </p:txBody>
      </p:sp>
      <p:pic>
        <p:nvPicPr>
          <p:cNvPr id="4" name="Рисунок 3" descr="Процессор">
            <a:extLst>
              <a:ext uri="{FF2B5EF4-FFF2-40B4-BE49-F238E27FC236}">
                <a16:creationId xmlns:a16="http://schemas.microsoft.com/office/drawing/2014/main" id="{095126AC-F611-4F5F-A741-C34E1FE59A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13911" y="3429000"/>
            <a:ext cx="2146898" cy="2146898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917085F-184E-4FFD-BFB3-D7E7B44C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E11-0EE1-48E4-AEC8-364132E954B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13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6C2B07-13E0-48B8-E5AE-6DFABAD76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B34119-91EF-1329-6D13-D0A6E4610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5" y="1820862"/>
            <a:ext cx="10905067" cy="1608138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Нередко случается, что необходимо перевести код с одного языка на другой и тогда начинается настоящий✨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happy house✨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Зачем страдать самому, если для этого есть машины?</a:t>
            </a:r>
          </a:p>
        </p:txBody>
      </p:sp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E9A343F4-2115-52CC-AEC6-48B212E72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425" y="3056467"/>
            <a:ext cx="7620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36E8C5-56C2-4459-9790-E7F60A97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E11-0EE1-48E4-AEC8-364132E954B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96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51F53-E725-DC81-0DE3-D14529A4A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7" y="153459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47041A5-7EEB-4863-B75C-61B4E5EA2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568" y="1479022"/>
            <a:ext cx="8420412" cy="4282575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1B8A7E8-5090-4BEB-BF55-B138899A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E11-0EE1-48E4-AEC8-364132E954B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057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D8ADB-50A7-9FFB-BD6C-AE02B225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Архитектура. Общая структура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22D9275-5C82-499B-9182-E987C415F175}"/>
              </a:ext>
            </a:extLst>
          </p:cNvPr>
          <p:cNvGrpSpPr/>
          <p:nvPr/>
        </p:nvGrpSpPr>
        <p:grpSpPr>
          <a:xfrm>
            <a:off x="633934" y="1935864"/>
            <a:ext cx="4082228" cy="3736080"/>
            <a:chOff x="2684332" y="1997208"/>
            <a:chExt cx="3346705" cy="2587228"/>
          </a:xfrm>
        </p:grpSpPr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DE4A4F8C-D613-4068-B430-1A3E6DA53834}"/>
                </a:ext>
              </a:extLst>
            </p:cNvPr>
            <p:cNvSpPr/>
            <p:nvPr/>
          </p:nvSpPr>
          <p:spPr>
            <a:xfrm>
              <a:off x="2748340" y="1997208"/>
              <a:ext cx="3218688" cy="41433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Лексический анализатор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D37F9600-35A0-4B7C-9D24-2083968D2DA2}"/>
                </a:ext>
              </a:extLst>
            </p:cNvPr>
            <p:cNvSpPr/>
            <p:nvPr/>
          </p:nvSpPr>
          <p:spPr>
            <a:xfrm>
              <a:off x="2684332" y="2718065"/>
              <a:ext cx="3346705" cy="41433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Синтаксический анализатор</a:t>
              </a:r>
            </a:p>
          </p:txBody>
        </p:sp>
        <p:sp>
          <p:nvSpPr>
            <p:cNvPr id="16" name="Прямоугольник: скругленные углы 15">
              <a:extLst>
                <a:ext uri="{FF2B5EF4-FFF2-40B4-BE49-F238E27FC236}">
                  <a16:creationId xmlns:a16="http://schemas.microsoft.com/office/drawing/2014/main" id="{FA0AE7BD-DAB4-4EAF-AE58-106D381FF75F}"/>
                </a:ext>
              </a:extLst>
            </p:cNvPr>
            <p:cNvSpPr/>
            <p:nvPr/>
          </p:nvSpPr>
          <p:spPr>
            <a:xfrm>
              <a:off x="2795584" y="3444082"/>
              <a:ext cx="3124202" cy="41433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Семантический анализатор</a:t>
              </a:r>
            </a:p>
          </p:txBody>
        </p:sp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BDE7E8AB-2979-4CDF-B6EE-C9A75D5B9342}"/>
                </a:ext>
              </a:extLst>
            </p:cNvPr>
            <p:cNvSpPr/>
            <p:nvPr/>
          </p:nvSpPr>
          <p:spPr>
            <a:xfrm>
              <a:off x="2971797" y="4170099"/>
              <a:ext cx="2771775" cy="41433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Генератор кода</a:t>
              </a:r>
            </a:p>
          </p:txBody>
        </p: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C2DE4665-0299-4A04-8747-AB1BF61513D7}"/>
                </a:ext>
              </a:extLst>
            </p:cNvPr>
            <p:cNvCxnSpPr>
              <a:stCxn id="14" idx="2"/>
              <a:endCxn id="15" idx="0"/>
            </p:cNvCxnSpPr>
            <p:nvPr/>
          </p:nvCxnSpPr>
          <p:spPr>
            <a:xfrm>
              <a:off x="4357684" y="2411545"/>
              <a:ext cx="1" cy="3065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C863BA4E-C743-48C9-BF73-7762DB6F07F6}"/>
                </a:ext>
              </a:extLst>
            </p:cNvPr>
            <p:cNvCxnSpPr>
              <a:stCxn id="15" idx="2"/>
              <a:endCxn id="16" idx="0"/>
            </p:cNvCxnSpPr>
            <p:nvPr/>
          </p:nvCxnSpPr>
          <p:spPr>
            <a:xfrm>
              <a:off x="4357685" y="3132402"/>
              <a:ext cx="0" cy="3116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7019442F-72FF-4E0C-BDAD-C814795A780B}"/>
                </a:ext>
              </a:extLst>
            </p:cNvPr>
            <p:cNvCxnSpPr>
              <a:stCxn id="16" idx="2"/>
              <a:endCxn id="17" idx="0"/>
            </p:cNvCxnSpPr>
            <p:nvPr/>
          </p:nvCxnSpPr>
          <p:spPr>
            <a:xfrm>
              <a:off x="4357685" y="3858419"/>
              <a:ext cx="0" cy="3116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7E6BB65-42B1-416F-B8B2-BCB20148211C}"/>
              </a:ext>
            </a:extLst>
          </p:cNvPr>
          <p:cNvSpPr txBox="1"/>
          <p:nvPr/>
        </p:nvSpPr>
        <p:spPr>
          <a:xfrm>
            <a:off x="4837974" y="1935864"/>
            <a:ext cx="3297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Разбивает исходный код на лексемы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9F237C-D0CC-42B9-A34C-1A12F1E8D10E}"/>
              </a:ext>
            </a:extLst>
          </p:cNvPr>
          <p:cNvSpPr txBox="1"/>
          <p:nvPr/>
        </p:nvSpPr>
        <p:spPr>
          <a:xfrm>
            <a:off x="4837974" y="2976816"/>
            <a:ext cx="3380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Проверяет логические правила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076EAA-3399-415B-AE61-D0D003680DD7}"/>
              </a:ext>
            </a:extLst>
          </p:cNvPr>
          <p:cNvSpPr txBox="1"/>
          <p:nvPr/>
        </p:nvSpPr>
        <p:spPr>
          <a:xfrm>
            <a:off x="4837974" y="3987668"/>
            <a:ext cx="3223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Проверяет синтаксические правила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4D5FA4-796D-4210-97DE-ED29CA87C03B}"/>
              </a:ext>
            </a:extLst>
          </p:cNvPr>
          <p:cNvSpPr txBox="1"/>
          <p:nvPr/>
        </p:nvSpPr>
        <p:spPr>
          <a:xfrm>
            <a:off x="4837974" y="5073622"/>
            <a:ext cx="3380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Генерирует результат</a:t>
            </a:r>
          </a:p>
        </p:txBody>
      </p:sp>
      <p:pic>
        <p:nvPicPr>
          <p:cNvPr id="25" name="Рисунок 24" descr="Программист">
            <a:extLst>
              <a:ext uri="{FF2B5EF4-FFF2-40B4-BE49-F238E27FC236}">
                <a16:creationId xmlns:a16="http://schemas.microsoft.com/office/drawing/2014/main" id="{78596490-E545-4CF5-BE8D-D3CE0A3B3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87862" y="2609192"/>
            <a:ext cx="2307021" cy="2307021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6B5BBAE-D47B-4820-A36B-5C98B5F1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E11-0EE1-48E4-AEC8-364132E954B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56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D8ADB-50A7-9FFB-BD6C-AE02B225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Архитектура. АКД</a:t>
            </a:r>
          </a:p>
        </p:txBody>
      </p:sp>
      <p:pic>
        <p:nvPicPr>
          <p:cNvPr id="6146" name="Picture 2" descr="Изображение пина-истории">
            <a:extLst>
              <a:ext uri="{FF2B5EF4-FFF2-40B4-BE49-F238E27FC236}">
                <a16:creationId xmlns:a16="http://schemas.microsoft.com/office/drawing/2014/main" id="{5070DCDC-273A-D742-906D-189F29C03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925" y="2415186"/>
            <a:ext cx="2311146" cy="231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F0C7B25-B7C3-43F9-AACB-CFFC18D8068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67" y="1487778"/>
            <a:ext cx="11223465" cy="4938712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30662B9-E8F3-4E8A-A93C-F5A81595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E11-0EE1-48E4-AEC8-364132E954B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132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D8ADB-50A7-9FFB-BD6C-AE02B225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Архитектура. Диаграмма потоков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698F54-FB74-4873-BB78-DD0E50E338B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210" y="1513489"/>
            <a:ext cx="7760390" cy="4664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D3976E3-74F3-4BA9-8558-FE28581E3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E11-0EE1-48E4-AEC8-364132E954B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44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646336-EC8E-56C3-4ABE-7C3478E1B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786" y="1390650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57CA18D-1C36-48B7-9855-EAF35B9A30EA}"/>
              </a:ext>
            </a:extLst>
          </p:cNvPr>
          <p:cNvSpPr/>
          <p:nvPr/>
        </p:nvSpPr>
        <p:spPr>
          <a:xfrm>
            <a:off x="996786" y="2195216"/>
            <a:ext cx="6419643" cy="9679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Продукт должен транслировать код с языка С# на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 должен формировать код на языке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328D9850-1FCE-42DA-920F-E5643F1E9DF5}"/>
              </a:ext>
            </a:extLst>
          </p:cNvPr>
          <p:cNvSpPr txBox="1">
            <a:spLocks/>
          </p:cNvSpPr>
          <p:nvPr/>
        </p:nvSpPr>
        <p:spPr>
          <a:xfrm>
            <a:off x="996786" y="40049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Нефункциональные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96EDF4-B709-444C-9474-D3EFF4C46CC2}"/>
              </a:ext>
            </a:extLst>
          </p:cNvPr>
          <p:cNvSpPr txBox="1"/>
          <p:nvPr/>
        </p:nvSpPr>
        <p:spPr>
          <a:xfrm>
            <a:off x="1040525" y="4929250"/>
            <a:ext cx="7147035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Продукт должен быть написан на языке </a:t>
            </a:r>
            <a:r>
              <a:rPr lang="en-US" sz="2000" dirty="0"/>
              <a:t>C</a:t>
            </a:r>
            <a:r>
              <a:rPr lang="ru-RU" sz="2000" dirty="0"/>
              <a:t>#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Контроль версий продукта должен вестись в </a:t>
            </a:r>
            <a:r>
              <a:rPr lang="ru-RU" sz="2000" dirty="0" err="1"/>
              <a:t>GitHub</a:t>
            </a:r>
            <a:endParaRPr lang="ru-RU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Для каждой системы должны быть подготовлены </a:t>
            </a:r>
            <a:r>
              <a:rPr lang="ru-RU" sz="2000" dirty="0" err="1"/>
              <a:t>unit</a:t>
            </a:r>
            <a:r>
              <a:rPr lang="ru-RU" sz="2000" dirty="0"/>
              <a:t>-тесты</a:t>
            </a:r>
          </a:p>
        </p:txBody>
      </p:sp>
      <p:pic>
        <p:nvPicPr>
          <p:cNvPr id="19" name="Рисунок 18" descr="Программист">
            <a:extLst>
              <a:ext uri="{FF2B5EF4-FFF2-40B4-BE49-F238E27FC236}">
                <a16:creationId xmlns:a16="http://schemas.microsoft.com/office/drawing/2014/main" id="{879134A3-5F9F-41A4-90C5-3DEDD947B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2227" y="3147957"/>
            <a:ext cx="2307021" cy="2307021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2A2B108-0B65-49FF-BC80-C5D45B20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E11-0EE1-48E4-AEC8-364132E954BF}" type="slidenum">
              <a:rPr lang="ru-RU" smtClean="0"/>
              <a:t>7</a:t>
            </a:fld>
            <a:endParaRPr lang="ru-RU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466B9A6F-3D6F-4BEA-9CF0-6D8D6462F80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</a:t>
            </a:r>
          </a:p>
        </p:txBody>
      </p:sp>
    </p:spTree>
    <p:extLst>
      <p:ext uri="{BB962C8B-B14F-4D97-AF65-F5344CB8AC3E}">
        <p14:creationId xmlns:p14="http://schemas.microsoft.com/office/powerpoint/2010/main" val="1211250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D8ADB-50A7-9FFB-BD6C-AE02B225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Подсистемы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EAA48-5BF4-4B10-9E4D-62DE31F1C267}"/>
              </a:ext>
            </a:extLst>
          </p:cNvPr>
          <p:cNvSpPr txBox="1"/>
          <p:nvPr/>
        </p:nvSpPr>
        <p:spPr>
          <a:xfrm>
            <a:off x="977462" y="1881352"/>
            <a:ext cx="6863255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лексического анализа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синтаксического анализа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семантического анализа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генерации кода</a:t>
            </a:r>
          </a:p>
        </p:txBody>
      </p:sp>
      <p:pic>
        <p:nvPicPr>
          <p:cNvPr id="6" name="Рисунок 5" descr="Программист">
            <a:extLst>
              <a:ext uri="{FF2B5EF4-FFF2-40B4-BE49-F238E27FC236}">
                <a16:creationId xmlns:a16="http://schemas.microsoft.com/office/drawing/2014/main" id="{2FB0DF47-D83B-4355-9152-B46090548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97766" y="1927283"/>
            <a:ext cx="2307021" cy="2307021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502A63-BB1F-45E0-B25F-3D880D542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E11-0EE1-48E4-AEC8-364132E954B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37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D8ADB-50A7-9FFB-BD6C-AE02B225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EAA48-5BF4-4B10-9E4D-62DE31F1C267}"/>
              </a:ext>
            </a:extLst>
          </p:cNvPr>
          <p:cNvSpPr txBox="1"/>
          <p:nvPr/>
        </p:nvSpPr>
        <p:spPr>
          <a:xfrm>
            <a:off x="977461" y="1881352"/>
            <a:ext cx="6863255" cy="4520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 – 2 теста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Нефункциональные требования – 3 теста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 – 3 теста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лексического анализа – 2 теста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синтаксического анализа – 2 теста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семантического анализа – 1 тест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генерации кода – 1 тест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</a:endParaRPr>
          </a:p>
        </p:txBody>
      </p:sp>
      <p:pic>
        <p:nvPicPr>
          <p:cNvPr id="6" name="Рисунок 5" descr="Программист">
            <a:extLst>
              <a:ext uri="{FF2B5EF4-FFF2-40B4-BE49-F238E27FC236}">
                <a16:creationId xmlns:a16="http://schemas.microsoft.com/office/drawing/2014/main" id="{7DFACE1D-F620-467F-B9CC-1C814C490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87862" y="2609192"/>
            <a:ext cx="2307021" cy="2307021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96592D-F99E-4403-805C-600A3B62F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E11-0EE1-48E4-AEC8-364132E954B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5507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212</Words>
  <Application>Microsoft Office PowerPoint</Application>
  <PresentationFormat>Широкоэкранный</PresentationFormat>
  <Paragraphs>70</Paragraphs>
  <Slides>12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Times New Roman</vt:lpstr>
      <vt:lpstr>Тема Office</vt:lpstr>
      <vt:lpstr>Транслятор  с C# на Java</vt:lpstr>
      <vt:lpstr>Проблема</vt:lpstr>
      <vt:lpstr>Решение</vt:lpstr>
      <vt:lpstr>Архитектура. Общая структура</vt:lpstr>
      <vt:lpstr>Архитектура. АКД</vt:lpstr>
      <vt:lpstr>Архитектура. Диаграмма потоков данных</vt:lpstr>
      <vt:lpstr>Функциональные</vt:lpstr>
      <vt:lpstr>Подсистемы</vt:lpstr>
      <vt:lpstr>Тестирование</vt:lpstr>
      <vt:lpstr>Тестирование</vt:lpstr>
      <vt:lpstr>Команда проекта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Транслятор  с C# на Java</dc:title>
  <dc:creator>Герус Полина Андреевна</dc:creator>
  <cp:lastModifiedBy>Моисеев Дмитрий Александрович</cp:lastModifiedBy>
  <cp:revision>6</cp:revision>
  <dcterms:created xsi:type="dcterms:W3CDTF">2024-10-23T01:26:58Z</dcterms:created>
  <dcterms:modified xsi:type="dcterms:W3CDTF">2025-03-19T10:53:09Z</dcterms:modified>
</cp:coreProperties>
</file>