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71" r:id="rId4"/>
    <p:sldId id="283" r:id="rId5"/>
    <p:sldId id="284" r:id="rId6"/>
    <p:sldId id="286" r:id="rId7"/>
    <p:sldId id="282" r:id="rId8"/>
    <p:sldId id="285" r:id="rId9"/>
    <p:sldId id="277" r:id="rId10"/>
    <p:sldId id="279" r:id="rId11"/>
    <p:sldId id="272" r:id="rId12"/>
    <p:sldId id="269" r:id="rId13"/>
    <p:sldId id="258" r:id="rId14"/>
    <p:sldId id="259" r:id="rId15"/>
    <p:sldId id="263" r:id="rId16"/>
    <p:sldId id="264" r:id="rId17"/>
    <p:sldId id="274" r:id="rId18"/>
    <p:sldId id="262" r:id="rId19"/>
    <p:sldId id="280" r:id="rId20"/>
    <p:sldId id="261" r:id="rId21"/>
    <p:sldId id="278" r:id="rId22"/>
    <p:sldId id="260" r:id="rId23"/>
    <p:sldId id="275" r:id="rId24"/>
    <p:sldId id="265" r:id="rId25"/>
    <p:sldId id="273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/>
    <p:restoredTop sz="77444" autoAdjust="0"/>
  </p:normalViewPr>
  <p:slideViewPr>
    <p:cSldViewPr snapToGrid="0" snapToObjects="1">
      <p:cViewPr varScale="1">
        <p:scale>
          <a:sx n="147" d="100"/>
          <a:sy n="147" d="100"/>
        </p:scale>
        <p:origin x="12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32C89-3CE2-794F-879C-0967E0975631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25DD8-7507-A24F-8B22-91BFF3EC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ACA4-847D-214F-8693-F6FBD8D9F22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orflab.ucdavis.edu/Unix_and_Perl/current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8002" y="617250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200" y="1690062"/>
            <a:ext cx="894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b="1" dirty="0">
                <a:latin typeface="Helvetica Light" panose="020B0403020202020204" pitchFamily="34" charset="0"/>
              </a:rPr>
              <a:t>man</a:t>
            </a:r>
            <a:r>
              <a:rPr lang="en-US" sz="2200" dirty="0">
                <a:latin typeface="Helvetica Light" panose="020B0403020202020204" pitchFamily="34" charset="0"/>
              </a:rPr>
              <a:t> pages, more Unix commands and command line arguments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Altering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to control terminal behavior for protection and efficiency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Viewing and editing text files (</a:t>
            </a:r>
            <a:r>
              <a:rPr lang="en-US" sz="2200" b="1" dirty="0">
                <a:latin typeface="Helvetica Light" panose="020B0403020202020204" pitchFamily="34" charset="0"/>
              </a:rPr>
              <a:t>less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TextWrangler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nano</a:t>
            </a:r>
            <a:r>
              <a:rPr lang="en-US" sz="2200" dirty="0">
                <a:latin typeface="Helvetica Light" panose="020B04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File compression, decompression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Unix tools to work with some DNA sequencing data</a:t>
            </a:r>
          </a:p>
        </p:txBody>
      </p:sp>
    </p:spTree>
    <p:extLst>
      <p:ext uri="{BB962C8B-B14F-4D97-AF65-F5344CB8AC3E}">
        <p14:creationId xmlns:p14="http://schemas.microsoft.com/office/powerpoint/2010/main" val="305439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9-09 at 1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70" y="64714"/>
            <a:ext cx="5117630" cy="6727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778" y="827852"/>
            <a:ext cx="3360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Unix cheat sheet on course webpage under “</a:t>
            </a:r>
            <a:r>
              <a:rPr lang="en-US" dirty="0" err="1">
                <a:latin typeface="Helvetica Light" panose="020B0403020202020204" pitchFamily="34" charset="0"/>
              </a:rPr>
              <a:t>unix_resources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I suggest keeping his on hand for now, but being comfortable with most of these commands before working on any computing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778" y="4412074"/>
            <a:ext cx="3066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There is a similar python cheat sheet in the same location</a:t>
            </a:r>
          </a:p>
        </p:txBody>
      </p:sp>
    </p:spTree>
    <p:extLst>
      <p:ext uri="{BB962C8B-B14F-4D97-AF65-F5344CB8AC3E}">
        <p14:creationId xmlns:p14="http://schemas.microsoft.com/office/powerpoint/2010/main" val="20666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8" y="587826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When to use a text viewer rather than editor: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135" y="1935176"/>
            <a:ext cx="8351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might not know which program your computer would ‘automatically’ use to open that file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know the size of the file. Big data will typically be too big to open with one of your text editing programs.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Sometimes you just want to look, and want to make sure 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accidentally edit a file (such as a complicated program)</a:t>
            </a:r>
          </a:p>
        </p:txBody>
      </p:sp>
    </p:spTree>
    <p:extLst>
      <p:ext uri="{BB962C8B-B14F-4D97-AF65-F5344CB8AC3E}">
        <p14:creationId xmlns:p14="http://schemas.microsoft.com/office/powerpoint/2010/main" val="223926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661" y="176345"/>
            <a:ext cx="4940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Viewing files (but not editing):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</a:t>
            </a:r>
            <a:r>
              <a:rPr lang="en-US" sz="2600" b="1" dirty="0" err="1">
                <a:latin typeface="Helvetica Light" panose="020B0403020202020204" pitchFamily="34" charset="0"/>
              </a:rPr>
              <a:t>data.fastq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3" name="Picture 2" descr="Screen Shot 2014-08-13 at 11.0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6" y="1561340"/>
            <a:ext cx="6485920" cy="4238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661" y="5942477"/>
            <a:ext cx="804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q</a:t>
            </a:r>
            <a:r>
              <a:rPr lang="en-US" dirty="0">
                <a:latin typeface="Helvetica Light" panose="020B0403020202020204" pitchFamily="34" charset="0"/>
              </a:rPr>
              <a:t> exits, “</a:t>
            </a:r>
            <a:r>
              <a:rPr lang="en-US" b="1" dirty="0">
                <a:latin typeface="Helvetica Light" panose="020B0403020202020204" pitchFamily="34" charset="0"/>
              </a:rPr>
              <a:t>/</a:t>
            </a:r>
            <a:r>
              <a:rPr lang="en-US" dirty="0">
                <a:latin typeface="Helvetica Light" panose="020B0403020202020204" pitchFamily="34" charset="0"/>
              </a:rPr>
              <a:t>” allows you to search for a pattern, </a:t>
            </a:r>
            <a:r>
              <a:rPr lang="en-US" b="1" dirty="0">
                <a:latin typeface="Helvetica Light" panose="020B0403020202020204" pitchFamily="34" charset="0"/>
              </a:rPr>
              <a:t>space bar </a:t>
            </a:r>
            <a:r>
              <a:rPr lang="en-US" dirty="0">
                <a:latin typeface="Helvetica Light" panose="020B0403020202020204" pitchFamily="34" charset="0"/>
              </a:rPr>
              <a:t>scrolls down a page, </a:t>
            </a:r>
            <a:r>
              <a:rPr lang="en-US" b="1" dirty="0">
                <a:latin typeface="Helvetica Light" panose="020B0403020202020204" pitchFamily="34" charset="0"/>
              </a:rPr>
              <a:t>b</a:t>
            </a:r>
            <a:r>
              <a:rPr lang="en-US" dirty="0">
                <a:latin typeface="Helvetica Light" panose="020B0403020202020204" pitchFamily="34" charset="0"/>
              </a:rPr>
              <a:t> goes up a page. See </a:t>
            </a:r>
            <a:r>
              <a:rPr lang="en-US" b="1" dirty="0">
                <a:latin typeface="Helvetica Light" panose="020B0403020202020204" pitchFamily="34" charset="0"/>
              </a:rPr>
              <a:t>$ man less</a:t>
            </a:r>
          </a:p>
        </p:txBody>
      </p:sp>
    </p:spTree>
    <p:extLst>
      <p:ext uri="{BB962C8B-B14F-4D97-AF65-F5344CB8AC3E}">
        <p14:creationId xmlns:p14="http://schemas.microsoft.com/office/powerpoint/2010/main" val="266364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4308" y="410340"/>
            <a:ext cx="6378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files outside of the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817" y="1065456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 Light" panose="020B0403020202020204" pitchFamily="34" charset="0"/>
              </a:rPr>
              <a:t>TextWrangler</a:t>
            </a:r>
            <a:r>
              <a:rPr lang="en-US" dirty="0">
                <a:latin typeface="Helvetica Light" panose="020B0403020202020204" pitchFamily="34" charset="0"/>
              </a:rPr>
              <a:t>: good for working on programs because it has syntax recognition.</a:t>
            </a:r>
          </a:p>
        </p:txBody>
      </p:sp>
      <p:pic>
        <p:nvPicPr>
          <p:cNvPr id="5" name="Picture 4" descr="Screen Shot 2014-08-13 at 11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08" y="1936017"/>
            <a:ext cx="4381500" cy="292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608" y="5053880"/>
            <a:ext cx="8220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open </a:t>
            </a:r>
            <a:r>
              <a:rPr lang="en-US" b="1" dirty="0" err="1">
                <a:latin typeface="Helvetica Light" panose="020B0403020202020204" pitchFamily="34" charset="0"/>
              </a:rPr>
              <a:t>simple.sh</a:t>
            </a:r>
            <a:r>
              <a:rPr lang="en-US" b="1" dirty="0">
                <a:latin typeface="Helvetica Light" panose="020B0403020202020204" pitchFamily="34" charset="0"/>
              </a:rPr>
              <a:t>        </a:t>
            </a:r>
            <a:r>
              <a:rPr lang="en-US" dirty="0">
                <a:latin typeface="Helvetica Light" panose="020B0403020202020204" pitchFamily="34" charset="0"/>
              </a:rPr>
              <a:t>OR              </a:t>
            </a:r>
            <a:r>
              <a:rPr lang="en-US" b="1" dirty="0">
                <a:latin typeface="Helvetica Light" panose="020B0403020202020204" pitchFamily="34" charset="0"/>
              </a:rPr>
              <a:t>$ open –a </a:t>
            </a:r>
            <a:r>
              <a:rPr lang="en-US" b="1" dirty="0" err="1">
                <a:latin typeface="Helvetica Light" panose="020B0403020202020204" pitchFamily="34" charset="0"/>
              </a:rPr>
              <a:t>TextWrangler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simple.sh</a:t>
            </a:r>
            <a:endParaRPr lang="en-US" b="1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3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053" y="362632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inside the terminal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404" y="1139844"/>
            <a:ext cx="8156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Sometimes it will be easier to edit text files from within the terminal (e.g., when you are connected to a remote server or HPC system)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407" y="1943411"/>
            <a:ext cx="6992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Helvetica Light" panose="020B0403020202020204" pitchFamily="34" charset="0"/>
              </a:rPr>
              <a:t>nano</a:t>
            </a:r>
            <a:r>
              <a:rPr lang="en-US" sz="2000" dirty="0">
                <a:latin typeface="Helvetica Light" panose="020B0403020202020204" pitchFamily="34" charset="0"/>
              </a:rPr>
              <a:t>: A simple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text editing program. Learn the basics.</a:t>
            </a:r>
          </a:p>
        </p:txBody>
      </p:sp>
      <p:pic>
        <p:nvPicPr>
          <p:cNvPr id="5" name="Picture 4" descr="Screen Shot 2014-08-13 at 11.1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34" y="2598833"/>
            <a:ext cx="540027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43" y="393054"/>
            <a:ext cx="850053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A word on line endings: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While working in Unix and Python you will quickly realize that line endings are themselves characters, although they are hidden</a:t>
            </a:r>
          </a:p>
          <a:p>
            <a:pPr marL="457200" indent="-4572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nearly always want to use UNIX line endings.</a:t>
            </a:r>
          </a:p>
        </p:txBody>
      </p:sp>
      <p:pic>
        <p:nvPicPr>
          <p:cNvPr id="3" name="Picture 2" descr="Screen Shot 2014-09-08 at 11.4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65" y="3100899"/>
            <a:ext cx="5312349" cy="359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43" y="3977381"/>
            <a:ext cx="215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Text file with Unix line endings, viewed with less</a:t>
            </a: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715" y="394206"/>
            <a:ext cx="803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Same file with but with Mac line endings, viewed with </a:t>
            </a:r>
            <a:r>
              <a:rPr lang="en-US" sz="2400" b="1" dirty="0">
                <a:latin typeface="Helvetica Light" panose="020B0403020202020204" pitchFamily="34" charset="0"/>
              </a:rPr>
              <a:t>less</a:t>
            </a:r>
          </a:p>
        </p:txBody>
      </p:sp>
      <p:pic>
        <p:nvPicPr>
          <p:cNvPr id="3" name="Picture 2" descr="Screen Shot 2014-09-08 at 11.4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6" y="1506762"/>
            <a:ext cx="7003884" cy="48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8 at 5.1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703747"/>
            <a:ext cx="683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700" y="5204079"/>
            <a:ext cx="601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 can change line endings simply in Text Wrangler. 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Later we will write a shell script to do this automatically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0489" y="4538685"/>
            <a:ext cx="517391" cy="665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4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2277" y="463070"/>
            <a:ext cx="552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File compression/decompression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767" y="1747044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437" y="4259405"/>
            <a:ext cx="534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gunzip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sample_passerina.fastq.gz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910" y="2614786"/>
            <a:ext cx="718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compress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and rename it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sample_passerina.fastq.gz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909" y="5350026"/>
            <a:ext cx="71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decompress </a:t>
            </a:r>
            <a:r>
              <a:rPr lang="en-US" dirty="0" err="1">
                <a:latin typeface="Helvetica Light" panose="020B0403020202020204" pitchFamily="34" charset="0"/>
              </a:rPr>
              <a:t>sample_passerina.fastq.gz</a:t>
            </a: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296" y="451556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What is STDOUT?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0815" y="1561630"/>
            <a:ext cx="73789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When you execute a </a:t>
            </a:r>
            <a:r>
              <a:rPr lang="en-US" dirty="0" err="1">
                <a:latin typeface="Helvetica Light" panose="020B0403020202020204" pitchFamily="34" charset="0"/>
              </a:rPr>
              <a:t>unix</a:t>
            </a:r>
            <a:r>
              <a:rPr lang="en-US" dirty="0">
                <a:latin typeface="Helvetica Light" panose="020B0403020202020204" pitchFamily="34" charset="0"/>
              </a:rPr>
              <a:t> command, this is what prints to the terminal.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For example: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ls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dirty="0">
                <a:latin typeface="Helvetica Light" panose="020B0403020202020204" pitchFamily="34" charset="0"/>
              </a:rPr>
              <a:t>-STDOUT is the printout of directory contents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tail </a:t>
            </a:r>
            <a:r>
              <a:rPr lang="en-US" b="1" dirty="0" err="1">
                <a:latin typeface="Helvetica Light" panose="020B0403020202020204" pitchFamily="34" charset="0"/>
              </a:rPr>
              <a:t>file.txt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-STDOUT will be the last part of that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815" y="4973204"/>
            <a:ext cx="693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We will often want to “</a:t>
            </a:r>
            <a:r>
              <a:rPr lang="en-US" b="1" dirty="0">
                <a:latin typeface="Helvetica Light" panose="020B0403020202020204" pitchFamily="34" charset="0"/>
              </a:rPr>
              <a:t>redirect</a:t>
            </a:r>
            <a:r>
              <a:rPr lang="en-US" dirty="0">
                <a:latin typeface="Helvetica Light" panose="020B0403020202020204" pitchFamily="34" charset="0"/>
              </a:rPr>
              <a:t>” (</a:t>
            </a:r>
            <a:r>
              <a:rPr lang="en-US" b="1" dirty="0">
                <a:latin typeface="Helvetica Light" panose="020B0403020202020204" pitchFamily="34" charset="0"/>
              </a:rPr>
              <a:t>&gt;,&gt;&gt;</a:t>
            </a:r>
            <a:r>
              <a:rPr lang="en-US" dirty="0">
                <a:latin typeface="Helvetica Light" panose="020B0403020202020204" pitchFamily="34" charset="0"/>
              </a:rPr>
              <a:t>) that output to another file or “</a:t>
            </a:r>
            <a:r>
              <a:rPr lang="en-US" b="1" dirty="0">
                <a:latin typeface="Helvetica Light" panose="020B0403020202020204" pitchFamily="34" charset="0"/>
              </a:rPr>
              <a:t>pipe</a:t>
            </a:r>
            <a:r>
              <a:rPr lang="en-US" dirty="0">
                <a:latin typeface="Helvetica Light" panose="020B0403020202020204" pitchFamily="34" charset="0"/>
              </a:rPr>
              <a:t>” (</a:t>
            </a:r>
            <a:r>
              <a:rPr lang="en-US" b="1" dirty="0">
                <a:latin typeface="Helvetica Light" panose="020B0403020202020204" pitchFamily="34" charset="0"/>
              </a:rPr>
              <a:t>|</a:t>
            </a:r>
            <a:r>
              <a:rPr lang="en-US" dirty="0">
                <a:latin typeface="Helvetica Light" panose="020B0403020202020204" pitchFamily="34" charset="0"/>
              </a:rPr>
              <a:t>) it into another program</a:t>
            </a:r>
          </a:p>
        </p:txBody>
      </p:sp>
    </p:spTree>
    <p:extLst>
      <p:ext uri="{BB962C8B-B14F-4D97-AF65-F5344CB8AC3E}">
        <p14:creationId xmlns:p14="http://schemas.microsoft.com/office/powerpoint/2010/main" val="42687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21450E-A16A-5C43-BCFC-883045E91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6"/>
          <a:stretch/>
        </p:blipFill>
        <p:spPr>
          <a:xfrm>
            <a:off x="440224" y="0"/>
            <a:ext cx="3365019" cy="638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25DEF-EA6E-E745-A632-C6968C14BF9A}"/>
              </a:ext>
            </a:extLst>
          </p:cNvPr>
          <p:cNvSpPr txBox="1"/>
          <p:nvPr/>
        </p:nvSpPr>
        <p:spPr>
          <a:xfrm>
            <a:off x="4800679" y="1819325"/>
            <a:ext cx="40949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For this week, focus on </a:t>
            </a:r>
            <a:r>
              <a:rPr lang="en-US" sz="2600" b="1" dirty="0">
                <a:latin typeface="Helvetica Light" panose="020B0403020202020204" pitchFamily="34" charset="0"/>
              </a:rPr>
              <a:t>U10-U28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Go through all of Unix Part 1, and be prepared for Unix Part 2 to be very helpful.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BA92A-EAFF-4A47-ADD1-D6A9051D9E1B}"/>
              </a:ext>
            </a:extLst>
          </p:cNvPr>
          <p:cNvSpPr/>
          <p:nvPr/>
        </p:nvSpPr>
        <p:spPr>
          <a:xfrm>
            <a:off x="4047067" y="6214590"/>
            <a:ext cx="53509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current.html</a:t>
            </a:r>
            <a:endParaRPr lang="en-US" sz="1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792" y="640990"/>
            <a:ext cx="719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Redirection (&gt;,&gt;&gt;)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5260" y="330655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*</a:t>
            </a:r>
            <a:r>
              <a:rPr lang="en-US" sz="2400" b="1" dirty="0" err="1">
                <a:latin typeface="Helvetica Light" panose="020B0403020202020204" pitchFamily="34" charset="0"/>
              </a:rPr>
              <a:t>data.txt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5260" y="4574750"/>
            <a:ext cx="6165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</a:t>
            </a:r>
            <a:r>
              <a:rPr lang="en-US" sz="2400" b="1" dirty="0" err="1">
                <a:latin typeface="Helvetica Light" panose="020B0403020202020204" pitchFamily="34" charset="0"/>
              </a:rPr>
              <a:t>newdata.txt</a:t>
            </a:r>
            <a:r>
              <a:rPr lang="en-US" sz="2400" b="1" dirty="0">
                <a:latin typeface="Helvetica Light" panose="020B0403020202020204" pitchFamily="34" charset="0"/>
              </a:rPr>
              <a:t> &gt;&gt;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1945" y="1963308"/>
            <a:ext cx="399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ls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directory_contents.txt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2727" y="328280"/>
            <a:ext cx="5753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Other tools for working with text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465" y="1303867"/>
            <a:ext cx="84582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$ cat </a:t>
            </a:r>
            <a:r>
              <a:rPr lang="en-US" sz="2000" dirty="0" err="1"/>
              <a:t>sample_passerina.fastq</a:t>
            </a:r>
            <a:r>
              <a:rPr lang="en-US" sz="2000" dirty="0"/>
              <a:t>		#prints entire contents to shell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$ cat </a:t>
            </a:r>
            <a:r>
              <a:rPr lang="en-US" sz="2000" dirty="0" err="1"/>
              <a:t>sample_passerina.fastq</a:t>
            </a:r>
            <a:r>
              <a:rPr lang="en-US" sz="2000" dirty="0"/>
              <a:t> | less  	#pipes output to </a:t>
            </a:r>
            <a:r>
              <a:rPr lang="en-US" sz="2000" dirty="0">
                <a:latin typeface="Courier"/>
                <a:cs typeface="Courier"/>
              </a:rPr>
              <a:t>less </a:t>
            </a:r>
            <a:r>
              <a:rPr lang="en-US" sz="2000" dirty="0">
                <a:cs typeface="Courier"/>
              </a:rPr>
              <a:t>(so you will see 														1 page at a time)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$ head –n 1000 </a:t>
            </a:r>
            <a:r>
              <a:rPr lang="en-US" sz="2000" dirty="0" err="1"/>
              <a:t>sample_passerina.fastq</a:t>
            </a:r>
            <a:r>
              <a:rPr lang="en-US" sz="2000" dirty="0"/>
              <a:t>		#prints first 1000 lines to shell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$ head –n 1000 </a:t>
            </a:r>
            <a:r>
              <a:rPr lang="en-US" sz="2000" dirty="0" err="1"/>
              <a:t>sample_passerina.fastq</a:t>
            </a:r>
            <a:r>
              <a:rPr lang="en-US" sz="2000" dirty="0"/>
              <a:t> &gt; 10000lines.fastq	#writes the 													first 1000 lines to a new file</a:t>
            </a:r>
          </a:p>
        </p:txBody>
      </p:sp>
    </p:spTree>
    <p:extLst>
      <p:ext uri="{BB962C8B-B14F-4D97-AF65-F5344CB8AC3E}">
        <p14:creationId xmlns:p14="http://schemas.microsoft.com/office/powerpoint/2010/main" val="20146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086" y="578056"/>
            <a:ext cx="83917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: regular expression engine, text extraction.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-   </a:t>
            </a:r>
            <a:r>
              <a:rPr lang="en-US" sz="2200" dirty="0">
                <a:latin typeface="Helvetica Light" panose="020B0403020202020204" pitchFamily="34" charset="0"/>
              </a:rPr>
              <a:t>Among the most widely used Unix commands in data science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Works one line at a time for a given file, fast</a:t>
            </a:r>
          </a:p>
          <a:p>
            <a:pPr marL="342900" indent="-34290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Returns lines containing pattern matches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The pattern can be an exact pattern, or a flexible regular expression, which we will learn about A LOT more when we start learning </a:t>
            </a:r>
            <a:r>
              <a:rPr lang="en-US" sz="2000" dirty="0" err="1">
                <a:latin typeface="Helvetica Light" panose="020B0403020202020204" pitchFamily="34" charset="0"/>
              </a:rPr>
              <a:t>perl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086" y="500803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grep</a:t>
            </a:r>
            <a:r>
              <a:rPr lang="en-US" b="1" dirty="0">
                <a:latin typeface="Helvetica Light" panose="020B0403020202020204" pitchFamily="34" charset="0"/>
              </a:rPr>
              <a:t> apple </a:t>
            </a:r>
            <a:r>
              <a:rPr lang="en-US" b="1" dirty="0" err="1">
                <a:latin typeface="Helvetica Light" panose="020B0403020202020204" pitchFamily="34" charset="0"/>
              </a:rPr>
              <a:t>fruitlist.txt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855" y="5654835"/>
            <a:ext cx="2410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Will return all lines containing the pattern match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2368" y="4543781"/>
            <a:ext cx="22236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applesauce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fritters</a:t>
            </a:r>
          </a:p>
          <a:p>
            <a:r>
              <a:rPr lang="en-US" dirty="0">
                <a:latin typeface="Helvetica Light" panose="020B0403020202020204" pitchFamily="34" charset="0"/>
              </a:rPr>
              <a:t>peach ice cream</a:t>
            </a:r>
          </a:p>
          <a:p>
            <a:r>
              <a:rPr lang="en-US" dirty="0">
                <a:latin typeface="Helvetica Light" panose="020B0403020202020204" pitchFamily="34" charset="0"/>
              </a:rPr>
              <a:t>Squash is not a fruit</a:t>
            </a:r>
          </a:p>
          <a:p>
            <a:r>
              <a:rPr lang="en-US" dirty="0">
                <a:latin typeface="Helvetica Light" panose="020B0403020202020204" pitchFamily="34" charset="0"/>
              </a:rPr>
              <a:t>banana</a:t>
            </a:r>
          </a:p>
          <a:p>
            <a:r>
              <a:rPr lang="en-US" dirty="0">
                <a:latin typeface="Helvetica Light" panose="020B0403020202020204" pitchFamily="34" charset="0"/>
              </a:rPr>
              <a:t>scrapple</a:t>
            </a:r>
          </a:p>
          <a:p>
            <a:r>
              <a:rPr lang="en-US" dirty="0">
                <a:latin typeface="Helvetica Light" panose="020B0403020202020204" pitchFamily="34" charset="0"/>
              </a:rPr>
              <a:t>strawberry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festival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0074" y="415215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contents of </a:t>
            </a:r>
            <a:r>
              <a:rPr lang="en-US" dirty="0" err="1">
                <a:latin typeface="Helvetica Light" panose="020B0403020202020204" pitchFamily="34" charset="0"/>
              </a:rPr>
              <a:t>fruitlist</a:t>
            </a:r>
            <a:r>
              <a:rPr lang="en-US" dirty="0">
                <a:latin typeface="Helvetica Light" panose="020B0403020202020204" pitchFamily="34" charset="0"/>
              </a:rPr>
              <a:t>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59481" y="4769556"/>
            <a:ext cx="1382887" cy="3386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59481" y="5008034"/>
            <a:ext cx="1382887" cy="222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59481" y="5444067"/>
            <a:ext cx="1260593" cy="6425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416" y="3250993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grep</a:t>
            </a:r>
            <a:r>
              <a:rPr lang="en-US" b="1" dirty="0">
                <a:latin typeface="Helvetica Light" panose="020B0403020202020204" pitchFamily="34" charset="0"/>
              </a:rPr>
              <a:t> –c apple </a:t>
            </a:r>
            <a:r>
              <a:rPr lang="en-US" b="1" dirty="0" err="1">
                <a:latin typeface="Helvetica Light" panose="020B0403020202020204" pitchFamily="34" charset="0"/>
              </a:rPr>
              <a:t>fruitlist.txt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535" y="3995919"/>
            <a:ext cx="766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COUNT of the number of lines containing the pattern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559" y="1560651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grep</a:t>
            </a:r>
            <a:r>
              <a:rPr lang="en-US" b="1" dirty="0">
                <a:latin typeface="Helvetica Light" panose="020B0403020202020204" pitchFamily="34" charset="0"/>
              </a:rPr>
              <a:t> apple </a:t>
            </a:r>
            <a:r>
              <a:rPr lang="en-US" b="1" dirty="0" err="1">
                <a:latin typeface="Helvetica Light" panose="020B0403020202020204" pitchFamily="34" charset="0"/>
              </a:rPr>
              <a:t>fruitlist.txt</a:t>
            </a:r>
            <a:r>
              <a:rPr lang="en-US" b="1" dirty="0">
                <a:latin typeface="Helvetica Light" panose="020B0403020202020204" pitchFamily="34" charset="0"/>
              </a:rPr>
              <a:t> &gt; </a:t>
            </a:r>
            <a:r>
              <a:rPr lang="en-US" b="1" dirty="0" err="1">
                <a:latin typeface="Helvetica Light" panose="020B0403020202020204" pitchFamily="34" charset="0"/>
              </a:rPr>
              <a:t>applelines.txt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535" y="2144497"/>
            <a:ext cx="717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write the lines containing the pattern match to the file “</a:t>
            </a:r>
            <a:r>
              <a:rPr lang="en-US" dirty="0" err="1">
                <a:latin typeface="Helvetica Light" panose="020B0403020202020204" pitchFamily="34" charset="0"/>
              </a:rPr>
              <a:t>applelines.txt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788" y="649637"/>
            <a:ext cx="551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$ </a:t>
            </a:r>
            <a:r>
              <a:rPr lang="en-US" sz="2800" dirty="0" err="1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 [options] &lt;pattern&gt; &lt;file&gt;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416" y="497899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grep</a:t>
            </a:r>
            <a:r>
              <a:rPr lang="en-US" b="1" dirty="0">
                <a:latin typeface="Helvetica Light" panose="020B0403020202020204" pitchFamily="34" charset="0"/>
              </a:rPr>
              <a:t> –V apple </a:t>
            </a:r>
            <a:r>
              <a:rPr lang="en-US" b="1" dirty="0" err="1">
                <a:latin typeface="Helvetica Light" panose="020B0403020202020204" pitchFamily="34" charset="0"/>
              </a:rPr>
              <a:t>fruitlist.txt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935" y="5723924"/>
            <a:ext cx="766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lines that DON</a:t>
            </a:r>
            <a:r>
              <a:rPr lang="fr-FR" dirty="0">
                <a:latin typeface="Helvetica Light" panose="020B0403020202020204" pitchFamily="34" charset="0"/>
              </a:rPr>
              <a:t>’</a:t>
            </a:r>
            <a:r>
              <a:rPr lang="en-US" dirty="0">
                <a:latin typeface="Helvetica Light" panose="020B0403020202020204" pitchFamily="34" charset="0"/>
              </a:rPr>
              <a:t>T match the pattern</a:t>
            </a:r>
          </a:p>
        </p:txBody>
      </p:sp>
    </p:spTree>
    <p:extLst>
      <p:ext uri="{BB962C8B-B14F-4D97-AF65-F5344CB8AC3E}">
        <p14:creationId xmlns:p14="http://schemas.microsoft.com/office/powerpoint/2010/main" val="157913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531" y="353662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Process monitoring/control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931" y="1545012"/>
            <a:ext cx="894507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 top  </a:t>
            </a:r>
            <a:r>
              <a:rPr lang="en-US" sz="2200" dirty="0">
                <a:latin typeface="Helvetica Light" panose="020B0403020202020204" pitchFamily="34" charset="0"/>
              </a:rPr>
              <a:t>	#shows a list of what processes are running on your computer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	**quit top with “q”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$ </a:t>
            </a:r>
            <a:r>
              <a:rPr lang="en-US" sz="2200" b="1" dirty="0" err="1">
                <a:latin typeface="Helvetica Light" panose="020B0403020202020204" pitchFamily="34" charset="0"/>
              </a:rPr>
              <a:t>ps</a:t>
            </a:r>
            <a:r>
              <a:rPr lang="en-US" sz="2200" b="1" dirty="0">
                <a:latin typeface="Helvetica Light" panose="020B0403020202020204" pitchFamily="34" charset="0"/>
              </a:rPr>
              <a:t> aux </a:t>
            </a:r>
            <a:r>
              <a:rPr lang="en-US" sz="2200" dirty="0">
                <a:latin typeface="Helvetica Light" panose="020B0403020202020204" pitchFamily="34" charset="0"/>
              </a:rPr>
              <a:t>	#shows process ids (PID), you can use these with </a:t>
            </a:r>
            <a:r>
              <a:rPr lang="en-US" sz="2200" dirty="0">
                <a:latin typeface="Helvetica Light" panose="020B0403020202020204" pitchFamily="34" charset="0"/>
                <a:cs typeface="Courier"/>
              </a:rPr>
              <a:t>kill</a:t>
            </a:r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$ kill </a:t>
            </a:r>
            <a:r>
              <a:rPr lang="en-US" sz="2200" dirty="0">
                <a:latin typeface="Helvetica Light" panose="020B0403020202020204" pitchFamily="34" charset="0"/>
              </a:rPr>
              <a:t>9031 #kills a job with a supplied PID e.g.: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119" y="5537887"/>
            <a:ext cx="8029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Use Ctrl-C to Interrupt a Job running in the shell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Append a "&amp;" to a command to start it in the background </a:t>
            </a: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843" y="259047"/>
            <a:ext cx="30556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Before next week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133" y="1228252"/>
            <a:ext cx="81110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Make sure you have at least looked at, if not gone through all of the examples in the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 primer through U29 </a:t>
            </a:r>
            <a:r>
              <a:rPr lang="en-US" sz="1600" dirty="0">
                <a:latin typeface="Helvetica Light" panose="020B0403020202020204" pitchFamily="34" charset="0"/>
              </a:rPr>
              <a:t>(http://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/current.html#part1). 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2. Feel solid about chapters 4 and 5 in Haddock and Dunn, have a peek at Chapter 16.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3. Go very thoroughly through </a:t>
            </a:r>
            <a:r>
              <a:rPr lang="en-US" sz="2200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and unix_assignment_2.md.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**Note, I wont ask you to turn anything in this week, but will starting next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1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335" y="1149421"/>
            <a:ext cx="803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3590" y="760562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Independent project idea discussion?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620" y="2296518"/>
            <a:ext cx="739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Could be as simple as writing perl scripts for everyone in the class to have for really simple things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OR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As complex as genome assembly pipeline.</a:t>
            </a:r>
          </a:p>
        </p:txBody>
      </p:sp>
    </p:spTree>
    <p:extLst>
      <p:ext uri="{BB962C8B-B14F-4D97-AF65-F5344CB8AC3E}">
        <p14:creationId xmlns:p14="http://schemas.microsoft.com/office/powerpoint/2010/main" val="299496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668" y="173793"/>
            <a:ext cx="7000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Changing command names with aliases is useful, but risky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7118" y="2066674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ls =  “ls –l”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12386" y="2361659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6597" y="2066674"/>
            <a:ext cx="301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Changes the default behavior of </a:t>
            </a:r>
            <a:r>
              <a:rPr lang="en-US" b="1" dirty="0">
                <a:latin typeface="Helvetica Light" panose="020B0403020202020204" pitchFamily="34" charset="0"/>
              </a:rPr>
              <a:t>ls</a:t>
            </a:r>
            <a:r>
              <a:rPr lang="en-US" dirty="0">
                <a:latin typeface="Helvetica Light" panose="020B0403020202020204" pitchFamily="34" charset="0"/>
              </a:rPr>
              <a:t>, looks useful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9404" y="3696961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mv =  “cp”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12386" y="4007442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6597" y="3850849"/>
            <a:ext cx="2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Potentially bad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7467" y="5481314"/>
            <a:ext cx="756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**Store carefully thought out aliases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, </a:t>
            </a:r>
            <a:r>
              <a:rPr lang="en-US" sz="2200" dirty="0">
                <a:latin typeface="Helvetica Light" panose="020B0403020202020204" pitchFamily="34" charset="0"/>
              </a:rPr>
              <a:t>and maybe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mess with aliases any more than you need to</a:t>
            </a:r>
          </a:p>
        </p:txBody>
      </p:sp>
    </p:spTree>
    <p:extLst>
      <p:ext uri="{BB962C8B-B14F-4D97-AF65-F5344CB8AC3E}">
        <p14:creationId xmlns:p14="http://schemas.microsoft.com/office/powerpoint/2010/main" val="362038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379" y="380550"/>
            <a:ext cx="802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Removing files or directories 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(</a:t>
            </a:r>
            <a:r>
              <a:rPr lang="en-US" sz="2800" u="sng" dirty="0">
                <a:solidFill>
                  <a:srgbClr val="FF0000"/>
                </a:solidFill>
                <a:latin typeface="Helvetica Light" panose="020B0403020202020204" pitchFamily="34" charset="0"/>
              </a:rPr>
              <a:t>can be dangerous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454" y="1613221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rm </a:t>
            </a:r>
            <a:r>
              <a:rPr lang="en-US" sz="3000" b="1" dirty="0" err="1">
                <a:latin typeface="Helvetica Light" panose="020B0403020202020204" pitchFamily="34" charset="0"/>
              </a:rPr>
              <a:t>file.txt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454" y="2614351"/>
            <a:ext cx="815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Will remove file. PERMANENTLY. FOREVER.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DF7D9-5AD5-8649-8147-904F0739D901}"/>
              </a:ext>
            </a:extLst>
          </p:cNvPr>
          <p:cNvSpPr/>
          <p:nvPr/>
        </p:nvSpPr>
        <p:spPr>
          <a:xfrm>
            <a:off x="302981" y="5940508"/>
            <a:ext cx="8158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Recommended</a:t>
            </a:r>
            <a:r>
              <a:rPr lang="en-US" sz="2200" dirty="0">
                <a:latin typeface="Helvetica Light" panose="020B0403020202020204" pitchFamily="34" charset="0"/>
              </a:rPr>
              <a:t>: alter your bash profile to always call  </a:t>
            </a:r>
            <a:r>
              <a:rPr lang="en-US" sz="2200" b="1" dirty="0">
                <a:latin typeface="Helvetica Light" panose="020B0403020202020204" pitchFamily="34" charset="0"/>
              </a:rPr>
              <a:t>rm –</a:t>
            </a:r>
            <a:r>
              <a:rPr lang="en-US" sz="2200" b="1" dirty="0" err="1">
                <a:latin typeface="Helvetica Light" panose="020B0403020202020204" pitchFamily="34" charset="0"/>
              </a:rPr>
              <a:t>i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when typing rm at the command prompt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34734-0D21-724A-8021-7EEEDB275539}"/>
              </a:ext>
            </a:extLst>
          </p:cNvPr>
          <p:cNvSpPr/>
          <p:nvPr/>
        </p:nvSpPr>
        <p:spPr>
          <a:xfrm>
            <a:off x="516454" y="4354374"/>
            <a:ext cx="26019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rm –</a:t>
            </a:r>
            <a:r>
              <a:rPr lang="en-US" sz="2800" b="1" dirty="0" err="1">
                <a:latin typeface="Helvetica Light" panose="020B0403020202020204" pitchFamily="34" charset="0"/>
              </a:rPr>
              <a:t>i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remove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r>
              <a:rPr lang="en-US" sz="2800" b="1" dirty="0">
                <a:latin typeface="Helvetica Light" panose="020B0403020202020204" pitchFamily="34" charset="0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E3557-AFEB-6C42-B6DB-0BB5D5A43611}"/>
              </a:ext>
            </a:extLst>
          </p:cNvPr>
          <p:cNvSpPr/>
          <p:nvPr/>
        </p:nvSpPr>
        <p:spPr>
          <a:xfrm>
            <a:off x="451435" y="3779942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Use the </a:t>
            </a:r>
            <a:r>
              <a:rPr lang="en-US" sz="2400" b="1" dirty="0">
                <a:latin typeface="Helvetica Light" panose="020B0403020202020204" pitchFamily="34" charset="0"/>
              </a:rPr>
              <a:t>–</a:t>
            </a:r>
            <a:r>
              <a:rPr lang="en-US" sz="2400" b="1" dirty="0" err="1">
                <a:latin typeface="Helvetica Light" panose="020B0403020202020204" pitchFamily="34" charset="0"/>
              </a:rPr>
              <a:t>i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option as protection</a:t>
            </a:r>
          </a:p>
        </p:txBody>
      </p:sp>
    </p:spTree>
    <p:extLst>
      <p:ext uri="{BB962C8B-B14F-4D97-AF65-F5344CB8AC3E}">
        <p14:creationId xmlns:p14="http://schemas.microsoft.com/office/powerpoint/2010/main" val="35142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9583" y="373390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.</a:t>
            </a:r>
            <a:r>
              <a:rPr lang="en-US" sz="2800" dirty="0" err="1">
                <a:latin typeface="Helvetica Light" panose="020B0403020202020204" pitchFamily="34" charset="0"/>
              </a:rPr>
              <a:t>bash_profile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472" y="1649062"/>
            <a:ext cx="81323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Contains specifications that control the way the </a:t>
            </a:r>
            <a:r>
              <a:rPr lang="en-US" sz="2200" b="1" dirty="0">
                <a:latin typeface="Helvetica Light" panose="020B0403020202020204" pitchFamily="34" charset="0"/>
              </a:rPr>
              <a:t>bash</a:t>
            </a:r>
            <a:r>
              <a:rPr lang="en-US" sz="2200" dirty="0">
                <a:latin typeface="Helvetica Light" panose="020B0403020202020204" pitchFamily="34" charset="0"/>
              </a:rPr>
              <a:t> terminal works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Aliases allow you to create a customized name for a command, or a set of commands with specified options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Aliases can be set in the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to improve efficiency and safeguard against bad consequences.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Follow U27 in the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 primer (</a:t>
            </a:r>
            <a:r>
              <a:rPr lang="en-US" sz="2200" dirty="0">
                <a:latin typeface="Helvetica Light" panose="020B0403020202020204" pitchFamily="34" charset="0"/>
                <a:hlinkClick r:id="rId2"/>
              </a:rPr>
              <a:t>http://korflab.ucdavis.edu/Unix_and_Perl/current.html</a:t>
            </a:r>
            <a:r>
              <a:rPr lang="en-US" sz="2200" dirty="0">
                <a:latin typeface="Helvetica Light" panose="020B0403020202020204" pitchFamily="34" charset="0"/>
              </a:rPr>
              <a:t>; also see page 87 of Haddock and Dunn for </a:t>
            </a:r>
            <a:r>
              <a:rPr lang="en-US" sz="2200" b="1" dirty="0" err="1">
                <a:latin typeface="Helvetica Light" panose="020B0403020202020204" pitchFamily="34" charset="0"/>
              </a:rPr>
              <a:t>noclobber</a:t>
            </a:r>
            <a:r>
              <a:rPr lang="en-US" sz="2200" b="1" dirty="0">
                <a:latin typeface="Helvetica Light" panose="020B0403020202020204" pitchFamily="34" charset="0"/>
              </a:rPr>
              <a:t>)</a:t>
            </a:r>
            <a:r>
              <a:rPr lang="en-US" sz="2200" dirty="0">
                <a:latin typeface="Helvetica Light" panose="020B04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83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77" y="51546"/>
            <a:ext cx="82398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.</a:t>
            </a:r>
            <a:r>
              <a:rPr lang="en-US" sz="2600" b="1" dirty="0" err="1">
                <a:latin typeface="Helvetica Light" panose="020B0403020202020204" pitchFamily="34" charset="0"/>
              </a:rPr>
              <a:t>bash_profile</a:t>
            </a:r>
            <a:r>
              <a:rPr lang="en-US" sz="2600" b="1" dirty="0">
                <a:latin typeface="Helvetica Light" panose="020B0403020202020204" pitchFamily="34" charset="0"/>
              </a:rPr>
              <a:t>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This file resides in your home directory. It is a “hidden” file. The “.” in front of such a file prevents it from being normally listed with </a:t>
            </a:r>
            <a:r>
              <a:rPr lang="en-US" sz="2600" b="1" dirty="0" err="1">
                <a:latin typeface="Helvetica Light" panose="020B0403020202020204" pitchFamily="34" charset="0"/>
              </a:rPr>
              <a:t>ls</a:t>
            </a:r>
            <a:endParaRPr lang="en-US" sz="2600" b="1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.</a:t>
            </a:r>
            <a:r>
              <a:rPr lang="en-US" sz="2600" b="1" dirty="0" err="1">
                <a:latin typeface="Helvetica Light" panose="020B0403020202020204" pitchFamily="34" charset="0"/>
              </a:rPr>
              <a:t>bash_profile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954" y="5503950"/>
            <a:ext cx="8239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pic>
        <p:nvPicPr>
          <p:cNvPr id="5" name="Picture 4" descr="Screen Shot 2015-09-01 at 7.49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1" b="5164"/>
          <a:stretch/>
        </p:blipFill>
        <p:spPr>
          <a:xfrm>
            <a:off x="667582" y="2944646"/>
            <a:ext cx="7594600" cy="2247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57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EC60E-BE65-784F-96EC-1F19765E2BF7}"/>
              </a:ext>
            </a:extLst>
          </p:cNvPr>
          <p:cNvSpPr txBox="1"/>
          <p:nvPr/>
        </p:nvSpPr>
        <p:spPr>
          <a:xfrm>
            <a:off x="2354431" y="335196"/>
            <a:ext cx="41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.</a:t>
            </a:r>
            <a:r>
              <a:rPr lang="en-US" sz="2800" dirty="0" err="1">
                <a:latin typeface="Helvetica Light" panose="020B0403020202020204" pitchFamily="34" charset="0"/>
              </a:rPr>
              <a:t>bash_profile</a:t>
            </a:r>
            <a:r>
              <a:rPr lang="en-US" sz="2800" dirty="0">
                <a:latin typeface="Helvetica Light" panose="020B0403020202020204" pitchFamily="34" charset="0"/>
              </a:rPr>
              <a:t> (or .profile)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E04C9-4DA9-FF4C-B2FA-9D1262C51290}"/>
              </a:ext>
            </a:extLst>
          </p:cNvPr>
          <p:cNvSpPr txBox="1"/>
          <p:nvPr/>
        </p:nvSpPr>
        <p:spPr>
          <a:xfrm>
            <a:off x="284197" y="1467564"/>
            <a:ext cx="86214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We want to add </a:t>
            </a:r>
            <a:r>
              <a:rPr lang="en-US" sz="2100" b="1" dirty="0">
                <a:latin typeface="Helvetica Light" panose="020B0403020202020204" pitchFamily="34" charset="0"/>
              </a:rPr>
              <a:t>alias</a:t>
            </a:r>
            <a:r>
              <a:rPr lang="en-US" sz="2100" dirty="0">
                <a:latin typeface="Helvetica Light" panose="020B0403020202020204" pitchFamily="34" charset="0"/>
              </a:rPr>
              <a:t> commands to this file in order to make your shell safer.</a:t>
            </a:r>
          </a:p>
          <a:p>
            <a:r>
              <a:rPr lang="en-US" sz="2100" dirty="0">
                <a:latin typeface="Helvetica Light" panose="020B0403020202020204" pitchFamily="34" charset="0"/>
              </a:rPr>
              <a:t>	-for e.g., </a:t>
            </a:r>
            <a:r>
              <a:rPr lang="en-US" sz="2100" b="1" dirty="0">
                <a:latin typeface="Helvetica Light" panose="020B0403020202020204" pitchFamily="34" charset="0"/>
              </a:rPr>
              <a:t>rm</a:t>
            </a:r>
            <a:r>
              <a:rPr lang="en-US" sz="2100" dirty="0">
                <a:latin typeface="Helvetica Light" panose="020B0403020202020204" pitchFamily="34" charset="0"/>
              </a:rPr>
              <a:t> is dangerous with its default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561AFF-6AB8-A945-BEBE-B973AC9AACCE}"/>
              </a:ext>
            </a:extLst>
          </p:cNvPr>
          <p:cNvSpPr/>
          <p:nvPr/>
        </p:nvSpPr>
        <p:spPr>
          <a:xfrm>
            <a:off x="771827" y="4814644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00" b="1" dirty="0">
                <a:latin typeface="Helvetica Light" panose="020B0403020202020204" pitchFamily="34" charset="0"/>
              </a:rPr>
              <a:t>alias </a:t>
            </a:r>
            <a:r>
              <a:rPr lang="en-US" sz="2100" b="1" dirty="0" err="1">
                <a:latin typeface="Helvetica Light" panose="020B0403020202020204" pitchFamily="34" charset="0"/>
              </a:rPr>
              <a:t>ll</a:t>
            </a:r>
            <a:r>
              <a:rPr lang="en-US" sz="2100" b="1" dirty="0">
                <a:latin typeface="Helvetica Light" panose="020B0403020202020204" pitchFamily="34" charset="0"/>
              </a:rPr>
              <a:t>="ls -</a:t>
            </a:r>
            <a:r>
              <a:rPr lang="en-US" sz="2100" b="1" dirty="0" err="1">
                <a:latin typeface="Helvetica Light" panose="020B0403020202020204" pitchFamily="34" charset="0"/>
              </a:rPr>
              <a:t>laF</a:t>
            </a:r>
            <a:r>
              <a:rPr lang="en-US" sz="2100" b="1" dirty="0">
                <a:latin typeface="Helvetica Light" panose="020B0403020202020204" pitchFamily="34" charset="0"/>
              </a:rPr>
              <a:t>"</a:t>
            </a:r>
          </a:p>
          <a:p>
            <a:r>
              <a:rPr lang="en-US" sz="2100" b="1" dirty="0">
                <a:latin typeface="Helvetica Light" panose="020B0403020202020204" pitchFamily="34" charset="0"/>
              </a:rPr>
              <a:t>alias ls="ls -F"</a:t>
            </a:r>
          </a:p>
          <a:p>
            <a:r>
              <a:rPr lang="en-US" sz="2100" b="1" dirty="0">
                <a:latin typeface="Helvetica Light" panose="020B0403020202020204" pitchFamily="34" charset="0"/>
              </a:rPr>
              <a:t>alias </a:t>
            </a:r>
            <a:r>
              <a:rPr lang="en-US" sz="2100" b="1" dirty="0" err="1">
                <a:latin typeface="Helvetica Light" panose="020B0403020202020204" pitchFamily="34" charset="0"/>
              </a:rPr>
              <a:t>rm</a:t>
            </a:r>
            <a:r>
              <a:rPr lang="en-US" sz="2100" b="1" dirty="0">
                <a:latin typeface="Helvetica Light" panose="020B0403020202020204" pitchFamily="34" charset="0"/>
              </a:rPr>
              <a:t>="</a:t>
            </a:r>
            <a:r>
              <a:rPr lang="en-US" sz="2100" b="1" dirty="0" err="1">
                <a:latin typeface="Helvetica Light" panose="020B0403020202020204" pitchFamily="34" charset="0"/>
              </a:rPr>
              <a:t>rm</a:t>
            </a:r>
            <a:r>
              <a:rPr lang="en-US" sz="2100" b="1" dirty="0">
                <a:latin typeface="Helvetica Light" panose="020B0403020202020204" pitchFamily="34" charset="0"/>
              </a:rPr>
              <a:t> -</a:t>
            </a:r>
            <a:r>
              <a:rPr lang="en-US" sz="2100" b="1" dirty="0" err="1">
                <a:latin typeface="Helvetica Light" panose="020B0403020202020204" pitchFamily="34" charset="0"/>
              </a:rPr>
              <a:t>i</a:t>
            </a:r>
            <a:r>
              <a:rPr lang="en-US" sz="2100" b="1" dirty="0">
                <a:latin typeface="Helvetica Light" panose="020B0403020202020204" pitchFamily="34" charset="0"/>
              </a:rPr>
              <a:t>"</a:t>
            </a:r>
          </a:p>
          <a:p>
            <a:r>
              <a:rPr lang="en-US" sz="2100" b="1" dirty="0">
                <a:latin typeface="Helvetica Light" panose="020B0403020202020204" pitchFamily="34" charset="0"/>
              </a:rPr>
              <a:t>alias mv="mv -</a:t>
            </a:r>
            <a:r>
              <a:rPr lang="en-US" sz="2100" b="1" dirty="0" err="1">
                <a:latin typeface="Helvetica Light" panose="020B0403020202020204" pitchFamily="34" charset="0"/>
              </a:rPr>
              <a:t>i</a:t>
            </a:r>
            <a:r>
              <a:rPr lang="en-US" sz="2100" b="1" dirty="0">
                <a:latin typeface="Helvetica Light" panose="020B0403020202020204" pitchFamily="34" charset="0"/>
              </a:rPr>
              <a:t>"</a:t>
            </a:r>
          </a:p>
          <a:p>
            <a:r>
              <a:rPr lang="en-US" sz="2100" b="1" dirty="0">
                <a:latin typeface="Helvetica Light" panose="020B0403020202020204" pitchFamily="34" charset="0"/>
              </a:rPr>
              <a:t>alias </a:t>
            </a:r>
            <a:r>
              <a:rPr lang="en-US" sz="2100" b="1" dirty="0" err="1">
                <a:latin typeface="Helvetica Light" panose="020B0403020202020204" pitchFamily="34" charset="0"/>
              </a:rPr>
              <a:t>cp</a:t>
            </a:r>
            <a:r>
              <a:rPr lang="en-US" sz="2100" b="1" dirty="0">
                <a:latin typeface="Helvetica Light" panose="020B0403020202020204" pitchFamily="34" charset="0"/>
              </a:rPr>
              <a:t>="</a:t>
            </a:r>
            <a:r>
              <a:rPr lang="en-US" sz="2100" b="1" dirty="0" err="1">
                <a:latin typeface="Helvetica Light" panose="020B0403020202020204" pitchFamily="34" charset="0"/>
              </a:rPr>
              <a:t>cp</a:t>
            </a:r>
            <a:r>
              <a:rPr lang="en-US" sz="2100" b="1" dirty="0">
                <a:latin typeface="Helvetica Light" panose="020B0403020202020204" pitchFamily="34" charset="0"/>
              </a:rPr>
              <a:t> -</a:t>
            </a:r>
            <a:r>
              <a:rPr lang="en-US" sz="2100" b="1" dirty="0" err="1">
                <a:latin typeface="Helvetica Light" panose="020B0403020202020204" pitchFamily="34" charset="0"/>
              </a:rPr>
              <a:t>i</a:t>
            </a:r>
            <a:r>
              <a:rPr lang="en-US" sz="2100" b="1" dirty="0">
                <a:latin typeface="Helvetica Light" panose="020B0403020202020204" pitchFamily="34" charset="0"/>
              </a:rPr>
              <a:t>"</a:t>
            </a:r>
            <a:endParaRPr lang="en-US" sz="2100" b="1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4E2A-C2DE-7D47-96A6-AEFF47C7FC67}"/>
              </a:ext>
            </a:extLst>
          </p:cNvPr>
          <p:cNvSpPr txBox="1"/>
          <p:nvPr/>
        </p:nvSpPr>
        <p:spPr>
          <a:xfrm>
            <a:off x="284197" y="3138541"/>
            <a:ext cx="809311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If this file doesn’t exist, the simply make it and name it .</a:t>
            </a:r>
            <a:r>
              <a:rPr lang="en-US" sz="2100" dirty="0" err="1">
                <a:latin typeface="Helvetica Light" panose="020B0403020202020204" pitchFamily="34" charset="0"/>
              </a:rPr>
              <a:t>bash_profile</a:t>
            </a:r>
            <a:r>
              <a:rPr lang="en-US" sz="2100" dirty="0">
                <a:latin typeface="Helvetica Light" panose="020B0403020202020204" pitchFamily="34" charset="0"/>
              </a:rPr>
              <a:t>. Below is a recommended alias list, also detailed  in the primer for the week.</a:t>
            </a:r>
          </a:p>
        </p:txBody>
      </p:sp>
    </p:spTree>
    <p:extLst>
      <p:ext uri="{BB962C8B-B14F-4D97-AF65-F5344CB8AC3E}">
        <p14:creationId xmlns:p14="http://schemas.microsoft.com/office/powerpoint/2010/main" val="150688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3188" y="595350"/>
            <a:ext cx="6221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 class: Editing your </a:t>
            </a:r>
            <a:r>
              <a:rPr lang="en-US" sz="3000" b="1" dirty="0">
                <a:latin typeface="Helvetica Light" panose="020B0403020202020204" pitchFamily="34" charset="0"/>
              </a:rPr>
              <a:t>.</a:t>
            </a:r>
            <a:r>
              <a:rPr lang="en-US" sz="3000" b="1" dirty="0" err="1">
                <a:latin typeface="Helvetica Light" panose="020B0403020202020204" pitchFamily="34" charset="0"/>
              </a:rPr>
              <a:t>bash_profile</a:t>
            </a:r>
            <a:r>
              <a:rPr lang="en-US" sz="3000" b="1" dirty="0">
                <a:latin typeface="Helvetica Light" panose="020B0403020202020204" pitchFamily="34" charset="0"/>
              </a:rPr>
              <a:t> 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768" y="2182505"/>
            <a:ext cx="79964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Go to the </a:t>
            </a:r>
            <a:r>
              <a:rPr lang="en-US" sz="2600" b="1" dirty="0">
                <a:latin typeface="Helvetica Light" panose="020B0403020202020204" pitchFamily="34" charset="0"/>
              </a:rPr>
              <a:t>bash</a:t>
            </a:r>
            <a:r>
              <a:rPr lang="en-US" sz="2600" dirty="0">
                <a:latin typeface="Helvetica Light" panose="020B0403020202020204" pitchFamily="34" charset="0"/>
              </a:rPr>
              <a:t> profile section of </a:t>
            </a:r>
            <a:r>
              <a:rPr lang="en-US" sz="2600" b="1" dirty="0" err="1">
                <a:latin typeface="Helvetica Light" panose="020B0403020202020204" pitchFamily="34" charset="0"/>
              </a:rPr>
              <a:t>unixII_primer.md</a:t>
            </a:r>
            <a:r>
              <a:rPr lang="en-US" sz="2600" dirty="0">
                <a:latin typeface="Helvetica Light" panose="020B0403020202020204" pitchFamily="34" charset="0"/>
              </a:rPr>
              <a:t>, follow closely to understand and alter </a:t>
            </a:r>
            <a:r>
              <a:rPr lang="en-US" sz="2600" b="1" dirty="0">
                <a:latin typeface="Helvetica Light" panose="020B0403020202020204" pitchFamily="34" charset="0"/>
              </a:rPr>
              <a:t>.</a:t>
            </a:r>
            <a:r>
              <a:rPr lang="en-US" sz="2600" b="1" dirty="0" err="1">
                <a:latin typeface="Helvetica Light" panose="020B0403020202020204" pitchFamily="34" charset="0"/>
              </a:rPr>
              <a:t>bash_profile</a:t>
            </a:r>
            <a:r>
              <a:rPr lang="en-US" sz="2600" b="1" dirty="0">
                <a:latin typeface="Helvetica Light" panose="020B0403020202020204" pitchFamily="34" charset="0"/>
              </a:rPr>
              <a:t>.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Check with one of us to ensure that you have this set correctly later in class today or first thing Thursday.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5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34909"/>
            <a:ext cx="7419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tools to get a good handle on this week: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6646" y="1083777"/>
            <a:ext cx="638600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Helvetica Light" panose="020B0403020202020204" pitchFamily="34" charset="0"/>
              </a:rPr>
              <a:t>wc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less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ps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history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cat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gzip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 err="1">
                <a:latin typeface="Helvetica Light" panose="020B0403020202020204" pitchFamily="34" charset="0"/>
              </a:rPr>
              <a:t>gunzip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top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kill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cut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paste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&amp;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*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&gt;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|</a:t>
            </a:r>
          </a:p>
          <a:p>
            <a:r>
              <a:rPr lang="en-US" dirty="0">
                <a:latin typeface="Helvetica Light" panose="020B0403020202020204" pitchFamily="34" charset="0"/>
              </a:rPr>
              <a:t>**everything related to moving, copying or syncing files: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cp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mv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mkdir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rmdir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rm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1644" y="1803400"/>
            <a:ext cx="334273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This one is important: read man page, and try out on some test directories before next week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2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25636</TotalTime>
  <Words>1600</Words>
  <Application>Microsoft Macintosh PowerPoint</Application>
  <PresentationFormat>On-screen Show (4:3)</PresentationFormat>
  <Paragraphs>196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123</cp:revision>
  <dcterms:created xsi:type="dcterms:W3CDTF">2014-08-13T00:20:10Z</dcterms:created>
  <dcterms:modified xsi:type="dcterms:W3CDTF">2020-09-02T00:13:21Z</dcterms:modified>
</cp:coreProperties>
</file>