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62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Alef" panose="020B0604020202020204" charset="-79"/>
      <p:regular r:id="rId16"/>
      <p:bold r:id="rId17"/>
    </p:embeddedFont>
    <p:embeddedFont>
      <p:font typeface="Bahnschrift SemiCondensed" panose="020B0502040204020203" pitchFamily="34" charset="0"/>
      <p:regular r:id="rId18"/>
      <p:bold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FrankRuehl" panose="020E0503060101010101" pitchFamily="34" charset="-79"/>
      <p:regular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b1289bc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b1289bc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962a4cf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962a4cf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69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1289bc1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b1289bc1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b1289b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b1289bc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b1289bc1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b1289bc1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af7447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8af7447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www.google.co.il/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youtube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visualstudio.microsoft.com/" TargetMode="External"/><Relationship Id="rId9" Type="http://schemas.openxmlformats.org/officeDocument/2006/relationships/hyperlink" Target="https://leadersapp.co.il/activity/%D7%97%D7%98%D7%99%D7%91%D7%AA-%D7%94%D7%94%D7%93%D7%A8%D7%9B%D7%94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331275" y="814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CloudHive</a:t>
            </a:r>
            <a:endParaRPr dirty="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233050" y="4281500"/>
            <a:ext cx="58068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dirty="0">
                <a:latin typeface="Alef" panose="020B0604020202020204" charset="-79"/>
                <a:ea typeface="Arial"/>
                <a:cs typeface="Alef" panose="020B0604020202020204" charset="-79"/>
                <a:sym typeface="Arial"/>
              </a:rPr>
              <a:t>מפתחים: ליאור בורוכוביץ, הראל פרשט, דניאל קרנוס, רום שמש ,יאיר </a:t>
            </a:r>
            <a:r>
              <a:rPr lang="iw" sz="1500" dirty="0" smtClean="0">
                <a:latin typeface="Alef" panose="020B0604020202020204" charset="-79"/>
                <a:ea typeface="Arial"/>
                <a:cs typeface="Alef" panose="020B0604020202020204" charset="-79"/>
                <a:sym typeface="Arial"/>
              </a:rPr>
              <a:t>אפרים</a:t>
            </a:r>
            <a:r>
              <a:rPr lang="he-IL" sz="1500" dirty="0" smtClean="0">
                <a:latin typeface="Alef" panose="020B0604020202020204" charset="-79"/>
                <a:ea typeface="Arial"/>
                <a:cs typeface="Alef" panose="020B0604020202020204" charset="-79"/>
                <a:sym typeface="Arial"/>
              </a:rPr>
              <a:t> (</a:t>
            </a:r>
            <a:r>
              <a:rPr lang="he-IL" sz="1500" dirty="0" err="1" smtClean="0">
                <a:latin typeface="Alef" panose="020B0604020202020204" charset="-79"/>
                <a:ea typeface="Arial"/>
                <a:cs typeface="Alef" panose="020B0604020202020204" charset="-79"/>
                <a:sym typeface="Arial"/>
              </a:rPr>
              <a:t>הדוקנים</a:t>
            </a:r>
            <a:r>
              <a:rPr lang="he-IL" sz="1500" dirty="0" smtClean="0">
                <a:latin typeface="Alef" panose="020B0604020202020204" charset="-79"/>
                <a:ea typeface="Arial"/>
                <a:cs typeface="Alef" panose="020B0604020202020204" charset="-79"/>
                <a:sym typeface="Arial"/>
              </a:rPr>
              <a:t>!)</a:t>
            </a:r>
            <a:endParaRPr sz="1500" dirty="0">
              <a:latin typeface="Alef" panose="020B0604020202020204" charset="-79"/>
              <a:ea typeface="Arial"/>
              <a:cs typeface="Alef" panose="020B0604020202020204" charset="-79"/>
              <a:sym typeface="Arial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99" y="0"/>
            <a:ext cx="4200100" cy="43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335774" cy="1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3;p14">
            <a:extLst>
              <a:ext uri="{FF2B5EF4-FFF2-40B4-BE49-F238E27FC236}">
                <a16:creationId xmlns:a16="http://schemas.microsoft.com/office/drawing/2014/main" id="{5ADE72A5-8EEC-DC11-DD56-C344D12382C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946286">
            <a:off x="6166776" y="6209725"/>
            <a:ext cx="3132974" cy="3132974"/>
          </a:xfrm>
          <a:prstGeom prst="rect">
            <a:avLst/>
          </a:prstGeom>
          <a:noFill/>
          <a:ln>
            <a:noFill/>
          </a:ln>
          <a:effectLst>
            <a:outerShdw blurRad="1428750" dist="104775" dir="2940000" algn="bl" rotWithShape="0">
              <a:schemeClr val="accent6">
                <a:alpha val="25000"/>
              </a:schemeClr>
            </a:outerShdw>
          </a:effectLst>
        </p:spPr>
      </p:pic>
      <p:sp>
        <p:nvSpPr>
          <p:cNvPr id="3" name="TextBox 2"/>
          <p:cNvSpPr txBox="1"/>
          <p:nvPr/>
        </p:nvSpPr>
        <p:spPr>
          <a:xfrm rot="21016261">
            <a:off x="274187" y="2098178"/>
            <a:ext cx="524694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4400" dirty="0" smtClean="0">
                <a:solidFill>
                  <a:srgbClr val="FF9900"/>
                </a:solidFill>
                <a:latin typeface="Alef" panose="020B0604020202020204" charset="-79"/>
                <a:ea typeface="Comic Sans MS"/>
                <a:cs typeface="Alef" panose="020B0604020202020204" charset="-79"/>
                <a:sym typeface="Comic Sans MS"/>
              </a:rPr>
              <a:t>סידור קבצים אוטומטי!</a:t>
            </a:r>
            <a:endParaRPr lang="he-IL" sz="4400" dirty="0">
              <a:latin typeface="Alef" panose="020B0604020202020204" charset="-79"/>
              <a:cs typeface="Alef" panose="020B060402020202020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3714">
            <a:off x="484725" y="1540825"/>
            <a:ext cx="3132974" cy="3132974"/>
          </a:xfrm>
          <a:prstGeom prst="rect">
            <a:avLst/>
          </a:prstGeom>
          <a:noFill/>
          <a:ln>
            <a:noFill/>
          </a:ln>
          <a:effectLst>
            <a:outerShdw blurRad="1428750" dist="104775" dir="2940000" algn="bl" rotWithShape="0">
              <a:schemeClr val="accent6">
                <a:alpha val="25000"/>
              </a:schemeClr>
            </a:outerShdw>
          </a:effectLst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61851" cy="9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3330C38-65BD-537C-0090-522FCA172E4A}"/>
              </a:ext>
            </a:extLst>
          </p:cNvPr>
          <p:cNvSpPr txBox="1"/>
          <p:nvPr/>
        </p:nvSpPr>
        <p:spPr>
          <a:xfrm>
            <a:off x="-1026076" y="331076"/>
            <a:ext cx="965769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>
                <a:solidFill>
                  <a:srgbClr val="FFFFFF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האם קרה לכם אי פעם שהורדתם </a:t>
            </a:r>
            <a:r>
              <a:rPr lang="he-IL" sz="2000" b="0" i="0" u="none" strike="noStrike" dirty="0" smtClean="0">
                <a:solidFill>
                  <a:srgbClr val="FFFFFF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קובץ למחשב שלכם</a:t>
            </a:r>
            <a:endParaRPr lang="he-IL" sz="1600" b="0" dirty="0"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000" b="0" i="0" u="none" strike="noStrike" dirty="0" smtClean="0">
                <a:solidFill>
                  <a:srgbClr val="FFFFFF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וכשרציתם להשתמש בו </a:t>
            </a:r>
            <a:r>
              <a:rPr lang="he-IL" sz="2000" b="0" i="0" u="none" strike="noStrike" dirty="0">
                <a:solidFill>
                  <a:srgbClr val="FFFFFF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לא מצאתם </a:t>
            </a:r>
            <a:r>
              <a:rPr lang="he-IL" sz="2000" b="0" i="0" u="none" strike="noStrike" dirty="0" smtClean="0">
                <a:solidFill>
                  <a:srgbClr val="FFFFFF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אותו </a:t>
            </a:r>
            <a:r>
              <a:rPr lang="he-IL" sz="2000" b="0" i="0" u="none" strike="noStrike" dirty="0">
                <a:solidFill>
                  <a:srgbClr val="FFFFFF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בערימות הקבצים הקיימים שלכם?</a:t>
            </a:r>
            <a:endParaRPr lang="en-US" sz="2000" b="0" i="0" u="none" strike="noStrike" dirty="0">
              <a:solidFill>
                <a:srgbClr val="FFFFFF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solidFill>
                <a:srgbClr val="FFFFFF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000" b="1" i="0" u="none" strike="noStrike" dirty="0">
                <a:solidFill>
                  <a:srgbClr val="FF990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מצאנו את הפתרון </a:t>
            </a:r>
            <a:r>
              <a:rPr lang="he-IL" sz="2000" b="1" i="0" u="none" strike="noStrike" dirty="0" smtClean="0">
                <a:solidFill>
                  <a:srgbClr val="FF990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עבורכם!</a:t>
            </a:r>
            <a:endParaRPr lang="he-IL" sz="1600" b="0" dirty="0"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he-IL" sz="1600" dirty="0">
                <a:latin typeface="Alef" panose="00000500000000000000" pitchFamily="2" charset="-79"/>
                <a:cs typeface="Alef" panose="00000500000000000000" pitchFamily="2" charset="-79"/>
              </a:rPr>
              <a:t/>
            </a:r>
            <a:br>
              <a:rPr lang="he-IL" sz="16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he-IL" sz="1600" b="0" dirty="0"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he-IL" sz="1600" dirty="0">
                <a:latin typeface="Alef" panose="00000500000000000000" pitchFamily="2" charset="-79"/>
                <a:cs typeface="Alef" panose="00000500000000000000" pitchFamily="2" charset="-79"/>
              </a:rPr>
              <a:t/>
            </a:r>
            <a:br>
              <a:rPr lang="he-IL" sz="16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US" sz="1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Google Shape;152;p15">
            <a:extLst>
              <a:ext uri="{FF2B5EF4-FFF2-40B4-BE49-F238E27FC236}">
                <a16:creationId xmlns:a16="http://schemas.microsoft.com/office/drawing/2014/main" id="{510D3A08-A62C-4674-3988-B798BCB6B964}"/>
              </a:ext>
            </a:extLst>
          </p:cNvPr>
          <p:cNvSpPr/>
          <p:nvPr/>
        </p:nvSpPr>
        <p:spPr>
          <a:xfrm>
            <a:off x="1084500" y="5385856"/>
            <a:ext cx="6975000" cy="155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 b="1" dirty="0">
                <a:solidFill>
                  <a:srgbClr val="00B05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פתרון:</a:t>
            </a:r>
            <a:endParaRPr sz="2400" b="1" dirty="0">
              <a:solidFill>
                <a:srgbClr val="00B05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 b="1" dirty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כאשר אנחנו מורידים קובץ, התוכנה תמיין לנו את הקבצים אוטומטית לפי הסוג שלהם (ניתן לקבוע לאיזה תיקייה התוכנה תכניס איזה סוג של קובץ, ואיזה תיקייה התוכנה תסרוק להורדות).</a:t>
            </a:r>
            <a:endParaRPr sz="1700" b="1" dirty="0">
              <a:solidFill>
                <a:schemeClr val="dk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 b="1" dirty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בנוסף לכך, תהיה אפשרות בחירה לאיזה ענן להעלות את הקובץ.</a:t>
            </a:r>
            <a:endParaRPr b="1" dirty="0">
              <a:solidFill>
                <a:schemeClr val="dk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6" name="Google Shape;136;p13">
            <a:extLst>
              <a:ext uri="{FF2B5EF4-FFF2-40B4-BE49-F238E27FC236}">
                <a16:creationId xmlns:a16="http://schemas.microsoft.com/office/drawing/2014/main" id="{4F6408D7-C053-06E6-3881-4BCC2030A4E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979" y="-3090075"/>
            <a:ext cx="4200100" cy="43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1;p15">
            <a:extLst>
              <a:ext uri="{FF2B5EF4-FFF2-40B4-BE49-F238E27FC236}">
                <a16:creationId xmlns:a16="http://schemas.microsoft.com/office/drawing/2014/main" id="{C42C18B8-CEDE-4CD6-FC50-CE199EA08C76}"/>
              </a:ext>
            </a:extLst>
          </p:cNvPr>
          <p:cNvSpPr/>
          <p:nvPr/>
        </p:nvSpPr>
        <p:spPr>
          <a:xfrm>
            <a:off x="8897624" y="-1905485"/>
            <a:ext cx="6975000" cy="155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iw" b="1" dirty="0">
                <a:solidFill>
                  <a:srgbClr val="CC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iw" sz="2400" b="1" dirty="0">
                <a:solidFill>
                  <a:srgbClr val="CC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בעיה:</a:t>
            </a:r>
            <a:endParaRPr sz="1500" dirty="0">
              <a:solidFill>
                <a:schemeClr val="lt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iw" sz="1700" b="1" dirty="0">
                <a:latin typeface="Alef" panose="00000500000000000000" pitchFamily="2" charset="-79"/>
                <a:cs typeface="Alef" panose="00000500000000000000" pitchFamily="2" charset="-79"/>
              </a:rPr>
              <a:t>חוסר סדר בקבצים זה בעיה רצינית שמפריעה להרבה אנשים, במיוחד אנשים שמתקשים יותר עם מחשבים, זקנים או </a:t>
            </a:r>
            <a:r>
              <a:rPr lang="he-IL" sz="1700" b="1" dirty="0">
                <a:latin typeface="Alef" panose="00000500000000000000" pitchFamily="2" charset="-79"/>
                <a:cs typeface="Alef" panose="00000500000000000000" pitchFamily="2" charset="-79"/>
              </a:rPr>
              <a:t>ילדים</a:t>
            </a:r>
            <a:r>
              <a:rPr lang="iw" sz="1700" b="1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endParaRPr sz="1700" b="1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iw" sz="1700" b="1" dirty="0">
                <a:latin typeface="Alef" panose="00000500000000000000" pitchFamily="2" charset="-79"/>
                <a:cs typeface="Alef" panose="00000500000000000000" pitchFamily="2" charset="-79"/>
              </a:rPr>
              <a:t>להוסיף לבעיה זו, סידור קבצים ידני הוא קשה וגוזל זמן, במיוחד לאנשים שעובדים בעבודות משרדיות, או אנשים שמשתמשים במחשב להורדת כמות גדולה של קבצים.</a:t>
            </a:r>
            <a:endParaRPr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410925" y="396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2500" b="1" u="sng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הבעיה שאנחנו פותרים</a:t>
            </a:r>
            <a:endParaRPr sz="2500" b="1" u="sng">
              <a:solidFill>
                <a:srgbClr val="FF99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154925" y="920675"/>
            <a:ext cx="7680300" cy="3857400"/>
          </a:xfrm>
          <a:prstGeom prst="rect">
            <a:avLst/>
          </a:prstGeom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00" b="1" dirty="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00" b="1" dirty="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00" b="1" dirty="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442875" y="1061575"/>
            <a:ext cx="6975000" cy="155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iw" b="1" dirty="0">
                <a:solidFill>
                  <a:srgbClr val="CC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iw" sz="2400" b="1" dirty="0">
                <a:solidFill>
                  <a:srgbClr val="CC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בעיה:</a:t>
            </a:r>
            <a:endParaRPr sz="1500" dirty="0">
              <a:solidFill>
                <a:schemeClr val="lt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iw" sz="1700" b="1" dirty="0">
                <a:latin typeface="Alef" panose="00000500000000000000" pitchFamily="2" charset="-79"/>
                <a:cs typeface="Alef" panose="00000500000000000000" pitchFamily="2" charset="-79"/>
              </a:rPr>
              <a:t>חוסר סדר בקבצים זה בעיה רצינית שמפריעה להרבה אנשים, במיוחד </a:t>
            </a:r>
            <a:r>
              <a:rPr lang="iw" sz="1700" b="1" dirty="0" smtClean="0">
                <a:latin typeface="Alef" panose="00000500000000000000" pitchFamily="2" charset="-79"/>
                <a:cs typeface="Alef" panose="00000500000000000000" pitchFamily="2" charset="-79"/>
              </a:rPr>
              <a:t>אנשים</a:t>
            </a:r>
            <a:r>
              <a:rPr lang="he-IL" sz="1700" b="1" dirty="0" smtClean="0">
                <a:latin typeface="Alef" panose="00000500000000000000" pitchFamily="2" charset="-79"/>
                <a:cs typeface="Alef" panose="00000500000000000000" pitchFamily="2" charset="-79"/>
              </a:rPr>
              <a:t> שמתעסקים המון עם מחשבים, או אנשים</a:t>
            </a:r>
            <a:r>
              <a:rPr lang="iw" sz="1700" b="1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iw" sz="1700" b="1" dirty="0">
                <a:latin typeface="Alef" panose="00000500000000000000" pitchFamily="2" charset="-79"/>
                <a:cs typeface="Alef" panose="00000500000000000000" pitchFamily="2" charset="-79"/>
              </a:rPr>
              <a:t>שמתקשים יותר עם מחשבים, זקנים או </a:t>
            </a:r>
            <a:r>
              <a:rPr lang="he-IL" sz="1700" b="1" dirty="0">
                <a:latin typeface="Alef" panose="00000500000000000000" pitchFamily="2" charset="-79"/>
                <a:cs typeface="Alef" panose="00000500000000000000" pitchFamily="2" charset="-79"/>
              </a:rPr>
              <a:t>ילדים</a:t>
            </a:r>
            <a:r>
              <a:rPr lang="iw" sz="1700" b="1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endParaRPr sz="1700" b="1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iw" sz="1700" b="1" dirty="0">
                <a:latin typeface="Alef" panose="00000500000000000000" pitchFamily="2" charset="-79"/>
                <a:cs typeface="Alef" panose="00000500000000000000" pitchFamily="2" charset="-79"/>
              </a:rPr>
              <a:t>להוסיף לבעיה זו, סידור קבצים ידני הוא קשה וגוזל זמן, במיוחד לאנשים שעובדים בעבודות משרדיות, או אנשים שמשתמשים במחשב להורדת כמות גדולה של קבצים.</a:t>
            </a:r>
            <a:endParaRPr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442875" y="2885725"/>
            <a:ext cx="7006950" cy="155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 b="1" dirty="0">
                <a:solidFill>
                  <a:srgbClr val="00B05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פתרון:</a:t>
            </a:r>
            <a:endParaRPr sz="1800" dirty="0">
              <a:solidFill>
                <a:schemeClr val="lt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כאשר אנחנו מורידים קובץ, התוכנה תמיין לנו את הקבצים אוטומטית לפי הסוג שלהם </a:t>
            </a:r>
            <a:r>
              <a:rPr lang="he-IL" sz="1800" b="1" dirty="0" smtClean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(</a:t>
            </a:r>
            <a:r>
              <a:rPr lang="iw" sz="1800" b="1" dirty="0" smtClean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ניתן </a:t>
            </a:r>
            <a:r>
              <a:rPr lang="iw" sz="1800" b="1" dirty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לקבוע לאיזה תיקייה התוכנה תכניס איזה סוג של קובץ, ואיזה תיקייה התוכנה תסרוק </a:t>
            </a:r>
            <a:r>
              <a:rPr lang="iw" sz="1800" b="1" dirty="0" smtClean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להורדות</a:t>
            </a:r>
            <a:r>
              <a:rPr lang="he-IL" sz="1800" b="1" dirty="0" smtClean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חדשות-כולל תת תיקיות)</a:t>
            </a:r>
            <a:endParaRPr sz="1800" b="1" dirty="0">
              <a:solidFill>
                <a:schemeClr val="dk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lvl="0" indent="0" algn="r" rt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בנוסף </a:t>
            </a:r>
            <a:r>
              <a:rPr lang="iw" sz="1800" b="1" dirty="0" smtClean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לכך</a:t>
            </a:r>
            <a:r>
              <a:rPr lang="he-IL" sz="1800" b="1" dirty="0" smtClean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, ניתן לבחור אם התוכנה מעלה עותק לענן </a:t>
            </a:r>
            <a:r>
              <a:rPr lang="iw" sz="1700" b="1" dirty="0" smtClean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1700" b="1" dirty="0" smtClean="0">
                <a:solidFill>
                  <a:schemeClr val="dk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OneDrive</a:t>
            </a:r>
            <a:endParaRPr b="1" dirty="0">
              <a:solidFill>
                <a:schemeClr val="dk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1851" cy="9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4;p16">
            <a:extLst>
              <a:ext uri="{FF2B5EF4-FFF2-40B4-BE49-F238E27FC236}">
                <a16:creationId xmlns:a16="http://schemas.microsoft.com/office/drawing/2014/main" id="{9807C42E-B92B-A4EB-300D-9CE5BDF8B7FD}"/>
              </a:ext>
            </a:extLst>
          </p:cNvPr>
          <p:cNvSpPr/>
          <p:nvPr/>
        </p:nvSpPr>
        <p:spPr>
          <a:xfrm>
            <a:off x="9285720" y="2610671"/>
            <a:ext cx="446400" cy="51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3" name="Google Shape;164;p16">
            <a:extLst>
              <a:ext uri="{FF2B5EF4-FFF2-40B4-BE49-F238E27FC236}">
                <a16:creationId xmlns:a16="http://schemas.microsoft.com/office/drawing/2014/main" id="{BA79BC94-7BB7-B71A-6518-425C5A334585}"/>
              </a:ext>
            </a:extLst>
          </p:cNvPr>
          <p:cNvSpPr/>
          <p:nvPr/>
        </p:nvSpPr>
        <p:spPr>
          <a:xfrm>
            <a:off x="10168850" y="2610671"/>
            <a:ext cx="446400" cy="51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4" name="Google Shape;164;p16">
            <a:extLst>
              <a:ext uri="{FF2B5EF4-FFF2-40B4-BE49-F238E27FC236}">
                <a16:creationId xmlns:a16="http://schemas.microsoft.com/office/drawing/2014/main" id="{C20F2B09-E02C-7A39-DB9A-018EAB512764}"/>
              </a:ext>
            </a:extLst>
          </p:cNvPr>
          <p:cNvSpPr/>
          <p:nvPr/>
        </p:nvSpPr>
        <p:spPr>
          <a:xfrm>
            <a:off x="10809400" y="2571750"/>
            <a:ext cx="446400" cy="51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5" name="Google Shape;164;p16">
            <a:extLst>
              <a:ext uri="{FF2B5EF4-FFF2-40B4-BE49-F238E27FC236}">
                <a16:creationId xmlns:a16="http://schemas.microsoft.com/office/drawing/2014/main" id="{056F19BE-8ECD-8BF8-16C5-14B87892CB54}"/>
              </a:ext>
            </a:extLst>
          </p:cNvPr>
          <p:cNvSpPr/>
          <p:nvPr/>
        </p:nvSpPr>
        <p:spPr>
          <a:xfrm>
            <a:off x="11388520" y="2610671"/>
            <a:ext cx="446400" cy="51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8" name="Google Shape;163;p16">
            <a:extLst>
              <a:ext uri="{FF2B5EF4-FFF2-40B4-BE49-F238E27FC236}">
                <a16:creationId xmlns:a16="http://schemas.microsoft.com/office/drawing/2014/main" id="{F39E32EA-EE46-C723-DBED-FEBB2CC42B87}"/>
              </a:ext>
            </a:extLst>
          </p:cNvPr>
          <p:cNvSpPr/>
          <p:nvPr/>
        </p:nvSpPr>
        <p:spPr>
          <a:xfrm>
            <a:off x="539925" y="5302675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התוכנה מאפשרת העלאה של הקבצים לענן</a:t>
            </a:r>
            <a:endParaRPr sz="1600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9" name="Google Shape;162;p16">
            <a:extLst>
              <a:ext uri="{FF2B5EF4-FFF2-40B4-BE49-F238E27FC236}">
                <a16:creationId xmlns:a16="http://schemas.microsoft.com/office/drawing/2014/main" id="{64BBFE4C-D8B7-1B20-5FD6-B084CF53FD1B}"/>
              </a:ext>
            </a:extLst>
          </p:cNvPr>
          <p:cNvSpPr/>
          <p:nvPr/>
        </p:nvSpPr>
        <p:spPr>
          <a:xfrm>
            <a:off x="1986597" y="-2767625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 dirty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התוכנה שומרת את הפעולות שנעשו לאחרונה</a:t>
            </a:r>
            <a:endParaRPr sz="1700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0" name="Google Shape;161;p16">
            <a:extLst>
              <a:ext uri="{FF2B5EF4-FFF2-40B4-BE49-F238E27FC236}">
                <a16:creationId xmlns:a16="http://schemas.microsoft.com/office/drawing/2014/main" id="{EF5247B7-9E7F-21FA-215C-3560BFF0AFC3}"/>
              </a:ext>
            </a:extLst>
          </p:cNvPr>
          <p:cNvSpPr/>
          <p:nvPr/>
        </p:nvSpPr>
        <p:spPr>
          <a:xfrm>
            <a:off x="4380075" y="5302675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לאחר מכן מעבירה את כל הקבצים החדשים שמורידים למחשב מאותו הסוג לתיקייה שהמשתמש בוחר.</a:t>
            </a:r>
            <a:endParaRPr sz="130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1" name="Google Shape;160;p16">
            <a:extLst>
              <a:ext uri="{FF2B5EF4-FFF2-40B4-BE49-F238E27FC236}">
                <a16:creationId xmlns:a16="http://schemas.microsoft.com/office/drawing/2014/main" id="{A89CBAB5-9046-73AA-B1B1-95D7C20606B5}"/>
              </a:ext>
            </a:extLst>
          </p:cNvPr>
          <p:cNvSpPr/>
          <p:nvPr/>
        </p:nvSpPr>
        <p:spPr>
          <a:xfrm>
            <a:off x="6128521" y="-2767625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קולטת איזה סוג קובץ המשתמש רוצה לבצע עליו פעולה</a:t>
            </a:r>
            <a:endParaRPr sz="150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2" name="Google Shape;159;p16">
            <a:extLst>
              <a:ext uri="{FF2B5EF4-FFF2-40B4-BE49-F238E27FC236}">
                <a16:creationId xmlns:a16="http://schemas.microsoft.com/office/drawing/2014/main" id="{BA199CE1-2ED5-5780-9CAA-FCE373782F06}"/>
              </a:ext>
            </a:extLst>
          </p:cNvPr>
          <p:cNvSpPr/>
          <p:nvPr/>
        </p:nvSpPr>
        <p:spPr>
          <a:xfrm>
            <a:off x="7802875" y="5302675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dirty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התוכנה סורקת תיקייה</a:t>
            </a:r>
            <a:endParaRPr sz="2000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pic>
        <p:nvPicPr>
          <p:cNvPr id="6" name="Google Shape;143;p14">
            <a:extLst>
              <a:ext uri="{FF2B5EF4-FFF2-40B4-BE49-F238E27FC236}">
                <a16:creationId xmlns:a16="http://schemas.microsoft.com/office/drawing/2014/main" id="{3C59BD8E-F8E6-B2FC-B517-965F604120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946286">
            <a:off x="-4704526" y="-3539226"/>
            <a:ext cx="3132974" cy="3132974"/>
          </a:xfrm>
          <a:prstGeom prst="rect">
            <a:avLst/>
          </a:prstGeom>
          <a:noFill/>
          <a:ln>
            <a:noFill/>
          </a:ln>
          <a:effectLst>
            <a:outerShdw blurRad="1428750" dist="104775" dir="2940000" algn="bl" rotWithShape="0">
              <a:schemeClr val="accent6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1863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856325" y="442925"/>
            <a:ext cx="7038900" cy="914100"/>
          </a:xfrm>
          <a:prstGeom prst="rect">
            <a:avLst/>
          </a:prstGeom>
          <a:ln w="9525" cap="flat" cmpd="sng">
            <a:solidFill>
              <a:srgbClr val="51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500" b="1" u="sng">
                <a:solidFill>
                  <a:srgbClr val="FF9900"/>
                </a:solidFill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עיקרון פעולת התוכנה:</a:t>
            </a:r>
            <a:endParaRPr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7673750" y="1613400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 smtClean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התוכנה</a:t>
            </a:r>
            <a:r>
              <a:rPr lang="he-IL" sz="1600" dirty="0" smtClean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 קולטת איזו</a:t>
            </a:r>
            <a:r>
              <a:rPr lang="iw" sz="1600" dirty="0" smtClean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 תיקייה</a:t>
            </a:r>
            <a:r>
              <a:rPr lang="he-IL" sz="1600" dirty="0" smtClean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 לסרוק עם אפשרות לכלול תת תיקיות</a:t>
            </a:r>
            <a:endParaRPr sz="1600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5699444" y="1689600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קולטת איזה סוג קובץ המשתמש רוצה לבצע עליו פעולה</a:t>
            </a:r>
            <a:endParaRPr sz="150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822125" y="1689600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dirty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לאחר מכן מעבירה את כל הקבצים החדשים שמורידים למחשב מאותו הסוג לתיקייה שהמשתמש בוחר.</a:t>
            </a:r>
            <a:endParaRPr sz="1300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993281" y="1689600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 dirty="0" smtClean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התוכנה </a:t>
            </a:r>
            <a:r>
              <a:rPr lang="he-IL" sz="1700" dirty="0" smtClean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מאפשרת העלאת עותק של הקבצים לענן</a:t>
            </a:r>
            <a:endParaRPr sz="1700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164450" y="1689600"/>
            <a:ext cx="1230000" cy="2639100"/>
          </a:xfrm>
          <a:prstGeom prst="round2DiagRect">
            <a:avLst>
              <a:gd name="adj1" fmla="val 0"/>
              <a:gd name="adj2" fmla="val 40992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1"/>
            <a:r>
              <a:rPr lang="iw" dirty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התוכנה </a:t>
            </a:r>
            <a:r>
              <a:rPr lang="he-IL" dirty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שומרת את הפעולות שנעשו </a:t>
            </a:r>
            <a:r>
              <a:rPr lang="he-IL" dirty="0" smtClean="0">
                <a:latin typeface="Alef" panose="00000500000000000000" pitchFamily="2" charset="-79"/>
                <a:ea typeface="Alef"/>
                <a:cs typeface="Alef" panose="00000500000000000000" pitchFamily="2" charset="-79"/>
                <a:sym typeface="Alef"/>
              </a:rPr>
              <a:t>ומתחילה לרוץ ברקע לפי העקרונות הנ"ל</a:t>
            </a:r>
            <a:endParaRPr lang="he-IL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078403" y="2749933"/>
            <a:ext cx="446400" cy="51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152577" y="2749933"/>
            <a:ext cx="446400" cy="51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3301246" y="2749933"/>
            <a:ext cx="446400" cy="51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470663" y="2749933"/>
            <a:ext cx="446400" cy="51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lef" panose="00000500000000000000" pitchFamily="2" charset="-79"/>
              <a:ea typeface="Alef"/>
              <a:cs typeface="Alef" panose="00000500000000000000" pitchFamily="2" charset="-79"/>
              <a:sym typeface="Alef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1851" cy="9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6;p17">
            <a:extLst>
              <a:ext uri="{FF2B5EF4-FFF2-40B4-BE49-F238E27FC236}">
                <a16:creationId xmlns:a16="http://schemas.microsoft.com/office/drawing/2014/main" id="{6D6AD1E4-E1D0-5FC7-15CB-8099EAABE625}"/>
              </a:ext>
            </a:extLst>
          </p:cNvPr>
          <p:cNvSpPr/>
          <p:nvPr/>
        </p:nvSpPr>
        <p:spPr>
          <a:xfrm>
            <a:off x="-1780194" y="3669300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2154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150" b="1" dirty="0">
                <a:latin typeface="Alef"/>
                <a:ea typeface="Alef"/>
                <a:cs typeface="Alef"/>
                <a:sym typeface="Alef"/>
              </a:rPr>
              <a:t>פונקציה שנותנת אפשרות העלאת קבצים לענן ספציפי</a:t>
            </a:r>
            <a:endParaRPr sz="115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3" name="Google Shape;178;p17">
            <a:extLst>
              <a:ext uri="{FF2B5EF4-FFF2-40B4-BE49-F238E27FC236}">
                <a16:creationId xmlns:a16="http://schemas.microsoft.com/office/drawing/2014/main" id="{8B1B6FD4-6DE6-6A68-9FAC-E7A87ECB22D1}"/>
              </a:ext>
            </a:extLst>
          </p:cNvPr>
          <p:cNvSpPr/>
          <p:nvPr/>
        </p:nvSpPr>
        <p:spPr>
          <a:xfrm>
            <a:off x="-1345800" y="-1530274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1515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366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 dirty="0">
                <a:latin typeface="Alef"/>
                <a:ea typeface="Alef"/>
                <a:cs typeface="Alef"/>
                <a:sym typeface="Alef"/>
              </a:rPr>
              <a:t>פונקציה ששמה את הקובץ בתיקייה</a:t>
            </a:r>
            <a:endParaRPr sz="13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4" name="Google Shape;177;p17">
            <a:extLst>
              <a:ext uri="{FF2B5EF4-FFF2-40B4-BE49-F238E27FC236}">
                <a16:creationId xmlns:a16="http://schemas.microsoft.com/office/drawing/2014/main" id="{04561114-11E1-6D8F-20EC-84163ECCDCAC}"/>
              </a:ext>
            </a:extLst>
          </p:cNvPr>
          <p:cNvSpPr/>
          <p:nvPr/>
        </p:nvSpPr>
        <p:spPr>
          <a:xfrm>
            <a:off x="9369510" y="-1299175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732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 dirty="0">
                <a:latin typeface="Alef"/>
                <a:ea typeface="Alef"/>
                <a:cs typeface="Alef"/>
                <a:sym typeface="Alef"/>
              </a:rPr>
              <a:t>פונקציה הבודקת את סוג הקובץ (Png ,txt וכו').</a:t>
            </a:r>
            <a:endParaRPr sz="13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5" name="Google Shape;175;p17">
            <a:extLst>
              <a:ext uri="{FF2B5EF4-FFF2-40B4-BE49-F238E27FC236}">
                <a16:creationId xmlns:a16="http://schemas.microsoft.com/office/drawing/2014/main" id="{0AFF1B4B-5C0E-B24A-B07C-B47768E4C05C}"/>
              </a:ext>
            </a:extLst>
          </p:cNvPr>
          <p:cNvSpPr/>
          <p:nvPr/>
        </p:nvSpPr>
        <p:spPr>
          <a:xfrm>
            <a:off x="9740870" y="5119976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1002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 dirty="0">
                <a:latin typeface="Alef"/>
                <a:ea typeface="Alef"/>
                <a:cs typeface="Alef"/>
                <a:sym typeface="Alef"/>
              </a:rPr>
              <a:t>פונקציה שסורקת את התיקייה הרצויה.</a:t>
            </a:r>
            <a:endParaRPr sz="13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6" name="Google Shape;174;p17">
            <a:extLst>
              <a:ext uri="{FF2B5EF4-FFF2-40B4-BE49-F238E27FC236}">
                <a16:creationId xmlns:a16="http://schemas.microsoft.com/office/drawing/2014/main" id="{3599A50F-4C5B-8E39-9FCE-FBBD02589638}"/>
              </a:ext>
            </a:extLst>
          </p:cNvPr>
          <p:cNvSpPr/>
          <p:nvPr/>
        </p:nvSpPr>
        <p:spPr>
          <a:xfrm>
            <a:off x="3822125" y="7040470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>
                <a:latin typeface="Alef"/>
                <a:ea typeface="Alef"/>
                <a:cs typeface="Alef"/>
                <a:sym typeface="Alef"/>
              </a:rPr>
              <a:t>פונקציות</a:t>
            </a: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3899100" y="3184750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 dirty="0">
                <a:latin typeface="Alef"/>
                <a:ea typeface="Alef"/>
                <a:cs typeface="Alef"/>
                <a:sym typeface="Alef"/>
              </a:rPr>
              <a:t>פונקציות</a:t>
            </a:r>
            <a:endParaRPr sz="13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6342350" y="3356725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1002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 b="1" dirty="0">
                <a:latin typeface="Alef"/>
                <a:ea typeface="Alef"/>
                <a:cs typeface="Alef"/>
                <a:sym typeface="Alef"/>
              </a:rPr>
              <a:t>פונקציה שסורקת את התיקייה </a:t>
            </a:r>
            <a:r>
              <a:rPr lang="iw" sz="900" b="1" dirty="0" smtClean="0">
                <a:latin typeface="Alef"/>
                <a:ea typeface="Alef"/>
                <a:cs typeface="Alef"/>
                <a:sym typeface="Alef"/>
              </a:rPr>
              <a:t>הרצויה</a:t>
            </a:r>
            <a:r>
              <a:rPr lang="he-IL" sz="900" b="1" dirty="0" smtClean="0">
                <a:latin typeface="Alef"/>
                <a:ea typeface="Alef"/>
                <a:cs typeface="Alef"/>
                <a:sym typeface="Alef"/>
              </a:rPr>
              <a:t> עם אפשרות לכלול סריקה של תת - תיקיות</a:t>
            </a:r>
            <a:endParaRPr sz="9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455850" y="3348375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2154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1"/>
            <a:r>
              <a:rPr lang="he-IL" sz="1000" b="1" dirty="0">
                <a:latin typeface="Alef"/>
                <a:ea typeface="Alef"/>
                <a:cs typeface="Alef"/>
                <a:sym typeface="Alef"/>
              </a:rPr>
              <a:t>פונקציה ששמה את הקובץ בתיקייה כולל אפשרות העלאה לענן</a:t>
            </a:r>
          </a:p>
        </p:txBody>
      </p:sp>
      <p:sp>
        <p:nvSpPr>
          <p:cNvPr id="178" name="Google Shape;178;p17"/>
          <p:cNvSpPr/>
          <p:nvPr/>
        </p:nvSpPr>
        <p:spPr>
          <a:xfrm>
            <a:off x="3899099" y="946653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1515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366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000" b="1" dirty="0" smtClean="0">
                <a:latin typeface="Alef"/>
                <a:ea typeface="Alef"/>
                <a:cs typeface="Alef"/>
                <a:sym typeface="Alef"/>
              </a:rPr>
              <a:t>פונקציה שמסננת את סוגי הקבצים לפי בחירת המשתמש</a:t>
            </a:r>
            <a:endParaRPr sz="10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3124975" y="3696925"/>
            <a:ext cx="598200" cy="486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2154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80" name="Google Shape;180;p17"/>
          <p:cNvSpPr/>
          <p:nvPr/>
        </p:nvSpPr>
        <p:spPr>
          <a:xfrm rot="5400000">
            <a:off x="4272938" y="2367434"/>
            <a:ext cx="598123" cy="48598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348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81" name="Google Shape;181;p17"/>
          <p:cNvSpPr/>
          <p:nvPr/>
        </p:nvSpPr>
        <p:spPr>
          <a:xfrm rot="10800000">
            <a:off x="5520175" y="3688575"/>
            <a:ext cx="598200" cy="486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1080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2599151" y="194375"/>
            <a:ext cx="602097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 b="1" u="sng" dirty="0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הפונקציות </a:t>
            </a:r>
            <a:r>
              <a:rPr lang="he-IL" sz="2400" b="1" u="sng" dirty="0" smtClean="0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העיקריות </a:t>
            </a:r>
            <a:r>
              <a:rPr lang="iw" sz="2400" b="1" u="sng" dirty="0" smtClean="0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שהתוכנה </a:t>
            </a:r>
            <a:r>
              <a:rPr lang="iw" sz="2400" b="1" u="sng" dirty="0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עובדת איתן :</a:t>
            </a:r>
            <a:endParaRPr sz="2400" b="1" u="sng" dirty="0">
              <a:solidFill>
                <a:srgbClr val="FF9900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1851" cy="9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50406" y="2948265"/>
            <a:ext cx="7296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Alef" panose="020B0604020202020204" charset="-79"/>
                <a:cs typeface="Alef" panose="020B0604020202020204" charset="-79"/>
              </a:rPr>
              <a:t>Scan</a:t>
            </a:r>
            <a:endParaRPr lang="he-IL" sz="2000" dirty="0">
              <a:latin typeface="Alef" panose="020B0604020202020204" charset="-79"/>
              <a:cs typeface="Alef" panose="020B0604020202020204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4636" y="1329798"/>
            <a:ext cx="37542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Alef" panose="020B0604020202020204" charset="-79"/>
                <a:cs typeface="Alef" panose="020B0604020202020204" charset="-79"/>
              </a:rPr>
              <a:t>If</a:t>
            </a:r>
            <a:endParaRPr lang="he-IL" sz="2000" dirty="0">
              <a:latin typeface="Alef" panose="020B0604020202020204" charset="-79"/>
              <a:cs typeface="Alef" panose="020B0604020202020204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6350" y="2956615"/>
            <a:ext cx="76815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>
                <a:latin typeface="Alef" panose="020B0604020202020204" charset="-79"/>
                <a:cs typeface="Alef" panose="020B0604020202020204" charset="-79"/>
              </a:rPr>
              <a:t>Then</a:t>
            </a:r>
            <a:endParaRPr lang="he-IL" sz="2000" dirty="0">
              <a:latin typeface="Alef" panose="020B0604020202020204" charset="-79"/>
              <a:cs typeface="Alef" panose="020B060402020202020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1327400" y="363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400" b="1" u="sng" dirty="0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הכפתורים באפליקציה</a:t>
            </a:r>
            <a:endParaRPr sz="3400" b="1" u="sng" dirty="0">
              <a:solidFill>
                <a:srgbClr val="FF99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394946" y="3636528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568860" y="2874148"/>
            <a:ext cx="839590" cy="1271454"/>
          </a:xfrm>
          <a:prstGeom prst="flowChartMagneticDisk">
            <a:avLst/>
          </a:prstGeom>
          <a:solidFill>
            <a:srgbClr val="274E1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6D7A8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6D7A8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2654041" y="3626348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842012" y="2879298"/>
            <a:ext cx="839590" cy="1271454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3C47D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3C47D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4016210" y="3605868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4204181" y="2858818"/>
            <a:ext cx="839590" cy="1271454"/>
          </a:xfrm>
          <a:prstGeom prst="flowChartMagneticDisk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FF00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FF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5296009" y="3605868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5483980" y="2858818"/>
            <a:ext cx="839590" cy="1271454"/>
          </a:xfrm>
          <a:prstGeom prst="flowChartMagneticDisk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6575808" y="3605868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6763779" y="2858818"/>
            <a:ext cx="839590" cy="1271454"/>
          </a:xfrm>
          <a:prstGeom prst="flowChartMagneticDisk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7855607" y="3621198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572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8043578" y="2874148"/>
            <a:ext cx="839590" cy="1271454"/>
          </a:xfrm>
          <a:prstGeom prst="flowChartMagneticDisk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572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8314617" y="3380323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 dirty="0">
                <a:latin typeface="Bahnschrift SemiCondensed" panose="020B0502040204020203" pitchFamily="34" charset="0"/>
                <a:ea typeface="FrankRuehl"/>
                <a:cs typeface="FrankRuehl"/>
                <a:sym typeface="FrankRuehl"/>
              </a:rPr>
              <a:t>1</a:t>
            </a:r>
            <a:endParaRPr sz="2200" dirty="0">
              <a:latin typeface="Bahnschrift SemiCondensed" panose="020B0502040204020203" pitchFamily="34" charset="0"/>
              <a:ea typeface="FrankRuehl"/>
              <a:cs typeface="FrankRuehl"/>
              <a:sym typeface="FrankRueh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7034806" y="3342618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 dirty="0">
                <a:latin typeface="Bahnschrift SemiCondensed" panose="020B0502040204020203" pitchFamily="34" charset="0"/>
                <a:ea typeface="FrankRuehl"/>
                <a:cs typeface="FrankRuehl"/>
                <a:sym typeface="FrankRuehl"/>
              </a:rPr>
              <a:t>2</a:t>
            </a:r>
            <a:endParaRPr sz="2200" dirty="0">
              <a:latin typeface="Bahnschrift SemiCondensed" panose="020B0502040204020203" pitchFamily="34" charset="0"/>
              <a:ea typeface="FrankRuehl"/>
              <a:cs typeface="FrankRuehl"/>
              <a:sym typeface="FrankRueh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5755006" y="3342618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 dirty="0">
                <a:latin typeface="Bahnschrift SemiCondensed" panose="020B0502040204020203" pitchFamily="34" charset="0"/>
                <a:ea typeface="FrankRuehl"/>
                <a:cs typeface="FrankRuehl"/>
                <a:sym typeface="FrankRuehl"/>
              </a:rPr>
              <a:t>3</a:t>
            </a:r>
            <a:endParaRPr sz="2200" dirty="0">
              <a:latin typeface="Bahnschrift SemiCondensed" panose="020B0502040204020203" pitchFamily="34" charset="0"/>
              <a:ea typeface="FrankRuehl"/>
              <a:cs typeface="FrankRuehl"/>
              <a:sym typeface="FrankRuehl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4475206" y="3342618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 dirty="0">
                <a:latin typeface="Bahnschrift SemiCondensed" panose="020B0502040204020203" pitchFamily="34" charset="0"/>
                <a:ea typeface="FrankRuehl"/>
                <a:cs typeface="FrankRuehl"/>
                <a:sym typeface="FrankRuehl"/>
              </a:rPr>
              <a:t>4</a:t>
            </a:r>
            <a:endParaRPr sz="2200" dirty="0">
              <a:latin typeface="Bahnschrift SemiCondensed" panose="020B0502040204020203" pitchFamily="34" charset="0"/>
              <a:ea typeface="FrankRuehl"/>
              <a:cs typeface="FrankRuehl"/>
              <a:sym typeface="FrankRuehl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3113043" y="3363098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 dirty="0">
                <a:latin typeface="Bahnschrift SemiCondensed" panose="020B0502040204020203" pitchFamily="34" charset="0"/>
                <a:ea typeface="FrankRuehl"/>
                <a:cs typeface="FrankRuehl"/>
                <a:sym typeface="FrankRuehl"/>
              </a:rPr>
              <a:t>5</a:t>
            </a:r>
            <a:endParaRPr sz="2200" dirty="0">
              <a:latin typeface="Bahnschrift SemiCondensed" panose="020B0502040204020203" pitchFamily="34" charset="0"/>
              <a:ea typeface="FrankRuehl"/>
              <a:cs typeface="FrankRuehl"/>
              <a:sym typeface="FrankRuehl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839890" y="3357948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 dirty="0">
                <a:latin typeface="Bahnschrift SemiCondensed" panose="020B0502040204020203" pitchFamily="34" charset="0"/>
                <a:ea typeface="FrankRuehl"/>
                <a:cs typeface="FrankRuehl"/>
                <a:sym typeface="FrankRuehl"/>
              </a:rPr>
              <a:t>6</a:t>
            </a:r>
            <a:endParaRPr sz="2200" dirty="0">
              <a:latin typeface="Bahnschrift SemiCondensed" panose="020B0502040204020203" pitchFamily="34" charset="0"/>
              <a:ea typeface="FrankRuehl"/>
              <a:cs typeface="FrankRuehl"/>
              <a:sym typeface="FrankRuehl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2838670" y="1914728"/>
            <a:ext cx="863141" cy="8195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e-IL"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8761D"/>
                </a:solidFill>
                <a:latin typeface="Arial"/>
              </a:rPr>
              <a:t>אפשרות העלאה לענן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38761D"/>
              </a:solidFill>
              <a:latin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1536258" y="1879019"/>
            <a:ext cx="886542" cy="8757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e-IL"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274E13"/>
                </a:solidFill>
                <a:latin typeface="Arial"/>
              </a:rPr>
              <a:t>שמירת הפקודה וסגירה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274E13"/>
              </a:solidFill>
              <a:latin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4159436" y="1879019"/>
            <a:ext cx="945940" cy="914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AA84F"/>
                </a:solidFill>
                <a:latin typeface="Arial"/>
              </a:rPr>
              <a:t>לאיזו</a:t>
            </a:r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AA84F"/>
                </a:solidFill>
                <a:latin typeface="Arial"/>
              </a:rPr>
              <a:t/>
            </a:r>
            <a:b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AA84F"/>
                </a:solidFill>
                <a:latin typeface="Arial"/>
              </a:rPr>
            </a:br>
            <a:r>
              <a:rPr b="0" i="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AA84F"/>
                </a:solidFill>
                <a:latin typeface="Arial"/>
              </a:rPr>
              <a:t>תיקייה</a:t>
            </a:r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AA84F"/>
                </a:solidFill>
                <a:latin typeface="Arial"/>
              </a:rPr>
              <a:t/>
            </a:r>
            <a:b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AA84F"/>
                </a:solidFill>
                <a:latin typeface="Arial"/>
              </a:rPr>
            </a:br>
            <a:r>
              <a:rPr b="0" i="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AA84F"/>
                </a:solidFill>
                <a:latin typeface="Arial"/>
              </a:rPr>
              <a:t>מעבירים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5492332" y="1914728"/>
            <a:ext cx="828103" cy="8516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  <a:t>איזה</a:t>
            </a:r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  <a:t> </a:t>
            </a:r>
            <a:r>
              <a:rPr b="0" i="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  <a:t>סוג</a:t>
            </a:r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  <a:t/>
            </a:r>
            <a:b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</a:br>
            <a:r>
              <a:rPr b="0" i="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  <a:t>קובץ</a:t>
            </a:r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  <a:t/>
            </a:r>
            <a:b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</a:br>
            <a:r>
              <a:rPr lang="he-IL"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3C47D"/>
                </a:solidFill>
                <a:latin typeface="Arial"/>
              </a:rPr>
              <a:t>רוצים שיועבר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93C47D"/>
              </a:solidFill>
              <a:latin typeface="Arial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6763781" y="1186668"/>
            <a:ext cx="839600" cy="15569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e-IL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</a:rPr>
              <a:t>איזו תיקייה סורקים</a:t>
            </a:r>
          </a:p>
          <a:p>
            <a:pPr lvl="0" algn="ctr"/>
            <a:r>
              <a:rPr lang="he-IL"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(כולל אפשרות סריקה של תת – תיקיות)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B6D7A8"/>
              </a:solidFill>
              <a:latin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8098629" y="1914728"/>
            <a:ext cx="773066" cy="8170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D9EAD3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יצירת</a:t>
            </a:r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D9EAD3"/>
                </a:solidFill>
                <a:latin typeface="Alef" panose="00000500000000000000" pitchFamily="2" charset="-79"/>
                <a:cs typeface="Alef" panose="00000500000000000000" pitchFamily="2" charset="-79"/>
              </a:rPr>
              <a:t/>
            </a:r>
            <a:b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D9EAD3"/>
                </a:solidFill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D9EAD3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הפקודה \ עריכה שלה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D9EAD3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1851" cy="9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80;p17">
            <a:extLst>
              <a:ext uri="{FF2B5EF4-FFF2-40B4-BE49-F238E27FC236}">
                <a16:creationId xmlns:a16="http://schemas.microsoft.com/office/drawing/2014/main" id="{0845F6BF-EEAF-6E48-B315-6D29083CD051}"/>
              </a:ext>
            </a:extLst>
          </p:cNvPr>
          <p:cNvSpPr/>
          <p:nvPr/>
        </p:nvSpPr>
        <p:spPr>
          <a:xfrm rot="2526794">
            <a:off x="-714413" y="197104"/>
            <a:ext cx="598123" cy="48598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348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4" name="Google Shape;180;p17">
            <a:extLst>
              <a:ext uri="{FF2B5EF4-FFF2-40B4-BE49-F238E27FC236}">
                <a16:creationId xmlns:a16="http://schemas.microsoft.com/office/drawing/2014/main" id="{8BF46599-2DFD-B0FE-FF74-FCEE36004852}"/>
              </a:ext>
            </a:extLst>
          </p:cNvPr>
          <p:cNvSpPr/>
          <p:nvPr/>
        </p:nvSpPr>
        <p:spPr>
          <a:xfrm rot="176728">
            <a:off x="-802388" y="3229961"/>
            <a:ext cx="598123" cy="48598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348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5" name="Google Shape;180;p17">
            <a:extLst>
              <a:ext uri="{FF2B5EF4-FFF2-40B4-BE49-F238E27FC236}">
                <a16:creationId xmlns:a16="http://schemas.microsoft.com/office/drawing/2014/main" id="{FB224C19-0264-B9A4-BA39-959DBEBB48C0}"/>
              </a:ext>
            </a:extLst>
          </p:cNvPr>
          <p:cNvSpPr/>
          <p:nvPr/>
        </p:nvSpPr>
        <p:spPr>
          <a:xfrm rot="11169723">
            <a:off x="9505732" y="2747514"/>
            <a:ext cx="598123" cy="48598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348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6" name="Google Shape;180;p17">
            <a:extLst>
              <a:ext uri="{FF2B5EF4-FFF2-40B4-BE49-F238E27FC236}">
                <a16:creationId xmlns:a16="http://schemas.microsoft.com/office/drawing/2014/main" id="{69DE9894-5FC6-28C4-A08F-D782A682020B}"/>
              </a:ext>
            </a:extLst>
          </p:cNvPr>
          <p:cNvSpPr/>
          <p:nvPr/>
        </p:nvSpPr>
        <p:spPr>
          <a:xfrm rot="8987582">
            <a:off x="9363843" y="137815"/>
            <a:ext cx="598123" cy="48598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348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7" name="Google Shape;226;p19">
            <a:extLst>
              <a:ext uri="{FF2B5EF4-FFF2-40B4-BE49-F238E27FC236}">
                <a16:creationId xmlns:a16="http://schemas.microsoft.com/office/drawing/2014/main" id="{4031B6EF-6D61-E1BE-CB73-2B1824D3EAC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85311">
            <a:off x="-1708564" y="37120"/>
            <a:ext cx="1285053" cy="128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5;p19">
            <a:extLst>
              <a:ext uri="{FF2B5EF4-FFF2-40B4-BE49-F238E27FC236}">
                <a16:creationId xmlns:a16="http://schemas.microsoft.com/office/drawing/2014/main" id="{DB148D7D-F307-B8DF-F1FB-74C1BE1D5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560851">
            <a:off x="2302732" y="5531915"/>
            <a:ext cx="2452125" cy="9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7;p19">
            <a:extLst>
              <a:ext uri="{FF2B5EF4-FFF2-40B4-BE49-F238E27FC236}">
                <a16:creationId xmlns:a16="http://schemas.microsoft.com/office/drawing/2014/main" id="{C2A45051-087C-0210-8207-23C270838D9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877944">
            <a:off x="12202001" y="1718070"/>
            <a:ext cx="1098976" cy="10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B788D74B-79E0-A24E-ECBC-5E9E3C4DBF02}"/>
              </a:ext>
            </a:extLst>
          </p:cNvPr>
          <p:cNvSpPr/>
          <p:nvPr/>
        </p:nvSpPr>
        <p:spPr>
          <a:xfrm>
            <a:off x="10984950" y="-2457415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732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 dirty="0">
                <a:latin typeface="Alef"/>
                <a:ea typeface="Alef"/>
                <a:cs typeface="Alef"/>
                <a:sym typeface="Alef"/>
              </a:rPr>
              <a:t>פונקציה הבודקת את סוג הקובץ (Png ,txt וכו').</a:t>
            </a:r>
            <a:endParaRPr sz="13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0" name="Google Shape;175;p17">
            <a:extLst>
              <a:ext uri="{FF2B5EF4-FFF2-40B4-BE49-F238E27FC236}">
                <a16:creationId xmlns:a16="http://schemas.microsoft.com/office/drawing/2014/main" id="{4A1829BF-D633-06A5-3A15-9A65C5AF63B7}"/>
              </a:ext>
            </a:extLst>
          </p:cNvPr>
          <p:cNvSpPr/>
          <p:nvPr/>
        </p:nvSpPr>
        <p:spPr>
          <a:xfrm>
            <a:off x="11577267" y="5274719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1002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 dirty="0">
                <a:latin typeface="Alef"/>
                <a:ea typeface="Alef"/>
                <a:cs typeface="Alef"/>
                <a:sym typeface="Alef"/>
              </a:rPr>
              <a:t>פונקציה שסורקת את התיקייה הרצויה.</a:t>
            </a:r>
            <a:endParaRPr sz="13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1" name="Google Shape;178;p17">
            <a:extLst>
              <a:ext uri="{FF2B5EF4-FFF2-40B4-BE49-F238E27FC236}">
                <a16:creationId xmlns:a16="http://schemas.microsoft.com/office/drawing/2014/main" id="{AAD45D79-42E3-E930-B96F-7E694116693D}"/>
              </a:ext>
            </a:extLst>
          </p:cNvPr>
          <p:cNvSpPr/>
          <p:nvPr/>
        </p:nvSpPr>
        <p:spPr>
          <a:xfrm>
            <a:off x="-2926145" y="-3022059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1515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366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 dirty="0">
                <a:latin typeface="Alef"/>
                <a:ea typeface="Alef"/>
                <a:cs typeface="Alef"/>
                <a:sym typeface="Alef"/>
              </a:rPr>
              <a:t>פונקציה ששמה את הקובץ בתיקייה</a:t>
            </a:r>
            <a:endParaRPr sz="1300" b="1" dirty="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2" name="Google Shape;176;p17">
            <a:extLst>
              <a:ext uri="{FF2B5EF4-FFF2-40B4-BE49-F238E27FC236}">
                <a16:creationId xmlns:a16="http://schemas.microsoft.com/office/drawing/2014/main" id="{CCD9EEE9-1B34-5799-B3A6-8407F4CDC0A4}"/>
              </a:ext>
            </a:extLst>
          </p:cNvPr>
          <p:cNvSpPr/>
          <p:nvPr/>
        </p:nvSpPr>
        <p:spPr>
          <a:xfrm>
            <a:off x="-1960310" y="4799818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80975" dir="2154000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150" b="1">
                <a:latin typeface="Alef"/>
                <a:ea typeface="Alef"/>
                <a:cs typeface="Alef"/>
                <a:sym typeface="Alef"/>
              </a:rPr>
              <a:t>פונקציה שנותנת אפשרות העלאת קבצים לענן ספציפי</a:t>
            </a:r>
            <a:endParaRPr sz="1150" b="1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3" name="Google Shape;174;p17">
            <a:extLst>
              <a:ext uri="{FF2B5EF4-FFF2-40B4-BE49-F238E27FC236}">
                <a16:creationId xmlns:a16="http://schemas.microsoft.com/office/drawing/2014/main" id="{359E4857-A89E-DA67-D331-7FD1679E4416}"/>
              </a:ext>
            </a:extLst>
          </p:cNvPr>
          <p:cNvSpPr/>
          <p:nvPr/>
        </p:nvSpPr>
        <p:spPr>
          <a:xfrm>
            <a:off x="4642125" y="7638100"/>
            <a:ext cx="1345800" cy="1166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 b="1">
                <a:latin typeface="Alef"/>
                <a:ea typeface="Alef"/>
                <a:cs typeface="Alef"/>
                <a:sym typeface="Alef"/>
              </a:rPr>
              <a:t>פונקציות</a:t>
            </a:r>
            <a:endParaRPr sz="1300" b="1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B9D9ABB-A055-5C4F-0DA2-17D4A3E51CCD}"/>
              </a:ext>
            </a:extLst>
          </p:cNvPr>
          <p:cNvSpPr txBox="1"/>
          <p:nvPr/>
        </p:nvSpPr>
        <p:spPr>
          <a:xfrm>
            <a:off x="9662904" y="944116"/>
            <a:ext cx="1442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solidFill>
                  <a:srgbClr val="00B050"/>
                </a:solidFill>
              </a:rPr>
              <a:t>מסך הבית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BDB9476-6E93-9BC8-32CD-AC523A9E4A52}"/>
              </a:ext>
            </a:extLst>
          </p:cNvPr>
          <p:cNvSpPr txBox="1"/>
          <p:nvPr/>
        </p:nvSpPr>
        <p:spPr>
          <a:xfrm>
            <a:off x="-2767723" y="2136795"/>
            <a:ext cx="243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solidFill>
                  <a:srgbClr val="00B050"/>
                </a:solidFill>
              </a:rPr>
              <a:t>יצירת פקודה חדשה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989" y="4381449"/>
            <a:ext cx="1047750" cy="485775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4514" y="4510053"/>
            <a:ext cx="1445917" cy="182311"/>
          </a:xfrm>
          <a:prstGeom prst="rect">
            <a:avLst/>
          </a:prstGeom>
        </p:spPr>
      </p:pic>
      <p:pic>
        <p:nvPicPr>
          <p:cNvPr id="20" name="תמונה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2456" y="4230644"/>
            <a:ext cx="1079500" cy="845018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3064" y="4515002"/>
            <a:ext cx="1412939" cy="195732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6404" y="4537424"/>
            <a:ext cx="1125381" cy="150888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6264" y="4510053"/>
            <a:ext cx="1538861" cy="263174"/>
          </a:xfrm>
          <a:prstGeom prst="rect">
            <a:avLst/>
          </a:prstGeom>
        </p:spPr>
      </p:pic>
      <p:sp>
        <p:nvSpPr>
          <p:cNvPr id="51" name="Google Shape;192;p18"/>
          <p:cNvSpPr/>
          <p:nvPr/>
        </p:nvSpPr>
        <p:spPr>
          <a:xfrm>
            <a:off x="116579" y="3644318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93;p18"/>
          <p:cNvSpPr/>
          <p:nvPr/>
        </p:nvSpPr>
        <p:spPr>
          <a:xfrm>
            <a:off x="303118" y="2919415"/>
            <a:ext cx="839590" cy="1271454"/>
          </a:xfrm>
          <a:prstGeom prst="flowChartMagneticDisk">
            <a:avLst/>
          </a:prstGeom>
          <a:solidFill>
            <a:srgbClr val="274E1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B6D7A8"/>
                </a:solidFill>
                <a:latin typeface="Alef"/>
                <a:ea typeface="Alef"/>
                <a:cs typeface="Alef"/>
                <a:sym typeface="Alef"/>
              </a:rPr>
              <a:t>     </a:t>
            </a:r>
            <a:endParaRPr sz="1500" dirty="0">
              <a:solidFill>
                <a:srgbClr val="B6D7A8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53" name="Google Shape;212;p18"/>
          <p:cNvSpPr/>
          <p:nvPr/>
        </p:nvSpPr>
        <p:spPr>
          <a:xfrm>
            <a:off x="344875" y="1898190"/>
            <a:ext cx="886542" cy="8757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e-IL"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274E13"/>
                </a:solidFill>
                <a:latin typeface="Arial"/>
              </a:rPr>
              <a:t>סגירת התוכנה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274E13"/>
              </a:solidFill>
              <a:latin typeface="Arial"/>
            </a:endParaRPr>
          </a:p>
        </p:txBody>
      </p:sp>
      <p:sp>
        <p:nvSpPr>
          <p:cNvPr id="54" name="Google Shape;209;p18"/>
          <p:cNvSpPr txBox="1"/>
          <p:nvPr/>
        </p:nvSpPr>
        <p:spPr>
          <a:xfrm>
            <a:off x="565713" y="3374928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latin typeface="Bahnschrift SemiCondensed" panose="020B0502040204020203" pitchFamily="34" charset="0"/>
                <a:ea typeface="FrankRuehl"/>
                <a:cs typeface="FrankRuehl"/>
                <a:sym typeface="FrankRuehl"/>
              </a:rPr>
              <a:t>7</a:t>
            </a:r>
            <a:endParaRPr sz="2200" dirty="0">
              <a:latin typeface="Bahnschrift SemiCondensed" panose="020B0502040204020203" pitchFamily="34" charset="0"/>
              <a:ea typeface="FrankRuehl"/>
              <a:cs typeface="FrankRuehl"/>
              <a:sym typeface="FrankRuehl"/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892" y="4460259"/>
            <a:ext cx="676526" cy="35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0;p18">
            <a:extLst>
              <a:ext uri="{FF2B5EF4-FFF2-40B4-BE49-F238E27FC236}">
                <a16:creationId xmlns:a16="http://schemas.microsoft.com/office/drawing/2014/main" id="{202ECD7B-170A-D907-61F5-9CF240FCBE64}"/>
              </a:ext>
            </a:extLst>
          </p:cNvPr>
          <p:cNvSpPr/>
          <p:nvPr/>
        </p:nvSpPr>
        <p:spPr>
          <a:xfrm>
            <a:off x="-1889895" y="3577746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90;p18">
            <a:extLst>
              <a:ext uri="{FF2B5EF4-FFF2-40B4-BE49-F238E27FC236}">
                <a16:creationId xmlns:a16="http://schemas.microsoft.com/office/drawing/2014/main" id="{18559590-B068-24B9-0CE3-120C0D6210DE}"/>
              </a:ext>
            </a:extLst>
          </p:cNvPr>
          <p:cNvSpPr/>
          <p:nvPr/>
        </p:nvSpPr>
        <p:spPr>
          <a:xfrm>
            <a:off x="-4006039" y="3586797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0;p18">
            <a:extLst>
              <a:ext uri="{FF2B5EF4-FFF2-40B4-BE49-F238E27FC236}">
                <a16:creationId xmlns:a16="http://schemas.microsoft.com/office/drawing/2014/main" id="{45935682-263A-90D2-50A6-55584B2F293F}"/>
              </a:ext>
            </a:extLst>
          </p:cNvPr>
          <p:cNvSpPr/>
          <p:nvPr/>
        </p:nvSpPr>
        <p:spPr>
          <a:xfrm>
            <a:off x="-2739571" y="3575002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0;p18">
            <a:extLst>
              <a:ext uri="{FF2B5EF4-FFF2-40B4-BE49-F238E27FC236}">
                <a16:creationId xmlns:a16="http://schemas.microsoft.com/office/drawing/2014/main" id="{AC5749DF-E8A5-F0A1-8470-62FC2788CFB1}"/>
              </a:ext>
            </a:extLst>
          </p:cNvPr>
          <p:cNvSpPr/>
          <p:nvPr/>
        </p:nvSpPr>
        <p:spPr>
          <a:xfrm>
            <a:off x="-3050478" y="3586797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0;p18">
            <a:extLst>
              <a:ext uri="{FF2B5EF4-FFF2-40B4-BE49-F238E27FC236}">
                <a16:creationId xmlns:a16="http://schemas.microsoft.com/office/drawing/2014/main" id="{C9D1A2D7-5D28-6BC0-F1EB-7CCF742A6206}"/>
              </a:ext>
            </a:extLst>
          </p:cNvPr>
          <p:cNvSpPr/>
          <p:nvPr/>
        </p:nvSpPr>
        <p:spPr>
          <a:xfrm>
            <a:off x="-3361793" y="3594494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90;p18">
            <a:extLst>
              <a:ext uri="{FF2B5EF4-FFF2-40B4-BE49-F238E27FC236}">
                <a16:creationId xmlns:a16="http://schemas.microsoft.com/office/drawing/2014/main" id="{B64D6378-CFE7-428B-1FF2-952F6376FBF1}"/>
              </a:ext>
            </a:extLst>
          </p:cNvPr>
          <p:cNvSpPr/>
          <p:nvPr/>
        </p:nvSpPr>
        <p:spPr>
          <a:xfrm>
            <a:off x="-3746713" y="3594494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0;p18">
            <a:extLst>
              <a:ext uri="{FF2B5EF4-FFF2-40B4-BE49-F238E27FC236}">
                <a16:creationId xmlns:a16="http://schemas.microsoft.com/office/drawing/2014/main" id="{24B88946-5D1B-79C3-3FC2-D5F0419EF5EE}"/>
              </a:ext>
            </a:extLst>
          </p:cNvPr>
          <p:cNvSpPr/>
          <p:nvPr/>
        </p:nvSpPr>
        <p:spPr>
          <a:xfrm>
            <a:off x="-2370636" y="3651202"/>
            <a:ext cx="1232400" cy="7032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1;p18">
            <a:extLst>
              <a:ext uri="{FF2B5EF4-FFF2-40B4-BE49-F238E27FC236}">
                <a16:creationId xmlns:a16="http://schemas.microsoft.com/office/drawing/2014/main" id="{EFF5BC58-1EE9-B9D8-CF56-946555B50FBA}"/>
              </a:ext>
            </a:extLst>
          </p:cNvPr>
          <p:cNvSpPr/>
          <p:nvPr/>
        </p:nvSpPr>
        <p:spPr>
          <a:xfrm>
            <a:off x="-3774892" y="2705500"/>
            <a:ext cx="839590" cy="1271454"/>
          </a:xfrm>
          <a:prstGeom prst="flowChartMagneticDisk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D9EAD3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D9EAD3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2" name="Google Shape;193;p18">
            <a:extLst>
              <a:ext uri="{FF2B5EF4-FFF2-40B4-BE49-F238E27FC236}">
                <a16:creationId xmlns:a16="http://schemas.microsoft.com/office/drawing/2014/main" id="{B1663F62-67CB-0B55-C6B6-21AA6EF5FA54}"/>
              </a:ext>
            </a:extLst>
          </p:cNvPr>
          <p:cNvSpPr/>
          <p:nvPr/>
        </p:nvSpPr>
        <p:spPr>
          <a:xfrm>
            <a:off x="-3555055" y="2705500"/>
            <a:ext cx="839590" cy="1271454"/>
          </a:xfrm>
          <a:prstGeom prst="flowChartMagneticDisk">
            <a:avLst/>
          </a:prstGeom>
          <a:solidFill>
            <a:srgbClr val="274E1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6D7A8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6D7A8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3" name="Google Shape;195;p18">
            <a:extLst>
              <a:ext uri="{FF2B5EF4-FFF2-40B4-BE49-F238E27FC236}">
                <a16:creationId xmlns:a16="http://schemas.microsoft.com/office/drawing/2014/main" id="{C11354C3-72C4-5869-FFFB-0FC3A8E3222D}"/>
              </a:ext>
            </a:extLst>
          </p:cNvPr>
          <p:cNvSpPr/>
          <p:nvPr/>
        </p:nvSpPr>
        <p:spPr>
          <a:xfrm>
            <a:off x="-3135260" y="2705500"/>
            <a:ext cx="839590" cy="1271454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3C47D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3C47D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4" name="Google Shape;197;p18">
            <a:extLst>
              <a:ext uri="{FF2B5EF4-FFF2-40B4-BE49-F238E27FC236}">
                <a16:creationId xmlns:a16="http://schemas.microsoft.com/office/drawing/2014/main" id="{65182EE5-27C7-81D7-9A36-E3B612265C7B}"/>
              </a:ext>
            </a:extLst>
          </p:cNvPr>
          <p:cNvSpPr/>
          <p:nvPr/>
        </p:nvSpPr>
        <p:spPr>
          <a:xfrm>
            <a:off x="-2801450" y="2705500"/>
            <a:ext cx="839590" cy="1271454"/>
          </a:xfrm>
          <a:prstGeom prst="flowChartMagneticDisk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FF00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FF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5" name="Google Shape;199;p18">
            <a:extLst>
              <a:ext uri="{FF2B5EF4-FFF2-40B4-BE49-F238E27FC236}">
                <a16:creationId xmlns:a16="http://schemas.microsoft.com/office/drawing/2014/main" id="{EF0CD167-D2EC-13A9-F384-15EA1F7349E5}"/>
              </a:ext>
            </a:extLst>
          </p:cNvPr>
          <p:cNvSpPr/>
          <p:nvPr/>
        </p:nvSpPr>
        <p:spPr>
          <a:xfrm>
            <a:off x="-2381655" y="2705500"/>
            <a:ext cx="839590" cy="1271454"/>
          </a:xfrm>
          <a:prstGeom prst="flowChartMagneticDisk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6" name="Google Shape;201;p18">
            <a:extLst>
              <a:ext uri="{FF2B5EF4-FFF2-40B4-BE49-F238E27FC236}">
                <a16:creationId xmlns:a16="http://schemas.microsoft.com/office/drawing/2014/main" id="{F6354BAA-67BB-6642-25EE-845F7B987252}"/>
              </a:ext>
            </a:extLst>
          </p:cNvPr>
          <p:cNvSpPr/>
          <p:nvPr/>
        </p:nvSpPr>
        <p:spPr>
          <a:xfrm>
            <a:off x="-1992790" y="2705500"/>
            <a:ext cx="839590" cy="1271454"/>
          </a:xfrm>
          <a:prstGeom prst="flowChartMagneticDisk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7" name="Google Shape;203;p18">
            <a:extLst>
              <a:ext uri="{FF2B5EF4-FFF2-40B4-BE49-F238E27FC236}">
                <a16:creationId xmlns:a16="http://schemas.microsoft.com/office/drawing/2014/main" id="{8E01E8A5-D769-446E-E8E6-31FEF43C4B3B}"/>
              </a:ext>
            </a:extLst>
          </p:cNvPr>
          <p:cNvSpPr/>
          <p:nvPr/>
        </p:nvSpPr>
        <p:spPr>
          <a:xfrm>
            <a:off x="-1622058" y="2743473"/>
            <a:ext cx="839590" cy="1271454"/>
          </a:xfrm>
          <a:prstGeom prst="flowChartMagneticDisk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572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8" name="Google Shape;210;p18">
            <a:extLst>
              <a:ext uri="{FF2B5EF4-FFF2-40B4-BE49-F238E27FC236}">
                <a16:creationId xmlns:a16="http://schemas.microsoft.com/office/drawing/2014/main" id="{04041998-AB3F-F875-1CCD-87B3D8E0E0F6}"/>
              </a:ext>
            </a:extLst>
          </p:cNvPr>
          <p:cNvSpPr txBox="1"/>
          <p:nvPr/>
        </p:nvSpPr>
        <p:spPr>
          <a:xfrm>
            <a:off x="-3712255" y="3166616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 dirty="0">
                <a:latin typeface="FrankRuehl"/>
                <a:ea typeface="FrankRuehl"/>
                <a:cs typeface="FrankRuehl"/>
                <a:sym typeface="FrankRuehl"/>
              </a:rPr>
              <a:t>7</a:t>
            </a:r>
            <a:endParaRPr sz="2200" dirty="0">
              <a:latin typeface="FrankRuehl"/>
              <a:ea typeface="FrankRuehl"/>
              <a:cs typeface="FrankRuehl"/>
              <a:sym typeface="FrankRuehl"/>
            </a:endParaRPr>
          </a:p>
        </p:txBody>
      </p:sp>
      <p:sp>
        <p:nvSpPr>
          <p:cNvPr id="19" name="Google Shape;210;p18">
            <a:extLst>
              <a:ext uri="{FF2B5EF4-FFF2-40B4-BE49-F238E27FC236}">
                <a16:creationId xmlns:a16="http://schemas.microsoft.com/office/drawing/2014/main" id="{0DF4ED29-243C-D58E-7A3E-7A03FB156A91}"/>
              </a:ext>
            </a:extLst>
          </p:cNvPr>
          <p:cNvSpPr txBox="1"/>
          <p:nvPr/>
        </p:nvSpPr>
        <p:spPr>
          <a:xfrm>
            <a:off x="-3357129" y="3166616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FrankRuehl"/>
                <a:ea typeface="FrankRuehl"/>
                <a:cs typeface="FrankRuehl"/>
                <a:sym typeface="FrankRuehl"/>
              </a:rPr>
              <a:t>6</a:t>
            </a:r>
            <a:endParaRPr sz="2200" dirty="0">
              <a:latin typeface="FrankRuehl"/>
              <a:ea typeface="FrankRuehl"/>
              <a:cs typeface="FrankRuehl"/>
              <a:sym typeface="FrankRuehl"/>
            </a:endParaRPr>
          </a:p>
        </p:txBody>
      </p:sp>
      <p:sp>
        <p:nvSpPr>
          <p:cNvPr id="20" name="Google Shape;210;p18">
            <a:extLst>
              <a:ext uri="{FF2B5EF4-FFF2-40B4-BE49-F238E27FC236}">
                <a16:creationId xmlns:a16="http://schemas.microsoft.com/office/drawing/2014/main" id="{3D69CC2E-2C99-42F8-1A03-3613A7A774B8}"/>
              </a:ext>
            </a:extLst>
          </p:cNvPr>
          <p:cNvSpPr txBox="1"/>
          <p:nvPr/>
        </p:nvSpPr>
        <p:spPr>
          <a:xfrm>
            <a:off x="-3027833" y="3166626"/>
            <a:ext cx="314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FrankRuehl"/>
                <a:ea typeface="FrankRuehl"/>
                <a:cs typeface="FrankRuehl"/>
                <a:sym typeface="FrankRuehl"/>
              </a:rPr>
              <a:t>5</a:t>
            </a:r>
            <a:endParaRPr sz="2200" dirty="0">
              <a:latin typeface="FrankRuehl"/>
              <a:ea typeface="FrankRuehl"/>
              <a:cs typeface="FrankRuehl"/>
              <a:sym typeface="FrankRuehl"/>
            </a:endParaRPr>
          </a:p>
        </p:txBody>
      </p:sp>
      <p:sp>
        <p:nvSpPr>
          <p:cNvPr id="21" name="Google Shape;210;p18">
            <a:extLst>
              <a:ext uri="{FF2B5EF4-FFF2-40B4-BE49-F238E27FC236}">
                <a16:creationId xmlns:a16="http://schemas.microsoft.com/office/drawing/2014/main" id="{84FFBC7A-0653-673D-A0DB-F33E8D7FE920}"/>
              </a:ext>
            </a:extLst>
          </p:cNvPr>
          <p:cNvSpPr txBox="1"/>
          <p:nvPr/>
        </p:nvSpPr>
        <p:spPr>
          <a:xfrm>
            <a:off x="-2676201" y="3185523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FrankRuehl"/>
                <a:ea typeface="FrankRuehl"/>
                <a:cs typeface="FrankRuehl"/>
                <a:sym typeface="FrankRuehl"/>
              </a:rPr>
              <a:t>4</a:t>
            </a:r>
            <a:endParaRPr sz="2200" dirty="0">
              <a:latin typeface="FrankRuehl"/>
              <a:ea typeface="FrankRuehl"/>
              <a:cs typeface="FrankRuehl"/>
              <a:sym typeface="FrankRuehl"/>
            </a:endParaRPr>
          </a:p>
        </p:txBody>
      </p:sp>
      <p:sp>
        <p:nvSpPr>
          <p:cNvPr id="22" name="Google Shape;210;p18">
            <a:extLst>
              <a:ext uri="{FF2B5EF4-FFF2-40B4-BE49-F238E27FC236}">
                <a16:creationId xmlns:a16="http://schemas.microsoft.com/office/drawing/2014/main" id="{8E7DF3B7-07F2-840E-2593-C20240218827}"/>
              </a:ext>
            </a:extLst>
          </p:cNvPr>
          <p:cNvSpPr txBox="1"/>
          <p:nvPr/>
        </p:nvSpPr>
        <p:spPr>
          <a:xfrm>
            <a:off x="-2264366" y="3166616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FrankRuehl"/>
                <a:ea typeface="FrankRuehl"/>
                <a:cs typeface="FrankRuehl"/>
                <a:sym typeface="FrankRuehl"/>
              </a:rPr>
              <a:t>3</a:t>
            </a:r>
            <a:endParaRPr sz="2200" dirty="0">
              <a:latin typeface="FrankRuehl"/>
              <a:ea typeface="FrankRuehl"/>
              <a:cs typeface="FrankRuehl"/>
              <a:sym typeface="FrankRuehl"/>
            </a:endParaRPr>
          </a:p>
        </p:txBody>
      </p:sp>
      <p:sp>
        <p:nvSpPr>
          <p:cNvPr id="23" name="Google Shape;210;p18">
            <a:extLst>
              <a:ext uri="{FF2B5EF4-FFF2-40B4-BE49-F238E27FC236}">
                <a16:creationId xmlns:a16="http://schemas.microsoft.com/office/drawing/2014/main" id="{258591BA-C95A-6CFE-C82E-93D438657824}"/>
              </a:ext>
            </a:extLst>
          </p:cNvPr>
          <p:cNvSpPr txBox="1"/>
          <p:nvPr/>
        </p:nvSpPr>
        <p:spPr>
          <a:xfrm>
            <a:off x="-1850690" y="3185523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FrankRuehl"/>
                <a:ea typeface="FrankRuehl"/>
                <a:cs typeface="FrankRuehl"/>
                <a:sym typeface="FrankRuehl"/>
              </a:rPr>
              <a:t>2</a:t>
            </a:r>
            <a:endParaRPr sz="2200" dirty="0">
              <a:latin typeface="FrankRuehl"/>
              <a:ea typeface="FrankRuehl"/>
              <a:cs typeface="FrankRuehl"/>
              <a:sym typeface="FrankRuehl"/>
            </a:endParaRPr>
          </a:p>
        </p:txBody>
      </p:sp>
      <p:sp>
        <p:nvSpPr>
          <p:cNvPr id="24" name="Google Shape;210;p18">
            <a:extLst>
              <a:ext uri="{FF2B5EF4-FFF2-40B4-BE49-F238E27FC236}">
                <a16:creationId xmlns:a16="http://schemas.microsoft.com/office/drawing/2014/main" id="{13959CB5-A303-964D-B6C8-251722594980}"/>
              </a:ext>
            </a:extLst>
          </p:cNvPr>
          <p:cNvSpPr txBox="1"/>
          <p:nvPr/>
        </p:nvSpPr>
        <p:spPr>
          <a:xfrm>
            <a:off x="-1325875" y="3186142"/>
            <a:ext cx="3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FrankRuehl"/>
                <a:ea typeface="FrankRuehl"/>
                <a:cs typeface="FrankRuehl"/>
                <a:sym typeface="FrankRuehl"/>
              </a:rPr>
              <a:t>1</a:t>
            </a:r>
            <a:endParaRPr sz="2200" dirty="0">
              <a:latin typeface="FrankRuehl"/>
              <a:ea typeface="FrankRuehl"/>
              <a:cs typeface="FrankRuehl"/>
              <a:sym typeface="FrankRuehl"/>
            </a:endParaRPr>
          </a:p>
        </p:txBody>
      </p:sp>
      <p:pic>
        <p:nvPicPr>
          <p:cNvPr id="25" name="Google Shape;226;p19">
            <a:extLst>
              <a:ext uri="{FF2B5EF4-FFF2-40B4-BE49-F238E27FC236}">
                <a16:creationId xmlns:a16="http://schemas.microsoft.com/office/drawing/2014/main" id="{BA778B30-0AC2-E5C7-AB90-6FB2896586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5311">
            <a:off x="-1708564" y="37120"/>
            <a:ext cx="1285053" cy="128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25;p19">
            <a:extLst>
              <a:ext uri="{FF2B5EF4-FFF2-40B4-BE49-F238E27FC236}">
                <a16:creationId xmlns:a16="http://schemas.microsoft.com/office/drawing/2014/main" id="{20D855F0-A95A-8282-285A-64C08494E8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560851">
            <a:off x="2302732" y="5531915"/>
            <a:ext cx="2452125" cy="9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27;p19">
            <a:extLst>
              <a:ext uri="{FF2B5EF4-FFF2-40B4-BE49-F238E27FC236}">
                <a16:creationId xmlns:a16="http://schemas.microsoft.com/office/drawing/2014/main" id="{F4502FC1-A189-D673-CEB2-0234E7B04A9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877944">
            <a:off x="12202001" y="1718070"/>
            <a:ext cx="1098976" cy="10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AC6D49B9-F949-BBFA-A142-7B813E1599F3}"/>
              </a:ext>
            </a:extLst>
          </p:cNvPr>
          <p:cNvSpPr txBox="1"/>
          <p:nvPr/>
        </p:nvSpPr>
        <p:spPr>
          <a:xfrm>
            <a:off x="5486400" y="23296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b="1" i="1" u="sng" dirty="0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תמונות מתוך האפליקציה:</a:t>
            </a:r>
            <a:endParaRPr lang="en-US" sz="2400" b="1" i="1" u="sng" dirty="0">
              <a:solidFill>
                <a:srgbClr val="4E4E4E"/>
              </a:solidFill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D1E5D000-ED6E-C17C-726D-9413262981D6}"/>
              </a:ext>
            </a:extLst>
          </p:cNvPr>
          <p:cNvSpPr txBox="1"/>
          <p:nvPr/>
        </p:nvSpPr>
        <p:spPr>
          <a:xfrm>
            <a:off x="6507789" y="782326"/>
            <a:ext cx="1442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>
                <a:solidFill>
                  <a:schemeClr val="bg2">
                    <a:lumMod val="10000"/>
                  </a:schemeClr>
                </a:solidFill>
                <a:latin typeface="Alef" panose="020B0604020202020204" charset="-79"/>
                <a:cs typeface="Alef" panose="020B0604020202020204" charset="-79"/>
              </a:rPr>
              <a:t>מסך הבית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Alef" panose="020B0604020202020204" charset="-79"/>
              <a:cs typeface="Alef" panose="020B0604020202020204" charset="-79"/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A7386EE3-7B64-4F44-31E0-589D62B7E183}"/>
              </a:ext>
            </a:extLst>
          </p:cNvPr>
          <p:cNvSpPr txBox="1"/>
          <p:nvPr/>
        </p:nvSpPr>
        <p:spPr>
          <a:xfrm>
            <a:off x="1392709" y="0"/>
            <a:ext cx="366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 smtClean="0">
                <a:solidFill>
                  <a:schemeClr val="bg2">
                    <a:lumMod val="10000"/>
                  </a:schemeClr>
                </a:solidFill>
                <a:latin typeface="Alef" panose="020B0604020202020204" charset="-79"/>
                <a:cs typeface="Alef" panose="020B0604020202020204" charset="-79"/>
              </a:rPr>
              <a:t>יצירת \ עריכת הפקודה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Alef" panose="020B0604020202020204" charset="-79"/>
              <a:cs typeface="Alef" panose="020B0604020202020204" charset="-79"/>
            </a:endParaRPr>
          </a:p>
        </p:txBody>
      </p:sp>
      <p:pic>
        <p:nvPicPr>
          <p:cNvPr id="35" name="Google Shape;218;p18">
            <a:extLst>
              <a:ext uri="{FF2B5EF4-FFF2-40B4-BE49-F238E27FC236}">
                <a16:creationId xmlns:a16="http://schemas.microsoft.com/office/drawing/2014/main" id="{D979850F-8234-12EF-E012-C97F1274118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530"/>
            <a:ext cx="961851" cy="96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תמונה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269" y="400110"/>
            <a:ext cx="4313713" cy="2268601"/>
          </a:xfrm>
          <a:prstGeom prst="rect">
            <a:avLst/>
          </a:prstGeom>
        </p:spPr>
      </p:pic>
      <p:pic>
        <p:nvPicPr>
          <p:cNvPr id="38" name="תמונה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859602"/>
            <a:ext cx="3562350" cy="2163104"/>
          </a:xfrm>
          <a:prstGeom prst="rect">
            <a:avLst/>
          </a:prstGeom>
        </p:spPr>
      </p:pic>
      <p:pic>
        <p:nvPicPr>
          <p:cNvPr id="51" name="תמונה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079" y="2760830"/>
            <a:ext cx="4323014" cy="2261876"/>
          </a:xfrm>
          <a:prstGeom prst="rect">
            <a:avLst/>
          </a:prstGeom>
        </p:spPr>
      </p:pic>
      <p:sp>
        <p:nvSpPr>
          <p:cNvPr id="57" name="צורה חופשית 56"/>
          <p:cNvSpPr/>
          <p:nvPr/>
        </p:nvSpPr>
        <p:spPr>
          <a:xfrm>
            <a:off x="2711450" y="3911505"/>
            <a:ext cx="2736850" cy="387445"/>
          </a:xfrm>
          <a:custGeom>
            <a:avLst/>
            <a:gdLst>
              <a:gd name="connsiteX0" fmla="*/ 0 w 2736850"/>
              <a:gd name="connsiteY0" fmla="*/ 387445 h 387445"/>
              <a:gd name="connsiteX1" fmla="*/ 800100 w 2736850"/>
              <a:gd name="connsiteY1" fmla="*/ 63595 h 387445"/>
              <a:gd name="connsiteX2" fmla="*/ 2736850 w 2736850"/>
              <a:gd name="connsiteY2" fmla="*/ 95 h 3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6850" h="387445">
                <a:moveTo>
                  <a:pt x="0" y="387445"/>
                </a:moveTo>
                <a:cubicBezTo>
                  <a:pt x="171979" y="257799"/>
                  <a:pt x="343958" y="128153"/>
                  <a:pt x="800100" y="63595"/>
                </a:cubicBezTo>
                <a:cubicBezTo>
                  <a:pt x="1256242" y="-963"/>
                  <a:pt x="1996546" y="-434"/>
                  <a:pt x="2736850" y="9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9" name="תמונה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8454" y="1148033"/>
            <a:ext cx="2459606" cy="1557467"/>
          </a:xfrm>
          <a:prstGeom prst="rect">
            <a:avLst/>
          </a:prstGeom>
        </p:spPr>
      </p:pic>
      <p:pic>
        <p:nvPicPr>
          <p:cNvPr id="31" name="תמונה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9079" y="2760830"/>
            <a:ext cx="109745" cy="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5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381500" y="393750"/>
            <a:ext cx="3954900" cy="590500"/>
          </a:xfrm>
        </p:spPr>
        <p:txBody>
          <a:bodyPr>
            <a:normAutofit/>
          </a:bodyPr>
          <a:lstStyle/>
          <a:p>
            <a:pPr algn="r" rtl="1"/>
            <a:r>
              <a:rPr lang="he-IL" b="1" u="sng" dirty="0" smtClean="0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התהליך שלנו והצעות לשיפור</a:t>
            </a:r>
            <a:endParaRPr lang="he-IL" dirty="0">
              <a:latin typeface="Alef" panose="020B0604020202020204" charset="-79"/>
              <a:cs typeface="Alef" panose="020B0604020202020204" charset="-79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7500" y="984250"/>
            <a:ext cx="7038900" cy="3924300"/>
          </a:xfrm>
        </p:spPr>
        <p:txBody>
          <a:bodyPr>
            <a:normAutofit lnSpcReduction="10000"/>
          </a:bodyPr>
          <a:lstStyle/>
          <a:p>
            <a:pPr marL="146050" indent="0" algn="r">
              <a:buNone/>
            </a:pPr>
            <a:r>
              <a:rPr lang="he-IL" sz="1800" dirty="0" smtClean="0">
                <a:latin typeface="Alef" panose="020B0604020202020204" charset="-79"/>
                <a:cs typeface="Alef" panose="020B0604020202020204" charset="-79"/>
              </a:rPr>
              <a:t>תהליך העבודה הוא חלק עיקרי וחשוב ביצירת פרויקט מסודר </a:t>
            </a:r>
            <a:r>
              <a:rPr lang="he-IL" sz="1800" dirty="0">
                <a:latin typeface="Alef" panose="020B0604020202020204" charset="-79"/>
                <a:cs typeface="Alef" panose="020B0604020202020204" charset="-79"/>
              </a:rPr>
              <a:t>ו</a:t>
            </a:r>
            <a:r>
              <a:rPr lang="he-IL" sz="1800" dirty="0" smtClean="0">
                <a:latin typeface="Alef" panose="020B0604020202020204" charset="-79"/>
                <a:cs typeface="Alef" panose="020B0604020202020204" charset="-79"/>
              </a:rPr>
              <a:t>מוצלח, ולכן לפני שמיהרנו לקודד, עברנו על שלבי העבודה:</a:t>
            </a:r>
          </a:p>
          <a:p>
            <a:pPr algn="r" rtl="1"/>
            <a:r>
              <a:rPr lang="he-IL" sz="1400" dirty="0" smtClean="0">
                <a:latin typeface="Alef" panose="020B0604020202020204" charset="-79"/>
                <a:cs typeface="Alef" panose="020B0604020202020204" charset="-79"/>
              </a:rPr>
              <a:t>חשיבה על בעיה, פתרון ורעיון שנובע מכך</a:t>
            </a:r>
          </a:p>
          <a:p>
            <a:pPr algn="r" rtl="1"/>
            <a:r>
              <a:rPr lang="he-IL" sz="1400" dirty="0" smtClean="0">
                <a:latin typeface="Alef" panose="020B0604020202020204" charset="-79"/>
                <a:cs typeface="Alef" panose="020B0604020202020204" charset="-79"/>
              </a:rPr>
              <a:t>יצירת מסמך אפיון, פירוק הבעיה והפתרון לחלקים</a:t>
            </a:r>
          </a:p>
          <a:p>
            <a:pPr algn="r" rtl="1"/>
            <a:r>
              <a:rPr lang="he-IL" sz="1400" dirty="0" smtClean="0">
                <a:latin typeface="Alef" panose="020B0604020202020204" charset="-79"/>
                <a:cs typeface="Alef" panose="020B0604020202020204" charset="-79"/>
              </a:rPr>
              <a:t>חלוקת תפקידים לפי </a:t>
            </a:r>
            <a:r>
              <a:rPr lang="he-IL" sz="1400" dirty="0" err="1" smtClean="0">
                <a:latin typeface="Alef" panose="020B0604020202020204" charset="-79"/>
                <a:cs typeface="Alef" panose="020B0604020202020204" charset="-79"/>
              </a:rPr>
              <a:t>חוזקות</a:t>
            </a:r>
            <a:endParaRPr lang="he-IL" sz="1400" dirty="0" smtClean="0">
              <a:latin typeface="Alef" panose="020B0604020202020204" charset="-79"/>
              <a:cs typeface="Alef" panose="020B0604020202020204" charset="-79"/>
            </a:endParaRPr>
          </a:p>
          <a:p>
            <a:pPr algn="r" rtl="1"/>
            <a:r>
              <a:rPr lang="he-IL" sz="1400" dirty="0" smtClean="0">
                <a:latin typeface="Alef" panose="020B0604020202020204" charset="-79"/>
                <a:cs typeface="Alef" panose="020B0604020202020204" charset="-79"/>
              </a:rPr>
              <a:t>עבודה על המצגת ועל הפונקציות \ כפתורים \ עיצוב התוכנה לפי מסמך האפיון, ויצירת אב - טיפוס</a:t>
            </a:r>
          </a:p>
          <a:p>
            <a:pPr algn="r" rtl="1"/>
            <a:r>
              <a:rPr lang="he-IL" sz="1400" dirty="0" smtClean="0">
                <a:latin typeface="Alef" panose="020B0604020202020204" charset="-79"/>
                <a:cs typeface="Alef" panose="020B0604020202020204" charset="-79"/>
              </a:rPr>
              <a:t>חיבור הפונקציות, תיקון בעיות, הוספה וקיצוץ של חלקים שונים ובדיקת התוכנה הסופית.</a:t>
            </a:r>
          </a:p>
          <a:p>
            <a:pPr marL="146050" indent="0" algn="r" rtl="1">
              <a:buNone/>
            </a:pPr>
            <a:r>
              <a:rPr lang="he-IL" sz="1800" dirty="0" smtClean="0">
                <a:latin typeface="Alef" panose="020B0604020202020204" charset="-79"/>
                <a:cs typeface="Alef" panose="020B0604020202020204" charset="-79"/>
              </a:rPr>
              <a:t>ראינו פוטנציאל גדול בתוכנה שלנו, ולכן הנה כמה רעיונות לשיפור התוכנה בעתיד:</a:t>
            </a:r>
          </a:p>
          <a:p>
            <a:pPr algn="r" rtl="1"/>
            <a:r>
              <a:rPr lang="he-IL" sz="1400" dirty="0" smtClean="0">
                <a:latin typeface="Alef" panose="020B0604020202020204" charset="-79"/>
                <a:cs typeface="Alef" panose="020B0604020202020204" charset="-79"/>
              </a:rPr>
              <a:t>תמיכה ליותר מפקודה אחת (התייחסות לפקודה כמו מחלקה, שניתן ליצור כמה אובייקטים שלה שאנחנו רוצים)</a:t>
            </a:r>
          </a:p>
          <a:p>
            <a:pPr algn="r" rtl="1"/>
            <a:r>
              <a:rPr lang="he-IL" sz="1400" dirty="0" smtClean="0">
                <a:latin typeface="Alef" panose="020B0604020202020204" charset="-79"/>
                <a:cs typeface="Alef" panose="020B0604020202020204" charset="-79"/>
              </a:rPr>
              <a:t>עוד אפשרויות סינון, לא רק לפי סוג קובץ וגם לפי חיבור סוגי קבצים יחידים שהמשתמש בוחר</a:t>
            </a:r>
          </a:p>
          <a:p>
            <a:pPr algn="r" rtl="1"/>
            <a:r>
              <a:rPr lang="he-IL" sz="1400" dirty="0" smtClean="0">
                <a:latin typeface="Alef" panose="020B0604020202020204" charset="-79"/>
                <a:cs typeface="Alef" panose="020B0604020202020204" charset="-79"/>
              </a:rPr>
              <a:t>אפשרות העלאה לעננים אחרים</a:t>
            </a:r>
          </a:p>
          <a:p>
            <a:pPr algn="r" rtl="1"/>
            <a:endParaRPr lang="he-IL" sz="1400" dirty="0" smtClean="0">
              <a:latin typeface="Alef" panose="020B0604020202020204" charset="-79"/>
              <a:cs typeface="Alef" panose="020B0604020202020204" charset="-79"/>
            </a:endParaRPr>
          </a:p>
          <a:p>
            <a:pPr algn="r" rtl="1"/>
            <a:endParaRPr lang="he-IL" sz="1400" dirty="0" smtClean="0">
              <a:latin typeface="Alef" panose="020B0604020202020204" charset="-79"/>
              <a:cs typeface="Alef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692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297500" y="462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2600" b="1" i="1" u="sng" dirty="0">
                <a:solidFill>
                  <a:srgbClr val="FF9900"/>
                </a:solidFill>
                <a:latin typeface="Alef"/>
                <a:ea typeface="Alef"/>
                <a:cs typeface="Alef"/>
                <a:sym typeface="Alef"/>
              </a:rPr>
              <a:t>מקורות ועזרה:</a:t>
            </a:r>
            <a:endParaRPr sz="2600" b="1" i="1" u="sng" dirty="0">
              <a:solidFill>
                <a:srgbClr val="FF99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1"/>
          </p:nvPr>
        </p:nvSpPr>
        <p:spPr>
          <a:xfrm>
            <a:off x="162300" y="932200"/>
            <a:ext cx="88065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900" dirty="0">
                <a:latin typeface="Alef"/>
                <a:ea typeface="Alef"/>
                <a:cs typeface="Alef"/>
                <a:sym typeface="Alef"/>
              </a:rPr>
              <a:t>כדי לקודד את התוכנה  נעזרנו בתוכנות:</a:t>
            </a:r>
            <a:endParaRPr sz="1900" dirty="0">
              <a:latin typeface="Alef"/>
              <a:ea typeface="Alef"/>
              <a:cs typeface="Alef"/>
              <a:sym typeface="Alef"/>
            </a:endParaRPr>
          </a:p>
          <a:p>
            <a:pPr marL="457200" lvl="0" indent="-349250" algn="r" rtl="1">
              <a:spcBef>
                <a:spcPts val="1200"/>
              </a:spcBef>
              <a:spcAft>
                <a:spcPts val="0"/>
              </a:spcAft>
              <a:buSzPts val="1900"/>
              <a:buFont typeface="Alef"/>
              <a:buAutoNum type="arabicPeriod"/>
            </a:pPr>
            <a:r>
              <a:rPr lang="iw" sz="1900" u="sng" dirty="0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3"/>
              </a:rPr>
              <a:t>github</a:t>
            </a:r>
            <a:r>
              <a:rPr lang="iw" sz="1900" dirty="0">
                <a:latin typeface="Alef"/>
                <a:ea typeface="Alef"/>
                <a:cs typeface="Alef"/>
                <a:sym typeface="Alef"/>
              </a:rPr>
              <a:t> </a:t>
            </a:r>
            <a:endParaRPr sz="1900" dirty="0">
              <a:latin typeface="Alef"/>
              <a:ea typeface="Alef"/>
              <a:cs typeface="Alef"/>
              <a:sym typeface="Alef"/>
            </a:endParaRPr>
          </a:p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Font typeface="Alef"/>
              <a:buAutoNum type="arabicPeriod"/>
            </a:pPr>
            <a:r>
              <a:rPr lang="iw" sz="1900" u="sng" dirty="0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visual studio</a:t>
            </a:r>
            <a:endParaRPr sz="1900" dirty="0">
              <a:latin typeface="Alef"/>
              <a:ea typeface="Alef"/>
              <a:cs typeface="Alef"/>
              <a:sym typeface="Alef"/>
            </a:endParaRPr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900" dirty="0">
                <a:latin typeface="Alef"/>
                <a:ea typeface="Alef"/>
                <a:cs typeface="Alef"/>
                <a:sym typeface="Alef"/>
              </a:rPr>
              <a:t/>
            </a:r>
            <a:br>
              <a:rPr lang="iw" sz="1900" dirty="0">
                <a:latin typeface="Alef"/>
                <a:ea typeface="Alef"/>
                <a:cs typeface="Alef"/>
                <a:sym typeface="Alef"/>
              </a:rPr>
            </a:br>
            <a:r>
              <a:rPr lang="iw" sz="1900" dirty="0">
                <a:latin typeface="Alef"/>
                <a:ea typeface="Alef"/>
                <a:cs typeface="Alef"/>
                <a:sym typeface="Alef"/>
              </a:rPr>
              <a:t>מקורות המידע בהם השתמשנו:</a:t>
            </a:r>
            <a:endParaRPr sz="1900" dirty="0">
              <a:latin typeface="Alef"/>
              <a:ea typeface="Alef"/>
              <a:cs typeface="Alef"/>
              <a:sym typeface="Alef"/>
            </a:endParaRPr>
          </a:p>
          <a:p>
            <a:pPr marL="457200" lvl="0" indent="-349250" algn="r" rtl="1">
              <a:spcBef>
                <a:spcPts val="1200"/>
              </a:spcBef>
              <a:spcAft>
                <a:spcPts val="0"/>
              </a:spcAft>
              <a:buSzPts val="1900"/>
              <a:buFont typeface="Alef"/>
              <a:buAutoNum type="arabicPeriod"/>
            </a:pPr>
            <a:r>
              <a:rPr lang="iw" sz="1900" u="sng" dirty="0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5"/>
              </a:rPr>
              <a:t>YouTube</a:t>
            </a:r>
            <a:endParaRPr sz="1900" dirty="0">
              <a:latin typeface="Alef"/>
              <a:ea typeface="Alef"/>
              <a:cs typeface="Alef"/>
              <a:sym typeface="Alef"/>
            </a:endParaRPr>
          </a:p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Font typeface="Alef"/>
              <a:buAutoNum type="arabicPeriod"/>
            </a:pPr>
            <a:r>
              <a:rPr lang="iw" sz="1900" u="sng" dirty="0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6"/>
              </a:rPr>
              <a:t>w3schools</a:t>
            </a:r>
            <a:endParaRPr dirty="0"/>
          </a:p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Font typeface="Alef"/>
              <a:buAutoNum type="arabicPeriod"/>
            </a:pPr>
            <a:r>
              <a:rPr lang="iw" sz="1900" u="sng" dirty="0" smtClean="0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7"/>
              </a:rPr>
              <a:t>Google</a:t>
            </a:r>
            <a:endParaRPr lang="he-IL" sz="1900" u="sng" dirty="0" smtClean="0">
              <a:solidFill>
                <a:schemeClr val="hlink"/>
              </a:solidFill>
              <a:latin typeface="Alef"/>
              <a:ea typeface="Alef"/>
              <a:cs typeface="Alef"/>
              <a:sym typeface="Alef"/>
            </a:endParaRPr>
          </a:p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Font typeface="Alef"/>
              <a:buAutoNum type="arabicPeriod"/>
            </a:pPr>
            <a:r>
              <a:rPr lang="en-US" sz="1900" dirty="0" err="1" smtClean="0">
                <a:latin typeface="Alef"/>
                <a:ea typeface="Alef"/>
                <a:cs typeface="Alef"/>
                <a:sym typeface="Alef"/>
                <a:hlinkClick r:id="rId8"/>
              </a:rPr>
              <a:t>StackOverflow</a:t>
            </a:r>
            <a:endParaRPr sz="1900" dirty="0">
              <a:latin typeface="Alef"/>
              <a:ea typeface="Alef"/>
              <a:cs typeface="Alef"/>
              <a:sym typeface="Alef"/>
            </a:endParaRPr>
          </a:p>
          <a:p>
            <a:pPr marL="457200" lvl="0" indent="-349250" algn="r" rtl="1">
              <a:spcBef>
                <a:spcPts val="0"/>
              </a:spcBef>
              <a:spcAft>
                <a:spcPts val="0"/>
              </a:spcAft>
              <a:buSzPts val="1900"/>
              <a:buFont typeface="Alef"/>
              <a:buAutoNum type="arabicPeriod"/>
            </a:pPr>
            <a:r>
              <a:rPr lang="iw" sz="1900" dirty="0">
                <a:latin typeface="Alef"/>
                <a:ea typeface="Alef"/>
                <a:cs typeface="Alef"/>
                <a:sym typeface="Alef"/>
              </a:rPr>
              <a:t>והמידע משיעורי </a:t>
            </a:r>
            <a:r>
              <a:rPr lang="iw" sz="1900" u="sng" dirty="0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9"/>
              </a:rPr>
              <a:t>ממר"ם</a:t>
            </a:r>
            <a:endParaRPr sz="1900" dirty="0"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039149">
            <a:off x="420375" y="1718675"/>
            <a:ext cx="2452125" cy="9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885311">
            <a:off x="3117498" y="415492"/>
            <a:ext cx="1285053" cy="128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722056">
            <a:off x="1172912" y="3697651"/>
            <a:ext cx="1098976" cy="10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131583">
            <a:off x="3548624" y="2314004"/>
            <a:ext cx="1445449" cy="144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8448647-67BA-9542-31A0-FCB5A0D4B430}"/>
              </a:ext>
            </a:extLst>
          </p:cNvPr>
          <p:cNvSpPr txBox="1"/>
          <p:nvPr/>
        </p:nvSpPr>
        <p:spPr>
          <a:xfrm>
            <a:off x="9216801" y="857944"/>
            <a:ext cx="1442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solidFill>
                  <a:srgbClr val="00B050"/>
                </a:solidFill>
              </a:rPr>
              <a:t>מסך הבית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A9111375-6D21-F138-D265-3D8D29BDFE0C}"/>
              </a:ext>
            </a:extLst>
          </p:cNvPr>
          <p:cNvSpPr txBox="1"/>
          <p:nvPr/>
        </p:nvSpPr>
        <p:spPr>
          <a:xfrm>
            <a:off x="-2478551" y="2098162"/>
            <a:ext cx="243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solidFill>
                  <a:srgbClr val="00B050"/>
                </a:solidFill>
              </a:rPr>
              <a:t>יצירת פקודה חדשה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Stack Overflow - Where Developers Learn, Share, &amp; Build Career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4893">
            <a:off x="2040379" y="2118119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658</Words>
  <Application>Microsoft Office PowerPoint</Application>
  <PresentationFormat>‫הצגה על המסך (16:9)</PresentationFormat>
  <Paragraphs>111</Paragraphs>
  <Slides>9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7" baseType="lpstr">
      <vt:lpstr>Montserrat</vt:lpstr>
      <vt:lpstr>Alef</vt:lpstr>
      <vt:lpstr>Bahnschrift SemiCondensed</vt:lpstr>
      <vt:lpstr>Comic Sans MS</vt:lpstr>
      <vt:lpstr>Arial</vt:lpstr>
      <vt:lpstr>FrankRuehl</vt:lpstr>
      <vt:lpstr>Lato</vt:lpstr>
      <vt:lpstr>Focus</vt:lpstr>
      <vt:lpstr>CloudHive</vt:lpstr>
      <vt:lpstr>מצגת של PowerPoint‏</vt:lpstr>
      <vt:lpstr>הבעיה שאנחנו פותרים</vt:lpstr>
      <vt:lpstr>עיקרון פעולת התוכנה:</vt:lpstr>
      <vt:lpstr>מצגת של PowerPoint‏</vt:lpstr>
      <vt:lpstr>הכפתורים באפליקציה</vt:lpstr>
      <vt:lpstr>מצגת של PowerPoint‏</vt:lpstr>
      <vt:lpstr>התהליך שלנו והצעות לשיפור</vt:lpstr>
      <vt:lpstr>מקורות ועזרה: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CloudHive</dc:title>
  <cp:lastModifiedBy>LEGION</cp:lastModifiedBy>
  <cp:revision>29</cp:revision>
  <dcterms:modified xsi:type="dcterms:W3CDTF">2023-04-29T21:42:10Z</dcterms:modified>
</cp:coreProperties>
</file>