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8"/>
  </p:notesMasterIdLst>
  <p:sldIdLst>
    <p:sldId id="270" r:id="rId2"/>
    <p:sldId id="273" r:id="rId3"/>
    <p:sldId id="339" r:id="rId4"/>
    <p:sldId id="347" r:id="rId5"/>
    <p:sldId id="346" r:id="rId6"/>
    <p:sldId id="337" r:id="rId7"/>
    <p:sldId id="267" r:id="rId8"/>
    <p:sldId id="345" r:id="rId9"/>
    <p:sldId id="353" r:id="rId10"/>
    <p:sldId id="334" r:id="rId11"/>
    <p:sldId id="351" r:id="rId12"/>
    <p:sldId id="348" r:id="rId13"/>
    <p:sldId id="340" r:id="rId14"/>
    <p:sldId id="332" r:id="rId15"/>
    <p:sldId id="338" r:id="rId16"/>
    <p:sldId id="352" r:id="rId1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B45"/>
    <a:srgbClr val="FD8D3C"/>
    <a:srgbClr val="0868AC"/>
    <a:srgbClr val="006D2C"/>
    <a:srgbClr val="810F7C"/>
    <a:srgbClr val="F8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29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F5970-70D6-4D9B-84BF-50FAD69129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7A907F-2F89-4422-8D66-DCB3B1062901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8C83AAF3-C50A-4624-9CB2-48F108B79738}" type="parTrans" cxnId="{28400C0A-622B-48D5-9EA2-EB513FFCC695}">
      <dgm:prSet/>
      <dgm:spPr/>
      <dgm:t>
        <a:bodyPr/>
        <a:lstStyle/>
        <a:p>
          <a:endParaRPr lang="en-US"/>
        </a:p>
      </dgm:t>
    </dgm:pt>
    <dgm:pt modelId="{5F6EACC2-14B6-41BA-A31B-DADC978C3842}" type="sibTrans" cxnId="{28400C0A-622B-48D5-9EA2-EB513FFCC695}">
      <dgm:prSet/>
      <dgm:spPr/>
      <dgm:t>
        <a:bodyPr/>
        <a:lstStyle/>
        <a:p>
          <a:endParaRPr lang="en-US"/>
        </a:p>
      </dgm:t>
    </dgm:pt>
    <dgm:pt modelId="{802442BB-8D1A-43DB-864F-09FFA76AE2D2}">
      <dgm:prSet phldrT="[Text]"/>
      <dgm:spPr/>
      <dgm:t>
        <a:bodyPr/>
        <a:lstStyle/>
        <a:p>
          <a:r>
            <a:rPr lang="en-US" dirty="0"/>
            <a:t>Demographics</a:t>
          </a:r>
        </a:p>
      </dgm:t>
    </dgm:pt>
    <dgm:pt modelId="{2AC1A576-17D2-4D5C-82ED-800D275EC3FA}" type="parTrans" cxnId="{4018B2A2-1F30-4FC3-8A1F-263D7CC5CCFE}">
      <dgm:prSet/>
      <dgm:spPr/>
      <dgm:t>
        <a:bodyPr/>
        <a:lstStyle/>
        <a:p>
          <a:endParaRPr lang="en-US"/>
        </a:p>
      </dgm:t>
    </dgm:pt>
    <dgm:pt modelId="{6A19530A-A681-4D2E-830F-5A2C459E8A32}" type="sibTrans" cxnId="{4018B2A2-1F30-4FC3-8A1F-263D7CC5CCFE}">
      <dgm:prSet/>
      <dgm:spPr/>
      <dgm:t>
        <a:bodyPr/>
        <a:lstStyle/>
        <a:p>
          <a:endParaRPr lang="en-US"/>
        </a:p>
      </dgm:t>
    </dgm:pt>
    <dgm:pt modelId="{0DDD3E6B-9930-4FE1-9CAE-42C69FA78DEF}">
      <dgm:prSet phldrT="[Text]" custT="1"/>
      <dgm:spPr/>
      <dgm:t>
        <a:bodyPr/>
        <a:lstStyle/>
        <a:p>
          <a:r>
            <a:rPr lang="en-US" sz="2400" dirty="0"/>
            <a:t>Josh Still</a:t>
          </a:r>
          <a:r>
            <a:rPr lang="en-US" sz="3400" dirty="0"/>
            <a:t>	</a:t>
          </a:r>
        </a:p>
      </dgm:t>
    </dgm:pt>
    <dgm:pt modelId="{BC2A6943-88F8-4302-A4F9-BE87F2154EBE}" type="parTrans" cxnId="{9FF08557-9E98-4B6A-837D-536C2D5D8C40}">
      <dgm:prSet/>
      <dgm:spPr/>
      <dgm:t>
        <a:bodyPr/>
        <a:lstStyle/>
        <a:p>
          <a:endParaRPr lang="en-US"/>
        </a:p>
      </dgm:t>
    </dgm:pt>
    <dgm:pt modelId="{F30DC36C-37D8-4AD3-B3A1-7DEE30F8ADEA}" type="sibTrans" cxnId="{9FF08557-9E98-4B6A-837D-536C2D5D8C40}">
      <dgm:prSet/>
      <dgm:spPr/>
      <dgm:t>
        <a:bodyPr/>
        <a:lstStyle/>
        <a:p>
          <a:endParaRPr lang="en-US"/>
        </a:p>
      </dgm:t>
    </dgm:pt>
    <dgm:pt modelId="{7A0C0FA7-0F50-4DE2-8C4F-998D92F4EE29}">
      <dgm:prSet phldrT="[Text]"/>
      <dgm:spPr/>
      <dgm:t>
        <a:bodyPr/>
        <a:lstStyle/>
        <a:p>
          <a:r>
            <a:rPr lang="en-US" dirty="0"/>
            <a:t>Spend and Price</a:t>
          </a:r>
        </a:p>
      </dgm:t>
    </dgm:pt>
    <dgm:pt modelId="{77C371AB-483A-46DF-87ED-04DDF3F3F89B}" type="parTrans" cxnId="{AD25F5E6-9FD5-4741-8434-73E6ED394243}">
      <dgm:prSet/>
      <dgm:spPr/>
      <dgm:t>
        <a:bodyPr/>
        <a:lstStyle/>
        <a:p>
          <a:endParaRPr lang="en-US"/>
        </a:p>
      </dgm:t>
    </dgm:pt>
    <dgm:pt modelId="{EBCF0094-0BB2-4547-AF53-80522E749A61}" type="sibTrans" cxnId="{AD25F5E6-9FD5-4741-8434-73E6ED394243}">
      <dgm:prSet/>
      <dgm:spPr/>
      <dgm:t>
        <a:bodyPr/>
        <a:lstStyle/>
        <a:p>
          <a:endParaRPr lang="en-US"/>
        </a:p>
      </dgm:t>
    </dgm:pt>
    <dgm:pt modelId="{1C081CDB-8598-4871-ABF8-6D271A9A9753}">
      <dgm:prSet phldrT="[Text]" custT="1"/>
      <dgm:spPr/>
      <dgm:t>
        <a:bodyPr/>
        <a:lstStyle/>
        <a:p>
          <a:r>
            <a:rPr lang="en-US" sz="2400" dirty="0"/>
            <a:t>Caite Green</a:t>
          </a:r>
        </a:p>
      </dgm:t>
    </dgm:pt>
    <dgm:pt modelId="{B31F5EB5-55D6-4B68-9515-6B70D9833036}" type="parTrans" cxnId="{9F338086-5DBF-45A6-9903-0F1C6C31D313}">
      <dgm:prSet/>
      <dgm:spPr/>
      <dgm:t>
        <a:bodyPr/>
        <a:lstStyle/>
        <a:p>
          <a:endParaRPr lang="en-US"/>
        </a:p>
      </dgm:t>
    </dgm:pt>
    <dgm:pt modelId="{278BA62E-399E-418E-89C5-182B3745813C}" type="sibTrans" cxnId="{9F338086-5DBF-45A6-9903-0F1C6C31D313}">
      <dgm:prSet/>
      <dgm:spPr/>
      <dgm:t>
        <a:bodyPr/>
        <a:lstStyle/>
        <a:p>
          <a:endParaRPr lang="en-US"/>
        </a:p>
      </dgm:t>
    </dgm:pt>
    <dgm:pt modelId="{A2B4E51E-52EE-4C94-BD72-75EB25E913BF}">
      <dgm:prSet phldrT="[Text]" custT="1"/>
      <dgm:spPr/>
      <dgm:t>
        <a:bodyPr/>
        <a:lstStyle/>
        <a:p>
          <a:pPr algn="just"/>
          <a:r>
            <a:rPr lang="en-US" sz="2400" dirty="0"/>
            <a:t>Nigel Brooks</a:t>
          </a:r>
        </a:p>
      </dgm:t>
    </dgm:pt>
    <dgm:pt modelId="{1C0D5941-8609-4875-9749-C54D487A6BDC}" type="sibTrans" cxnId="{7D0857D7-D051-4E6F-98E7-A9758A8D33FC}">
      <dgm:prSet/>
      <dgm:spPr/>
      <dgm:t>
        <a:bodyPr/>
        <a:lstStyle/>
        <a:p>
          <a:endParaRPr lang="en-US"/>
        </a:p>
      </dgm:t>
    </dgm:pt>
    <dgm:pt modelId="{0A8A6070-1E72-4A4C-90D5-AE4DCB9EB303}" type="parTrans" cxnId="{7D0857D7-D051-4E6F-98E7-A9758A8D33FC}">
      <dgm:prSet/>
      <dgm:spPr/>
      <dgm:t>
        <a:bodyPr/>
        <a:lstStyle/>
        <a:p>
          <a:endParaRPr lang="en-US"/>
        </a:p>
      </dgm:t>
    </dgm:pt>
    <dgm:pt modelId="{63CD4F23-AA15-456D-B141-C2EBD28B9FD3}" type="pres">
      <dgm:prSet presAssocID="{658F5970-70D6-4D9B-84BF-50FAD691293A}" presName="Name0" presStyleCnt="0">
        <dgm:presLayoutVars>
          <dgm:dir/>
          <dgm:animLvl val="lvl"/>
          <dgm:resizeHandles val="exact"/>
        </dgm:presLayoutVars>
      </dgm:prSet>
      <dgm:spPr/>
    </dgm:pt>
    <dgm:pt modelId="{F94CB45F-2B25-4C27-A7A9-20686EEBDEC7}" type="pres">
      <dgm:prSet presAssocID="{4E7A907F-2F89-4422-8D66-DCB3B1062901}" presName="linNode" presStyleCnt="0"/>
      <dgm:spPr/>
    </dgm:pt>
    <dgm:pt modelId="{F0B31A32-D849-4328-B760-E5B9241BEFEB}" type="pres">
      <dgm:prSet presAssocID="{4E7A907F-2F89-4422-8D66-DCB3B106290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0A19EBE-1D0B-4993-9DE1-251599F84FF6}" type="pres">
      <dgm:prSet presAssocID="{4E7A907F-2F89-4422-8D66-DCB3B1062901}" presName="descendantText" presStyleLbl="alignAccFollowNode1" presStyleIdx="0" presStyleCnt="3" custScaleY="100000" custLinFactNeighborX="0" custLinFactNeighborY="-5906">
        <dgm:presLayoutVars>
          <dgm:bulletEnabled val="1"/>
        </dgm:presLayoutVars>
      </dgm:prSet>
      <dgm:spPr/>
    </dgm:pt>
    <dgm:pt modelId="{6937DD77-697E-481C-A3B8-D1FB60B878E9}" type="pres">
      <dgm:prSet presAssocID="{5F6EACC2-14B6-41BA-A31B-DADC978C3842}" presName="sp" presStyleCnt="0"/>
      <dgm:spPr/>
    </dgm:pt>
    <dgm:pt modelId="{0DD1CA42-4331-49CB-B360-7FC7234C1637}" type="pres">
      <dgm:prSet presAssocID="{802442BB-8D1A-43DB-864F-09FFA76AE2D2}" presName="linNode" presStyleCnt="0"/>
      <dgm:spPr/>
    </dgm:pt>
    <dgm:pt modelId="{314F085B-57DA-4FED-B527-0D560E19F8E9}" type="pres">
      <dgm:prSet presAssocID="{802442BB-8D1A-43DB-864F-09FFA76AE2D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46D4FEF-C119-47E4-8325-4C110715E925}" type="pres">
      <dgm:prSet presAssocID="{802442BB-8D1A-43DB-864F-09FFA76AE2D2}" presName="descendantText" presStyleLbl="alignAccFollowNode1" presStyleIdx="1" presStyleCnt="3">
        <dgm:presLayoutVars>
          <dgm:bulletEnabled val="1"/>
        </dgm:presLayoutVars>
      </dgm:prSet>
      <dgm:spPr/>
    </dgm:pt>
    <dgm:pt modelId="{4CA825F3-4FEF-44F7-A2C7-CF6D0775106C}" type="pres">
      <dgm:prSet presAssocID="{6A19530A-A681-4D2E-830F-5A2C459E8A32}" presName="sp" presStyleCnt="0"/>
      <dgm:spPr/>
    </dgm:pt>
    <dgm:pt modelId="{180E38AA-9F68-4303-B9ED-5C8D3DE4ABF4}" type="pres">
      <dgm:prSet presAssocID="{7A0C0FA7-0F50-4DE2-8C4F-998D92F4EE29}" presName="linNode" presStyleCnt="0"/>
      <dgm:spPr/>
    </dgm:pt>
    <dgm:pt modelId="{13ECA5D2-7C33-4B42-846B-F65C05DCF3E8}" type="pres">
      <dgm:prSet presAssocID="{7A0C0FA7-0F50-4DE2-8C4F-998D92F4EE29}" presName="parentText" presStyleLbl="node1" presStyleIdx="2" presStyleCnt="3" custLinFactNeighborX="-5698" custLinFactNeighborY="-2754">
        <dgm:presLayoutVars>
          <dgm:chMax val="1"/>
          <dgm:bulletEnabled val="1"/>
        </dgm:presLayoutVars>
      </dgm:prSet>
      <dgm:spPr/>
    </dgm:pt>
    <dgm:pt modelId="{EBAFA291-0BAA-4818-8FC1-EA46B3B7309A}" type="pres">
      <dgm:prSet presAssocID="{7A0C0FA7-0F50-4DE2-8C4F-998D92F4EE2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8400C0A-622B-48D5-9EA2-EB513FFCC695}" srcId="{658F5970-70D6-4D9B-84BF-50FAD691293A}" destId="{4E7A907F-2F89-4422-8D66-DCB3B1062901}" srcOrd="0" destOrd="0" parTransId="{8C83AAF3-C50A-4624-9CB2-48F108B79738}" sibTransId="{5F6EACC2-14B6-41BA-A31B-DADC978C3842}"/>
    <dgm:cxn modelId="{58478913-4D5A-4D6C-9FBB-2BB7E2CAB371}" type="presOf" srcId="{4E7A907F-2F89-4422-8D66-DCB3B1062901}" destId="{F0B31A32-D849-4328-B760-E5B9241BEFEB}" srcOrd="0" destOrd="0" presId="urn:microsoft.com/office/officeart/2005/8/layout/vList5"/>
    <dgm:cxn modelId="{DAB2EF19-6F24-43C9-9013-AADA9B428CA9}" type="presOf" srcId="{A2B4E51E-52EE-4C94-BD72-75EB25E913BF}" destId="{B0A19EBE-1D0B-4993-9DE1-251599F84FF6}" srcOrd="0" destOrd="0" presId="urn:microsoft.com/office/officeart/2005/8/layout/vList5"/>
    <dgm:cxn modelId="{B8C01D30-2793-4B93-B9CB-C52BA9D8A4C1}" type="presOf" srcId="{7A0C0FA7-0F50-4DE2-8C4F-998D92F4EE29}" destId="{13ECA5D2-7C33-4B42-846B-F65C05DCF3E8}" srcOrd="0" destOrd="0" presId="urn:microsoft.com/office/officeart/2005/8/layout/vList5"/>
    <dgm:cxn modelId="{4F853C70-6AC7-4664-BFFB-C288019365EE}" type="presOf" srcId="{1C081CDB-8598-4871-ABF8-6D271A9A9753}" destId="{EBAFA291-0BAA-4818-8FC1-EA46B3B7309A}" srcOrd="0" destOrd="0" presId="urn:microsoft.com/office/officeart/2005/8/layout/vList5"/>
    <dgm:cxn modelId="{9FF08557-9E98-4B6A-837D-536C2D5D8C40}" srcId="{802442BB-8D1A-43DB-864F-09FFA76AE2D2}" destId="{0DDD3E6B-9930-4FE1-9CAE-42C69FA78DEF}" srcOrd="0" destOrd="0" parTransId="{BC2A6943-88F8-4302-A4F9-BE87F2154EBE}" sibTransId="{F30DC36C-37D8-4AD3-B3A1-7DEE30F8ADEA}"/>
    <dgm:cxn modelId="{24C10D7E-8EF2-413D-BCE5-0247C87A73B2}" type="presOf" srcId="{802442BB-8D1A-43DB-864F-09FFA76AE2D2}" destId="{314F085B-57DA-4FED-B527-0D560E19F8E9}" srcOrd="0" destOrd="0" presId="urn:microsoft.com/office/officeart/2005/8/layout/vList5"/>
    <dgm:cxn modelId="{DAC9DB7E-E193-44DD-8E05-5F734C422416}" type="presOf" srcId="{0DDD3E6B-9930-4FE1-9CAE-42C69FA78DEF}" destId="{646D4FEF-C119-47E4-8325-4C110715E925}" srcOrd="0" destOrd="0" presId="urn:microsoft.com/office/officeart/2005/8/layout/vList5"/>
    <dgm:cxn modelId="{9F338086-5DBF-45A6-9903-0F1C6C31D313}" srcId="{7A0C0FA7-0F50-4DE2-8C4F-998D92F4EE29}" destId="{1C081CDB-8598-4871-ABF8-6D271A9A9753}" srcOrd="0" destOrd="0" parTransId="{B31F5EB5-55D6-4B68-9515-6B70D9833036}" sibTransId="{278BA62E-399E-418E-89C5-182B3745813C}"/>
    <dgm:cxn modelId="{4018B2A2-1F30-4FC3-8A1F-263D7CC5CCFE}" srcId="{658F5970-70D6-4D9B-84BF-50FAD691293A}" destId="{802442BB-8D1A-43DB-864F-09FFA76AE2D2}" srcOrd="1" destOrd="0" parTransId="{2AC1A576-17D2-4D5C-82ED-800D275EC3FA}" sibTransId="{6A19530A-A681-4D2E-830F-5A2C459E8A32}"/>
    <dgm:cxn modelId="{BE28E0B0-D683-4BFC-81D2-BADC6E91B455}" type="presOf" srcId="{658F5970-70D6-4D9B-84BF-50FAD691293A}" destId="{63CD4F23-AA15-456D-B141-C2EBD28B9FD3}" srcOrd="0" destOrd="0" presId="urn:microsoft.com/office/officeart/2005/8/layout/vList5"/>
    <dgm:cxn modelId="{7D0857D7-D051-4E6F-98E7-A9758A8D33FC}" srcId="{4E7A907F-2F89-4422-8D66-DCB3B1062901}" destId="{A2B4E51E-52EE-4C94-BD72-75EB25E913BF}" srcOrd="0" destOrd="0" parTransId="{0A8A6070-1E72-4A4C-90D5-AE4DCB9EB303}" sibTransId="{1C0D5941-8609-4875-9749-C54D487A6BDC}"/>
    <dgm:cxn modelId="{AD25F5E6-9FD5-4741-8434-73E6ED394243}" srcId="{658F5970-70D6-4D9B-84BF-50FAD691293A}" destId="{7A0C0FA7-0F50-4DE2-8C4F-998D92F4EE29}" srcOrd="2" destOrd="0" parTransId="{77C371AB-483A-46DF-87ED-04DDF3F3F89B}" sibTransId="{EBCF0094-0BB2-4547-AF53-80522E749A61}"/>
    <dgm:cxn modelId="{B5754F06-357E-47FA-92FD-E38F62DC6651}" type="presParOf" srcId="{63CD4F23-AA15-456D-B141-C2EBD28B9FD3}" destId="{F94CB45F-2B25-4C27-A7A9-20686EEBDEC7}" srcOrd="0" destOrd="0" presId="urn:microsoft.com/office/officeart/2005/8/layout/vList5"/>
    <dgm:cxn modelId="{A7018BC2-B31C-4813-BE0B-834D6A558C4D}" type="presParOf" srcId="{F94CB45F-2B25-4C27-A7A9-20686EEBDEC7}" destId="{F0B31A32-D849-4328-B760-E5B9241BEFEB}" srcOrd="0" destOrd="0" presId="urn:microsoft.com/office/officeart/2005/8/layout/vList5"/>
    <dgm:cxn modelId="{90BD37BA-8540-44F9-8BB0-AE96F8C8FE98}" type="presParOf" srcId="{F94CB45F-2B25-4C27-A7A9-20686EEBDEC7}" destId="{B0A19EBE-1D0B-4993-9DE1-251599F84FF6}" srcOrd="1" destOrd="0" presId="urn:microsoft.com/office/officeart/2005/8/layout/vList5"/>
    <dgm:cxn modelId="{FB978887-B4FF-4E71-AB7B-657B45338E20}" type="presParOf" srcId="{63CD4F23-AA15-456D-B141-C2EBD28B9FD3}" destId="{6937DD77-697E-481C-A3B8-D1FB60B878E9}" srcOrd="1" destOrd="0" presId="urn:microsoft.com/office/officeart/2005/8/layout/vList5"/>
    <dgm:cxn modelId="{233955BA-6DA4-472A-BE4F-E5C6937C9C71}" type="presParOf" srcId="{63CD4F23-AA15-456D-B141-C2EBD28B9FD3}" destId="{0DD1CA42-4331-49CB-B360-7FC7234C1637}" srcOrd="2" destOrd="0" presId="urn:microsoft.com/office/officeart/2005/8/layout/vList5"/>
    <dgm:cxn modelId="{47AB9E06-ED95-4D53-8B5F-49DA36640E02}" type="presParOf" srcId="{0DD1CA42-4331-49CB-B360-7FC7234C1637}" destId="{314F085B-57DA-4FED-B527-0D560E19F8E9}" srcOrd="0" destOrd="0" presId="urn:microsoft.com/office/officeart/2005/8/layout/vList5"/>
    <dgm:cxn modelId="{6F07717D-F4B6-451D-B011-2389D30D3DDF}" type="presParOf" srcId="{0DD1CA42-4331-49CB-B360-7FC7234C1637}" destId="{646D4FEF-C119-47E4-8325-4C110715E925}" srcOrd="1" destOrd="0" presId="urn:microsoft.com/office/officeart/2005/8/layout/vList5"/>
    <dgm:cxn modelId="{AB98E1E1-BEC4-45DC-A85B-4ADF76118EBE}" type="presParOf" srcId="{63CD4F23-AA15-456D-B141-C2EBD28B9FD3}" destId="{4CA825F3-4FEF-44F7-A2C7-CF6D0775106C}" srcOrd="3" destOrd="0" presId="urn:microsoft.com/office/officeart/2005/8/layout/vList5"/>
    <dgm:cxn modelId="{8D9E70C8-4450-4A2A-BAED-4EE6AB39545F}" type="presParOf" srcId="{63CD4F23-AA15-456D-B141-C2EBD28B9FD3}" destId="{180E38AA-9F68-4303-B9ED-5C8D3DE4ABF4}" srcOrd="4" destOrd="0" presId="urn:microsoft.com/office/officeart/2005/8/layout/vList5"/>
    <dgm:cxn modelId="{9B0F113C-02D9-48AD-96A7-7EED5E8C1CC9}" type="presParOf" srcId="{180E38AA-9F68-4303-B9ED-5C8D3DE4ABF4}" destId="{13ECA5D2-7C33-4B42-846B-F65C05DCF3E8}" srcOrd="0" destOrd="0" presId="urn:microsoft.com/office/officeart/2005/8/layout/vList5"/>
    <dgm:cxn modelId="{97F75AB7-CB74-420E-859B-2C54E3A72A4E}" type="presParOf" srcId="{180E38AA-9F68-4303-B9ED-5C8D3DE4ABF4}" destId="{EBAFA291-0BAA-4818-8FC1-EA46B3B730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19EBE-1D0B-4993-9DE1-251599F84FF6}">
      <dsp:nvSpPr>
        <dsp:cNvPr id="0" name=""/>
        <dsp:cNvSpPr/>
      </dsp:nvSpPr>
      <dsp:spPr>
        <a:xfrm rot="5400000">
          <a:off x="5340526" y="-2285009"/>
          <a:ext cx="686173" cy="5349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Nigel Brooks</a:t>
          </a:r>
        </a:p>
      </dsp:txBody>
      <dsp:txXfrm rot="-5400000">
        <a:off x="3008971" y="80042"/>
        <a:ext cx="5315787" cy="619181"/>
      </dsp:txXfrm>
    </dsp:sp>
    <dsp:sp modelId="{F0B31A32-D849-4328-B760-E5B9241BEFEB}">
      <dsp:nvSpPr>
        <dsp:cNvPr id="0" name=""/>
        <dsp:cNvSpPr/>
      </dsp:nvSpPr>
      <dsp:spPr>
        <a:xfrm>
          <a:off x="0" y="1299"/>
          <a:ext cx="3008971" cy="857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Product</a:t>
          </a:r>
        </a:p>
      </dsp:txBody>
      <dsp:txXfrm>
        <a:off x="41870" y="43169"/>
        <a:ext cx="2925231" cy="773976"/>
      </dsp:txXfrm>
    </dsp:sp>
    <dsp:sp modelId="{646D4FEF-C119-47E4-8325-4C110715E925}">
      <dsp:nvSpPr>
        <dsp:cNvPr id="0" name=""/>
        <dsp:cNvSpPr/>
      </dsp:nvSpPr>
      <dsp:spPr>
        <a:xfrm rot="5400000">
          <a:off x="5340526" y="-1343881"/>
          <a:ext cx="686173" cy="5349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Josh Still</a:t>
          </a:r>
          <a:r>
            <a:rPr lang="en-US" sz="3400" kern="1200" dirty="0"/>
            <a:t>	</a:t>
          </a:r>
        </a:p>
      </dsp:txBody>
      <dsp:txXfrm rot="-5400000">
        <a:off x="3008971" y="1021170"/>
        <a:ext cx="5315787" cy="619181"/>
      </dsp:txXfrm>
    </dsp:sp>
    <dsp:sp modelId="{314F085B-57DA-4FED-B527-0D560E19F8E9}">
      <dsp:nvSpPr>
        <dsp:cNvPr id="0" name=""/>
        <dsp:cNvSpPr/>
      </dsp:nvSpPr>
      <dsp:spPr>
        <a:xfrm>
          <a:off x="0" y="901902"/>
          <a:ext cx="3008971" cy="857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Demographics</a:t>
          </a:r>
        </a:p>
      </dsp:txBody>
      <dsp:txXfrm>
        <a:off x="41870" y="943772"/>
        <a:ext cx="2925231" cy="773976"/>
      </dsp:txXfrm>
    </dsp:sp>
    <dsp:sp modelId="{EBAFA291-0BAA-4818-8FC1-EA46B3B7309A}">
      <dsp:nvSpPr>
        <dsp:cNvPr id="0" name=""/>
        <dsp:cNvSpPr/>
      </dsp:nvSpPr>
      <dsp:spPr>
        <a:xfrm rot="5400000">
          <a:off x="5340526" y="-443278"/>
          <a:ext cx="686173" cy="5349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Caite Green</a:t>
          </a:r>
        </a:p>
      </dsp:txBody>
      <dsp:txXfrm rot="-5400000">
        <a:off x="3008971" y="1921773"/>
        <a:ext cx="5315787" cy="619181"/>
      </dsp:txXfrm>
    </dsp:sp>
    <dsp:sp modelId="{13ECA5D2-7C33-4B42-846B-F65C05DCF3E8}">
      <dsp:nvSpPr>
        <dsp:cNvPr id="0" name=""/>
        <dsp:cNvSpPr/>
      </dsp:nvSpPr>
      <dsp:spPr>
        <a:xfrm>
          <a:off x="0" y="1778883"/>
          <a:ext cx="3008971" cy="857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Spend and Price</a:t>
          </a:r>
        </a:p>
      </dsp:txBody>
      <dsp:txXfrm>
        <a:off x="41870" y="1820753"/>
        <a:ext cx="2925231" cy="773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EF31B-9BA7-49BC-8039-11CBAE6AD98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43186-AD6A-445D-B844-26F43D42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https://www.pexels.com/photo/assorted-labeled-bottle-on-brown-shelf-2198400/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median pricing in AUS and Canada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the bubble map to show circles that have populations over 20M people as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47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2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14B12A-A3C8-4365-BDE8-02421AFC983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2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tutorial/making-map-in-python-using-plotly-library-gui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A9A5D0-DC46-4D4E-BA70-36C30370C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06637"/>
          </a:xfrm>
        </p:spPr>
        <p:txBody>
          <a:bodyPr>
            <a:normAutofit/>
          </a:bodyPr>
          <a:lstStyle/>
          <a:p>
            <a:r>
              <a:rPr lang="en-US" sz="3600" dirty="0"/>
              <a:t>Preliminary Market Opportunities: </a:t>
            </a:r>
            <a:br>
              <a:rPr lang="en-US" sz="3600" dirty="0"/>
            </a:br>
            <a:r>
              <a:rPr lang="en-US" sz="3600" dirty="0"/>
              <a:t>Asterisk Vodka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3246"/>
            <a:ext cx="6858000" cy="1655762"/>
          </a:xfrm>
        </p:spPr>
        <p:txBody>
          <a:bodyPr>
            <a:normAutofit/>
          </a:bodyPr>
          <a:lstStyle/>
          <a:p>
            <a:r>
              <a:rPr lang="en-US" sz="1800" i="1" dirty="0"/>
              <a:t>May 2024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1143000" y="2610831"/>
            <a:ext cx="6858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ree Assorted Labeled Bottle on Brown Shelf Stock Photo">
            <a:extLst>
              <a:ext uri="{FF2B5EF4-FFF2-40B4-BE49-F238E27FC236}">
                <a16:creationId xmlns:a16="http://schemas.microsoft.com/office/drawing/2014/main" id="{6F7C39B2-9B5E-93FC-CB0B-7E8BDC261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31" r="4910" b="8267"/>
          <a:stretch/>
        </p:blipFill>
        <p:spPr bwMode="auto">
          <a:xfrm>
            <a:off x="0" y="3492333"/>
            <a:ext cx="9144000" cy="336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2AD847-DEE9-7535-3BA4-9EB3EFE71704}"/>
              </a:ext>
            </a:extLst>
          </p:cNvPr>
          <p:cNvSpPr/>
          <p:nvPr/>
        </p:nvSpPr>
        <p:spPr>
          <a:xfrm>
            <a:off x="4048903" y="1477227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62358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Who Drinks in the Target Country?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11" name="Content Placeholder 10" descr="A graph with orange and blue bars&#10;&#10;Description automatically generated">
            <a:extLst>
              <a:ext uri="{FF2B5EF4-FFF2-40B4-BE49-F238E27FC236}">
                <a16:creationId xmlns:a16="http://schemas.microsoft.com/office/drawing/2014/main" id="{1F7C3139-D34D-64BE-4375-D7DDE00C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208859"/>
            <a:ext cx="7898472" cy="37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A1CA2883-2176-1AAB-74F8-744A88FE95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65E5194-6A76-110B-2572-0B13840081EF}"/>
              </a:ext>
            </a:extLst>
          </p:cNvPr>
          <p:cNvSpPr txBox="1">
            <a:spLocks/>
          </p:cNvSpPr>
          <p:nvPr/>
        </p:nvSpPr>
        <p:spPr>
          <a:xfrm>
            <a:off x="628650" y="5499847"/>
            <a:ext cx="7547162" cy="1198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7" lvl="1" indent="0">
              <a:buNone/>
            </a:pPr>
            <a:r>
              <a:rPr lang="en-US" dirty="0"/>
              <a:t>On average, every weekend, Canadian, Australian, and Estonian men drink a fifth…. </a:t>
            </a:r>
          </a:p>
          <a:p>
            <a:pPr marL="457207" lvl="1" indent="0">
              <a:buNone/>
            </a:pPr>
            <a:r>
              <a:rPr lang="en-US" sz="600" dirty="0"/>
              <a:t>Not a </a:t>
            </a:r>
            <a:r>
              <a:rPr lang="en-US" sz="1400" dirty="0"/>
              <a:t>FACT: Average Texas Tech student drinks this before breakfast.</a:t>
            </a:r>
          </a:p>
        </p:txBody>
      </p:sp>
    </p:spTree>
    <p:extLst>
      <p:ext uri="{BB962C8B-B14F-4D97-AF65-F5344CB8AC3E}">
        <p14:creationId xmlns:p14="http://schemas.microsoft.com/office/powerpoint/2010/main" val="380698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585-6AD7-08A9-E331-C08D227C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Countries: Drinking Age Consumers</a:t>
            </a:r>
          </a:p>
        </p:txBody>
      </p:sp>
      <p:pic>
        <p:nvPicPr>
          <p:cNvPr id="5" name="Content Placeholder 4" descr="A graph with text on it&#10;&#10;Description automatically generated">
            <a:extLst>
              <a:ext uri="{FF2B5EF4-FFF2-40B4-BE49-F238E27FC236}">
                <a16:creationId xmlns:a16="http://schemas.microsoft.com/office/drawing/2014/main" id="{DACD43F0-C09F-FC60-6A27-42C80BE9D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9" y="2015062"/>
            <a:ext cx="8035989" cy="3578914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5F8A567-CF97-47F7-BA9D-E087AECA0E67}"/>
              </a:ext>
            </a:extLst>
          </p:cNvPr>
          <p:cNvSpPr txBox="1">
            <a:spLocks/>
          </p:cNvSpPr>
          <p:nvPr/>
        </p:nvSpPr>
        <p:spPr>
          <a:xfrm>
            <a:off x="638978" y="5673687"/>
            <a:ext cx="7536834" cy="102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7" lvl="1" indent="0">
              <a:buNone/>
            </a:pPr>
            <a:r>
              <a:rPr lang="en-US" sz="1400" dirty="0"/>
              <a:t>NOTE: Women make up a higher percentage of the total population in all age ranges.  Women skew older. </a:t>
            </a:r>
          </a:p>
        </p:txBody>
      </p:sp>
    </p:spTree>
    <p:extLst>
      <p:ext uri="{BB962C8B-B14F-4D97-AF65-F5344CB8AC3E}">
        <p14:creationId xmlns:p14="http://schemas.microsoft.com/office/powerpoint/2010/main" val="428390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AA79-AA61-29AE-CAC4-645C58A2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Price: Vodka vs other Alcohols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7E14A3F-A3E5-8295-EC6B-E666F4D30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09" y="2034458"/>
            <a:ext cx="5466463" cy="41169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43A6D-3A6A-1B6A-3250-322888627A72}"/>
              </a:ext>
            </a:extLst>
          </p:cNvPr>
          <p:cNvSpPr txBox="1"/>
          <p:nvPr/>
        </p:nvSpPr>
        <p:spPr>
          <a:xfrm>
            <a:off x="6155042" y="2034458"/>
            <a:ext cx="27700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between price of spirits and other alcohols is .24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NOTES- would like to see this as a labelled bubble graph (WHO)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NOTES- </a:t>
            </a:r>
          </a:p>
        </p:txBody>
      </p:sp>
    </p:spTree>
    <p:extLst>
      <p:ext uri="{BB962C8B-B14F-4D97-AF65-F5344CB8AC3E}">
        <p14:creationId xmlns:p14="http://schemas.microsoft.com/office/powerpoint/2010/main" val="341826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Price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CD0EF-4990-C225-3C88-11C1BDC9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90" y="1331259"/>
            <a:ext cx="6711654" cy="4195481"/>
          </a:xfrm>
        </p:spPr>
        <p:txBody>
          <a:bodyPr/>
          <a:lstStyle/>
          <a:p>
            <a:r>
              <a:rPr lang="en-US" dirty="0"/>
              <a:t>Projected pricing of three top countries here based on Median pricing of those countries +/-20%</a:t>
            </a:r>
          </a:p>
          <a:p>
            <a:r>
              <a:rPr lang="en-US" dirty="0" err="1"/>
              <a:t>Linregress</a:t>
            </a:r>
            <a:r>
              <a:rPr lang="en-US" dirty="0"/>
              <a:t> from 2012 to 2024</a:t>
            </a:r>
          </a:p>
        </p:txBody>
      </p:sp>
    </p:spTree>
    <p:extLst>
      <p:ext uri="{BB962C8B-B14F-4D97-AF65-F5344CB8AC3E}">
        <p14:creationId xmlns:p14="http://schemas.microsoft.com/office/powerpoint/2010/main" val="345235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Limitations and Further Research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686B0B0-CA23-41D7-93E3-B7FB007B6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42917"/>
              </p:ext>
            </p:extLst>
          </p:nvPr>
        </p:nvGraphicFramePr>
        <p:xfrm>
          <a:off x="669599" y="1097751"/>
          <a:ext cx="7845751" cy="53768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1357">
                  <a:extLst>
                    <a:ext uri="{9D8B030D-6E8A-4147-A177-3AD203B41FA5}">
                      <a16:colId xmlns:a16="http://schemas.microsoft.com/office/drawing/2014/main" val="4192470986"/>
                    </a:ext>
                  </a:extLst>
                </a:gridCol>
                <a:gridCol w="5754394">
                  <a:extLst>
                    <a:ext uri="{9D8B030D-6E8A-4147-A177-3AD203B41FA5}">
                      <a16:colId xmlns:a16="http://schemas.microsoft.com/office/drawing/2014/main" val="539469567"/>
                    </a:ext>
                  </a:extLst>
                </a:gridCol>
              </a:tblGrid>
              <a:tr h="353767">
                <a:tc>
                  <a:txBody>
                    <a:bodyPr/>
                    <a:lstStyle/>
                    <a:p>
                      <a:r>
                        <a:rPr lang="en-US" sz="1100" b="1" dirty="0"/>
                        <a:t>Tax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What proportion of cost and price is tax? Is that tax producer, seller, or consumer burden?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473">
                <a:tc>
                  <a:txBody>
                    <a:bodyPr/>
                    <a:lstStyle/>
                    <a:p>
                      <a:r>
                        <a:rPr lang="en-US" sz="1100" b="1" dirty="0"/>
                        <a:t>Macroeconomic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Conflict, recession, weather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316017"/>
                  </a:ext>
                </a:extLst>
              </a:tr>
              <a:tr h="184711">
                <a:tc>
                  <a:txBody>
                    <a:bodyPr/>
                    <a:lstStyle/>
                    <a:p>
                      <a:r>
                        <a:rPr lang="en-US" sz="1100" b="1" dirty="0"/>
                        <a:t>Underlying Data Age </a:t>
                      </a:r>
                    </a:p>
                    <a:p>
                      <a:r>
                        <a:rPr lang="en-US" sz="11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As more data becomes available for 2024, clearer pictures can be made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369608"/>
                  </a:ext>
                </a:extLst>
              </a:tr>
              <a:tr h="311410">
                <a:tc>
                  <a:txBody>
                    <a:bodyPr/>
                    <a:lstStyle/>
                    <a:p>
                      <a:r>
                        <a:rPr lang="en-US" sz="1100" b="1" dirty="0"/>
                        <a:t>Distribution and 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50"/>
                        </a:spcBef>
                      </a:pPr>
                      <a:r>
                        <a:rPr lang="en-US" sz="1100" b="0" dirty="0"/>
                        <a:t>Shipping cost and time it takes to get to consumer from production facility (US)</a:t>
                      </a:r>
                    </a:p>
                    <a:p>
                      <a:pPr>
                        <a:spcBef>
                          <a:spcPts val="450"/>
                        </a:spcBef>
                      </a:pPr>
                      <a:r>
                        <a:rPr lang="en-US" sz="1100" b="0" dirty="0" err="1"/>
                        <a:t>Furrher</a:t>
                      </a:r>
                      <a:r>
                        <a:rPr lang="en-US" sz="1100" b="0" dirty="0"/>
                        <a:t> research into whether production should move might be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79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Competition</a:t>
                      </a:r>
                    </a:p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Cosmetics, </a:t>
                      </a:r>
                      <a:r>
                        <a:rPr lang="en-US" sz="1100" dirty="0" err="1"/>
                        <a:t>industrial,and</a:t>
                      </a:r>
                      <a:r>
                        <a:rPr lang="en-US" sz="1100" dirty="0"/>
                        <a:t> other brands </a:t>
                      </a:r>
                    </a:p>
                    <a:p>
                      <a:pPr>
                        <a:spcBef>
                          <a:spcPts val="450"/>
                        </a:spcBef>
                      </a:pP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06740"/>
                  </a:ext>
                </a:extLst>
              </a:tr>
              <a:tr h="457230">
                <a:tc>
                  <a:txBody>
                    <a:bodyPr/>
                    <a:lstStyle/>
                    <a:p>
                      <a:r>
                        <a:rPr lang="en-US" sz="1100" b="1" dirty="0"/>
                        <a:t>Seasonality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50"/>
                        </a:spcBef>
                      </a:pPr>
                      <a:r>
                        <a:rPr lang="en-US" sz="1100" dirty="0"/>
                        <a:t>Drill down needed to determine the best time of year to launch based on chosen country seasonal trends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r>
                        <a:rPr lang="en-US" sz="1100" b="1" dirty="0"/>
                        <a:t>Who is buying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50"/>
                        </a:spcBef>
                      </a:pPr>
                      <a:r>
                        <a:rPr lang="en-US" sz="1100" dirty="0"/>
                        <a:t>Women or men? Which is the BUYER vs CONSUMER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68134"/>
                  </a:ext>
                </a:extLst>
              </a:tr>
              <a:tr h="341523">
                <a:tc>
                  <a:txBody>
                    <a:bodyPr/>
                    <a:lstStyle/>
                    <a:p>
                      <a:r>
                        <a:rPr lang="en-US" sz="1100" b="1" dirty="0"/>
                        <a:t>Language Barrier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50"/>
                        </a:spcBef>
                      </a:pPr>
                      <a:r>
                        <a:rPr lang="en-US" sz="1100" dirty="0"/>
                        <a:t>Estonia vs Canada vs Australia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73706"/>
                  </a:ext>
                </a:extLst>
              </a:tr>
              <a:tr h="631345">
                <a:tc>
                  <a:txBody>
                    <a:bodyPr/>
                    <a:lstStyle/>
                    <a:p>
                      <a:r>
                        <a:rPr lang="en-US" sz="1100" b="1" dirty="0"/>
                        <a:t>Brand/ National 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50"/>
                        </a:spcBef>
                      </a:pPr>
                      <a:r>
                        <a:rPr lang="en-US" sz="1100" dirty="0"/>
                        <a:t>Are there patriotic or </a:t>
                      </a:r>
                      <a:r>
                        <a:rPr lang="en-US" sz="1100" dirty="0" err="1"/>
                        <a:t>othe</a:t>
                      </a:r>
                      <a:r>
                        <a:rPr lang="en-US" sz="1100" dirty="0"/>
                        <a:t> reasons for spirit popularity and consumption. </a:t>
                      </a:r>
                    </a:p>
                    <a:p>
                      <a:pPr>
                        <a:spcBef>
                          <a:spcPts val="450"/>
                        </a:spcBef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01242"/>
                  </a:ext>
                </a:extLst>
              </a:tr>
              <a:tr h="431603">
                <a:tc>
                  <a:txBody>
                    <a:bodyPr/>
                    <a:lstStyle/>
                    <a:p>
                      <a:r>
                        <a:rPr lang="en-US" sz="1100" b="1" dirty="0"/>
                        <a:t>Wage Growth</a:t>
                      </a:r>
                    </a:p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50"/>
                        </a:spcBef>
                      </a:pPr>
                      <a:r>
                        <a:rPr lang="en-US" sz="1100" dirty="0"/>
                        <a:t>Where is growing markets? What is income per capita, income median, and how is that structured for our market audience in each 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00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100" b="1" dirty="0"/>
                        <a:t>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50"/>
                        </a:spcBef>
                      </a:pPr>
                      <a:r>
                        <a:rPr lang="en-US" sz="1100" dirty="0"/>
                        <a:t>Distance to point of sale,  ecommerce, express couriers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603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100" b="1" dirty="0"/>
                        <a:t>Age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50"/>
                        </a:spcBef>
                      </a:pPr>
                      <a:r>
                        <a:rPr lang="en-US" sz="1100" dirty="0"/>
                        <a:t>What is the legal drinking age and how does that affect consumption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423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50"/>
                        </a:spcBef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5845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C3E071C-A72C-D4C8-635F-33E0856D5DC1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406631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B26-09DD-88A4-B1AE-2A54C3E7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4C9A-70A7-DEAA-703A-9C7328F0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https://www.statista.com/statistics/256598/global-inflation-rate-compared-to-previous-year/</a:t>
            </a:r>
          </a:p>
          <a:p>
            <a:r>
              <a:rPr lang="en-US" dirty="0"/>
              <a:t>https://genderdata.worldbank.org/en/indicator/sh-alc-pcap-li</a:t>
            </a:r>
          </a:p>
          <a:p>
            <a:r>
              <a:rPr lang="en-US" dirty="0"/>
              <a:t>https://www.who.int/data/gho/info/gho-odata-api- "drinks.csv“</a:t>
            </a:r>
          </a:p>
          <a:p>
            <a:r>
              <a:rPr lang="en-US" dirty="0"/>
              <a:t>https://gist.github.com/aegorenkov/f7f0f8d6e9cc17ca9774572e224e2ad14- </a:t>
            </a:r>
            <a:r>
              <a:rPr lang="en-US" dirty="0" err="1"/>
              <a:t>PLotly</a:t>
            </a:r>
            <a:r>
              <a:rPr lang="en-US" dirty="0"/>
              <a:t> map-making help</a:t>
            </a:r>
          </a:p>
          <a:p>
            <a:r>
              <a:rPr lang="en-US" sz="2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https://www.datacamp.com/tutorial/making-map-in-python-using-plotly-library-guide</a:t>
            </a:r>
            <a:endParaRPr lang="en-US" sz="2100" dirty="0"/>
          </a:p>
          <a:p>
            <a:r>
              <a:rPr lang="en-US" sz="2100" dirty="0"/>
              <a:t>https://stats.oecd.org/Index.aspx?DataSetCode=SNA_TABLE5_ARCHIVE </a:t>
            </a:r>
          </a:p>
          <a:p>
            <a:r>
              <a:rPr lang="en-US" sz="2100" dirty="0"/>
              <a:t>https://data.oecd.org/pop/population.htm</a:t>
            </a:r>
          </a:p>
        </p:txBody>
      </p:sp>
    </p:spTree>
    <p:extLst>
      <p:ext uri="{BB962C8B-B14F-4D97-AF65-F5344CB8AC3E}">
        <p14:creationId xmlns:p14="http://schemas.microsoft.com/office/powerpoint/2010/main" val="176996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B832-7E71-FFBE-E520-785725A2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61" y="2832362"/>
            <a:ext cx="8317767" cy="2976282"/>
          </a:xfrm>
        </p:spPr>
        <p:txBody>
          <a:bodyPr/>
          <a:lstStyle/>
          <a:p>
            <a:r>
              <a:rPr lang="en-US" dirty="0"/>
              <a:t>PLEASE DRINK RESPONSIBLY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D168-B0D8-C2E0-C7E4-25594844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635"/>
          </a:xfrm>
        </p:spPr>
        <p:txBody>
          <a:bodyPr>
            <a:normAutofit/>
          </a:bodyPr>
          <a:lstStyle/>
          <a:p>
            <a:r>
              <a:rPr lang="en-US" sz="2800" dirty="0"/>
              <a:t>Exploratory Marketing Overview </a:t>
            </a:r>
            <a:endParaRPr lang="en-US" sz="2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BCC7DA-1726-4B3F-AB59-AA79B939F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05983"/>
            <a:ext cx="7886700" cy="5070980"/>
          </a:xfrm>
        </p:spPr>
        <p:txBody>
          <a:bodyPr>
            <a:normAutofit/>
          </a:bodyPr>
          <a:lstStyle/>
          <a:p>
            <a:r>
              <a:rPr lang="en-US" sz="1200" dirty="0"/>
              <a:t>Asterisk: </a:t>
            </a:r>
          </a:p>
          <a:p>
            <a:pPr lvl="1"/>
            <a:r>
              <a:rPr lang="en-US" sz="1100" dirty="0"/>
              <a:t>American food grade producer of  high proof spirits, conversion from industrial to direct consumer sales </a:t>
            </a:r>
          </a:p>
          <a:p>
            <a:pPr lvl="1"/>
            <a:r>
              <a:rPr lang="en-US" sz="1100" dirty="0"/>
              <a:t>1Mgallon, 2.2ML in sales annually</a:t>
            </a:r>
          </a:p>
          <a:p>
            <a:r>
              <a:rPr lang="en-US" sz="1200" dirty="0"/>
              <a:t>Exploratory analysis: Where should global marketing start their next steps?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9C118F0-1DB0-4042-8075-D74C12E49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514389"/>
              </p:ext>
            </p:extLst>
          </p:nvPr>
        </p:nvGraphicFramePr>
        <p:xfrm>
          <a:off x="461638" y="3770399"/>
          <a:ext cx="8358255" cy="2661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501944B-21B5-4305-83D7-67C6E16BA2F8}"/>
              </a:ext>
            </a:extLst>
          </p:cNvPr>
          <p:cNvSpPr/>
          <p:nvPr/>
        </p:nvSpPr>
        <p:spPr>
          <a:xfrm>
            <a:off x="324107" y="2211153"/>
            <a:ext cx="2380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8C6627-9EF3-4AF6-8334-CCCEF3E4C8D8}"/>
              </a:ext>
            </a:extLst>
          </p:cNvPr>
          <p:cNvSpPr/>
          <p:nvPr/>
        </p:nvSpPr>
        <p:spPr>
          <a:xfrm>
            <a:off x="2853381" y="2556902"/>
            <a:ext cx="1725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F2A4F4F6-465E-4EBD-87E0-AC730ACD2D79}"/>
              </a:ext>
            </a:extLst>
          </p:cNvPr>
          <p:cNvSpPr txBox="1">
            <a:spLocks/>
          </p:cNvSpPr>
          <p:nvPr/>
        </p:nvSpPr>
        <p:spPr>
          <a:xfrm>
            <a:off x="4377448" y="3060831"/>
            <a:ext cx="1816684" cy="344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our consumer	</a:t>
            </a: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7197EFB8-0DDB-407C-B172-9334D130653C}"/>
              </a:ext>
            </a:extLst>
          </p:cNvPr>
          <p:cNvSpPr txBox="1">
            <a:spLocks/>
          </p:cNvSpPr>
          <p:nvPr/>
        </p:nvSpPr>
        <p:spPr>
          <a:xfrm>
            <a:off x="6951446" y="2782655"/>
            <a:ext cx="2149365" cy="53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 dirty="0"/>
              <a:t>Price point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lvl="1"/>
            <a:endParaRPr lang="en-US" sz="1400" dirty="0"/>
          </a:p>
          <a:p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664F0B-2FA4-4592-AE04-0C7D37F5F345}"/>
              </a:ext>
            </a:extLst>
          </p:cNvPr>
          <p:cNvSpPr/>
          <p:nvPr/>
        </p:nvSpPr>
        <p:spPr>
          <a:xfrm>
            <a:off x="5631321" y="2117726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49179A-8AE0-7E1F-FC29-4A018FD025D3}"/>
              </a:ext>
            </a:extLst>
          </p:cNvPr>
          <p:cNvSpPr/>
          <p:nvPr/>
        </p:nvSpPr>
        <p:spPr>
          <a:xfrm>
            <a:off x="6706601" y="99839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702231D1-227F-B445-37FF-2E167B96FB43}"/>
              </a:ext>
            </a:extLst>
          </p:cNvPr>
          <p:cNvSpPr txBox="1">
            <a:spLocks/>
          </p:cNvSpPr>
          <p:nvPr/>
        </p:nvSpPr>
        <p:spPr>
          <a:xfrm>
            <a:off x="532162" y="2987257"/>
            <a:ext cx="2477267" cy="41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our target market	</a:t>
            </a: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92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Where is Alcohol Consumption Highest?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F43464-B68A-D67C-2E53-23DEAD6F7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85666"/>
            <a:ext cx="7975993" cy="3358068"/>
          </a:xfr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2D3F84D-612F-EB32-9979-5528FB75261B}"/>
              </a:ext>
            </a:extLst>
          </p:cNvPr>
          <p:cNvSpPr txBox="1">
            <a:spLocks/>
          </p:cNvSpPr>
          <p:nvPr/>
        </p:nvSpPr>
        <p:spPr>
          <a:xfrm>
            <a:off x="783690" y="1331259"/>
            <a:ext cx="7642368" cy="485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4032DBD-B08F-3B2B-37D3-89FEE986F4CA}"/>
              </a:ext>
            </a:extLst>
          </p:cNvPr>
          <p:cNvSpPr txBox="1">
            <a:spLocks/>
          </p:cNvSpPr>
          <p:nvPr/>
        </p:nvSpPr>
        <p:spPr>
          <a:xfrm>
            <a:off x="511628" y="4648638"/>
            <a:ext cx="8003722" cy="1534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Europe = highest per capita consumption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NEED: WPR/ AMR / EUR per capita and top 3 country per capita</a:t>
            </a:r>
          </a:p>
          <a:p>
            <a:endParaRPr lang="en-US" dirty="0"/>
          </a:p>
          <a:p>
            <a:r>
              <a:rPr lang="en-US" dirty="0"/>
              <a:t>NEED: population per country?</a:t>
            </a:r>
          </a:p>
        </p:txBody>
      </p:sp>
    </p:spTree>
    <p:extLst>
      <p:ext uri="{BB962C8B-B14F-4D97-AF65-F5344CB8AC3E}">
        <p14:creationId xmlns:p14="http://schemas.microsoft.com/office/powerpoint/2010/main" val="396087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F971-20AC-7E95-FA4B-59A87DC3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Drinks Vodka over other Spirits? 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5952E5FB-DC53-27C4-50AD-EF546D05F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7" y="2150919"/>
            <a:ext cx="8684081" cy="4454820"/>
          </a:xfrm>
        </p:spPr>
      </p:pic>
    </p:spTree>
    <p:extLst>
      <p:ext uri="{BB962C8B-B14F-4D97-AF65-F5344CB8AC3E}">
        <p14:creationId xmlns:p14="http://schemas.microsoft.com/office/powerpoint/2010/main" val="161176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75E5-41F6-AAC1-0A84-E2A41E2E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Where and Who: </a:t>
            </a:r>
            <a:br>
              <a:rPr lang="en-US" sz="2800" dirty="0"/>
            </a:br>
            <a:r>
              <a:rPr lang="en-US" sz="2800" dirty="0"/>
              <a:t>Regional Consumption by Gender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911F-077F-CE9B-B80E-D3C8D4F6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535E3B1-9E4A-F394-0BF6-760C53AC8F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AF2021B7-D18B-C0B4-40CF-1F2DFD12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06062"/>
            <a:ext cx="8004495" cy="36947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A53C18-5ACB-73AC-3854-8A6749301917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97717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Price: Regional Prospects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0A2064-89EF-6EB5-0753-C045F485D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397" y="1061643"/>
            <a:ext cx="4588055" cy="293715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6250C9-ECEB-B7AB-D340-138265E87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71648"/>
            <a:ext cx="3874508" cy="2276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38521C-FA6D-30A0-376F-DF8173EDE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97" y="4171648"/>
            <a:ext cx="3874508" cy="2302996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112503C-E94C-B258-0D97-212B109B0B42}"/>
              </a:ext>
            </a:extLst>
          </p:cNvPr>
          <p:cNvSpPr txBox="1">
            <a:spLocks/>
          </p:cNvSpPr>
          <p:nvPr/>
        </p:nvSpPr>
        <p:spPr>
          <a:xfrm>
            <a:off x="5216705" y="1061643"/>
            <a:ext cx="3502752" cy="3005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b="1" dirty="0"/>
              <a:t>Western Pacific </a:t>
            </a:r>
            <a:r>
              <a:rPr lang="en-US" sz="1400" dirty="0"/>
              <a:t>and </a:t>
            </a:r>
            <a:r>
              <a:rPr lang="en-US" sz="1400" b="1" dirty="0"/>
              <a:t>Americas : </a:t>
            </a:r>
            <a:r>
              <a:rPr lang="en-US" sz="1400" dirty="0"/>
              <a:t>highest median pricing</a:t>
            </a:r>
          </a:p>
          <a:p>
            <a:r>
              <a:rPr lang="en-US" sz="1400" dirty="0"/>
              <a:t>Of those regions, </a:t>
            </a:r>
            <a:r>
              <a:rPr lang="en-US" sz="1400" b="1" dirty="0"/>
              <a:t>Australia, Kiribati, Canada, Malaysia, and Argentina </a:t>
            </a:r>
            <a:r>
              <a:rPr lang="en-US" sz="1400" dirty="0"/>
              <a:t>average over $45/L </a:t>
            </a:r>
          </a:p>
          <a:p>
            <a:r>
              <a:rPr lang="en-US" sz="1400" b="1" dirty="0"/>
              <a:t>Australia </a:t>
            </a:r>
            <a:r>
              <a:rPr lang="en-US" sz="1400" dirty="0"/>
              <a:t>and </a:t>
            </a:r>
            <a:r>
              <a:rPr lang="en-US" sz="1400" b="1" dirty="0"/>
              <a:t>Canada</a:t>
            </a:r>
            <a:r>
              <a:rPr lang="en-US" sz="1400" dirty="0"/>
              <a:t> the most exciting prospects</a:t>
            </a:r>
          </a:p>
          <a:p>
            <a:pPr lvl="1"/>
            <a:r>
              <a:rPr lang="en-US" sz="1200" b="1" dirty="0"/>
              <a:t>Kiribati- </a:t>
            </a:r>
            <a:r>
              <a:rPr lang="en-US" sz="1200" dirty="0"/>
              <a:t>small market 121k people</a:t>
            </a:r>
          </a:p>
          <a:p>
            <a:pPr lvl="1"/>
            <a:r>
              <a:rPr lang="en-US" sz="1200" b="1" dirty="0"/>
              <a:t>Malaysia- </a:t>
            </a:r>
            <a:r>
              <a:rPr lang="en-US" sz="1200" dirty="0"/>
              <a:t>cultural taboos</a:t>
            </a:r>
          </a:p>
          <a:p>
            <a:pPr lvl="1"/>
            <a:r>
              <a:rPr lang="en-US" sz="1200" b="1" dirty="0"/>
              <a:t>Argentina- </a:t>
            </a:r>
            <a:r>
              <a:rPr lang="en-US" sz="1200" dirty="0" err="1"/>
              <a:t>macreconomic</a:t>
            </a:r>
            <a:r>
              <a:rPr lang="en-US" sz="1200" dirty="0"/>
              <a:t> concerns</a:t>
            </a:r>
            <a:endParaRPr lang="en-US" sz="1400" b="1" dirty="0"/>
          </a:p>
          <a:p>
            <a:r>
              <a:rPr lang="en-US" sz="1400" b="1" dirty="0"/>
              <a:t>Median price AUS</a:t>
            </a:r>
          </a:p>
          <a:p>
            <a:r>
              <a:rPr lang="en-US" sz="1400" b="1" dirty="0"/>
              <a:t>Median price CAN</a:t>
            </a:r>
          </a:p>
          <a:p>
            <a:r>
              <a:rPr lang="en-US" sz="1400" b="1" dirty="0"/>
              <a:t>Expected pricing range(+/-20% of region)</a:t>
            </a:r>
          </a:p>
          <a:p>
            <a:pPr lvl="1"/>
            <a:endParaRPr lang="en-US" sz="1200" dirty="0"/>
          </a:p>
          <a:p>
            <a:pPr lvl="1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6603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Spending : Regional Spending Growth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3DA8B0-45E8-672B-C15F-274A8719A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0858" y="3699304"/>
            <a:ext cx="4684886" cy="299886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E757DB-160D-9063-9EB9-9141F5EAA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57" y="1080761"/>
            <a:ext cx="4983154" cy="2426579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29FF7AA-CE16-4E73-9037-C03F3897C977}"/>
              </a:ext>
            </a:extLst>
          </p:cNvPr>
          <p:cNvSpPr txBox="1">
            <a:spLocks/>
          </p:cNvSpPr>
          <p:nvPr/>
        </p:nvSpPr>
        <p:spPr>
          <a:xfrm>
            <a:off x="5465211" y="1037374"/>
            <a:ext cx="2776285" cy="228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/>
              <a:t>Africa </a:t>
            </a:r>
            <a:r>
              <a:rPr lang="en-US" sz="1800" dirty="0"/>
              <a:t>and </a:t>
            </a:r>
            <a:r>
              <a:rPr lang="en-US" sz="1800" b="1" dirty="0"/>
              <a:t>Western Pacific </a:t>
            </a:r>
            <a:r>
              <a:rPr lang="en-US" sz="1800" dirty="0"/>
              <a:t>have highest Growth current</a:t>
            </a:r>
          </a:p>
          <a:p>
            <a:r>
              <a:rPr lang="en-US" sz="1800" b="1" dirty="0"/>
              <a:t>Middle East </a:t>
            </a:r>
            <a:r>
              <a:rPr lang="en-US" sz="1800" dirty="0"/>
              <a:t>is a small market- noise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569369F-C892-6D79-ABD1-379A01DA9AAD}"/>
              </a:ext>
            </a:extLst>
          </p:cNvPr>
          <p:cNvSpPr txBox="1">
            <a:spLocks/>
          </p:cNvSpPr>
          <p:nvPr/>
        </p:nvSpPr>
        <p:spPr>
          <a:xfrm>
            <a:off x="405857" y="3771289"/>
            <a:ext cx="3458572" cy="2607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b="1" dirty="0"/>
              <a:t>Estonia </a:t>
            </a:r>
            <a:r>
              <a:rPr lang="en-US" sz="1400" dirty="0"/>
              <a:t>exciting price growth (developing)</a:t>
            </a:r>
          </a:p>
          <a:p>
            <a:pPr lvl="1"/>
            <a:r>
              <a:rPr lang="en-US" sz="1200" dirty="0"/>
              <a:t>Cultural demand (Russian influence)</a:t>
            </a:r>
          </a:p>
          <a:p>
            <a:pPr lvl="1"/>
            <a:r>
              <a:rPr lang="en-US" sz="1200" dirty="0"/>
              <a:t>Small Population</a:t>
            </a:r>
          </a:p>
          <a:p>
            <a:r>
              <a:rPr lang="en-US" sz="1400" b="1" dirty="0"/>
              <a:t>Australia </a:t>
            </a:r>
            <a:r>
              <a:rPr lang="en-US" sz="1400" dirty="0"/>
              <a:t>and </a:t>
            </a:r>
            <a:r>
              <a:rPr lang="en-US" sz="1400" b="1" dirty="0"/>
              <a:t>Canada highest growth in price </a:t>
            </a:r>
            <a:r>
              <a:rPr lang="en-US" sz="1400" dirty="0"/>
              <a:t>outside of the European market</a:t>
            </a:r>
          </a:p>
          <a:p>
            <a:pPr lvl="1"/>
            <a:endParaRPr lang="en-US" sz="1200" dirty="0"/>
          </a:p>
          <a:p>
            <a:r>
              <a:rPr lang="en-US" sz="1400" b="1" dirty="0"/>
              <a:t>Limitations- Africa, Asia, Middle East </a:t>
            </a:r>
            <a:r>
              <a:rPr lang="en-US" sz="1400" dirty="0"/>
              <a:t>underrepresented in OECD Data</a:t>
            </a:r>
          </a:p>
        </p:txBody>
      </p:sp>
    </p:spTree>
    <p:extLst>
      <p:ext uri="{BB962C8B-B14F-4D97-AF65-F5344CB8AC3E}">
        <p14:creationId xmlns:p14="http://schemas.microsoft.com/office/powerpoint/2010/main" val="361930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Recap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511628" y="1118283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1030" name="Picture 6" descr="Flag of Estonia - Wikipedia">
            <a:extLst>
              <a:ext uri="{FF2B5EF4-FFF2-40B4-BE49-F238E27FC236}">
                <a16:creationId xmlns:a16="http://schemas.microsoft.com/office/drawing/2014/main" id="{14D0324A-64FA-7D65-5E54-B92D29A29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5" y="4931593"/>
            <a:ext cx="2623426" cy="166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aple Leaf with solid fill">
            <a:extLst>
              <a:ext uri="{FF2B5EF4-FFF2-40B4-BE49-F238E27FC236}">
                <a16:creationId xmlns:a16="http://schemas.microsoft.com/office/drawing/2014/main" id="{98E5F10B-67B3-0ED8-71B9-BFA13C98D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104" y="950992"/>
            <a:ext cx="3733009" cy="3733009"/>
          </a:xfrm>
          <a:prstGeom prst="rect">
            <a:avLst/>
          </a:prstGeom>
        </p:spPr>
      </p:pic>
      <p:pic>
        <p:nvPicPr>
          <p:cNvPr id="12" name="Graphic 11" descr="Kangaroo with solid fill">
            <a:extLst>
              <a:ext uri="{FF2B5EF4-FFF2-40B4-BE49-F238E27FC236}">
                <a16:creationId xmlns:a16="http://schemas.microsoft.com/office/drawing/2014/main" id="{A71E1021-2940-165D-35B2-A957BD581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3334" y="928724"/>
            <a:ext cx="4352560" cy="4352560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4032DBD-B08F-3B2B-37D3-89FEE986F4CA}"/>
              </a:ext>
            </a:extLst>
          </p:cNvPr>
          <p:cNvSpPr txBox="1">
            <a:spLocks/>
          </p:cNvSpPr>
          <p:nvPr/>
        </p:nvSpPr>
        <p:spPr>
          <a:xfrm>
            <a:off x="5970101" y="2694400"/>
            <a:ext cx="3173899" cy="246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Australia </a:t>
            </a:r>
          </a:p>
          <a:p>
            <a:pPr lvl="1"/>
            <a:r>
              <a:rPr lang="en-US" dirty="0"/>
              <a:t>10k miles</a:t>
            </a:r>
          </a:p>
          <a:p>
            <a:pPr lvl="1"/>
            <a:r>
              <a:rPr lang="en-US" dirty="0"/>
              <a:t>26M population</a:t>
            </a:r>
          </a:p>
          <a:p>
            <a:pPr lvl="1"/>
            <a:r>
              <a:rPr lang="en-US" dirty="0"/>
              <a:t>% Spirit vs other </a:t>
            </a:r>
            <a:r>
              <a:rPr lang="en-US" dirty="0" err="1"/>
              <a:t>Alc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B7A655F-DA1A-7E2E-2ED2-53BBC008C802}"/>
              </a:ext>
            </a:extLst>
          </p:cNvPr>
          <p:cNvSpPr txBox="1">
            <a:spLocks/>
          </p:cNvSpPr>
          <p:nvPr/>
        </p:nvSpPr>
        <p:spPr>
          <a:xfrm>
            <a:off x="533739" y="1281848"/>
            <a:ext cx="3106739" cy="23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Canada </a:t>
            </a:r>
          </a:p>
          <a:p>
            <a:pPr lvl="1"/>
            <a:r>
              <a:rPr lang="en-US" dirty="0"/>
              <a:t>440 miles</a:t>
            </a:r>
          </a:p>
          <a:p>
            <a:pPr lvl="1"/>
            <a:r>
              <a:rPr lang="en-US" dirty="0"/>
              <a:t>35M population</a:t>
            </a:r>
          </a:p>
          <a:p>
            <a:pPr lvl="1"/>
            <a:r>
              <a:rPr lang="en-US" dirty="0"/>
              <a:t>% Spirit vs other </a:t>
            </a:r>
            <a:r>
              <a:rPr lang="en-US" dirty="0" err="1"/>
              <a:t>Alc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E2C608A-21F8-0286-0A65-2FF75E1CD8BD}"/>
              </a:ext>
            </a:extLst>
          </p:cNvPr>
          <p:cNvSpPr txBox="1">
            <a:spLocks/>
          </p:cNvSpPr>
          <p:nvPr/>
        </p:nvSpPr>
        <p:spPr>
          <a:xfrm>
            <a:off x="2892202" y="4415572"/>
            <a:ext cx="3106739" cy="23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  <a:p>
            <a:r>
              <a:rPr lang="en-US" dirty="0"/>
              <a:t>Estonia </a:t>
            </a:r>
          </a:p>
          <a:p>
            <a:pPr lvl="1"/>
            <a:r>
              <a:rPr lang="en-US" dirty="0"/>
              <a:t>4132 miles</a:t>
            </a:r>
          </a:p>
          <a:p>
            <a:pPr lvl="1"/>
            <a:r>
              <a:rPr lang="en-US" dirty="0"/>
              <a:t>1.3Mpopulation</a:t>
            </a:r>
          </a:p>
          <a:p>
            <a:pPr lvl="1"/>
            <a:r>
              <a:rPr lang="en-US" dirty="0"/>
              <a:t>% Spirit vs other </a:t>
            </a:r>
            <a:r>
              <a:rPr lang="en-US" dirty="0" err="1"/>
              <a:t>Alc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58B5-EB4E-2E05-B0E1-15568936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buying what?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61E20-6ED3-6C58-6852-BD269FCB4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73" y="1853249"/>
            <a:ext cx="3384342" cy="2311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F6A94-DD36-5D27-5A31-63ECCA21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3" y="4198380"/>
            <a:ext cx="3384342" cy="2316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2D823E-0E57-6692-BBB2-851BCD1C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937" y="2460243"/>
            <a:ext cx="5030508" cy="34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5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16785</TotalTime>
  <Words>754</Words>
  <Application>Microsoft Office PowerPoint</Application>
  <PresentationFormat>On-screen Show (4:3)</PresentationFormat>
  <Paragraphs>133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 3</vt:lpstr>
      <vt:lpstr>Ion</vt:lpstr>
      <vt:lpstr>Preliminary Market Opportunities:  Asterisk Vodka </vt:lpstr>
      <vt:lpstr>Exploratory Marketing Overview </vt:lpstr>
      <vt:lpstr>Where is Alcohol Consumption Highest?</vt:lpstr>
      <vt:lpstr>Who Drinks Vodka over other Spirits? </vt:lpstr>
      <vt:lpstr>Where and Who:  Regional Consumption by Gender </vt:lpstr>
      <vt:lpstr>Price: Regional Prospects</vt:lpstr>
      <vt:lpstr>Spending : Regional Spending Growth</vt:lpstr>
      <vt:lpstr>Recap</vt:lpstr>
      <vt:lpstr>Who is buying what? </vt:lpstr>
      <vt:lpstr>Who Drinks in the Target Country?</vt:lpstr>
      <vt:lpstr>Target Countries: Drinking Age Consumers</vt:lpstr>
      <vt:lpstr>Price: Vodka vs other Alcohols</vt:lpstr>
      <vt:lpstr>Price</vt:lpstr>
      <vt:lpstr>Limitations and Further Research</vt:lpstr>
      <vt:lpstr>Resources</vt:lpstr>
      <vt:lpstr>PLEASE DRINK RESPONSIBLY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Cheben</dc:creator>
  <cp:lastModifiedBy>Caite Greenwood</cp:lastModifiedBy>
  <cp:revision>205</cp:revision>
  <cp:lastPrinted>2020-09-29T20:32:50Z</cp:lastPrinted>
  <dcterms:created xsi:type="dcterms:W3CDTF">2020-06-15T18:23:41Z</dcterms:created>
  <dcterms:modified xsi:type="dcterms:W3CDTF">2024-05-15T01:41:06Z</dcterms:modified>
</cp:coreProperties>
</file>