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21"/>
  </p:notesMasterIdLst>
  <p:sldIdLst>
    <p:sldId id="270" r:id="rId2"/>
    <p:sldId id="273" r:id="rId3"/>
    <p:sldId id="339" r:id="rId4"/>
    <p:sldId id="347" r:id="rId5"/>
    <p:sldId id="346" r:id="rId6"/>
    <p:sldId id="267" r:id="rId7"/>
    <p:sldId id="355" r:id="rId8"/>
    <p:sldId id="337" r:id="rId9"/>
    <p:sldId id="356" r:id="rId10"/>
    <p:sldId id="354" r:id="rId11"/>
    <p:sldId id="348" r:id="rId12"/>
    <p:sldId id="358" r:id="rId13"/>
    <p:sldId id="345" r:id="rId14"/>
    <p:sldId id="353" r:id="rId15"/>
    <p:sldId id="334" r:id="rId16"/>
    <p:sldId id="351" r:id="rId17"/>
    <p:sldId id="332" r:id="rId18"/>
    <p:sldId id="338" r:id="rId19"/>
    <p:sldId id="352" r:id="rId20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B45"/>
    <a:srgbClr val="FD8D3C"/>
    <a:srgbClr val="0868AC"/>
    <a:srgbClr val="006D2C"/>
    <a:srgbClr val="810F7C"/>
    <a:srgbClr val="F8A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63" d="100"/>
          <a:sy n="63" d="100"/>
        </p:scale>
        <p:origin x="1810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EF31B-9BA7-49BC-8039-11CBAE6AD98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43186-AD6A-445D-B844-26F43D424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7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https://www.pexels.com/photo/assorted-labeled-bottle-on-brown-shelf-2198400/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43186-AD6A-445D-B844-26F43D424E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00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CPI data for the three target countries, we multiplied 2012 base price by the base year CPI growth, then forecast linearly from 2022 to 2025.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43186-AD6A-445D-B844-26F43D424E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54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pulled from….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43186-AD6A-445D-B844-26F43D424E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94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 data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43186-AD6A-445D-B844-26F43D424E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15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43186-AD6A-445D-B844-26F43D424E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52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43186-AD6A-445D-B844-26F43D424E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10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43186-AD6A-445D-B844-26F43D424E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26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median pricing in AUS and Canada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43186-AD6A-445D-B844-26F43D424E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26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median pricing in AUS and Canada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43186-AD6A-445D-B844-26F43D424E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29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 the bubble map to show circles that have populations over 20M people as 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43186-AD6A-445D-B844-26F43D424E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41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7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2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76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4473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41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40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29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49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5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6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1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7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3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3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92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tutorial/making-map-in-python-using-plotly-library-guid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ree Assorted Labeled Bottle on Brown Shelf Stock Photo">
            <a:extLst>
              <a:ext uri="{FF2B5EF4-FFF2-40B4-BE49-F238E27FC236}">
                <a16:creationId xmlns:a16="http://schemas.microsoft.com/office/drawing/2014/main" id="{257203C0-21AC-EEB1-E2E4-CD38A7A4B5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2" t="29818" r="23889" b="-13097"/>
          <a:stretch/>
        </p:blipFill>
        <p:spPr bwMode="auto">
          <a:xfrm>
            <a:off x="0" y="1"/>
            <a:ext cx="9256058" cy="666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FA9A5D0-DC46-4D4E-BA70-36C30370C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06637"/>
          </a:xfrm>
        </p:spPr>
        <p:txBody>
          <a:bodyPr>
            <a:normAutofit/>
          </a:bodyPr>
          <a:lstStyle/>
          <a:p>
            <a:r>
              <a:rPr lang="en-US" sz="3600" b="1" dirty="0"/>
              <a:t>Preliminary Opportunities: </a:t>
            </a:r>
            <a:br>
              <a:rPr lang="en-US" sz="3600" b="1" dirty="0"/>
            </a:br>
            <a:r>
              <a:rPr lang="en-US" sz="3600" b="1" dirty="0"/>
              <a:t>Asterisk Vodka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Free Assorted Labeled Bottle on Brown Shelf Stock Photo">
            <a:extLst>
              <a:ext uri="{FF2B5EF4-FFF2-40B4-BE49-F238E27FC236}">
                <a16:creationId xmlns:a16="http://schemas.microsoft.com/office/drawing/2014/main" id="{6F7C39B2-9B5E-93FC-CB0B-7E8BDC2610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9" t="39231" r="4911" b="8267"/>
          <a:stretch/>
        </p:blipFill>
        <p:spPr bwMode="auto">
          <a:xfrm>
            <a:off x="0" y="3065930"/>
            <a:ext cx="9144000" cy="376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26BB9A-3782-4FFC-A29F-1A72AC2E802A}"/>
              </a:ext>
            </a:extLst>
          </p:cNvPr>
          <p:cNvCxnSpPr>
            <a:cxnSpLocks/>
          </p:cNvCxnSpPr>
          <p:nvPr/>
        </p:nvCxnSpPr>
        <p:spPr>
          <a:xfrm flipH="1">
            <a:off x="1143000" y="2610831"/>
            <a:ext cx="6858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42AD847-DEE9-7535-3BA4-9EB3EFE71704}"/>
              </a:ext>
            </a:extLst>
          </p:cNvPr>
          <p:cNvSpPr/>
          <p:nvPr/>
        </p:nvSpPr>
        <p:spPr>
          <a:xfrm>
            <a:off x="6684526" y="272513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43246"/>
            <a:ext cx="6858000" cy="1655762"/>
          </a:xfrm>
        </p:spPr>
        <p:txBody>
          <a:bodyPr>
            <a:normAutofit/>
          </a:bodyPr>
          <a:lstStyle/>
          <a:p>
            <a:r>
              <a:rPr lang="en-US" sz="1800" i="1" dirty="0"/>
              <a:t>May 2024</a:t>
            </a:r>
          </a:p>
        </p:txBody>
      </p:sp>
    </p:spTree>
    <p:extLst>
      <p:ext uri="{BB962C8B-B14F-4D97-AF65-F5344CB8AC3E}">
        <p14:creationId xmlns:p14="http://schemas.microsoft.com/office/powerpoint/2010/main" val="262358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371B-8DC2-4D45-8F0B-DD73E387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3356"/>
            <a:ext cx="7886700" cy="678287"/>
          </a:xfrm>
        </p:spPr>
        <p:txBody>
          <a:bodyPr>
            <a:normAutofit/>
          </a:bodyPr>
          <a:lstStyle/>
          <a:p>
            <a:r>
              <a:rPr lang="en-US" sz="2400" dirty="0"/>
              <a:t>Spending : Regional Spending Growth</a:t>
            </a:r>
            <a:endParaRPr lang="en-US" sz="2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6BB9A-3782-4FFC-A29F-1A72AC2E802A}"/>
              </a:ext>
            </a:extLst>
          </p:cNvPr>
          <p:cNvCxnSpPr>
            <a:cxnSpLocks/>
          </p:cNvCxnSpPr>
          <p:nvPr/>
        </p:nvCxnSpPr>
        <p:spPr>
          <a:xfrm flipH="1">
            <a:off x="628650" y="956736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485BC1-9513-42A5-AF72-3344E0BA19A2}"/>
              </a:ext>
            </a:extLst>
          </p:cNvPr>
          <p:cNvSpPr txBox="1">
            <a:spLocks/>
          </p:cNvSpPr>
          <p:nvPr/>
        </p:nvSpPr>
        <p:spPr>
          <a:xfrm>
            <a:off x="872982" y="1080761"/>
            <a:ext cx="7875890" cy="33376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F6BC6-6192-0AE9-A8F9-3A766E4EC900}"/>
              </a:ext>
            </a:extLst>
          </p:cNvPr>
          <p:cNvSpPr/>
          <p:nvPr/>
        </p:nvSpPr>
        <p:spPr>
          <a:xfrm>
            <a:off x="6684850" y="159835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D1141470-6EC0-4A38-66F1-59702EC78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8873" y="656021"/>
            <a:ext cx="10070240" cy="6042144"/>
          </a:xfrm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569369F-C892-6D79-ABD1-379A01DA9AAD}"/>
              </a:ext>
            </a:extLst>
          </p:cNvPr>
          <p:cNvSpPr txBox="1">
            <a:spLocks/>
          </p:cNvSpPr>
          <p:nvPr/>
        </p:nvSpPr>
        <p:spPr>
          <a:xfrm>
            <a:off x="4955564" y="2387942"/>
            <a:ext cx="3458572" cy="26077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400" b="1" dirty="0"/>
              <a:t>Estonia </a:t>
            </a:r>
            <a:r>
              <a:rPr lang="en-US" sz="1400" dirty="0"/>
              <a:t>exciting price growth (developing)</a:t>
            </a:r>
          </a:p>
          <a:p>
            <a:pPr lvl="1"/>
            <a:r>
              <a:rPr lang="en-US" sz="1200" dirty="0"/>
              <a:t>Cultural demand (Russian influence)</a:t>
            </a:r>
          </a:p>
          <a:p>
            <a:pPr lvl="1"/>
            <a:r>
              <a:rPr lang="en-US" sz="1200" dirty="0"/>
              <a:t>Small Population</a:t>
            </a:r>
          </a:p>
          <a:p>
            <a:pPr lvl="1"/>
            <a:r>
              <a:rPr lang="en-US" sz="1200" dirty="0"/>
              <a:t>Median price </a:t>
            </a:r>
          </a:p>
          <a:p>
            <a:r>
              <a:rPr lang="en-US" sz="1400" b="1" dirty="0"/>
              <a:t>Australia </a:t>
            </a:r>
            <a:r>
              <a:rPr lang="en-US" sz="1400" dirty="0"/>
              <a:t>and </a:t>
            </a:r>
            <a:r>
              <a:rPr lang="en-US" sz="1400" b="1" dirty="0"/>
              <a:t>Canada highest growth in price </a:t>
            </a:r>
            <a:r>
              <a:rPr lang="en-US" sz="1400" dirty="0"/>
              <a:t>outside of the European market</a:t>
            </a:r>
          </a:p>
          <a:p>
            <a:pPr lvl="1"/>
            <a:endParaRPr lang="en-US" sz="1200" dirty="0"/>
          </a:p>
          <a:p>
            <a:r>
              <a:rPr lang="en-US" sz="1400" b="1" dirty="0"/>
              <a:t>Limitations- Africa, Asia, Middle East </a:t>
            </a:r>
            <a:r>
              <a:rPr lang="en-US" sz="1400" dirty="0"/>
              <a:t>underrepresented in OECD Data</a:t>
            </a:r>
          </a:p>
        </p:txBody>
      </p:sp>
    </p:spTree>
    <p:extLst>
      <p:ext uri="{BB962C8B-B14F-4D97-AF65-F5344CB8AC3E}">
        <p14:creationId xmlns:p14="http://schemas.microsoft.com/office/powerpoint/2010/main" val="2736054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AA79-AA61-29AE-CAC4-645C58A2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Price: Spirits vs other Alcohols</a:t>
            </a:r>
          </a:p>
        </p:txBody>
      </p:sp>
      <p:pic>
        <p:nvPicPr>
          <p:cNvPr id="8" name="Content Placeholder 7" descr="A graph of alcohol and alcohol&#10;&#10;Description automatically generated">
            <a:extLst>
              <a:ext uri="{FF2B5EF4-FFF2-40B4-BE49-F238E27FC236}">
                <a16:creationId xmlns:a16="http://schemas.microsoft.com/office/drawing/2014/main" id="{D552A92C-FD10-2310-1CB5-540C919B9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931138"/>
            <a:ext cx="7298858" cy="5474144"/>
          </a:xfr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70238D7-B09A-3315-858E-D0A3FDE1A75E}"/>
              </a:ext>
            </a:extLst>
          </p:cNvPr>
          <p:cNvSpPr txBox="1">
            <a:spLocks/>
          </p:cNvSpPr>
          <p:nvPr/>
        </p:nvSpPr>
        <p:spPr>
          <a:xfrm>
            <a:off x="6315455" y="1548320"/>
            <a:ext cx="2731009" cy="4559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/>
              <a:t>Spirits tend to cost more than other alcohols. </a:t>
            </a:r>
          </a:p>
          <a:p>
            <a:r>
              <a:rPr lang="en-US" sz="1600" dirty="0"/>
              <a:t>In </a:t>
            </a:r>
            <a:r>
              <a:rPr lang="en-US" sz="1600" b="1" dirty="0"/>
              <a:t>Canada </a:t>
            </a:r>
            <a:r>
              <a:rPr lang="en-US" sz="1600" dirty="0"/>
              <a:t>and </a:t>
            </a:r>
            <a:r>
              <a:rPr lang="en-US" sz="1600" b="1" dirty="0"/>
              <a:t>Australia</a:t>
            </a:r>
            <a:r>
              <a:rPr lang="en-US" sz="1600" dirty="0"/>
              <a:t> this gap is narrower that in </a:t>
            </a:r>
            <a:r>
              <a:rPr lang="en-US" sz="1600" b="1" dirty="0"/>
              <a:t>Estonia</a:t>
            </a:r>
            <a:r>
              <a:rPr lang="en-US" sz="1600" dirty="0"/>
              <a:t>, suggestion room for price growth in Estonia</a:t>
            </a:r>
          </a:p>
          <a:p>
            <a:r>
              <a:rPr lang="en-US" sz="1600" dirty="0"/>
              <a:t>Overall price point is much lower in </a:t>
            </a:r>
            <a:r>
              <a:rPr lang="en-US" sz="1600" b="1" dirty="0"/>
              <a:t>Estonia</a:t>
            </a:r>
            <a:r>
              <a:rPr lang="en-US" sz="1600" dirty="0"/>
              <a:t>,  suggesting more research is needed into actual margins in the region that might be skewed by tax or cheap production costs etc.  </a:t>
            </a:r>
          </a:p>
        </p:txBody>
      </p:sp>
    </p:spTree>
    <p:extLst>
      <p:ext uri="{BB962C8B-B14F-4D97-AF65-F5344CB8AC3E}">
        <p14:creationId xmlns:p14="http://schemas.microsoft.com/office/powerpoint/2010/main" val="341826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AA79-AA61-29AE-CAC4-645C58A2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Target Pricing- Linear Forecast</a:t>
            </a:r>
          </a:p>
        </p:txBody>
      </p:sp>
      <p:pic>
        <p:nvPicPr>
          <p:cNvPr id="6" name="Content Placeholder 5" descr="A graph with lines and numbers on it&#10;&#10;Description automatically generated">
            <a:extLst>
              <a:ext uri="{FF2B5EF4-FFF2-40B4-BE49-F238E27FC236}">
                <a16:creationId xmlns:a16="http://schemas.microsoft.com/office/drawing/2014/main" id="{14936C2D-0243-7AD8-1325-13984CE4E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271" y="975360"/>
            <a:ext cx="8913937" cy="5742431"/>
          </a:xfr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84B63F-0C7F-0B44-E6AB-6578C515341F}"/>
              </a:ext>
            </a:extLst>
          </p:cNvPr>
          <p:cNvSpPr/>
          <p:nvPr/>
        </p:nvSpPr>
        <p:spPr>
          <a:xfrm>
            <a:off x="6120384" y="4677182"/>
            <a:ext cx="2387547" cy="14005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With +/-20% range</a:t>
            </a:r>
          </a:p>
          <a:p>
            <a:r>
              <a:rPr lang="en-US" b="1" dirty="0"/>
              <a:t>AUS- </a:t>
            </a:r>
            <a:r>
              <a:rPr lang="en-US" dirty="0"/>
              <a:t>$17.59-26.23</a:t>
            </a:r>
          </a:p>
          <a:p>
            <a:r>
              <a:rPr lang="en-US" b="1" dirty="0"/>
              <a:t>EST-</a:t>
            </a:r>
            <a:r>
              <a:rPr lang="en-US" dirty="0"/>
              <a:t> $11.85-17.78</a:t>
            </a:r>
          </a:p>
          <a:p>
            <a:r>
              <a:rPr lang="en-US" b="1" dirty="0"/>
              <a:t>CAN- </a:t>
            </a:r>
            <a:r>
              <a:rPr lang="en-US" dirty="0"/>
              <a:t>$9.96-14.94</a:t>
            </a:r>
          </a:p>
        </p:txBody>
      </p:sp>
    </p:spTree>
    <p:extLst>
      <p:ext uri="{BB962C8B-B14F-4D97-AF65-F5344CB8AC3E}">
        <p14:creationId xmlns:p14="http://schemas.microsoft.com/office/powerpoint/2010/main" val="3185641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371B-8DC2-4D45-8F0B-DD73E387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3356"/>
            <a:ext cx="7886700" cy="678287"/>
          </a:xfrm>
        </p:spPr>
        <p:txBody>
          <a:bodyPr>
            <a:normAutofit/>
          </a:bodyPr>
          <a:lstStyle/>
          <a:p>
            <a:r>
              <a:rPr lang="en-US" sz="2800" dirty="0"/>
              <a:t>Recap: Recommended Targets</a:t>
            </a: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6BB9A-3782-4FFC-A29F-1A72AC2E802A}"/>
              </a:ext>
            </a:extLst>
          </p:cNvPr>
          <p:cNvCxnSpPr>
            <a:cxnSpLocks/>
          </p:cNvCxnSpPr>
          <p:nvPr/>
        </p:nvCxnSpPr>
        <p:spPr>
          <a:xfrm flipH="1">
            <a:off x="628650" y="956736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485BC1-9513-42A5-AF72-3344E0BA19A2}"/>
              </a:ext>
            </a:extLst>
          </p:cNvPr>
          <p:cNvSpPr txBox="1">
            <a:spLocks/>
          </p:cNvSpPr>
          <p:nvPr/>
        </p:nvSpPr>
        <p:spPr>
          <a:xfrm>
            <a:off x="511628" y="1118283"/>
            <a:ext cx="7875890" cy="33376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F6BC6-6192-0AE9-A8F9-3A766E4EC900}"/>
              </a:ext>
            </a:extLst>
          </p:cNvPr>
          <p:cNvSpPr/>
          <p:nvPr/>
        </p:nvSpPr>
        <p:spPr>
          <a:xfrm>
            <a:off x="6684850" y="159835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  <p:pic>
        <p:nvPicPr>
          <p:cNvPr id="1030" name="Picture 6" descr="Flag of Estonia - Wikipedia">
            <a:extLst>
              <a:ext uri="{FF2B5EF4-FFF2-40B4-BE49-F238E27FC236}">
                <a16:creationId xmlns:a16="http://schemas.microsoft.com/office/drawing/2014/main" id="{14D0324A-64FA-7D65-5E54-B92D29A29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88" y="4691893"/>
            <a:ext cx="2623426" cy="166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Maple Leaf with solid fill">
            <a:extLst>
              <a:ext uri="{FF2B5EF4-FFF2-40B4-BE49-F238E27FC236}">
                <a16:creationId xmlns:a16="http://schemas.microsoft.com/office/drawing/2014/main" id="{98E5F10B-67B3-0ED8-71B9-BFA13C98D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74715" y="928724"/>
            <a:ext cx="3733009" cy="3733009"/>
          </a:xfrm>
          <a:prstGeom prst="rect">
            <a:avLst/>
          </a:prstGeom>
        </p:spPr>
      </p:pic>
      <p:pic>
        <p:nvPicPr>
          <p:cNvPr id="12" name="Graphic 11" descr="Kangaroo with solid fill">
            <a:extLst>
              <a:ext uri="{FF2B5EF4-FFF2-40B4-BE49-F238E27FC236}">
                <a16:creationId xmlns:a16="http://schemas.microsoft.com/office/drawing/2014/main" id="{A71E1021-2940-165D-35B2-A957BD5810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1871" y="823107"/>
            <a:ext cx="4352560" cy="4352560"/>
          </a:xfrm>
          <a:prstGeom prst="rect">
            <a:avLst/>
          </a:prstGeom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4032DBD-B08F-3B2B-37D3-89FEE986F4CA}"/>
              </a:ext>
            </a:extLst>
          </p:cNvPr>
          <p:cNvSpPr txBox="1">
            <a:spLocks/>
          </p:cNvSpPr>
          <p:nvPr/>
        </p:nvSpPr>
        <p:spPr>
          <a:xfrm>
            <a:off x="4041980" y="2046136"/>
            <a:ext cx="3173899" cy="2469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Australia </a:t>
            </a:r>
          </a:p>
          <a:p>
            <a:pPr lvl="1"/>
            <a:r>
              <a:rPr lang="en-US" dirty="0"/>
              <a:t>10k miles</a:t>
            </a:r>
          </a:p>
          <a:p>
            <a:pPr lvl="1"/>
            <a:r>
              <a:rPr lang="en-US" dirty="0"/>
              <a:t>26M population</a:t>
            </a:r>
          </a:p>
          <a:p>
            <a:pPr lvl="1"/>
            <a:r>
              <a:rPr lang="en-US" dirty="0"/>
              <a:t>High price average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B7A655F-DA1A-7E2E-2ED2-53BBC008C802}"/>
              </a:ext>
            </a:extLst>
          </p:cNvPr>
          <p:cNvSpPr txBox="1">
            <a:spLocks/>
          </p:cNvSpPr>
          <p:nvPr/>
        </p:nvSpPr>
        <p:spPr>
          <a:xfrm>
            <a:off x="417363" y="1202693"/>
            <a:ext cx="3106739" cy="23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Canada </a:t>
            </a:r>
          </a:p>
          <a:p>
            <a:pPr lvl="1"/>
            <a:r>
              <a:rPr lang="en-US" dirty="0"/>
              <a:t>440 miles</a:t>
            </a:r>
          </a:p>
          <a:p>
            <a:pPr lvl="1"/>
            <a:r>
              <a:rPr lang="en-US" dirty="0"/>
              <a:t>35M population</a:t>
            </a:r>
          </a:p>
          <a:p>
            <a:pPr lvl="1"/>
            <a:r>
              <a:rPr lang="en-US" dirty="0"/>
              <a:t>Solid price average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E2C608A-21F8-0286-0A65-2FF75E1CD8BD}"/>
              </a:ext>
            </a:extLst>
          </p:cNvPr>
          <p:cNvSpPr txBox="1">
            <a:spLocks/>
          </p:cNvSpPr>
          <p:nvPr/>
        </p:nvSpPr>
        <p:spPr>
          <a:xfrm>
            <a:off x="1501605" y="4237203"/>
            <a:ext cx="3106739" cy="23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  <a:p>
            <a:r>
              <a:rPr lang="en-US" dirty="0"/>
              <a:t>Estonia </a:t>
            </a:r>
          </a:p>
          <a:p>
            <a:pPr lvl="1"/>
            <a:r>
              <a:rPr lang="en-US" dirty="0"/>
              <a:t>4132 miles</a:t>
            </a:r>
          </a:p>
          <a:p>
            <a:pPr lvl="1"/>
            <a:r>
              <a:rPr lang="en-US" dirty="0"/>
              <a:t>1.3Mpopulation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Fast Growth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4BE643-48FC-FF46-E03D-7CD8A709A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864696"/>
              </p:ext>
            </p:extLst>
          </p:nvPr>
        </p:nvGraphicFramePr>
        <p:xfrm>
          <a:off x="4289012" y="4672474"/>
          <a:ext cx="4622800" cy="1666646"/>
        </p:xfrm>
        <a:graphic>
          <a:graphicData uri="http://schemas.openxmlformats.org/drawingml/2006/table">
            <a:tbl>
              <a:tblPr/>
              <a:tblGrid>
                <a:gridCol w="990124">
                  <a:extLst>
                    <a:ext uri="{9D8B030D-6E8A-4147-A177-3AD203B41FA5}">
                      <a16:colId xmlns:a16="http://schemas.microsoft.com/office/drawing/2014/main" val="3659275211"/>
                    </a:ext>
                  </a:extLst>
                </a:gridCol>
                <a:gridCol w="887369">
                  <a:extLst>
                    <a:ext uri="{9D8B030D-6E8A-4147-A177-3AD203B41FA5}">
                      <a16:colId xmlns:a16="http://schemas.microsoft.com/office/drawing/2014/main" val="2906352879"/>
                    </a:ext>
                  </a:extLst>
                </a:gridCol>
                <a:gridCol w="865707">
                  <a:extLst>
                    <a:ext uri="{9D8B030D-6E8A-4147-A177-3AD203B41FA5}">
                      <a16:colId xmlns:a16="http://schemas.microsoft.com/office/drawing/2014/main" val="28885851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653902353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444346608"/>
                    </a:ext>
                  </a:extLst>
                </a:gridCol>
              </a:tblGrid>
              <a:tr h="641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COUNTRY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Total Alcohol Consumption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Spirits 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Total Spirits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Asterisk Market 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030855"/>
                  </a:ext>
                </a:extLst>
              </a:tr>
              <a:tr h="3418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AUS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249431247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3117891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26%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821606"/>
                  </a:ext>
                </a:extLst>
              </a:tr>
              <a:tr h="3418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EST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10906558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841986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95%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7978860"/>
                  </a:ext>
                </a:extLst>
              </a:tr>
              <a:tr h="3418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CAN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583966958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12263306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288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754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58B5-EB4E-2E05-B0E1-15568936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buying what?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561E20-6ED3-6C58-6852-BD269FCB4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673" y="1853249"/>
            <a:ext cx="3384342" cy="23111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3F6A94-DD36-5D27-5A31-63ECCA219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73" y="4198380"/>
            <a:ext cx="3384342" cy="2316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2D823E-0E57-6692-BBB2-851BCD1CF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937" y="2460243"/>
            <a:ext cx="5030508" cy="340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5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371B-8DC2-4D45-8F0B-DD73E387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3356"/>
            <a:ext cx="7886700" cy="678287"/>
          </a:xfrm>
        </p:spPr>
        <p:txBody>
          <a:bodyPr>
            <a:normAutofit/>
          </a:bodyPr>
          <a:lstStyle/>
          <a:p>
            <a:r>
              <a:rPr lang="en-US" sz="2800" dirty="0"/>
              <a:t>Who Drinks in the Target Country?</a:t>
            </a: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6BB9A-3782-4FFC-A29F-1A72AC2E802A}"/>
              </a:ext>
            </a:extLst>
          </p:cNvPr>
          <p:cNvCxnSpPr>
            <a:cxnSpLocks/>
          </p:cNvCxnSpPr>
          <p:nvPr/>
        </p:nvCxnSpPr>
        <p:spPr>
          <a:xfrm flipH="1">
            <a:off x="628650" y="956736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9BB2627-FE2F-B019-DB6C-A7DE08FB4139}"/>
              </a:ext>
            </a:extLst>
          </p:cNvPr>
          <p:cNvSpPr/>
          <p:nvPr/>
        </p:nvSpPr>
        <p:spPr>
          <a:xfrm>
            <a:off x="6684850" y="159835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  <p:pic>
        <p:nvPicPr>
          <p:cNvPr id="11" name="Content Placeholder 10" descr="A graph with orange and blue bars&#10;&#10;Description automatically generated">
            <a:extLst>
              <a:ext uri="{FF2B5EF4-FFF2-40B4-BE49-F238E27FC236}">
                <a16:creationId xmlns:a16="http://schemas.microsoft.com/office/drawing/2014/main" id="{1F7C3139-D34D-64BE-4375-D7DDE00CA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208859"/>
            <a:ext cx="7898472" cy="375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A1CA2883-2176-1AAB-74F8-744A88FE95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65E5194-6A76-110B-2572-0B13840081EF}"/>
              </a:ext>
            </a:extLst>
          </p:cNvPr>
          <p:cNvSpPr txBox="1">
            <a:spLocks/>
          </p:cNvSpPr>
          <p:nvPr/>
        </p:nvSpPr>
        <p:spPr>
          <a:xfrm>
            <a:off x="628650" y="5499847"/>
            <a:ext cx="7547162" cy="1198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7" lvl="1" indent="0">
              <a:buNone/>
            </a:pPr>
            <a:r>
              <a:rPr lang="en-US" dirty="0"/>
              <a:t>On average, every weekend, Canadian, Australian, and Estonian men drink a fifth…. </a:t>
            </a:r>
          </a:p>
          <a:p>
            <a:pPr marL="457207" lvl="1" indent="0">
              <a:buNone/>
            </a:pPr>
            <a:r>
              <a:rPr lang="en-US" sz="600" dirty="0"/>
              <a:t>Not a </a:t>
            </a:r>
            <a:r>
              <a:rPr lang="en-US" sz="1400" dirty="0"/>
              <a:t>FACT: Average Texas Tech student drinks this before breakfast.</a:t>
            </a:r>
          </a:p>
        </p:txBody>
      </p:sp>
    </p:spTree>
    <p:extLst>
      <p:ext uri="{BB962C8B-B14F-4D97-AF65-F5344CB8AC3E}">
        <p14:creationId xmlns:p14="http://schemas.microsoft.com/office/powerpoint/2010/main" val="3806980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0585-6AD7-08A9-E331-C08D227C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Countries: Drinking Age Consumers</a:t>
            </a:r>
          </a:p>
        </p:txBody>
      </p:sp>
      <p:pic>
        <p:nvPicPr>
          <p:cNvPr id="5" name="Content Placeholder 4" descr="A graph with text on it&#10;&#10;Description automatically generated">
            <a:extLst>
              <a:ext uri="{FF2B5EF4-FFF2-40B4-BE49-F238E27FC236}">
                <a16:creationId xmlns:a16="http://schemas.microsoft.com/office/drawing/2014/main" id="{DACD43F0-C09F-FC60-6A27-42C80BE9D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89" y="2015062"/>
            <a:ext cx="8035989" cy="3578914"/>
          </a:xfr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5F8A567-CF97-47F7-BA9D-E087AECA0E67}"/>
              </a:ext>
            </a:extLst>
          </p:cNvPr>
          <p:cNvSpPr txBox="1">
            <a:spLocks/>
          </p:cNvSpPr>
          <p:nvPr/>
        </p:nvSpPr>
        <p:spPr>
          <a:xfrm>
            <a:off x="638978" y="5673687"/>
            <a:ext cx="7536834" cy="1024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7" lvl="1" indent="0">
              <a:buNone/>
            </a:pPr>
            <a:r>
              <a:rPr lang="en-US" sz="1400" dirty="0"/>
              <a:t>NOTE: Women make up a higher percentage of the total population in all age ranges.  Women skew older. </a:t>
            </a:r>
          </a:p>
        </p:txBody>
      </p:sp>
    </p:spTree>
    <p:extLst>
      <p:ext uri="{BB962C8B-B14F-4D97-AF65-F5344CB8AC3E}">
        <p14:creationId xmlns:p14="http://schemas.microsoft.com/office/powerpoint/2010/main" val="4283909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371B-8DC2-4D45-8F0B-DD73E387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3356"/>
            <a:ext cx="7886700" cy="678287"/>
          </a:xfrm>
        </p:spPr>
        <p:txBody>
          <a:bodyPr>
            <a:normAutofit/>
          </a:bodyPr>
          <a:lstStyle/>
          <a:p>
            <a:r>
              <a:rPr lang="en-US" sz="2800" dirty="0"/>
              <a:t>Limitations and Further Research</a:t>
            </a: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6BB9A-3782-4FFC-A29F-1A72AC2E802A}"/>
              </a:ext>
            </a:extLst>
          </p:cNvPr>
          <p:cNvCxnSpPr>
            <a:cxnSpLocks/>
          </p:cNvCxnSpPr>
          <p:nvPr/>
        </p:nvCxnSpPr>
        <p:spPr>
          <a:xfrm flipH="1">
            <a:off x="628650" y="956736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7686B0B0-CA23-41D7-93E3-B7FB007B6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251448"/>
              </p:ext>
            </p:extLst>
          </p:nvPr>
        </p:nvGraphicFramePr>
        <p:xfrm>
          <a:off x="227614" y="1224092"/>
          <a:ext cx="8688771" cy="53595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6071">
                  <a:extLst>
                    <a:ext uri="{9D8B030D-6E8A-4147-A177-3AD203B41FA5}">
                      <a16:colId xmlns:a16="http://schemas.microsoft.com/office/drawing/2014/main" val="4192470986"/>
                    </a:ext>
                  </a:extLst>
                </a:gridCol>
                <a:gridCol w="6372700">
                  <a:extLst>
                    <a:ext uri="{9D8B030D-6E8A-4147-A177-3AD203B41FA5}">
                      <a16:colId xmlns:a16="http://schemas.microsoft.com/office/drawing/2014/main" val="539469567"/>
                    </a:ext>
                  </a:extLst>
                </a:gridCol>
              </a:tblGrid>
              <a:tr h="389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Who is buying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Women or men? Which is the BUYER vs CONSUMER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Language Barrier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Estonia vs Canada vs Australia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9316017"/>
                  </a:ext>
                </a:extLst>
              </a:tr>
              <a:tr h="389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Brand/ National loyalty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Are there patriotic or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othe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reasons for spirit popularity and consumption.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3369608"/>
                  </a:ext>
                </a:extLst>
              </a:tr>
              <a:tr h="447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Age Range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What is the legal drinking age and how does that affect consumption patterns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2479107"/>
                  </a:ext>
                </a:extLst>
              </a:tr>
              <a:tr h="447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Accessibility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Distance to point of sale,  ecommerce, express couriers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3106740"/>
                  </a:ext>
                </a:extLst>
              </a:tr>
              <a:tr h="417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Competition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Cosmetics, industrial,and other brands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Foreign Exchange Rate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Fluctuations and hedging requirements, double ledgering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4332223"/>
                  </a:ext>
                </a:extLst>
              </a:tr>
              <a:tr h="269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Tax Environment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What proportion of cost and price is tax? Is that tax producer, seller, or consumer burden?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9268134"/>
                  </a:ext>
                </a:extLst>
              </a:tr>
              <a:tr h="530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Macroeconomic Environment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Conflicts and recessions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2873706"/>
                  </a:ext>
                </a:extLst>
              </a:tr>
              <a:tr h="5758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Distribution and Logistics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Shipping cost and time it takes to get to consumer from production facility (US)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9501242"/>
                  </a:ext>
                </a:extLst>
              </a:tr>
              <a:tr h="3936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Seasonality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Drill down needed to determine the best time of year to launch based on chosen country seasonal trends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1900959"/>
                  </a:ext>
                </a:extLst>
              </a:tr>
              <a:tr h="367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Wage Growth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Where is growing markets? What is income per capita, income median, and how is that structured for our market audience in each country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6760320"/>
                  </a:ext>
                </a:extLst>
              </a:tr>
              <a:tr h="278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Underlying Data Age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 more data becomes available for 2024, clearer pictures can be made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424231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C3E071C-A72C-D4C8-635F-33E0856D5DC1}"/>
              </a:ext>
            </a:extLst>
          </p:cNvPr>
          <p:cNvSpPr/>
          <p:nvPr/>
        </p:nvSpPr>
        <p:spPr>
          <a:xfrm>
            <a:off x="6684850" y="159835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4066312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5B26-09DD-88A4-B1AE-2A54C3E7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44C9A-70A7-DEAA-703A-9C7328F08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https://www.statista.com/statistics/256598/global-inflation-rate-compared-to-previous-year/</a:t>
            </a:r>
          </a:p>
          <a:p>
            <a:r>
              <a:rPr lang="en-US" dirty="0"/>
              <a:t>https://genderdata.worldbank.org/en/indicator/sh-alc-pcap-li</a:t>
            </a:r>
          </a:p>
          <a:p>
            <a:r>
              <a:rPr lang="en-US" dirty="0"/>
              <a:t>https://www.who.int/data/gho/info/gho-odata-api- "drinks.csv“</a:t>
            </a:r>
          </a:p>
          <a:p>
            <a:r>
              <a:rPr lang="en-US" dirty="0"/>
              <a:t>https://gist.github.com/aegorenkov/f7f0f8d6e9cc17ca9774572e224e2ad14- </a:t>
            </a:r>
            <a:r>
              <a:rPr lang="en-US" dirty="0" err="1"/>
              <a:t>PLotly</a:t>
            </a:r>
            <a:r>
              <a:rPr lang="en-US" dirty="0"/>
              <a:t> map-making help</a:t>
            </a:r>
          </a:p>
          <a:p>
            <a:r>
              <a:rPr lang="en-US" sz="21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https://www.datacamp.com/tutorial/making-map-in-python-using-plotly-library-guide</a:t>
            </a:r>
            <a:endParaRPr lang="en-US" sz="2100" dirty="0"/>
          </a:p>
          <a:p>
            <a:r>
              <a:rPr lang="en-US" sz="2100" dirty="0"/>
              <a:t>https://stats.oecd.org/Index.aspx?DataSetCode=SNA_TABLE5_ARCHIVE </a:t>
            </a:r>
          </a:p>
          <a:p>
            <a:r>
              <a:rPr lang="en-US" sz="2100" dirty="0"/>
              <a:t>https://data.oecd.org/pop/population.htm</a:t>
            </a:r>
          </a:p>
        </p:txBody>
      </p:sp>
    </p:spTree>
    <p:extLst>
      <p:ext uri="{BB962C8B-B14F-4D97-AF65-F5344CB8AC3E}">
        <p14:creationId xmlns:p14="http://schemas.microsoft.com/office/powerpoint/2010/main" val="1769967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ree Assorted Labeled Bottle on Brown Shelf Stock Photo">
            <a:extLst>
              <a:ext uri="{FF2B5EF4-FFF2-40B4-BE49-F238E27FC236}">
                <a16:creationId xmlns:a16="http://schemas.microsoft.com/office/drawing/2014/main" id="{086C2B9F-915D-2201-63A7-05538B7BE4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" t="8955" r="29842" b="8376"/>
          <a:stretch/>
        </p:blipFill>
        <p:spPr bwMode="auto">
          <a:xfrm>
            <a:off x="0" y="99839"/>
            <a:ext cx="9057622" cy="665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68B832-7E71-FFBE-E520-785725A20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16" y="2548616"/>
            <a:ext cx="8317767" cy="2976282"/>
          </a:xfrm>
        </p:spPr>
        <p:txBody>
          <a:bodyPr/>
          <a:lstStyle/>
          <a:p>
            <a:pPr algn="ctr"/>
            <a:r>
              <a:rPr lang="en-US" dirty="0"/>
              <a:t>DRINK RESPONSIBLY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CD168-B0D8-C2E0-C7E4-255948444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03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ree Assorted Labeled Bottle on Brown Shelf Stock Photo">
            <a:extLst>
              <a:ext uri="{FF2B5EF4-FFF2-40B4-BE49-F238E27FC236}">
                <a16:creationId xmlns:a16="http://schemas.microsoft.com/office/drawing/2014/main" id="{B3BFD71F-27E7-1BC3-22A6-91503C3B36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" t="8955" r="29842" b="8376"/>
          <a:stretch/>
        </p:blipFill>
        <p:spPr bwMode="auto">
          <a:xfrm>
            <a:off x="43189" y="99839"/>
            <a:ext cx="9057622" cy="665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CF371B-8DC2-4D45-8F0B-DD73E387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5635"/>
          </a:xfrm>
        </p:spPr>
        <p:txBody>
          <a:bodyPr>
            <a:normAutofit/>
          </a:bodyPr>
          <a:lstStyle/>
          <a:p>
            <a:r>
              <a:rPr lang="en-US" sz="2800" dirty="0"/>
              <a:t>Exploratory Marketing Overview </a:t>
            </a:r>
            <a:endParaRPr lang="en-US" sz="24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EBCC7DA-1726-4B3F-AB59-AA79B939F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05983"/>
            <a:ext cx="7886700" cy="5070980"/>
          </a:xfrm>
        </p:spPr>
        <p:txBody>
          <a:bodyPr>
            <a:normAutofit/>
          </a:bodyPr>
          <a:lstStyle/>
          <a:p>
            <a:r>
              <a:rPr lang="en-US" b="1" dirty="0"/>
              <a:t>Asterisk: </a:t>
            </a:r>
          </a:p>
          <a:p>
            <a:pPr lvl="1"/>
            <a:r>
              <a:rPr lang="en-US" sz="1200" dirty="0"/>
              <a:t>American food grade producer of  high proof spirits</a:t>
            </a:r>
          </a:p>
          <a:p>
            <a:pPr lvl="1"/>
            <a:r>
              <a:rPr lang="en-US" sz="1200" dirty="0"/>
              <a:t>Conversion from industrial to direct consumer sales </a:t>
            </a:r>
          </a:p>
          <a:p>
            <a:pPr lvl="1"/>
            <a:r>
              <a:rPr lang="en-US" sz="1200" dirty="0"/>
              <a:t>800kL production annually</a:t>
            </a:r>
          </a:p>
          <a:p>
            <a:pPr lvl="1"/>
            <a:endParaRPr lang="en-US" sz="1200" dirty="0"/>
          </a:p>
          <a:p>
            <a:pPr marL="457207" lvl="1" indent="0">
              <a:buNone/>
            </a:pPr>
            <a:endParaRPr lang="en-US" sz="1200" dirty="0"/>
          </a:p>
          <a:p>
            <a:r>
              <a:rPr lang="en-US" sz="1400" b="1" dirty="0"/>
              <a:t>Exploratory analysis: </a:t>
            </a:r>
            <a:r>
              <a:rPr lang="en-US" sz="1400" dirty="0"/>
              <a:t>Where should global marketing start their next steps?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lvl="1"/>
            <a:endParaRPr lang="en-US" sz="1400" dirty="0"/>
          </a:p>
          <a:p>
            <a:endParaRPr lang="en-US" sz="1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6BB9A-3782-4FFC-A29F-1A72AC2E802A}"/>
              </a:ext>
            </a:extLst>
          </p:cNvPr>
          <p:cNvCxnSpPr>
            <a:cxnSpLocks/>
          </p:cNvCxnSpPr>
          <p:nvPr/>
        </p:nvCxnSpPr>
        <p:spPr>
          <a:xfrm flipH="1">
            <a:off x="628650" y="956736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485BC1-9513-42A5-AF72-3344E0BA19A2}"/>
              </a:ext>
            </a:extLst>
          </p:cNvPr>
          <p:cNvSpPr txBox="1">
            <a:spLocks/>
          </p:cNvSpPr>
          <p:nvPr/>
        </p:nvSpPr>
        <p:spPr>
          <a:xfrm>
            <a:off x="872982" y="1080761"/>
            <a:ext cx="7875890" cy="33376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01944B-21B5-4305-83D7-67C6E16BA2F8}"/>
              </a:ext>
            </a:extLst>
          </p:cNvPr>
          <p:cNvSpPr/>
          <p:nvPr/>
        </p:nvSpPr>
        <p:spPr>
          <a:xfrm>
            <a:off x="417061" y="4977934"/>
            <a:ext cx="23807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8C6627-9EF3-4AF6-8334-CCCEF3E4C8D8}"/>
              </a:ext>
            </a:extLst>
          </p:cNvPr>
          <p:cNvSpPr/>
          <p:nvPr/>
        </p:nvSpPr>
        <p:spPr>
          <a:xfrm>
            <a:off x="3289027" y="3937074"/>
            <a:ext cx="1725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Who</a:t>
            </a:r>
            <a:endParaRPr lang="en-US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Content Placeholder 11">
            <a:extLst>
              <a:ext uri="{FF2B5EF4-FFF2-40B4-BE49-F238E27FC236}">
                <a16:creationId xmlns:a16="http://schemas.microsoft.com/office/drawing/2014/main" id="{F2A4F4F6-465E-4EBD-87E0-AC730ACD2D79}"/>
              </a:ext>
            </a:extLst>
          </p:cNvPr>
          <p:cNvSpPr txBox="1">
            <a:spLocks/>
          </p:cNvSpPr>
          <p:nvPr/>
        </p:nvSpPr>
        <p:spPr>
          <a:xfrm>
            <a:off x="4294319" y="4633038"/>
            <a:ext cx="1816684" cy="344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demographics	</a:t>
            </a:r>
            <a:endParaRPr lang="en-US" sz="14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/>
          </a:p>
        </p:txBody>
      </p:sp>
      <p:sp>
        <p:nvSpPr>
          <p:cNvPr id="29" name="Content Placeholder 11">
            <a:extLst>
              <a:ext uri="{FF2B5EF4-FFF2-40B4-BE49-F238E27FC236}">
                <a16:creationId xmlns:a16="http://schemas.microsoft.com/office/drawing/2014/main" id="{7197EFB8-0DDB-407C-B172-9334D130653C}"/>
              </a:ext>
            </a:extLst>
          </p:cNvPr>
          <p:cNvSpPr txBox="1">
            <a:spLocks/>
          </p:cNvSpPr>
          <p:nvPr/>
        </p:nvSpPr>
        <p:spPr>
          <a:xfrm>
            <a:off x="7358996" y="4206033"/>
            <a:ext cx="2149365" cy="536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i="1" dirty="0"/>
              <a:t>price point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/>
          </a:p>
          <a:p>
            <a:pPr lvl="1"/>
            <a:endParaRPr lang="en-US" sz="1400" dirty="0"/>
          </a:p>
          <a:p>
            <a:endParaRPr 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664F0B-2FA4-4592-AE04-0C7D37F5F345}"/>
              </a:ext>
            </a:extLst>
          </p:cNvPr>
          <p:cNvSpPr/>
          <p:nvPr/>
        </p:nvSpPr>
        <p:spPr>
          <a:xfrm>
            <a:off x="5975092" y="3551173"/>
            <a:ext cx="18886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49179A-8AE0-7E1F-FC29-4A018FD025D3}"/>
              </a:ext>
            </a:extLst>
          </p:cNvPr>
          <p:cNvSpPr/>
          <p:nvPr/>
        </p:nvSpPr>
        <p:spPr>
          <a:xfrm>
            <a:off x="6706601" y="99839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702231D1-227F-B445-37FF-2E167B96FB43}"/>
              </a:ext>
            </a:extLst>
          </p:cNvPr>
          <p:cNvSpPr txBox="1">
            <a:spLocks/>
          </p:cNvSpPr>
          <p:nvPr/>
        </p:nvSpPr>
        <p:spPr>
          <a:xfrm>
            <a:off x="1933079" y="5702007"/>
            <a:ext cx="2477267" cy="418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targeted marketing	</a:t>
            </a:r>
            <a:endParaRPr lang="en-US" sz="14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392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371B-8DC2-4D45-8F0B-DD73E387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3356"/>
            <a:ext cx="7886700" cy="678287"/>
          </a:xfrm>
        </p:spPr>
        <p:txBody>
          <a:bodyPr>
            <a:normAutofit/>
          </a:bodyPr>
          <a:lstStyle/>
          <a:p>
            <a:r>
              <a:rPr lang="en-US" sz="2400" dirty="0"/>
              <a:t>Where is Alcohol Consumption Highest?</a:t>
            </a:r>
            <a:endParaRPr lang="en-US" sz="2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6BB9A-3782-4FFC-A29F-1A72AC2E802A}"/>
              </a:ext>
            </a:extLst>
          </p:cNvPr>
          <p:cNvCxnSpPr>
            <a:cxnSpLocks/>
          </p:cNvCxnSpPr>
          <p:nvPr/>
        </p:nvCxnSpPr>
        <p:spPr>
          <a:xfrm flipH="1">
            <a:off x="628650" y="956736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485BC1-9513-42A5-AF72-3344E0BA19A2}"/>
              </a:ext>
            </a:extLst>
          </p:cNvPr>
          <p:cNvSpPr txBox="1">
            <a:spLocks/>
          </p:cNvSpPr>
          <p:nvPr/>
        </p:nvSpPr>
        <p:spPr>
          <a:xfrm>
            <a:off x="872982" y="1080761"/>
            <a:ext cx="7875890" cy="33376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F6BC6-6192-0AE9-A8F9-3A766E4EC900}"/>
              </a:ext>
            </a:extLst>
          </p:cNvPr>
          <p:cNvSpPr/>
          <p:nvPr/>
        </p:nvSpPr>
        <p:spPr>
          <a:xfrm>
            <a:off x="6684850" y="159835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2D3F84D-612F-EB32-9979-5528FB75261B}"/>
              </a:ext>
            </a:extLst>
          </p:cNvPr>
          <p:cNvSpPr txBox="1">
            <a:spLocks/>
          </p:cNvSpPr>
          <p:nvPr/>
        </p:nvSpPr>
        <p:spPr>
          <a:xfrm>
            <a:off x="783690" y="1331259"/>
            <a:ext cx="7642368" cy="4851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pic>
        <p:nvPicPr>
          <p:cNvPr id="20" name="Content Placeholder 19" descr="A map of the world&#10;&#10;Description automatically generated">
            <a:extLst>
              <a:ext uri="{FF2B5EF4-FFF2-40B4-BE49-F238E27FC236}">
                <a16:creationId xmlns:a16="http://schemas.microsoft.com/office/drawing/2014/main" id="{3629DF5C-3BC8-55E5-2B3E-D5A4483EB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0074" y="62896"/>
            <a:ext cx="10604148" cy="7574392"/>
          </a:xfr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4032DBD-B08F-3B2B-37D3-89FEE986F4CA}"/>
              </a:ext>
            </a:extLst>
          </p:cNvPr>
          <p:cNvSpPr txBox="1">
            <a:spLocks/>
          </p:cNvSpPr>
          <p:nvPr/>
        </p:nvSpPr>
        <p:spPr>
          <a:xfrm>
            <a:off x="872982" y="2335449"/>
            <a:ext cx="7642368" cy="4209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5"/>
            <a:r>
              <a:rPr lang="en-US" sz="3600" b="1" dirty="0">
                <a:solidFill>
                  <a:srgbClr val="FF0000"/>
                </a:solidFill>
              </a:rPr>
              <a:t>Europe– </a:t>
            </a:r>
            <a:r>
              <a:rPr lang="en-US" sz="3600" b="1" dirty="0"/>
              <a:t>9.1 L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Other</a:t>
            </a:r>
          </a:p>
          <a:p>
            <a:pPr lvl="2"/>
            <a:r>
              <a:rPr lang="en-US" sz="2000" b="1" dirty="0"/>
              <a:t>Americas- 6.6 L</a:t>
            </a:r>
          </a:p>
          <a:p>
            <a:pPr lvl="4"/>
            <a:r>
              <a:rPr lang="en-US" sz="1600" b="1" dirty="0"/>
              <a:t>Africa- 5.2 L</a:t>
            </a:r>
          </a:p>
          <a:p>
            <a:pPr lvl="5"/>
            <a:r>
              <a:rPr lang="en-US" b="1" dirty="0"/>
              <a:t>Western Pacific- 4.5 L</a:t>
            </a:r>
          </a:p>
          <a:p>
            <a:pPr lvl="7"/>
            <a:r>
              <a:rPr lang="en-US" sz="1200" b="1" dirty="0"/>
              <a:t>SE Asia- 3.1 L</a:t>
            </a:r>
          </a:p>
          <a:p>
            <a:pPr lvl="8"/>
            <a:r>
              <a:rPr lang="en-US" sz="1050" b="1" dirty="0"/>
              <a:t>Middle East - .8 L</a:t>
            </a:r>
          </a:p>
        </p:txBody>
      </p:sp>
    </p:spTree>
    <p:extLst>
      <p:ext uri="{BB962C8B-B14F-4D97-AF65-F5344CB8AC3E}">
        <p14:creationId xmlns:p14="http://schemas.microsoft.com/office/powerpoint/2010/main" val="396087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F971-20AC-7E95-FA4B-59A87DC3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Drinks Vodka over other Spirits? </a:t>
            </a:r>
          </a:p>
        </p:txBody>
      </p:sp>
      <p:pic>
        <p:nvPicPr>
          <p:cNvPr id="5" name="Content Placeholder 4" descr="A graph with blue lines&#10;&#10;Description automatically generated">
            <a:extLst>
              <a:ext uri="{FF2B5EF4-FFF2-40B4-BE49-F238E27FC236}">
                <a16:creationId xmlns:a16="http://schemas.microsoft.com/office/drawing/2014/main" id="{5952E5FB-DC53-27C4-50AD-EF546D05F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47" y="1937625"/>
            <a:ext cx="8832424" cy="4530918"/>
          </a:xfrm>
        </p:spPr>
      </p:pic>
    </p:spTree>
    <p:extLst>
      <p:ext uri="{BB962C8B-B14F-4D97-AF65-F5344CB8AC3E}">
        <p14:creationId xmlns:p14="http://schemas.microsoft.com/office/powerpoint/2010/main" val="161176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75E5-41F6-AAC1-0A84-E2A41E2E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Where and Who: </a:t>
            </a:r>
            <a:br>
              <a:rPr lang="en-US" sz="2800" dirty="0"/>
            </a:br>
            <a:r>
              <a:rPr lang="en-US" sz="2800" dirty="0"/>
              <a:t>Regional Consumption by Gender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911F-077F-CE9B-B80E-D3C8D4F68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3535E3B1-9E4A-F394-0BF6-760C53AC8F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graph of different colored rectangles&#10;&#10;Description automatically generated">
            <a:extLst>
              <a:ext uri="{FF2B5EF4-FFF2-40B4-BE49-F238E27FC236}">
                <a16:creationId xmlns:a16="http://schemas.microsoft.com/office/drawing/2014/main" id="{AF2021B7-D18B-C0B4-40CF-1F2DFD12E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6" y="2052925"/>
            <a:ext cx="8759947" cy="40434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8A53C18-5ACB-73AC-3854-8A6749301917}"/>
              </a:ext>
            </a:extLst>
          </p:cNvPr>
          <p:cNvSpPr/>
          <p:nvPr/>
        </p:nvSpPr>
        <p:spPr>
          <a:xfrm>
            <a:off x="6684850" y="159835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97717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371B-8DC2-4D45-8F0B-DD73E387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3356"/>
            <a:ext cx="7886700" cy="678287"/>
          </a:xfrm>
        </p:spPr>
        <p:txBody>
          <a:bodyPr>
            <a:normAutofit/>
          </a:bodyPr>
          <a:lstStyle/>
          <a:p>
            <a:r>
              <a:rPr lang="en-US" sz="2400" dirty="0"/>
              <a:t>Spending : Regional Spending Trends</a:t>
            </a:r>
            <a:endParaRPr lang="en-US" sz="2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6BB9A-3782-4FFC-A29F-1A72AC2E802A}"/>
              </a:ext>
            </a:extLst>
          </p:cNvPr>
          <p:cNvCxnSpPr>
            <a:cxnSpLocks/>
          </p:cNvCxnSpPr>
          <p:nvPr/>
        </p:nvCxnSpPr>
        <p:spPr>
          <a:xfrm flipH="1">
            <a:off x="628650" y="956736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485BC1-9513-42A5-AF72-3344E0BA19A2}"/>
              </a:ext>
            </a:extLst>
          </p:cNvPr>
          <p:cNvSpPr txBox="1">
            <a:spLocks/>
          </p:cNvSpPr>
          <p:nvPr/>
        </p:nvSpPr>
        <p:spPr>
          <a:xfrm>
            <a:off x="872982" y="1080761"/>
            <a:ext cx="7875890" cy="33376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F6BC6-6192-0AE9-A8F9-3A766E4EC900}"/>
              </a:ext>
            </a:extLst>
          </p:cNvPr>
          <p:cNvSpPr/>
          <p:nvPr/>
        </p:nvSpPr>
        <p:spPr>
          <a:xfrm>
            <a:off x="6684850" y="159835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  <p:pic>
        <p:nvPicPr>
          <p:cNvPr id="6" name="Picture 5" descr="A graph of different colors and numbers&#10;&#10;Description automatically generated">
            <a:extLst>
              <a:ext uri="{FF2B5EF4-FFF2-40B4-BE49-F238E27FC236}">
                <a16:creationId xmlns:a16="http://schemas.microsoft.com/office/drawing/2014/main" id="{69A7548D-1EA4-03A8-F3AA-84C4E2E6F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499"/>
            <a:ext cx="9144000" cy="597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08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371B-8DC2-4D45-8F0B-DD73E387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3356"/>
            <a:ext cx="7886700" cy="678287"/>
          </a:xfrm>
        </p:spPr>
        <p:txBody>
          <a:bodyPr>
            <a:normAutofit/>
          </a:bodyPr>
          <a:lstStyle/>
          <a:p>
            <a:r>
              <a:rPr lang="en-US" sz="2400" dirty="0"/>
              <a:t>Spending : Regional Spending Growth</a:t>
            </a:r>
            <a:endParaRPr lang="en-US" sz="2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6BB9A-3782-4FFC-A29F-1A72AC2E802A}"/>
              </a:ext>
            </a:extLst>
          </p:cNvPr>
          <p:cNvCxnSpPr>
            <a:cxnSpLocks/>
          </p:cNvCxnSpPr>
          <p:nvPr/>
        </p:nvCxnSpPr>
        <p:spPr>
          <a:xfrm flipH="1">
            <a:off x="628650" y="956736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485BC1-9513-42A5-AF72-3344E0BA19A2}"/>
              </a:ext>
            </a:extLst>
          </p:cNvPr>
          <p:cNvSpPr txBox="1">
            <a:spLocks/>
          </p:cNvSpPr>
          <p:nvPr/>
        </p:nvSpPr>
        <p:spPr>
          <a:xfrm>
            <a:off x="872982" y="1080761"/>
            <a:ext cx="7875890" cy="33376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F6BC6-6192-0AE9-A8F9-3A766E4EC900}"/>
              </a:ext>
            </a:extLst>
          </p:cNvPr>
          <p:cNvSpPr/>
          <p:nvPr/>
        </p:nvSpPr>
        <p:spPr>
          <a:xfrm>
            <a:off x="6684850" y="159835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29FF7AA-CE16-4E73-9037-C03F3897C977}"/>
              </a:ext>
            </a:extLst>
          </p:cNvPr>
          <p:cNvSpPr txBox="1">
            <a:spLocks/>
          </p:cNvSpPr>
          <p:nvPr/>
        </p:nvSpPr>
        <p:spPr>
          <a:xfrm>
            <a:off x="507626" y="5973667"/>
            <a:ext cx="8007724" cy="839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Africa </a:t>
            </a:r>
            <a:r>
              <a:rPr lang="en-US" sz="1800" dirty="0"/>
              <a:t>and </a:t>
            </a:r>
            <a:r>
              <a:rPr lang="en-US" sz="1800" b="1" dirty="0"/>
              <a:t>Western Pacific </a:t>
            </a:r>
            <a:r>
              <a:rPr lang="en-US" sz="1800" dirty="0"/>
              <a:t>and </a:t>
            </a:r>
            <a:r>
              <a:rPr lang="en-US" sz="1800" b="1" dirty="0"/>
              <a:t>Middle East </a:t>
            </a:r>
            <a:r>
              <a:rPr lang="en-US" sz="1800" dirty="0"/>
              <a:t>all experiencing growth. </a:t>
            </a:r>
          </a:p>
          <a:p>
            <a:pPr marL="0" indent="0">
              <a:buNone/>
            </a:pPr>
            <a:r>
              <a:rPr lang="en-US" sz="1800" dirty="0"/>
              <a:t>We rejected the </a:t>
            </a:r>
            <a:r>
              <a:rPr lang="en-US" sz="1800" b="1" dirty="0"/>
              <a:t>Middle East </a:t>
            </a:r>
            <a:r>
              <a:rPr lang="en-US" sz="1800" dirty="0"/>
              <a:t>due to the per capita spend and size of the market.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7EB32B4A-5C26-0F78-ECD5-99C1A710D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0807" y="883110"/>
            <a:ext cx="10267146" cy="513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2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371B-8DC2-4D45-8F0B-DD73E387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3356"/>
            <a:ext cx="7886700" cy="678287"/>
          </a:xfrm>
        </p:spPr>
        <p:txBody>
          <a:bodyPr>
            <a:normAutofit/>
          </a:bodyPr>
          <a:lstStyle/>
          <a:p>
            <a:r>
              <a:rPr lang="en-US" sz="2400" dirty="0"/>
              <a:t>Price: Regional Prospects (median+ var</a:t>
            </a:r>
            <a:r>
              <a:rPr lang="en-US" sz="2800" dirty="0"/>
              <a:t>)</a:t>
            </a: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6BB9A-3782-4FFC-A29F-1A72AC2E802A}"/>
              </a:ext>
            </a:extLst>
          </p:cNvPr>
          <p:cNvCxnSpPr>
            <a:cxnSpLocks/>
          </p:cNvCxnSpPr>
          <p:nvPr/>
        </p:nvCxnSpPr>
        <p:spPr>
          <a:xfrm flipH="1">
            <a:off x="628650" y="956736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9BB2627-FE2F-B019-DB6C-A7DE08FB4139}"/>
              </a:ext>
            </a:extLst>
          </p:cNvPr>
          <p:cNvSpPr/>
          <p:nvPr/>
        </p:nvSpPr>
        <p:spPr>
          <a:xfrm>
            <a:off x="6684850" y="159835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  <p:pic>
        <p:nvPicPr>
          <p:cNvPr id="20" name="Content Placeholder 19" descr="A screen shot of a graph&#10;&#10;Description automatically generated">
            <a:extLst>
              <a:ext uri="{FF2B5EF4-FFF2-40B4-BE49-F238E27FC236}">
                <a16:creationId xmlns:a16="http://schemas.microsoft.com/office/drawing/2014/main" id="{896D1A82-F01B-786E-606B-2536F3B71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140" y="956735"/>
            <a:ext cx="9196502" cy="5517901"/>
          </a:xfrm>
        </p:spPr>
      </p:pic>
    </p:spTree>
    <p:extLst>
      <p:ext uri="{BB962C8B-B14F-4D97-AF65-F5344CB8AC3E}">
        <p14:creationId xmlns:p14="http://schemas.microsoft.com/office/powerpoint/2010/main" val="866031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371B-8DC2-4D45-8F0B-DD73E387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3356"/>
            <a:ext cx="7886700" cy="678287"/>
          </a:xfrm>
        </p:spPr>
        <p:txBody>
          <a:bodyPr>
            <a:normAutofit/>
          </a:bodyPr>
          <a:lstStyle/>
          <a:p>
            <a:r>
              <a:rPr lang="en-US" sz="2800" dirty="0"/>
              <a:t>Price: Regional Prospects (Avg)</a:t>
            </a: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6BB9A-3782-4FFC-A29F-1A72AC2E802A}"/>
              </a:ext>
            </a:extLst>
          </p:cNvPr>
          <p:cNvCxnSpPr>
            <a:cxnSpLocks/>
          </p:cNvCxnSpPr>
          <p:nvPr/>
        </p:nvCxnSpPr>
        <p:spPr>
          <a:xfrm flipH="1">
            <a:off x="628650" y="956736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9BB2627-FE2F-B019-DB6C-A7DE08FB4139}"/>
              </a:ext>
            </a:extLst>
          </p:cNvPr>
          <p:cNvSpPr/>
          <p:nvPr/>
        </p:nvSpPr>
        <p:spPr>
          <a:xfrm>
            <a:off x="6684850" y="159835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9313DD-59F4-769F-3EB0-F1072A42A6E5}"/>
              </a:ext>
            </a:extLst>
          </p:cNvPr>
          <p:cNvSpPr txBox="1"/>
          <p:nvPr/>
        </p:nvSpPr>
        <p:spPr>
          <a:xfrm>
            <a:off x="4818534" y="1415315"/>
            <a:ext cx="392312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TARGET? Australia, Kiribati, Canada, Malaysia, and Argentina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Australia </a:t>
            </a:r>
            <a:r>
              <a:rPr lang="en-US" sz="2000" dirty="0"/>
              <a:t>and </a:t>
            </a:r>
            <a:r>
              <a:rPr lang="en-US" sz="2000" b="1" dirty="0"/>
              <a:t>Canada</a:t>
            </a:r>
            <a:r>
              <a:rPr lang="en-US" sz="2000" dirty="0"/>
              <a:t> the most exciting prospects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Kiribati- </a:t>
            </a:r>
            <a:r>
              <a:rPr lang="en-US" sz="1600" dirty="0"/>
              <a:t>small market 121k people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Malaysia- </a:t>
            </a:r>
            <a:r>
              <a:rPr lang="en-US" sz="1600" dirty="0"/>
              <a:t>cultural taboos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Argentina- </a:t>
            </a:r>
            <a:r>
              <a:rPr lang="en-US" sz="1600" dirty="0" err="1"/>
              <a:t>macreconomic</a:t>
            </a:r>
            <a:r>
              <a:rPr lang="en-US" sz="1600" dirty="0"/>
              <a:t> concerns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Europe-</a:t>
            </a:r>
            <a:r>
              <a:rPr lang="en-US" sz="1600" dirty="0"/>
              <a:t> geopolitical concerns</a:t>
            </a:r>
            <a:endParaRPr lang="en-US" sz="2000" dirty="0"/>
          </a:p>
          <a:p>
            <a:pPr lvl="1"/>
            <a:endParaRPr lang="en-US" sz="1400" b="1" dirty="0"/>
          </a:p>
        </p:txBody>
      </p:sp>
      <p:pic>
        <p:nvPicPr>
          <p:cNvPr id="14" name="Picture 13" descr="A graph of different colored columns&#10;&#10;Description automatically generated">
            <a:extLst>
              <a:ext uri="{FF2B5EF4-FFF2-40B4-BE49-F238E27FC236}">
                <a16:creationId xmlns:a16="http://schemas.microsoft.com/office/drawing/2014/main" id="{8E0DF85A-97D0-B348-7015-9D0C789C2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11" y="3825493"/>
            <a:ext cx="4706112" cy="2823667"/>
          </a:xfrm>
          <a:prstGeom prst="rect">
            <a:avLst/>
          </a:prstGeom>
        </p:spPr>
      </p:pic>
      <p:pic>
        <p:nvPicPr>
          <p:cNvPr id="16" name="Picture 15" descr="A graph with red and blue bars&#10;&#10;Description automatically generated">
            <a:extLst>
              <a:ext uri="{FF2B5EF4-FFF2-40B4-BE49-F238E27FC236}">
                <a16:creationId xmlns:a16="http://schemas.microsoft.com/office/drawing/2014/main" id="{8EA62CD5-BB72-F0B3-E5B7-6493A2CEB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11" y="1106731"/>
            <a:ext cx="4706112" cy="282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09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17105</TotalTime>
  <Words>844</Words>
  <Application>Microsoft Office PowerPoint</Application>
  <PresentationFormat>On-screen Show (4:3)</PresentationFormat>
  <Paragraphs>177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Aptos Narrow</vt:lpstr>
      <vt:lpstr>Arial</vt:lpstr>
      <vt:lpstr>Century Gothic</vt:lpstr>
      <vt:lpstr>Wingdings</vt:lpstr>
      <vt:lpstr>Wingdings 3</vt:lpstr>
      <vt:lpstr>Ion</vt:lpstr>
      <vt:lpstr>Preliminary Opportunities:  Asterisk Vodka </vt:lpstr>
      <vt:lpstr>Exploratory Marketing Overview </vt:lpstr>
      <vt:lpstr>Where is Alcohol Consumption Highest?</vt:lpstr>
      <vt:lpstr>Who Drinks Vodka over other Spirits? </vt:lpstr>
      <vt:lpstr>Where and Who:  Regional Consumption by Gender </vt:lpstr>
      <vt:lpstr>Spending : Regional Spending Trends</vt:lpstr>
      <vt:lpstr>Spending : Regional Spending Growth</vt:lpstr>
      <vt:lpstr>Price: Regional Prospects (median+ var)</vt:lpstr>
      <vt:lpstr>Price: Regional Prospects (Avg)</vt:lpstr>
      <vt:lpstr>Spending : Regional Spending Growth</vt:lpstr>
      <vt:lpstr>Price: Spirits vs other Alcohols</vt:lpstr>
      <vt:lpstr>Target Pricing- Linear Forecast</vt:lpstr>
      <vt:lpstr>Recap: Recommended Targets</vt:lpstr>
      <vt:lpstr>Who is buying what? </vt:lpstr>
      <vt:lpstr>Who Drinks in the Target Country?</vt:lpstr>
      <vt:lpstr>Target Countries: Drinking Age Consumers</vt:lpstr>
      <vt:lpstr>Limitations and Further Research</vt:lpstr>
      <vt:lpstr>Resources</vt:lpstr>
      <vt:lpstr>DRINK RESPONSIBLY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Cheben</dc:creator>
  <cp:lastModifiedBy>Caite Greenwood</cp:lastModifiedBy>
  <cp:revision>217</cp:revision>
  <cp:lastPrinted>2020-09-29T20:32:50Z</cp:lastPrinted>
  <dcterms:created xsi:type="dcterms:W3CDTF">2020-06-15T18:23:41Z</dcterms:created>
  <dcterms:modified xsi:type="dcterms:W3CDTF">2024-05-16T22:01:04Z</dcterms:modified>
</cp:coreProperties>
</file>