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sldIdLst>
    <p:sldId id="270" r:id="rId2"/>
    <p:sldId id="273" r:id="rId3"/>
    <p:sldId id="339" r:id="rId4"/>
    <p:sldId id="347" r:id="rId5"/>
    <p:sldId id="346" r:id="rId6"/>
    <p:sldId id="267" r:id="rId7"/>
    <p:sldId id="355" r:id="rId8"/>
    <p:sldId id="337" r:id="rId9"/>
    <p:sldId id="356" r:id="rId10"/>
    <p:sldId id="354" r:id="rId11"/>
    <p:sldId id="348" r:id="rId12"/>
    <p:sldId id="345" r:id="rId13"/>
    <p:sldId id="353" r:id="rId14"/>
    <p:sldId id="334" r:id="rId15"/>
    <p:sldId id="351" r:id="rId16"/>
    <p:sldId id="332" r:id="rId17"/>
    <p:sldId id="338" r:id="rId18"/>
    <p:sldId id="352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B45"/>
    <a:srgbClr val="FD8D3C"/>
    <a:srgbClr val="0868AC"/>
    <a:srgbClr val="006D2C"/>
    <a:srgbClr val="810F7C"/>
    <a:srgbClr val="F8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EF31B-9BA7-49BC-8039-11CBAE6AD98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3186-AD6A-445D-B844-26F43D42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https://www.pexels.com/photo/assorted-labeled-bottle-on-brown-shelf-2198400/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2018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1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52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2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median pricing in AUS and Canada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the bubble map to show circles that have populations over 20M people as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3186-AD6A-445D-B844-26F43D424E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47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4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14B12A-A3C8-4365-BDE8-02421AFC983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819E-716E-4089-81D8-E6BA848AC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2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making-map-in-python-using-plotly-library-gui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257203C0-21AC-EEB1-E2E4-CD38A7A4B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29818" r="23889" b="-13097"/>
          <a:stretch/>
        </p:blipFill>
        <p:spPr bwMode="auto">
          <a:xfrm>
            <a:off x="0" y="1"/>
            <a:ext cx="9256058" cy="666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FA9A5D0-DC46-4D4E-BA70-36C30370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/>
          </a:bodyPr>
          <a:lstStyle/>
          <a:p>
            <a:r>
              <a:rPr lang="en-US" sz="3600" b="1" dirty="0"/>
              <a:t>Preliminary Opportunities: </a:t>
            </a:r>
            <a:br>
              <a:rPr lang="en-US" sz="3600" b="1" dirty="0"/>
            </a:br>
            <a:r>
              <a:rPr lang="en-US" sz="3600" b="1" dirty="0"/>
              <a:t>Asterisk Vodka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Free Assorted Labeled Bottle on Brown Shelf Stock Photo">
            <a:extLst>
              <a:ext uri="{FF2B5EF4-FFF2-40B4-BE49-F238E27FC236}">
                <a16:creationId xmlns:a16="http://schemas.microsoft.com/office/drawing/2014/main" id="{6F7C39B2-9B5E-93FC-CB0B-7E8BDC261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9" t="39231" r="4911" b="8267"/>
          <a:stretch/>
        </p:blipFill>
        <p:spPr bwMode="auto">
          <a:xfrm>
            <a:off x="0" y="3065930"/>
            <a:ext cx="9144000" cy="376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1143000" y="2610831"/>
            <a:ext cx="6858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2AD847-DEE9-7535-3BA4-9EB3EFE71704}"/>
              </a:ext>
            </a:extLst>
          </p:cNvPr>
          <p:cNvSpPr/>
          <p:nvPr/>
        </p:nvSpPr>
        <p:spPr>
          <a:xfrm>
            <a:off x="6684526" y="272513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3246"/>
            <a:ext cx="6858000" cy="1655762"/>
          </a:xfrm>
        </p:spPr>
        <p:txBody>
          <a:bodyPr>
            <a:normAutofit/>
          </a:bodyPr>
          <a:lstStyle/>
          <a:p>
            <a:r>
              <a:rPr lang="en-US" sz="1800" i="1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262358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569369F-C892-6D79-ABD1-379A01DA9AAD}"/>
              </a:ext>
            </a:extLst>
          </p:cNvPr>
          <p:cNvSpPr txBox="1">
            <a:spLocks/>
          </p:cNvSpPr>
          <p:nvPr/>
        </p:nvSpPr>
        <p:spPr>
          <a:xfrm>
            <a:off x="4955564" y="2387942"/>
            <a:ext cx="3458572" cy="2607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/>
              <a:t>Estonia </a:t>
            </a:r>
            <a:r>
              <a:rPr lang="en-US" sz="1400" dirty="0"/>
              <a:t>exciting price growth (developing)</a:t>
            </a:r>
          </a:p>
          <a:p>
            <a:pPr lvl="1"/>
            <a:r>
              <a:rPr lang="en-US" sz="1200" dirty="0"/>
              <a:t>Cultural demand (Russian influence)</a:t>
            </a:r>
          </a:p>
          <a:p>
            <a:pPr lvl="1"/>
            <a:r>
              <a:rPr lang="en-US" sz="1200" dirty="0"/>
              <a:t>Small Population</a:t>
            </a:r>
          </a:p>
          <a:p>
            <a:r>
              <a:rPr lang="en-US" sz="1400" b="1" dirty="0"/>
              <a:t>Australia </a:t>
            </a:r>
            <a:r>
              <a:rPr lang="en-US" sz="1400" dirty="0"/>
              <a:t>and </a:t>
            </a:r>
            <a:r>
              <a:rPr lang="en-US" sz="1400" b="1" dirty="0"/>
              <a:t>Canada highest growth in price </a:t>
            </a:r>
            <a:r>
              <a:rPr lang="en-US" sz="1400" dirty="0"/>
              <a:t>outside of the European market</a:t>
            </a:r>
          </a:p>
          <a:p>
            <a:pPr lvl="1"/>
            <a:endParaRPr lang="en-US" sz="1200" dirty="0"/>
          </a:p>
          <a:p>
            <a:r>
              <a:rPr lang="en-US" sz="1400" b="1" dirty="0"/>
              <a:t>Limitations- Africa, Asia, Middle East </a:t>
            </a:r>
            <a:r>
              <a:rPr lang="en-US" sz="1400" dirty="0"/>
              <a:t>underrepresented in OECD Data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D1141470-6EC0-4A38-66F1-59702EC7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873" y="656021"/>
            <a:ext cx="10070240" cy="6042144"/>
          </a:xfrm>
        </p:spPr>
      </p:pic>
    </p:spTree>
    <p:extLst>
      <p:ext uri="{BB962C8B-B14F-4D97-AF65-F5344CB8AC3E}">
        <p14:creationId xmlns:p14="http://schemas.microsoft.com/office/powerpoint/2010/main" val="273605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AA79-AA61-29AE-CAC4-645C58A2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Price: Spirits vs other Alcohols</a:t>
            </a:r>
          </a:p>
        </p:txBody>
      </p:sp>
      <p:pic>
        <p:nvPicPr>
          <p:cNvPr id="8" name="Content Placeholder 7" descr="A graph of alcohol and alcohol&#10;&#10;Description automatically generated">
            <a:extLst>
              <a:ext uri="{FF2B5EF4-FFF2-40B4-BE49-F238E27FC236}">
                <a16:creationId xmlns:a16="http://schemas.microsoft.com/office/drawing/2014/main" id="{D552A92C-FD10-2310-1CB5-540C919B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931138"/>
            <a:ext cx="7298858" cy="5474144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70238D7-B09A-3315-858E-D0A3FDE1A75E}"/>
              </a:ext>
            </a:extLst>
          </p:cNvPr>
          <p:cNvSpPr txBox="1">
            <a:spLocks/>
          </p:cNvSpPr>
          <p:nvPr/>
        </p:nvSpPr>
        <p:spPr>
          <a:xfrm>
            <a:off x="6315455" y="1548320"/>
            <a:ext cx="2731009" cy="4559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Spirits tend to cost more than other alcohols. </a:t>
            </a:r>
          </a:p>
          <a:p>
            <a:r>
              <a:rPr lang="en-US" sz="1600" dirty="0"/>
              <a:t>In </a:t>
            </a:r>
            <a:r>
              <a:rPr lang="en-US" sz="1600" b="1" dirty="0"/>
              <a:t>Canada </a:t>
            </a:r>
            <a:r>
              <a:rPr lang="en-US" sz="1600" dirty="0"/>
              <a:t>and </a:t>
            </a:r>
            <a:r>
              <a:rPr lang="en-US" sz="1600" b="1" dirty="0"/>
              <a:t>Australia</a:t>
            </a:r>
            <a:r>
              <a:rPr lang="en-US" sz="1600" dirty="0"/>
              <a:t> this gap is narrower that in </a:t>
            </a:r>
            <a:r>
              <a:rPr lang="en-US" sz="1600" b="1" dirty="0"/>
              <a:t>Estonia</a:t>
            </a:r>
            <a:r>
              <a:rPr lang="en-US" sz="1600" dirty="0"/>
              <a:t>, suggestion room for price growth in Estonia</a:t>
            </a:r>
          </a:p>
          <a:p>
            <a:r>
              <a:rPr lang="en-US" sz="1600" dirty="0"/>
              <a:t>Overall price point is much lower in </a:t>
            </a:r>
            <a:r>
              <a:rPr lang="en-US" sz="1600" b="1" dirty="0"/>
              <a:t>Estonia</a:t>
            </a:r>
            <a:r>
              <a:rPr lang="en-US" sz="1600" dirty="0"/>
              <a:t>,  suggesting more research is needed into actual margins in the region that might be skewed by tax or cheap production costs etc.  </a:t>
            </a:r>
          </a:p>
        </p:txBody>
      </p:sp>
    </p:spTree>
    <p:extLst>
      <p:ext uri="{BB962C8B-B14F-4D97-AF65-F5344CB8AC3E}">
        <p14:creationId xmlns:p14="http://schemas.microsoft.com/office/powerpoint/2010/main" val="341826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Recap: Recommended Targets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511628" y="1118283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030" name="Picture 6" descr="Flag of Estonia - Wikipedia">
            <a:extLst>
              <a:ext uri="{FF2B5EF4-FFF2-40B4-BE49-F238E27FC236}">
                <a16:creationId xmlns:a16="http://schemas.microsoft.com/office/drawing/2014/main" id="{14D0324A-64FA-7D65-5E54-B92D29A2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5" y="4931593"/>
            <a:ext cx="2623426" cy="166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Maple Leaf with solid fill">
            <a:extLst>
              <a:ext uri="{FF2B5EF4-FFF2-40B4-BE49-F238E27FC236}">
                <a16:creationId xmlns:a16="http://schemas.microsoft.com/office/drawing/2014/main" id="{98E5F10B-67B3-0ED8-71B9-BFA13C98D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104" y="950992"/>
            <a:ext cx="3733009" cy="3733009"/>
          </a:xfrm>
          <a:prstGeom prst="rect">
            <a:avLst/>
          </a:prstGeom>
        </p:spPr>
      </p:pic>
      <p:pic>
        <p:nvPicPr>
          <p:cNvPr id="12" name="Graphic 11" descr="Kangaroo with solid fill">
            <a:extLst>
              <a:ext uri="{FF2B5EF4-FFF2-40B4-BE49-F238E27FC236}">
                <a16:creationId xmlns:a16="http://schemas.microsoft.com/office/drawing/2014/main" id="{A71E1021-2940-165D-35B2-A957BD581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3334" y="928724"/>
            <a:ext cx="4352560" cy="435256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5970101" y="2694400"/>
            <a:ext cx="3173899" cy="2469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Australia </a:t>
            </a:r>
          </a:p>
          <a:p>
            <a:pPr lvl="1"/>
            <a:r>
              <a:rPr lang="en-US" dirty="0"/>
              <a:t>10k miles</a:t>
            </a:r>
          </a:p>
          <a:p>
            <a:pPr lvl="1"/>
            <a:r>
              <a:rPr lang="en-US" dirty="0"/>
              <a:t>26M 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  <a:p>
            <a:pPr lvl="1"/>
            <a:r>
              <a:rPr lang="en-US" dirty="0"/>
              <a:t>High price average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B7A655F-DA1A-7E2E-2ED2-53BBC008C802}"/>
              </a:ext>
            </a:extLst>
          </p:cNvPr>
          <p:cNvSpPr txBox="1">
            <a:spLocks/>
          </p:cNvSpPr>
          <p:nvPr/>
        </p:nvSpPr>
        <p:spPr>
          <a:xfrm>
            <a:off x="533739" y="1281848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Canada </a:t>
            </a:r>
          </a:p>
          <a:p>
            <a:pPr lvl="1"/>
            <a:r>
              <a:rPr lang="en-US" dirty="0"/>
              <a:t>440 miles</a:t>
            </a:r>
          </a:p>
          <a:p>
            <a:pPr lvl="1"/>
            <a:r>
              <a:rPr lang="en-US" dirty="0"/>
              <a:t>35M 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  <a:p>
            <a:pPr lvl="1"/>
            <a:r>
              <a:rPr lang="en-US" dirty="0"/>
              <a:t>Solid price average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E2C608A-21F8-0286-0A65-2FF75E1CD8BD}"/>
              </a:ext>
            </a:extLst>
          </p:cNvPr>
          <p:cNvSpPr txBox="1">
            <a:spLocks/>
          </p:cNvSpPr>
          <p:nvPr/>
        </p:nvSpPr>
        <p:spPr>
          <a:xfrm>
            <a:off x="2892202" y="4415572"/>
            <a:ext cx="3106739" cy="2321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r>
              <a:rPr lang="en-US" dirty="0"/>
              <a:t>Estonia </a:t>
            </a:r>
          </a:p>
          <a:p>
            <a:pPr lvl="1"/>
            <a:r>
              <a:rPr lang="en-US" dirty="0"/>
              <a:t>4132 miles</a:t>
            </a:r>
          </a:p>
          <a:p>
            <a:pPr lvl="1"/>
            <a:r>
              <a:rPr lang="en-US" dirty="0"/>
              <a:t>1.3Mpopulation</a:t>
            </a:r>
          </a:p>
          <a:p>
            <a:pPr lvl="1"/>
            <a:r>
              <a:rPr lang="en-US" dirty="0"/>
              <a:t>% Spirit vs other </a:t>
            </a:r>
            <a:r>
              <a:rPr lang="en-US" dirty="0" err="1"/>
              <a:t>Alc</a:t>
            </a:r>
            <a:endParaRPr lang="en-US" dirty="0"/>
          </a:p>
          <a:p>
            <a:pPr lvl="1"/>
            <a:r>
              <a:rPr lang="en-US" dirty="0"/>
              <a:t>Extreme Growth</a:t>
            </a:r>
          </a:p>
        </p:txBody>
      </p:sp>
    </p:spTree>
    <p:extLst>
      <p:ext uri="{BB962C8B-B14F-4D97-AF65-F5344CB8AC3E}">
        <p14:creationId xmlns:p14="http://schemas.microsoft.com/office/powerpoint/2010/main" val="384775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58B5-EB4E-2E05-B0E1-1556893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buying what?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61E20-6ED3-6C58-6852-BD269FCB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3" y="1853249"/>
            <a:ext cx="3384342" cy="2311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F6A94-DD36-5D27-5A31-63ECCA21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3" y="4198380"/>
            <a:ext cx="3384342" cy="2316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2D823E-0E57-6692-BBB2-851BCD1C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937" y="2460243"/>
            <a:ext cx="5030508" cy="34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Who Drinks in the Target Country?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11" name="Content Placeholder 10" descr="A graph with orange and blue bars&#10;&#10;Description automatically generated">
            <a:extLst>
              <a:ext uri="{FF2B5EF4-FFF2-40B4-BE49-F238E27FC236}">
                <a16:creationId xmlns:a16="http://schemas.microsoft.com/office/drawing/2014/main" id="{1F7C3139-D34D-64BE-4375-D7DDE00C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208859"/>
            <a:ext cx="7898472" cy="37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1CA2883-2176-1AAB-74F8-744A88FE95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65E5194-6A76-110B-2572-0B13840081EF}"/>
              </a:ext>
            </a:extLst>
          </p:cNvPr>
          <p:cNvSpPr txBox="1">
            <a:spLocks/>
          </p:cNvSpPr>
          <p:nvPr/>
        </p:nvSpPr>
        <p:spPr>
          <a:xfrm>
            <a:off x="628650" y="5499847"/>
            <a:ext cx="7547162" cy="1198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dirty="0"/>
              <a:t>On average, every weekend, Canadian, Australian, and Estonian men drink a fifth…. </a:t>
            </a:r>
          </a:p>
          <a:p>
            <a:pPr marL="457207" lvl="1" indent="0">
              <a:buNone/>
            </a:pPr>
            <a:r>
              <a:rPr lang="en-US" sz="600" dirty="0"/>
              <a:t>Not a </a:t>
            </a:r>
            <a:r>
              <a:rPr lang="en-US" sz="1400" dirty="0"/>
              <a:t>FACT: Average Texas Tech student drinks this before breakfast.</a:t>
            </a:r>
          </a:p>
        </p:txBody>
      </p:sp>
    </p:spTree>
    <p:extLst>
      <p:ext uri="{BB962C8B-B14F-4D97-AF65-F5344CB8AC3E}">
        <p14:creationId xmlns:p14="http://schemas.microsoft.com/office/powerpoint/2010/main" val="380698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585-6AD7-08A9-E331-C08D227C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Countries: Drinking Age Consumers</a:t>
            </a:r>
          </a:p>
        </p:txBody>
      </p:sp>
      <p:pic>
        <p:nvPicPr>
          <p:cNvPr id="5" name="Content Placeholder 4" descr="A graph with text on it&#10;&#10;Description automatically generated">
            <a:extLst>
              <a:ext uri="{FF2B5EF4-FFF2-40B4-BE49-F238E27FC236}">
                <a16:creationId xmlns:a16="http://schemas.microsoft.com/office/drawing/2014/main" id="{DACD43F0-C09F-FC60-6A27-42C80BE9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9" y="2015062"/>
            <a:ext cx="8035989" cy="3578914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5F8A567-CF97-47F7-BA9D-E087AECA0E67}"/>
              </a:ext>
            </a:extLst>
          </p:cNvPr>
          <p:cNvSpPr txBox="1">
            <a:spLocks/>
          </p:cNvSpPr>
          <p:nvPr/>
        </p:nvSpPr>
        <p:spPr>
          <a:xfrm>
            <a:off x="638978" y="5673687"/>
            <a:ext cx="7536834" cy="102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7" lvl="1" indent="0">
              <a:buNone/>
            </a:pPr>
            <a:r>
              <a:rPr lang="en-US" sz="1400" dirty="0"/>
              <a:t>NOTE: Women make up a higher percentage of the total population in all age ranges.  Women skew older. </a:t>
            </a:r>
          </a:p>
        </p:txBody>
      </p:sp>
    </p:spTree>
    <p:extLst>
      <p:ext uri="{BB962C8B-B14F-4D97-AF65-F5344CB8AC3E}">
        <p14:creationId xmlns:p14="http://schemas.microsoft.com/office/powerpoint/2010/main" val="428390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Limitations and Further Research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686B0B0-CA23-41D7-93E3-B7FB007B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85471"/>
              </p:ext>
            </p:extLst>
          </p:nvPr>
        </p:nvGraphicFramePr>
        <p:xfrm>
          <a:off x="161364" y="1097751"/>
          <a:ext cx="8807823" cy="5529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7805">
                  <a:extLst>
                    <a:ext uri="{9D8B030D-6E8A-4147-A177-3AD203B41FA5}">
                      <a16:colId xmlns:a16="http://schemas.microsoft.com/office/drawing/2014/main" val="4192470986"/>
                    </a:ext>
                  </a:extLst>
                </a:gridCol>
                <a:gridCol w="6460018">
                  <a:extLst>
                    <a:ext uri="{9D8B030D-6E8A-4147-A177-3AD203B41FA5}">
                      <a16:colId xmlns:a16="http://schemas.microsoft.com/office/drawing/2014/main" val="539469567"/>
                    </a:ext>
                  </a:extLst>
                </a:gridCol>
              </a:tblGrid>
              <a:tr h="452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 is buying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Women or men? Which is the BUYER vs CONSUMER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Language Barrier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Estonia vs Canada vs Australia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9316017"/>
                  </a:ext>
                </a:extLst>
              </a:tr>
              <a:tr h="452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Brand/ National loyalty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Are there patriotic or othe reasons for spirit popularity and consumption.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369608"/>
                  </a:ext>
                </a:extLst>
              </a:tr>
              <a:tr h="51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 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is the legal drinking age and how does that affect consumption patterns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479107"/>
                  </a:ext>
                </a:extLst>
              </a:tr>
              <a:tr h="519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Accessibility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 to point of sale,  ecommerce, express couriers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3106740"/>
                  </a:ext>
                </a:extLst>
              </a:tr>
              <a:tr h="484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Competition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Cosmetics, industrial,and other brands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Tax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What proportion of cost and price is tax? Is that tax producer, seller, or consumer burden?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26813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Macroeconomic Environment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Conflicts and recessions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2873706"/>
                  </a:ext>
                </a:extLst>
              </a:tr>
              <a:tr h="6692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Distribution and Logistics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Shipping cost and time it takes to get to consumer from production facility (US)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9501242"/>
                  </a:ext>
                </a:extLst>
              </a:tr>
              <a:tr h="457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Seasonality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Drill down needed to determine the best time of year to launch based on chosen country seasonal trends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0959"/>
                  </a:ext>
                </a:extLst>
              </a:tr>
              <a:tr h="32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Wage Growth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Where is growing markets? What is income per capita, income median, and how is that structured for our market audience in each country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760320"/>
                  </a:ext>
                </a:extLst>
              </a:tr>
              <a:tr h="32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Underlying Data Age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 more data becomes available for 2024, clearer pictures can be made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2423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3E071C-A72C-D4C8-635F-33E0856D5DC1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406631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B26-09DD-88A4-B1AE-2A54C3E7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4C9A-70A7-DEAA-703A-9C7328F08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https://www.statista.com/statistics/256598/global-inflation-rate-compared-to-previous-year/</a:t>
            </a:r>
          </a:p>
          <a:p>
            <a:r>
              <a:rPr lang="en-US" dirty="0"/>
              <a:t>https://genderdata.worldbank.org/en/indicator/sh-alc-pcap-li</a:t>
            </a:r>
          </a:p>
          <a:p>
            <a:r>
              <a:rPr lang="en-US" dirty="0"/>
              <a:t>https://www.who.int/data/gho/info/gho-odata-api- "drinks.csv“</a:t>
            </a:r>
          </a:p>
          <a:p>
            <a:r>
              <a:rPr lang="en-US" dirty="0"/>
              <a:t>https://gist.github.com/aegorenkov/f7f0f8d6e9cc17ca9774572e224e2ad14- </a:t>
            </a:r>
            <a:r>
              <a:rPr lang="en-US" dirty="0" err="1"/>
              <a:t>PLotly</a:t>
            </a:r>
            <a:r>
              <a:rPr lang="en-US" dirty="0"/>
              <a:t> map-making help</a:t>
            </a:r>
          </a:p>
          <a:p>
            <a:r>
              <a:rPr lang="en-US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https://www.datacamp.com/tutorial/making-map-in-python-using-plotly-library-guide</a:t>
            </a:r>
            <a:endParaRPr lang="en-US" sz="2100" dirty="0"/>
          </a:p>
          <a:p>
            <a:r>
              <a:rPr lang="en-US" sz="2100" dirty="0"/>
              <a:t>https://stats.oecd.org/Index.aspx?DataSetCode=SNA_TABLE5_ARCHIVE </a:t>
            </a:r>
          </a:p>
          <a:p>
            <a:r>
              <a:rPr lang="en-US" sz="2100" dirty="0"/>
              <a:t>https://data.oecd.org/pop/population.htm</a:t>
            </a:r>
          </a:p>
        </p:txBody>
      </p:sp>
    </p:spTree>
    <p:extLst>
      <p:ext uri="{BB962C8B-B14F-4D97-AF65-F5344CB8AC3E}">
        <p14:creationId xmlns:p14="http://schemas.microsoft.com/office/powerpoint/2010/main" val="176996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ee Assorted Labeled Bottle on Brown Shelf Stock Photo">
            <a:extLst>
              <a:ext uri="{FF2B5EF4-FFF2-40B4-BE49-F238E27FC236}">
                <a16:creationId xmlns:a16="http://schemas.microsoft.com/office/drawing/2014/main" id="{086C2B9F-915D-2201-63A7-05538B7BE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0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8B832-7E71-FFBE-E520-785725A2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6" y="2548616"/>
            <a:ext cx="8317767" cy="2976282"/>
          </a:xfrm>
        </p:spPr>
        <p:txBody>
          <a:bodyPr/>
          <a:lstStyle/>
          <a:p>
            <a:pPr algn="ctr"/>
            <a:r>
              <a:rPr lang="en-US" dirty="0"/>
              <a:t>DRINK RESPONSIBLY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D168-B0D8-C2E0-C7E4-2559484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3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ssorted Labeled Bottle on Brown Shelf Stock Photo">
            <a:extLst>
              <a:ext uri="{FF2B5EF4-FFF2-40B4-BE49-F238E27FC236}">
                <a16:creationId xmlns:a16="http://schemas.microsoft.com/office/drawing/2014/main" id="{B3BFD71F-27E7-1BC3-22A6-91503C3B3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" t="8955" r="29842" b="8376"/>
          <a:stretch/>
        </p:blipFill>
        <p:spPr bwMode="auto">
          <a:xfrm>
            <a:off x="43189" y="99839"/>
            <a:ext cx="9057622" cy="665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5635"/>
          </a:xfrm>
        </p:spPr>
        <p:txBody>
          <a:bodyPr>
            <a:normAutofit/>
          </a:bodyPr>
          <a:lstStyle/>
          <a:p>
            <a:r>
              <a:rPr lang="en-US" sz="2800" dirty="0"/>
              <a:t>Exploratory Marketing Overview </a:t>
            </a:r>
            <a:endParaRPr lang="en-US" sz="24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BCC7DA-1726-4B3F-AB59-AA79B939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05983"/>
            <a:ext cx="7886700" cy="5070980"/>
          </a:xfrm>
        </p:spPr>
        <p:txBody>
          <a:bodyPr>
            <a:normAutofit/>
          </a:bodyPr>
          <a:lstStyle/>
          <a:p>
            <a:r>
              <a:rPr lang="en-US" b="1" dirty="0"/>
              <a:t>Asterisk: </a:t>
            </a:r>
          </a:p>
          <a:p>
            <a:pPr lvl="1"/>
            <a:r>
              <a:rPr lang="en-US" sz="1200" dirty="0"/>
              <a:t>American food grade producer of  high proof spirits</a:t>
            </a:r>
          </a:p>
          <a:p>
            <a:pPr lvl="1"/>
            <a:r>
              <a:rPr lang="en-US" sz="1200" dirty="0"/>
              <a:t>Conversion from industrial to direct consumer sales </a:t>
            </a:r>
          </a:p>
          <a:p>
            <a:pPr lvl="1"/>
            <a:r>
              <a:rPr lang="en-US" sz="1200" dirty="0"/>
              <a:t>1Mgallon, 2.2ML in sales annually</a:t>
            </a:r>
          </a:p>
          <a:p>
            <a:pPr lvl="1"/>
            <a:endParaRPr lang="en-US" sz="1200" dirty="0"/>
          </a:p>
          <a:p>
            <a:pPr marL="457207" lvl="1" indent="0">
              <a:buNone/>
            </a:pPr>
            <a:endParaRPr lang="en-US" sz="1200" dirty="0"/>
          </a:p>
          <a:p>
            <a:r>
              <a:rPr lang="en-US" sz="1400" b="1" dirty="0"/>
              <a:t>Exploratory analysis: </a:t>
            </a:r>
            <a:r>
              <a:rPr lang="en-US" sz="1400" dirty="0"/>
              <a:t>Where should global marketing start their next steps?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1944B-21B5-4305-83D7-67C6E16BA2F8}"/>
              </a:ext>
            </a:extLst>
          </p:cNvPr>
          <p:cNvSpPr/>
          <p:nvPr/>
        </p:nvSpPr>
        <p:spPr>
          <a:xfrm>
            <a:off x="417061" y="4977934"/>
            <a:ext cx="2380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C6627-9EF3-4AF6-8334-CCCEF3E4C8D8}"/>
              </a:ext>
            </a:extLst>
          </p:cNvPr>
          <p:cNvSpPr/>
          <p:nvPr/>
        </p:nvSpPr>
        <p:spPr>
          <a:xfrm>
            <a:off x="3289027" y="3937074"/>
            <a:ext cx="1725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Who</a:t>
            </a:r>
            <a:endParaRPr lang="en-US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F2A4F4F6-465E-4EBD-87E0-AC730ACD2D79}"/>
              </a:ext>
            </a:extLst>
          </p:cNvPr>
          <p:cNvSpPr txBox="1">
            <a:spLocks/>
          </p:cNvSpPr>
          <p:nvPr/>
        </p:nvSpPr>
        <p:spPr>
          <a:xfrm>
            <a:off x="4294319" y="4633038"/>
            <a:ext cx="1816684" cy="344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demographics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7197EFB8-0DDB-407C-B172-9334D130653C}"/>
              </a:ext>
            </a:extLst>
          </p:cNvPr>
          <p:cNvSpPr txBox="1">
            <a:spLocks/>
          </p:cNvSpPr>
          <p:nvPr/>
        </p:nvSpPr>
        <p:spPr>
          <a:xfrm>
            <a:off x="7358996" y="4206033"/>
            <a:ext cx="2149365" cy="536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 dirty="0"/>
              <a:t>price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5664F0B-2FA4-4592-AE04-0C7D37F5F345}"/>
              </a:ext>
            </a:extLst>
          </p:cNvPr>
          <p:cNvSpPr/>
          <p:nvPr/>
        </p:nvSpPr>
        <p:spPr>
          <a:xfrm>
            <a:off x="5975092" y="3551173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9179A-8AE0-7E1F-FC29-4A018FD025D3}"/>
              </a:ext>
            </a:extLst>
          </p:cNvPr>
          <p:cNvSpPr/>
          <p:nvPr/>
        </p:nvSpPr>
        <p:spPr>
          <a:xfrm>
            <a:off x="6706601" y="99839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702231D1-227F-B445-37FF-2E167B96FB43}"/>
              </a:ext>
            </a:extLst>
          </p:cNvPr>
          <p:cNvSpPr txBox="1">
            <a:spLocks/>
          </p:cNvSpPr>
          <p:nvPr/>
        </p:nvSpPr>
        <p:spPr>
          <a:xfrm>
            <a:off x="1933079" y="5702007"/>
            <a:ext cx="2477267" cy="41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targeted marketing	</a:t>
            </a:r>
            <a:endParaRPr 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9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Where is Alcohol Consumption Highest?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2D3F84D-612F-EB32-9979-5528FB75261B}"/>
              </a:ext>
            </a:extLst>
          </p:cNvPr>
          <p:cNvSpPr txBox="1">
            <a:spLocks/>
          </p:cNvSpPr>
          <p:nvPr/>
        </p:nvSpPr>
        <p:spPr>
          <a:xfrm>
            <a:off x="783690" y="1331259"/>
            <a:ext cx="7642368" cy="485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pic>
        <p:nvPicPr>
          <p:cNvPr id="20" name="Content Placeholder 19" descr="A map of the world&#10;&#10;Description automatically generated">
            <a:extLst>
              <a:ext uri="{FF2B5EF4-FFF2-40B4-BE49-F238E27FC236}">
                <a16:creationId xmlns:a16="http://schemas.microsoft.com/office/drawing/2014/main" id="{3629DF5C-3BC8-55E5-2B3E-D5A4483EB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0074" y="62896"/>
            <a:ext cx="10604148" cy="7574392"/>
          </a:xfr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4032DBD-B08F-3B2B-37D3-89FEE986F4CA}"/>
              </a:ext>
            </a:extLst>
          </p:cNvPr>
          <p:cNvSpPr txBox="1">
            <a:spLocks/>
          </p:cNvSpPr>
          <p:nvPr/>
        </p:nvSpPr>
        <p:spPr>
          <a:xfrm>
            <a:off x="872982" y="2335449"/>
            <a:ext cx="7642368" cy="420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5"/>
            <a:r>
              <a:rPr lang="en-US" sz="3600" b="1" dirty="0">
                <a:solidFill>
                  <a:srgbClr val="FF0000"/>
                </a:solidFill>
              </a:rPr>
              <a:t>Europe– </a:t>
            </a:r>
            <a:r>
              <a:rPr lang="en-US" sz="3600" b="1" dirty="0"/>
              <a:t>9.1 L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Other</a:t>
            </a:r>
          </a:p>
          <a:p>
            <a:pPr lvl="2"/>
            <a:r>
              <a:rPr lang="en-US" sz="2000" b="1" dirty="0"/>
              <a:t>Americas- 6.6 L</a:t>
            </a:r>
          </a:p>
          <a:p>
            <a:pPr lvl="4"/>
            <a:r>
              <a:rPr lang="en-US" sz="1600" b="1" dirty="0"/>
              <a:t>Africa- 5.2 L</a:t>
            </a:r>
          </a:p>
          <a:p>
            <a:pPr lvl="5"/>
            <a:r>
              <a:rPr lang="en-US" b="1" dirty="0"/>
              <a:t>Western Pacific- 4.5 L</a:t>
            </a:r>
          </a:p>
          <a:p>
            <a:pPr lvl="7"/>
            <a:r>
              <a:rPr lang="en-US" sz="1200" b="1" dirty="0"/>
              <a:t>SE Asia- 3.1 L</a:t>
            </a:r>
          </a:p>
          <a:p>
            <a:pPr lvl="8"/>
            <a:r>
              <a:rPr lang="en-US" sz="1050" b="1" dirty="0"/>
              <a:t>Middle East - .8 L</a:t>
            </a:r>
          </a:p>
        </p:txBody>
      </p:sp>
    </p:spTree>
    <p:extLst>
      <p:ext uri="{BB962C8B-B14F-4D97-AF65-F5344CB8AC3E}">
        <p14:creationId xmlns:p14="http://schemas.microsoft.com/office/powerpoint/2010/main" val="396087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F971-20AC-7E95-FA4B-59A87DC3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Drinks Vodka over other Spirits? </a:t>
            </a:r>
          </a:p>
        </p:txBody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5952E5FB-DC53-27C4-50AD-EF546D05F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7" y="1937625"/>
            <a:ext cx="8832424" cy="4530918"/>
          </a:xfrm>
        </p:spPr>
      </p:pic>
    </p:spTree>
    <p:extLst>
      <p:ext uri="{BB962C8B-B14F-4D97-AF65-F5344CB8AC3E}">
        <p14:creationId xmlns:p14="http://schemas.microsoft.com/office/powerpoint/2010/main" val="161176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75E5-41F6-AAC1-0A84-E2A41E2E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and Who: </a:t>
            </a:r>
            <a:br>
              <a:rPr lang="en-US" sz="2800" dirty="0"/>
            </a:br>
            <a:r>
              <a:rPr lang="en-US" sz="2800" dirty="0"/>
              <a:t>Regional Consumption by Gender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911F-077F-CE9B-B80E-D3C8D4F6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535E3B1-9E4A-F394-0BF6-760C53AC8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AF2021B7-D18B-C0B4-40CF-1F2DFD12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6" y="2052925"/>
            <a:ext cx="8759947" cy="4043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A53C18-5ACB-73AC-3854-8A6749301917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97717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Trends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6" name="Picture 5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69A7548D-1EA4-03A8-F3AA-84C4E2E6F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499"/>
            <a:ext cx="9144000" cy="597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Spending : Regional Spending Growth</a:t>
            </a: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85BC1-9513-42A5-AF72-3344E0BA19A2}"/>
              </a:ext>
            </a:extLst>
          </p:cNvPr>
          <p:cNvSpPr txBox="1">
            <a:spLocks/>
          </p:cNvSpPr>
          <p:nvPr/>
        </p:nvSpPr>
        <p:spPr>
          <a:xfrm>
            <a:off x="872982" y="1080761"/>
            <a:ext cx="7875890" cy="333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F6BC6-6192-0AE9-A8F9-3A766E4EC900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29FF7AA-CE16-4E73-9037-C03F3897C977}"/>
              </a:ext>
            </a:extLst>
          </p:cNvPr>
          <p:cNvSpPr txBox="1">
            <a:spLocks/>
          </p:cNvSpPr>
          <p:nvPr/>
        </p:nvSpPr>
        <p:spPr>
          <a:xfrm>
            <a:off x="507626" y="5973667"/>
            <a:ext cx="8007724" cy="839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Africa </a:t>
            </a:r>
            <a:r>
              <a:rPr lang="en-US" sz="1800" dirty="0"/>
              <a:t>and </a:t>
            </a:r>
            <a:r>
              <a:rPr lang="en-US" sz="1800" b="1" dirty="0"/>
              <a:t>Western Pacific </a:t>
            </a:r>
            <a:r>
              <a:rPr lang="en-US" sz="1800" dirty="0"/>
              <a:t>and </a:t>
            </a:r>
            <a:r>
              <a:rPr lang="en-US" sz="1800" b="1" dirty="0"/>
              <a:t>Middle East </a:t>
            </a:r>
            <a:r>
              <a:rPr lang="en-US" sz="1800" dirty="0"/>
              <a:t>all experiencing growth. </a:t>
            </a:r>
          </a:p>
          <a:p>
            <a:pPr marL="0" indent="0">
              <a:buNone/>
            </a:pPr>
            <a:r>
              <a:rPr lang="en-US" sz="1800" dirty="0"/>
              <a:t>We rejected the </a:t>
            </a:r>
            <a:r>
              <a:rPr lang="en-US" sz="1800" b="1" dirty="0"/>
              <a:t>Middle East </a:t>
            </a:r>
            <a:r>
              <a:rPr lang="en-US" sz="1800" dirty="0"/>
              <a:t>due to the per capita spend and size of the market.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EB32B4A-5C26-0F78-ECD5-99C1A710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807" y="883110"/>
            <a:ext cx="10267146" cy="5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400" dirty="0"/>
              <a:t>Price: Regional Prospects (median+ var</a:t>
            </a:r>
            <a:r>
              <a:rPr lang="en-US" sz="2800" dirty="0"/>
              <a:t>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pic>
        <p:nvPicPr>
          <p:cNvPr id="20" name="Content Placeholder 19" descr="A screen shot of a graph&#10;&#10;Description automatically generated">
            <a:extLst>
              <a:ext uri="{FF2B5EF4-FFF2-40B4-BE49-F238E27FC236}">
                <a16:creationId xmlns:a16="http://schemas.microsoft.com/office/drawing/2014/main" id="{896D1A82-F01B-786E-606B-2536F3B71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40" y="956735"/>
            <a:ext cx="9196502" cy="5517901"/>
          </a:xfrm>
        </p:spPr>
      </p:pic>
    </p:spTree>
    <p:extLst>
      <p:ext uri="{BB962C8B-B14F-4D97-AF65-F5344CB8AC3E}">
        <p14:creationId xmlns:p14="http://schemas.microsoft.com/office/powerpoint/2010/main" val="8660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371B-8DC2-4D45-8F0B-DD73E387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3356"/>
            <a:ext cx="7886700" cy="678287"/>
          </a:xfrm>
        </p:spPr>
        <p:txBody>
          <a:bodyPr>
            <a:normAutofit/>
          </a:bodyPr>
          <a:lstStyle/>
          <a:p>
            <a:r>
              <a:rPr lang="en-US" sz="2800" dirty="0"/>
              <a:t>Price: Regional Prospects (Avg)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6BB9A-3782-4FFC-A29F-1A72AC2E802A}"/>
              </a:ext>
            </a:extLst>
          </p:cNvPr>
          <p:cNvCxnSpPr>
            <a:cxnSpLocks/>
          </p:cNvCxnSpPr>
          <p:nvPr/>
        </p:nvCxnSpPr>
        <p:spPr>
          <a:xfrm flipH="1">
            <a:off x="628650" y="956736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9BB2627-FE2F-B019-DB6C-A7DE08FB4139}"/>
              </a:ext>
            </a:extLst>
          </p:cNvPr>
          <p:cNvSpPr/>
          <p:nvPr/>
        </p:nvSpPr>
        <p:spPr>
          <a:xfrm>
            <a:off x="6684850" y="159835"/>
            <a:ext cx="167546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4"/>
                </a:solidFill>
              </a:rPr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313DD-59F4-769F-3EB0-F1072A42A6E5}"/>
              </a:ext>
            </a:extLst>
          </p:cNvPr>
          <p:cNvSpPr txBox="1"/>
          <p:nvPr/>
        </p:nvSpPr>
        <p:spPr>
          <a:xfrm>
            <a:off x="4818535" y="1415315"/>
            <a:ext cx="3422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TARGET? Australia, Kiribati, Canada, Malaysia, and Argentina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Australia </a:t>
            </a:r>
            <a:r>
              <a:rPr lang="en-US" dirty="0"/>
              <a:t>and </a:t>
            </a:r>
            <a:r>
              <a:rPr lang="en-US" b="1" dirty="0"/>
              <a:t>Canada</a:t>
            </a:r>
            <a:r>
              <a:rPr lang="en-US" dirty="0"/>
              <a:t> the most exciting prospects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Kiribati- </a:t>
            </a:r>
            <a:r>
              <a:rPr lang="en-US" sz="1400" dirty="0"/>
              <a:t>small market 121k people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Malaysia- </a:t>
            </a:r>
            <a:r>
              <a:rPr lang="en-US" sz="1400" dirty="0"/>
              <a:t>cultural taboos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Argentina- </a:t>
            </a:r>
            <a:r>
              <a:rPr lang="en-US" sz="1400" dirty="0" err="1"/>
              <a:t>macreconomic</a:t>
            </a:r>
            <a:r>
              <a:rPr lang="en-US" sz="1400" dirty="0"/>
              <a:t> concerns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u="sng" dirty="0"/>
              <a:t>Median price of targets: 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CAN (AMR) – 47.58</a:t>
            </a:r>
          </a:p>
          <a:p>
            <a:pPr marL="1543050" lvl="3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AUS (WPR) – 75.68</a:t>
            </a:r>
            <a:endParaRPr lang="en-US" dirty="0"/>
          </a:p>
          <a:p>
            <a:pPr lvl="1"/>
            <a:endParaRPr lang="en-US" sz="1400" b="1" dirty="0"/>
          </a:p>
        </p:txBody>
      </p:sp>
      <p:pic>
        <p:nvPicPr>
          <p:cNvPr id="14" name="Picture 13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8E0DF85A-97D0-B348-7015-9D0C789C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624"/>
            <a:ext cx="4706112" cy="2823667"/>
          </a:xfrm>
          <a:prstGeom prst="rect">
            <a:avLst/>
          </a:prstGeom>
        </p:spPr>
      </p:pic>
      <p:pic>
        <p:nvPicPr>
          <p:cNvPr id="16" name="Picture 15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8EA62CD5-BB72-F0B3-E5B7-6493A2CEB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5494"/>
            <a:ext cx="4706112" cy="28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9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17036</TotalTime>
  <Words>779</Words>
  <Application>Microsoft Office PowerPoint</Application>
  <PresentationFormat>On-screen Show (4:3)</PresentationFormat>
  <Paragraphs>148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Narrow</vt:lpstr>
      <vt:lpstr>Arial</vt:lpstr>
      <vt:lpstr>Century Gothic</vt:lpstr>
      <vt:lpstr>Wingdings</vt:lpstr>
      <vt:lpstr>Wingdings 3</vt:lpstr>
      <vt:lpstr>Ion</vt:lpstr>
      <vt:lpstr>Preliminary Opportunities:  Asterisk Vodka </vt:lpstr>
      <vt:lpstr>Exploratory Marketing Overview </vt:lpstr>
      <vt:lpstr>Where is Alcohol Consumption Highest?</vt:lpstr>
      <vt:lpstr>Who Drinks Vodka over other Spirits? </vt:lpstr>
      <vt:lpstr>Where and Who:  Regional Consumption by Gender </vt:lpstr>
      <vt:lpstr>Spending : Regional Spending Trends</vt:lpstr>
      <vt:lpstr>Spending : Regional Spending Growth</vt:lpstr>
      <vt:lpstr>Price: Regional Prospects (median+ var)</vt:lpstr>
      <vt:lpstr>Price: Regional Prospects (Avg)</vt:lpstr>
      <vt:lpstr>Spending : Regional Spending Growth</vt:lpstr>
      <vt:lpstr>Price: Spirits vs other Alcohols</vt:lpstr>
      <vt:lpstr>Recap: Recommended Targets</vt:lpstr>
      <vt:lpstr>Who is buying what? </vt:lpstr>
      <vt:lpstr>Who Drinks in the Target Country?</vt:lpstr>
      <vt:lpstr>Target Countries: Drinking Age Consumers</vt:lpstr>
      <vt:lpstr>Limitations and Further Research</vt:lpstr>
      <vt:lpstr>Resources</vt:lpstr>
      <vt:lpstr>DRINK RESPONSIBLY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Cheben</dc:creator>
  <cp:lastModifiedBy>Caite Greenwood</cp:lastModifiedBy>
  <cp:revision>213</cp:revision>
  <cp:lastPrinted>2020-09-29T20:32:50Z</cp:lastPrinted>
  <dcterms:created xsi:type="dcterms:W3CDTF">2020-06-15T18:23:41Z</dcterms:created>
  <dcterms:modified xsi:type="dcterms:W3CDTF">2024-05-16T12:06:16Z</dcterms:modified>
</cp:coreProperties>
</file>