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612" r:id="rId2"/>
    <p:sldId id="847" r:id="rId3"/>
    <p:sldId id="918" r:id="rId4"/>
    <p:sldId id="917" r:id="rId5"/>
    <p:sldId id="925" r:id="rId6"/>
    <p:sldId id="926" r:id="rId7"/>
    <p:sldId id="927" r:id="rId8"/>
    <p:sldId id="920" r:id="rId9"/>
    <p:sldId id="722" r:id="rId10"/>
    <p:sldId id="911" r:id="rId11"/>
    <p:sldId id="92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F39"/>
    <a:srgbClr val="1DAB2B"/>
    <a:srgbClr val="CB1B4A"/>
    <a:srgbClr val="FCB414"/>
    <a:srgbClr val="007A7D"/>
    <a:srgbClr val="074D67"/>
    <a:srgbClr val="42AFB6"/>
    <a:srgbClr val="C2C9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146" autoAdjust="0"/>
    <p:restoredTop sz="66014" autoAdjust="0"/>
  </p:normalViewPr>
  <p:slideViewPr>
    <p:cSldViewPr snapToGrid="0">
      <p:cViewPr>
        <p:scale>
          <a:sx n="55" d="100"/>
          <a:sy n="55" d="100"/>
        </p:scale>
        <p:origin x="636" y="14"/>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13E8CC-381F-4F85-BDAB-732B26B1A0DD}" type="datetimeFigureOut">
              <a:rPr lang="fr-CH" smtClean="0"/>
              <a:t>09.06.2022</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0970E6-A9EF-4C77-8EA9-4E0C3CA50B9A}" type="slidenum">
              <a:rPr lang="fr-CH" smtClean="0"/>
              <a:t>‹N°›</a:t>
            </a:fld>
            <a:endParaRPr lang="fr-CH"/>
          </a:p>
        </p:txBody>
      </p:sp>
    </p:spTree>
    <p:extLst>
      <p:ext uri="{BB962C8B-B14F-4D97-AF65-F5344CB8AC3E}">
        <p14:creationId xmlns:p14="http://schemas.microsoft.com/office/powerpoint/2010/main" val="1796158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D70970E6-A9EF-4C77-8EA9-4E0C3CA50B9A}" type="slidenum">
              <a:rPr lang="fr-CH" smtClean="0"/>
              <a:t>2</a:t>
            </a:fld>
            <a:endParaRPr lang="fr-CH"/>
          </a:p>
        </p:txBody>
      </p:sp>
    </p:spTree>
    <p:extLst>
      <p:ext uri="{BB962C8B-B14F-4D97-AF65-F5344CB8AC3E}">
        <p14:creationId xmlns:p14="http://schemas.microsoft.com/office/powerpoint/2010/main" val="220532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Dans le cadre du cours de </a:t>
            </a:r>
            <a:r>
              <a:rPr lang="fr-CH" sz="1800" i="1" dirty="0">
                <a:effectLst/>
                <a:latin typeface="Arial" panose="020B0604020202020204" pitchFamily="34" charset="0"/>
                <a:ea typeface="Calibri" panose="020F0502020204030204" pitchFamily="34" charset="0"/>
                <a:cs typeface="Times New Roman" panose="02020603050405020304" pitchFamily="18" charset="0"/>
              </a:rPr>
              <a:t>2247.1 Internet des Objets</a:t>
            </a:r>
            <a:r>
              <a:rPr lang="fr-CH" sz="1800" dirty="0">
                <a:effectLst/>
                <a:latin typeface="Arial" panose="020B0604020202020204" pitchFamily="34" charset="0"/>
                <a:ea typeface="Calibri" panose="020F0502020204030204" pitchFamily="34" charset="0"/>
                <a:cs typeface="Times New Roman" panose="02020603050405020304" pitchFamily="18" charset="0"/>
              </a:rPr>
              <a:t>, il nous a été demandé de réaliser un projet pouvant se greffer au </a:t>
            </a:r>
            <a:r>
              <a:rPr lang="fr-CH" sz="1800" i="1" dirty="0">
                <a:effectLst/>
                <a:latin typeface="Arial" panose="020B0604020202020204" pitchFamily="34" charset="0"/>
                <a:ea typeface="Calibri" panose="020F0502020204030204" pitchFamily="34" charset="0"/>
                <a:cs typeface="Times New Roman" panose="02020603050405020304" pitchFamily="18" charset="0"/>
              </a:rPr>
              <a:t>MILL</a:t>
            </a:r>
            <a:r>
              <a:rPr lang="fr-CH" sz="1800" dirty="0">
                <a:effectLst/>
                <a:latin typeface="Arial" panose="020B0604020202020204" pitchFamily="34" charset="0"/>
                <a:ea typeface="Calibri" panose="020F0502020204030204" pitchFamily="34" charset="0"/>
                <a:cs typeface="Times New Roman" panose="02020603050405020304" pitchFamily="18" charset="0"/>
              </a:rPr>
              <a:t>, apportant alors une plus-value.</a:t>
            </a:r>
          </a:p>
          <a:p>
            <a:pPr algn="just">
              <a:lnSpc>
                <a:spcPct val="115000"/>
              </a:lnSpc>
              <a:spcAft>
                <a:spcPts val="800"/>
              </a:spcAft>
            </a:pPr>
            <a:endParaRPr lang="fr-CH" sz="1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Nous avons à disposition un </a:t>
            </a:r>
            <a:r>
              <a:rPr lang="fr-CH" sz="1800" i="1" dirty="0">
                <a:effectLst/>
                <a:latin typeface="Arial" panose="020B0604020202020204" pitchFamily="34" charset="0"/>
                <a:ea typeface="Calibri" panose="020F0502020204030204" pitchFamily="34" charset="0"/>
                <a:cs typeface="Times New Roman" panose="02020603050405020304" pitchFamily="18" charset="0"/>
              </a:rPr>
              <a:t>Raspberry PI 4</a:t>
            </a:r>
            <a:r>
              <a:rPr lang="fr-CH" sz="1800" dirty="0">
                <a:effectLst/>
                <a:latin typeface="Arial" panose="020B0604020202020204" pitchFamily="34" charset="0"/>
                <a:ea typeface="Calibri" panose="020F0502020204030204" pitchFamily="34" charset="0"/>
                <a:cs typeface="Times New Roman" panose="02020603050405020304" pitchFamily="18" charset="0"/>
              </a:rPr>
              <a:t> ainsi qu’un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Sense</a:t>
            </a:r>
            <a:r>
              <a:rPr lang="fr-CH" sz="1800" i="1" dirty="0">
                <a:effectLst/>
                <a:latin typeface="Arial" panose="020B0604020202020204" pitchFamily="34" charset="0"/>
                <a:ea typeface="Calibri" panose="020F0502020204030204" pitchFamily="34" charset="0"/>
                <a:cs typeface="Times New Roman" panose="02020603050405020304" pitchFamily="18" charset="0"/>
              </a:rPr>
              <a:t> Hat</a:t>
            </a:r>
            <a:r>
              <a:rPr lang="fr-CH" sz="1800" dirty="0">
                <a:effectLst/>
                <a:latin typeface="Arial" panose="020B0604020202020204" pitchFamily="34" charset="0"/>
                <a:ea typeface="Calibri" panose="020F0502020204030204" pitchFamily="34" charset="0"/>
                <a:cs typeface="Times New Roman" panose="02020603050405020304" pitchFamily="18" charset="0"/>
              </a:rPr>
              <a:t> permettant d’acquérir des données sur l’environnement dans lequel il se trouve (Image, température, humidité, pression, …).</a:t>
            </a:r>
          </a:p>
          <a:p>
            <a:endParaRPr lang="fr-CH" dirty="0"/>
          </a:p>
          <a:p>
            <a:pPr marL="0" lvl="0" indent="0">
              <a:lnSpc>
                <a:spcPct val="115000"/>
              </a:lnSpc>
              <a:buFont typeface="Symbol" panose="05050102010706020507" pitchFamily="18" charset="2"/>
              <a:buNone/>
            </a:pPr>
            <a:r>
              <a:rPr lang="fr-CH" sz="1800" dirty="0">
                <a:effectLst/>
                <a:latin typeface="Calibri" panose="020F0502020204030204" pitchFamily="34" charset="0"/>
                <a:ea typeface="Calibri" panose="020F0502020204030204" pitchFamily="34" charset="0"/>
                <a:cs typeface="Calibri" panose="020F0502020204030204" pitchFamily="34" charset="0"/>
              </a:rPr>
              <a:t>Lorsque l'air s'assèche et que les températures sont enlevées, les risques d'incendie augmentent (copeaux, bois de la structure, ...).</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spcAft>
                <a:spcPts val="800"/>
              </a:spcAft>
              <a:buFont typeface="Symbol" panose="05050102010706020507" pitchFamily="18" charset="2"/>
              <a:buNone/>
            </a:pPr>
            <a:endParaRPr lang="fr-CH" sz="1800" dirty="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15000"/>
              </a:lnSpc>
              <a:spcAft>
                <a:spcPts val="800"/>
              </a:spcAft>
              <a:buFont typeface="Symbol" panose="05050102010706020507" pitchFamily="18" charset="2"/>
              <a:buNone/>
            </a:pPr>
            <a:r>
              <a:rPr lang="fr-CH" sz="1800" dirty="0">
                <a:effectLst/>
                <a:latin typeface="Calibri" panose="020F0502020204030204" pitchFamily="34" charset="0"/>
                <a:ea typeface="Calibri" panose="020F0502020204030204" pitchFamily="34" charset="0"/>
                <a:cs typeface="Calibri" panose="020F0502020204030204" pitchFamily="34" charset="0"/>
              </a:rPr>
              <a:t>La combinaison entre les capteurs de température et d'humidité permet de déterminer les risques d'incendie.</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CH" dirty="0"/>
          </a:p>
        </p:txBody>
      </p:sp>
      <p:sp>
        <p:nvSpPr>
          <p:cNvPr id="4" name="Espace réservé du numéro de diapositive 3"/>
          <p:cNvSpPr>
            <a:spLocks noGrp="1"/>
          </p:cNvSpPr>
          <p:nvPr>
            <p:ph type="sldNum" sz="quarter" idx="5"/>
          </p:nvPr>
        </p:nvSpPr>
        <p:spPr/>
        <p:txBody>
          <a:bodyPr/>
          <a:lstStyle/>
          <a:p>
            <a:fld id="{D70970E6-A9EF-4C77-8EA9-4E0C3CA50B9A}" type="slidenum">
              <a:rPr lang="fr-CH" smtClean="0"/>
              <a:t>3</a:t>
            </a:fld>
            <a:endParaRPr lang="fr-CH"/>
          </a:p>
        </p:txBody>
      </p:sp>
    </p:spTree>
    <p:extLst>
      <p:ext uri="{BB962C8B-B14F-4D97-AF65-F5344CB8AC3E}">
        <p14:creationId xmlns:p14="http://schemas.microsoft.com/office/powerpoint/2010/main" val="2774292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342900" lvl="0" indent="-342900">
              <a:lnSpc>
                <a:spcPct val="115000"/>
              </a:lnSpc>
              <a:buFont typeface="Symbol" panose="05050102010706020507" pitchFamily="18" charset="2"/>
              <a:buChar char=""/>
            </a:pPr>
            <a:r>
              <a:rPr lang="fr-CH" sz="1800" dirty="0">
                <a:effectLst/>
                <a:latin typeface="Calibri" panose="020F0502020204030204" pitchFamily="34" charset="0"/>
                <a:ea typeface="Calibri" panose="020F0502020204030204" pitchFamily="34" charset="0"/>
                <a:cs typeface="Calibri" panose="020F0502020204030204" pitchFamily="34" charset="0"/>
              </a:rPr>
              <a:t>Avoir la capacité de lire les données des capteurs d'humidité et de températures disposés à l'intérieur de la machine. De combiner l'information pour en déduire un indice de risque d'incendie.</a:t>
            </a:r>
          </a:p>
          <a:p>
            <a:pPr marL="342900" lvl="0" indent="-342900">
              <a:lnSpc>
                <a:spcPct val="115000"/>
              </a:lnSpc>
              <a:buFont typeface="Symbol" panose="05050102010706020507" pitchFamily="18" charset="2"/>
              <a:buChar char=""/>
            </a:pP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fr-CH" sz="1800" dirty="0">
                <a:effectLst/>
                <a:latin typeface="Calibri" panose="020F0502020204030204" pitchFamily="34" charset="0"/>
                <a:ea typeface="Calibri" panose="020F0502020204030204" pitchFamily="34" charset="0"/>
                <a:cs typeface="Calibri" panose="020F0502020204030204" pitchFamily="34" charset="0"/>
              </a:rPr>
              <a:t>Être capable de capturer des images à l'intérieur de la machine et de les traités pour détecter de la fumée ou flamme ce qui indique un </a:t>
            </a:r>
            <a:r>
              <a:rPr lang="fr-CH" sz="1800">
                <a:effectLst/>
                <a:latin typeface="Calibri" panose="020F0502020204030204" pitchFamily="34" charset="0"/>
                <a:ea typeface="Calibri" panose="020F0502020204030204" pitchFamily="34" charset="0"/>
                <a:cs typeface="Calibri" panose="020F0502020204030204" pitchFamily="34" charset="0"/>
              </a:rPr>
              <a:t>incendie.</a:t>
            </a:r>
          </a:p>
          <a:p>
            <a:pPr marL="342900" lvl="0" indent="-342900">
              <a:lnSpc>
                <a:spcPct val="115000"/>
              </a:lnSpc>
              <a:buFont typeface="Symbol" panose="05050102010706020507" pitchFamily="18" charset="2"/>
              <a:buChar char=""/>
            </a:pP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fr-CH" sz="1800" dirty="0">
                <a:effectLst/>
                <a:latin typeface="Calibri" panose="020F0502020204030204" pitchFamily="34" charset="0"/>
                <a:ea typeface="Calibri" panose="020F0502020204030204" pitchFamily="34" charset="0"/>
                <a:cs typeface="Calibri" panose="020F0502020204030204" pitchFamily="34" charset="0"/>
              </a:rPr>
              <a:t>Être dans la capacité d'alerter, dans un Dashboard à l'aide de voyant de couleur, le superviseur si la machine est dans des conditions propices à un incendie.</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r>
              <a:rPr lang="fr-CH" dirty="0"/>
              <a:t>	</a:t>
            </a:r>
          </a:p>
        </p:txBody>
      </p:sp>
      <p:sp>
        <p:nvSpPr>
          <p:cNvPr id="4" name="Espace réservé du numéro de diapositive 3"/>
          <p:cNvSpPr>
            <a:spLocks noGrp="1"/>
          </p:cNvSpPr>
          <p:nvPr>
            <p:ph type="sldNum" sz="quarter" idx="5"/>
          </p:nvPr>
        </p:nvSpPr>
        <p:spPr/>
        <p:txBody>
          <a:bodyPr/>
          <a:lstStyle/>
          <a:p>
            <a:fld id="{D70970E6-A9EF-4C77-8EA9-4E0C3CA50B9A}" type="slidenum">
              <a:rPr lang="fr-CH" smtClean="0"/>
              <a:t>4</a:t>
            </a:fld>
            <a:endParaRPr lang="fr-CH"/>
          </a:p>
        </p:txBody>
      </p:sp>
    </p:spTree>
    <p:extLst>
      <p:ext uri="{BB962C8B-B14F-4D97-AF65-F5344CB8AC3E}">
        <p14:creationId xmlns:p14="http://schemas.microsoft.com/office/powerpoint/2010/main" val="152571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La classe abstraite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Captor</a:t>
            </a:r>
            <a:r>
              <a:rPr lang="fr-CH" sz="1800" dirty="0">
                <a:effectLst/>
                <a:latin typeface="Arial" panose="020B0604020202020204" pitchFamily="34" charset="0"/>
                <a:ea typeface="Calibri" panose="020F0502020204030204" pitchFamily="34" charset="0"/>
                <a:cs typeface="Times New Roman" panose="02020603050405020304" pitchFamily="18" charset="0"/>
              </a:rPr>
              <a:t> possède la méthode abstraite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RetrieveMeasure</a:t>
            </a:r>
            <a:r>
              <a:rPr lang="fr-CH" sz="1800" dirty="0">
                <a:effectLst/>
                <a:latin typeface="Arial" panose="020B0604020202020204" pitchFamily="34" charset="0"/>
                <a:ea typeface="Calibri" panose="020F0502020204030204" pitchFamily="34" charset="0"/>
                <a:cs typeface="Times New Roman" panose="02020603050405020304" pitchFamily="18" charset="0"/>
              </a:rPr>
              <a:t>. Chaque capteur possède sa propre classe, héritant de la classe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Captor</a:t>
            </a:r>
            <a:r>
              <a:rPr lang="fr-CH" sz="1800" dirty="0">
                <a:effectLst/>
                <a:latin typeface="Arial" panose="020B0604020202020204" pitchFamily="34" charset="0"/>
                <a:ea typeface="Calibri" panose="020F0502020204030204" pitchFamily="34" charset="0"/>
                <a:cs typeface="Times New Roman" panose="02020603050405020304" pitchFamily="18" charset="0"/>
              </a:rPr>
              <a:t>. Ces classes doivent alors obligatoirement implémenter la méthode.</a:t>
            </a:r>
          </a:p>
          <a:p>
            <a:pPr algn="just">
              <a:lnSpc>
                <a:spcPct val="115000"/>
              </a:lnSpc>
              <a:spcAft>
                <a:spcPts val="800"/>
              </a:spcAft>
            </a:pPr>
            <a:endParaRPr lang="fr-CH" sz="1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La classe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Firefighter</a:t>
            </a:r>
            <a:r>
              <a:rPr lang="fr-CH" sz="1800" dirty="0">
                <a:effectLst/>
                <a:latin typeface="Arial" panose="020B0604020202020204" pitchFamily="34" charset="0"/>
                <a:ea typeface="Calibri" panose="020F0502020204030204" pitchFamily="34" charset="0"/>
                <a:cs typeface="Times New Roman" panose="02020603050405020304" pitchFamily="18" charset="0"/>
              </a:rPr>
              <a:t>, littéralement « Pompier » en anglais, est l’élément central de notre projet. Il utilise les classes des capteurs afin d’obtenir les différentes mesures, qu’il traite par la suite afin d’obtenir une évaluation des risques d’incendie. C’est également elle qui publie les données sur le </a:t>
            </a:r>
            <a:r>
              <a:rPr lang="fr-CH" sz="1800" i="1" dirty="0">
                <a:effectLst/>
                <a:latin typeface="Arial" panose="020B0604020202020204" pitchFamily="34" charset="0"/>
                <a:ea typeface="Calibri" panose="020F0502020204030204" pitchFamily="34" charset="0"/>
                <a:cs typeface="Times New Roman" panose="02020603050405020304" pitchFamily="18" charset="0"/>
              </a:rPr>
              <a:t>Broker MQTT</a:t>
            </a:r>
            <a:r>
              <a:rPr lang="fr-CH" sz="1800" dirty="0">
                <a:effectLst/>
                <a:latin typeface="Arial" panose="020B0604020202020204" pitchFamily="34" charset="0"/>
                <a:ea typeface="Calibri" panose="020F0502020204030204" pitchFamily="34" charset="0"/>
                <a:cs typeface="Times New Roman" panose="02020603050405020304" pitchFamily="18" charset="0"/>
              </a:rPr>
              <a:t>.</a:t>
            </a:r>
          </a:p>
          <a:p>
            <a:endParaRPr lang="fr-CH" dirty="0"/>
          </a:p>
        </p:txBody>
      </p:sp>
      <p:sp>
        <p:nvSpPr>
          <p:cNvPr id="4" name="Espace réservé du numéro de diapositive 3"/>
          <p:cNvSpPr>
            <a:spLocks noGrp="1"/>
          </p:cNvSpPr>
          <p:nvPr>
            <p:ph type="sldNum" sz="quarter" idx="5"/>
          </p:nvPr>
        </p:nvSpPr>
        <p:spPr/>
        <p:txBody>
          <a:bodyPr/>
          <a:lstStyle/>
          <a:p>
            <a:fld id="{D70970E6-A9EF-4C77-8EA9-4E0C3CA50B9A}" type="slidenum">
              <a:rPr lang="fr-CH" smtClean="0"/>
              <a:t>5</a:t>
            </a:fld>
            <a:endParaRPr lang="fr-CH"/>
          </a:p>
        </p:txBody>
      </p:sp>
    </p:spTree>
    <p:extLst>
      <p:ext uri="{BB962C8B-B14F-4D97-AF65-F5344CB8AC3E}">
        <p14:creationId xmlns:p14="http://schemas.microsoft.com/office/powerpoint/2010/main" val="923263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Notre structure ressemble passablement à celle étudiée en cours. Elle se compose d’un client, le </a:t>
            </a:r>
            <a:r>
              <a:rPr lang="fr-CH" sz="1800" i="1" dirty="0">
                <a:effectLst/>
                <a:latin typeface="Arial" panose="020B0604020202020204" pitchFamily="34" charset="0"/>
                <a:ea typeface="Calibri" panose="020F0502020204030204" pitchFamily="34" charset="0"/>
                <a:cs typeface="Times New Roman" panose="02020603050405020304" pitchFamily="18" charset="0"/>
              </a:rPr>
              <a:t>Raspberry</a:t>
            </a:r>
            <a:r>
              <a:rPr lang="fr-CH" sz="1800" dirty="0">
                <a:effectLst/>
                <a:latin typeface="Arial" panose="020B0604020202020204" pitchFamily="34" charset="0"/>
                <a:ea typeface="Calibri" panose="020F0502020204030204" pitchFamily="34" charset="0"/>
                <a:cs typeface="Times New Roman" panose="02020603050405020304" pitchFamily="18" charset="0"/>
              </a:rPr>
              <a:t> </a:t>
            </a:r>
            <a:r>
              <a:rPr lang="fr-CH" sz="1800" i="1" dirty="0">
                <a:effectLst/>
                <a:latin typeface="Arial" panose="020B0604020202020204" pitchFamily="34" charset="0"/>
                <a:ea typeface="Calibri" panose="020F0502020204030204" pitchFamily="34" charset="0"/>
                <a:cs typeface="Times New Roman" panose="02020603050405020304" pitchFamily="18" charset="0"/>
              </a:rPr>
              <a:t>Pi</a:t>
            </a:r>
            <a:r>
              <a:rPr lang="fr-CH" sz="1800" dirty="0">
                <a:effectLst/>
                <a:latin typeface="Arial" panose="020B0604020202020204" pitchFamily="34" charset="0"/>
                <a:ea typeface="Calibri" panose="020F0502020204030204" pitchFamily="34" charset="0"/>
                <a:cs typeface="Times New Roman" panose="02020603050405020304" pitchFamily="18" charset="0"/>
              </a:rPr>
              <a:t>, qui récupère les mesures, les traite et les envoie au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Brocker</a:t>
            </a:r>
            <a:r>
              <a:rPr lang="fr-CH" sz="1800" dirty="0">
                <a:effectLst/>
                <a:latin typeface="Arial" panose="020B0604020202020204" pitchFamily="34" charset="0"/>
                <a:ea typeface="Calibri" panose="020F0502020204030204" pitchFamily="34" charset="0"/>
                <a:cs typeface="Times New Roman" panose="02020603050405020304" pitchFamily="18" charset="0"/>
              </a:rPr>
              <a:t> </a:t>
            </a:r>
            <a:r>
              <a:rPr lang="fr-CH" sz="1800" i="1" dirty="0">
                <a:effectLst/>
                <a:latin typeface="Arial" panose="020B0604020202020204" pitchFamily="34" charset="0"/>
                <a:ea typeface="Calibri" panose="020F0502020204030204" pitchFamily="34" charset="0"/>
                <a:cs typeface="Times New Roman" panose="02020603050405020304" pitchFamily="18" charset="0"/>
              </a:rPr>
              <a:t>MQTT</a:t>
            </a:r>
            <a:r>
              <a:rPr lang="fr-CH" sz="1800" dirty="0">
                <a:effectLst/>
                <a:latin typeface="Arial" panose="020B0604020202020204" pitchFamily="34" charset="0"/>
                <a:ea typeface="Calibri" panose="020F0502020204030204" pitchFamily="34" charset="0"/>
                <a:cs typeface="Times New Roman" panose="02020603050405020304" pitchFamily="18" charset="0"/>
              </a:rPr>
              <a:t> sur un Topic spécifique.</a:t>
            </a:r>
          </a:p>
          <a:p>
            <a:pPr algn="just">
              <a:lnSpc>
                <a:spcPct val="115000"/>
              </a:lnSpc>
              <a:spcAft>
                <a:spcPts val="800"/>
              </a:spcAft>
            </a:pPr>
            <a:endParaRPr lang="fr-CH" sz="1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Ensuite, une instance </a:t>
            </a:r>
            <a:r>
              <a:rPr lang="fr-CH" sz="1800" i="1" dirty="0">
                <a:effectLst/>
                <a:latin typeface="Arial" panose="020B0604020202020204" pitchFamily="34" charset="0"/>
                <a:ea typeface="Calibri" panose="020F0502020204030204" pitchFamily="34" charset="0"/>
                <a:cs typeface="Times New Roman" panose="02020603050405020304" pitchFamily="18" charset="0"/>
              </a:rPr>
              <a:t>d’</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InfluxDB</a:t>
            </a:r>
            <a:r>
              <a:rPr lang="fr-CH" sz="1800" dirty="0">
                <a:effectLst/>
                <a:latin typeface="Arial" panose="020B0604020202020204" pitchFamily="34" charset="0"/>
                <a:ea typeface="Calibri" panose="020F0502020204030204" pitchFamily="34" charset="0"/>
                <a:cs typeface="Times New Roman" panose="02020603050405020304" pitchFamily="18" charset="0"/>
              </a:rPr>
              <a:t>, qui est abonnée au Topic correspondant, stocke les mesures.</a:t>
            </a:r>
          </a:p>
          <a:p>
            <a:pPr algn="just">
              <a:lnSpc>
                <a:spcPct val="115000"/>
              </a:lnSpc>
              <a:spcAft>
                <a:spcPts val="800"/>
              </a:spcAft>
            </a:pPr>
            <a:endParaRPr lang="fr-CH" sz="1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Finalement, Un Dashboard réalisé avec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Grafana</a:t>
            </a:r>
            <a:r>
              <a:rPr lang="fr-CH" sz="1800" dirty="0">
                <a:effectLst/>
                <a:latin typeface="Arial" panose="020B0604020202020204" pitchFamily="34" charset="0"/>
                <a:ea typeface="Calibri" panose="020F0502020204030204" pitchFamily="34" charset="0"/>
                <a:cs typeface="Times New Roman" panose="02020603050405020304" pitchFamily="18" charset="0"/>
              </a:rPr>
              <a:t> récupère les données sur l’instance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InfluxDB</a:t>
            </a:r>
            <a:r>
              <a:rPr lang="fr-CH" sz="1800" dirty="0">
                <a:effectLst/>
                <a:latin typeface="Arial" panose="020B0604020202020204" pitchFamily="34" charset="0"/>
                <a:ea typeface="Calibri" panose="020F0502020204030204" pitchFamily="34" charset="0"/>
                <a:cs typeface="Times New Roman" panose="02020603050405020304" pitchFamily="18" charset="0"/>
              </a:rPr>
              <a:t> et les affiche.</a:t>
            </a:r>
          </a:p>
          <a:p>
            <a:endParaRPr lang="fr-CH" dirty="0"/>
          </a:p>
        </p:txBody>
      </p:sp>
      <p:sp>
        <p:nvSpPr>
          <p:cNvPr id="4" name="Espace réservé du numéro de diapositive 3"/>
          <p:cNvSpPr>
            <a:spLocks noGrp="1"/>
          </p:cNvSpPr>
          <p:nvPr>
            <p:ph type="sldNum" sz="quarter" idx="5"/>
          </p:nvPr>
        </p:nvSpPr>
        <p:spPr/>
        <p:txBody>
          <a:bodyPr/>
          <a:lstStyle/>
          <a:p>
            <a:fld id="{D70970E6-A9EF-4C77-8EA9-4E0C3CA50B9A}" type="slidenum">
              <a:rPr lang="fr-CH" smtClean="0"/>
              <a:t>6</a:t>
            </a:fld>
            <a:endParaRPr lang="fr-CH"/>
          </a:p>
        </p:txBody>
      </p:sp>
    </p:spTree>
    <p:extLst>
      <p:ext uri="{BB962C8B-B14F-4D97-AF65-F5344CB8AC3E}">
        <p14:creationId xmlns:p14="http://schemas.microsoft.com/office/powerpoint/2010/main" val="725021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Afin d’économiser de l’espace de stockage, nous avons décidé d’effectuer la détection de flamme sur le Raspberry Pi, et d’envoyer uniquement le résultat (booléen).</a:t>
            </a:r>
          </a:p>
          <a:p>
            <a:pPr algn="just">
              <a:lnSpc>
                <a:spcPct val="115000"/>
              </a:lnSpc>
              <a:spcAft>
                <a:spcPts val="800"/>
              </a:spcAft>
            </a:pPr>
            <a:endParaRPr lang="fr-CH" sz="1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Nous avons utilisé le programme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fire-detection-cnn</a:t>
            </a:r>
            <a:r>
              <a:rPr lang="fr-CH" sz="1800" dirty="0">
                <a:effectLst/>
                <a:latin typeface="Arial" panose="020B0604020202020204" pitchFamily="34" charset="0"/>
                <a:ea typeface="Calibri" panose="020F0502020204030204" pitchFamily="34" charset="0"/>
                <a:cs typeface="Times New Roman" panose="02020603050405020304" pitchFamily="18" charset="0"/>
              </a:rPr>
              <a:t>, qui permet de détecter des feux en temps-réel sur une vidéo / image, en utilisant un réseau neuronal de convolution (</a:t>
            </a:r>
            <a:r>
              <a:rPr lang="fr-CH" sz="1800" dirty="0" err="1">
                <a:effectLst/>
                <a:latin typeface="Arial" panose="020B0604020202020204" pitchFamily="34" charset="0"/>
                <a:ea typeface="Calibri" panose="020F0502020204030204" pitchFamily="34" charset="0"/>
                <a:cs typeface="Times New Roman" panose="02020603050405020304" pitchFamily="18" charset="0"/>
              </a:rPr>
              <a:t>deep</a:t>
            </a:r>
            <a:r>
              <a:rPr lang="fr-CH" sz="1800" dirty="0">
                <a:effectLst/>
                <a:latin typeface="Arial" panose="020B0604020202020204" pitchFamily="34" charset="0"/>
                <a:ea typeface="Calibri" panose="020F0502020204030204" pitchFamily="34" charset="0"/>
                <a:cs typeface="Times New Roman" panose="02020603050405020304" pitchFamily="18" charset="0"/>
              </a:rPr>
              <a:t> </a:t>
            </a:r>
            <a:r>
              <a:rPr lang="fr-CH" sz="1800" dirty="0" err="1">
                <a:effectLst/>
                <a:latin typeface="Arial" panose="020B0604020202020204" pitchFamily="34" charset="0"/>
                <a:ea typeface="Calibri" panose="020F0502020204030204" pitchFamily="34" charset="0"/>
                <a:cs typeface="Times New Roman" panose="02020603050405020304" pitchFamily="18" charset="0"/>
              </a:rPr>
              <a:t>learning</a:t>
            </a:r>
            <a:r>
              <a:rPr lang="fr-CH" sz="1800" dirty="0">
                <a:effectLst/>
                <a:latin typeface="Arial" panose="020B0604020202020204" pitchFamily="34" charset="0"/>
                <a:ea typeface="Calibri" panose="020F0502020204030204" pitchFamily="34" charset="0"/>
                <a:cs typeface="Times New Roman" panose="02020603050405020304" pitchFamily="18" charset="0"/>
              </a:rPr>
              <a:t>). Nous n’expliquerons pas les détails du fonctionnement, mais nous vous invitons à lire les documents réalisés par les chercheurs et programmeurs.</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D70970E6-A9EF-4C77-8EA9-4E0C3CA50B9A}" type="slidenum">
              <a:rPr lang="fr-CH" smtClean="0"/>
              <a:t>7</a:t>
            </a:fld>
            <a:endParaRPr lang="fr-CH"/>
          </a:p>
        </p:txBody>
      </p:sp>
    </p:spTree>
    <p:extLst>
      <p:ext uri="{BB962C8B-B14F-4D97-AF65-F5344CB8AC3E}">
        <p14:creationId xmlns:p14="http://schemas.microsoft.com/office/powerpoint/2010/main" val="3075845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0BF8-6686-4F02-AB36-9614142B3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3B406FE-1165-421C-8D35-96F0CFEA6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A7B22AA-13F6-430C-B5C3-3ED6A1325F28}"/>
              </a:ext>
            </a:extLst>
          </p:cNvPr>
          <p:cNvSpPr>
            <a:spLocks noGrp="1"/>
          </p:cNvSpPr>
          <p:nvPr>
            <p:ph type="dt" sz="half" idx="10"/>
          </p:nvPr>
        </p:nvSpPr>
        <p:spPr/>
        <p:txBody>
          <a:bodyPr/>
          <a:lstStyle/>
          <a:p>
            <a:fld id="{1661375A-C223-44C8-917C-F7C3A1BCD50F}" type="datetimeFigureOut">
              <a:rPr lang="en-GB" smtClean="0"/>
              <a:t>09/06/2022</a:t>
            </a:fld>
            <a:endParaRPr lang="en-GB"/>
          </a:p>
        </p:txBody>
      </p:sp>
      <p:sp>
        <p:nvSpPr>
          <p:cNvPr id="5" name="Footer Placeholder 4">
            <a:extLst>
              <a:ext uri="{FF2B5EF4-FFF2-40B4-BE49-F238E27FC236}">
                <a16:creationId xmlns:a16="http://schemas.microsoft.com/office/drawing/2014/main" id="{12FB799C-1B8A-42C0-AD53-6DBEF2EC7E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8C035E-958A-44D5-9920-E77375E90336}"/>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237274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3A36-A7B5-4AED-90CE-DAABE341C7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6DD818-2AC6-4AD8-ADB0-757AE6DE1F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B561BE-2670-413D-B85D-350DC6A08AAC}"/>
              </a:ext>
            </a:extLst>
          </p:cNvPr>
          <p:cNvSpPr>
            <a:spLocks noGrp="1"/>
          </p:cNvSpPr>
          <p:nvPr>
            <p:ph type="dt" sz="half" idx="10"/>
          </p:nvPr>
        </p:nvSpPr>
        <p:spPr/>
        <p:txBody>
          <a:bodyPr/>
          <a:lstStyle/>
          <a:p>
            <a:fld id="{1661375A-C223-44C8-917C-F7C3A1BCD50F}" type="datetimeFigureOut">
              <a:rPr lang="en-GB" smtClean="0"/>
              <a:t>09/06/2022</a:t>
            </a:fld>
            <a:endParaRPr lang="en-GB"/>
          </a:p>
        </p:txBody>
      </p:sp>
      <p:sp>
        <p:nvSpPr>
          <p:cNvPr id="5" name="Footer Placeholder 4">
            <a:extLst>
              <a:ext uri="{FF2B5EF4-FFF2-40B4-BE49-F238E27FC236}">
                <a16:creationId xmlns:a16="http://schemas.microsoft.com/office/drawing/2014/main" id="{8A7469BC-9B02-4F1D-9332-C52CAA6CD6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F37A4D-841D-4B35-BD23-CCB82FC1C5BF}"/>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463148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4028CB-78B2-414A-9948-C32EA4A46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2AA2E1-9030-407F-A8FB-98BCFFFDF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722082-BED4-46DC-B1C0-9696140EF480}"/>
              </a:ext>
            </a:extLst>
          </p:cNvPr>
          <p:cNvSpPr>
            <a:spLocks noGrp="1"/>
          </p:cNvSpPr>
          <p:nvPr>
            <p:ph type="dt" sz="half" idx="10"/>
          </p:nvPr>
        </p:nvSpPr>
        <p:spPr/>
        <p:txBody>
          <a:bodyPr/>
          <a:lstStyle/>
          <a:p>
            <a:fld id="{1661375A-C223-44C8-917C-F7C3A1BCD50F}" type="datetimeFigureOut">
              <a:rPr lang="en-GB" smtClean="0"/>
              <a:t>09/06/2022</a:t>
            </a:fld>
            <a:endParaRPr lang="en-GB"/>
          </a:p>
        </p:txBody>
      </p:sp>
      <p:sp>
        <p:nvSpPr>
          <p:cNvPr id="5" name="Footer Placeholder 4">
            <a:extLst>
              <a:ext uri="{FF2B5EF4-FFF2-40B4-BE49-F238E27FC236}">
                <a16:creationId xmlns:a16="http://schemas.microsoft.com/office/drawing/2014/main" id="{F9485038-E165-45A4-8C75-C8A3CA8177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9D7943-C606-446E-B743-3AB1AE587BA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76930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8C7A-67F3-4CAD-9852-569FF656AD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1E717F-25DD-4AF6-8E4C-C3F0B72587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B9BF79-C6C8-4A28-B317-36AB52011BBD}"/>
              </a:ext>
            </a:extLst>
          </p:cNvPr>
          <p:cNvSpPr>
            <a:spLocks noGrp="1"/>
          </p:cNvSpPr>
          <p:nvPr>
            <p:ph type="dt" sz="half" idx="10"/>
          </p:nvPr>
        </p:nvSpPr>
        <p:spPr/>
        <p:txBody>
          <a:bodyPr/>
          <a:lstStyle/>
          <a:p>
            <a:fld id="{1661375A-C223-44C8-917C-F7C3A1BCD50F}" type="datetimeFigureOut">
              <a:rPr lang="en-GB" smtClean="0"/>
              <a:t>09/06/2022</a:t>
            </a:fld>
            <a:endParaRPr lang="en-GB"/>
          </a:p>
        </p:txBody>
      </p:sp>
      <p:sp>
        <p:nvSpPr>
          <p:cNvPr id="5" name="Footer Placeholder 4">
            <a:extLst>
              <a:ext uri="{FF2B5EF4-FFF2-40B4-BE49-F238E27FC236}">
                <a16:creationId xmlns:a16="http://schemas.microsoft.com/office/drawing/2014/main" id="{A052C1D1-F1BF-42DD-A7C6-2ED272DF8A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5916BF-016F-4056-985B-466516E68445}"/>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260515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AECB-6827-4D91-8EB5-800DD8EA2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3CEBD6D-8344-4937-9A0D-E2DBE531B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598055-7F4B-4E57-92A1-C43CE07ED7D1}"/>
              </a:ext>
            </a:extLst>
          </p:cNvPr>
          <p:cNvSpPr>
            <a:spLocks noGrp="1"/>
          </p:cNvSpPr>
          <p:nvPr>
            <p:ph type="dt" sz="half" idx="10"/>
          </p:nvPr>
        </p:nvSpPr>
        <p:spPr/>
        <p:txBody>
          <a:bodyPr/>
          <a:lstStyle/>
          <a:p>
            <a:fld id="{1661375A-C223-44C8-917C-F7C3A1BCD50F}" type="datetimeFigureOut">
              <a:rPr lang="en-GB" smtClean="0"/>
              <a:t>09/06/2022</a:t>
            </a:fld>
            <a:endParaRPr lang="en-GB"/>
          </a:p>
        </p:txBody>
      </p:sp>
      <p:sp>
        <p:nvSpPr>
          <p:cNvPr id="5" name="Footer Placeholder 4">
            <a:extLst>
              <a:ext uri="{FF2B5EF4-FFF2-40B4-BE49-F238E27FC236}">
                <a16:creationId xmlns:a16="http://schemas.microsoft.com/office/drawing/2014/main" id="{0BC8293C-337A-46B9-801C-405BA28F91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FE3A87-6EF6-4E32-958D-D3BDE968EC61}"/>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726121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1E4F-8411-4152-A040-45E4E38D46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93C882-D441-40BC-AAB7-FB3EF79F6F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80FF742-A50B-4EB6-86AE-E67F120A5B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ACB9172-F4DE-4657-A074-EF8778EE7E7D}"/>
              </a:ext>
            </a:extLst>
          </p:cNvPr>
          <p:cNvSpPr>
            <a:spLocks noGrp="1"/>
          </p:cNvSpPr>
          <p:nvPr>
            <p:ph type="dt" sz="half" idx="10"/>
          </p:nvPr>
        </p:nvSpPr>
        <p:spPr/>
        <p:txBody>
          <a:bodyPr/>
          <a:lstStyle/>
          <a:p>
            <a:fld id="{1661375A-C223-44C8-917C-F7C3A1BCD50F}" type="datetimeFigureOut">
              <a:rPr lang="en-GB" smtClean="0"/>
              <a:t>09/06/2022</a:t>
            </a:fld>
            <a:endParaRPr lang="en-GB"/>
          </a:p>
        </p:txBody>
      </p:sp>
      <p:sp>
        <p:nvSpPr>
          <p:cNvPr id="6" name="Footer Placeholder 5">
            <a:extLst>
              <a:ext uri="{FF2B5EF4-FFF2-40B4-BE49-F238E27FC236}">
                <a16:creationId xmlns:a16="http://schemas.microsoft.com/office/drawing/2014/main" id="{77507DBE-C8F7-423C-9124-EE7B3D22E3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81AC0B-71D5-43A5-AD86-9668B4D92263}"/>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91300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04D3-549C-4770-B620-7E3D4678A9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306D22-9474-474E-A4DD-36D304E57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9ED9F3-E75B-4CB6-9C20-44656AF015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AB8604-4E78-4EF6-AF81-B832751C7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C7266C-4F95-4B63-B8A4-5D430A6FCB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DA605C0-AC58-49C3-BFDA-E7ADCFC7B8CA}"/>
              </a:ext>
            </a:extLst>
          </p:cNvPr>
          <p:cNvSpPr>
            <a:spLocks noGrp="1"/>
          </p:cNvSpPr>
          <p:nvPr>
            <p:ph type="dt" sz="half" idx="10"/>
          </p:nvPr>
        </p:nvSpPr>
        <p:spPr/>
        <p:txBody>
          <a:bodyPr/>
          <a:lstStyle/>
          <a:p>
            <a:fld id="{1661375A-C223-44C8-917C-F7C3A1BCD50F}" type="datetimeFigureOut">
              <a:rPr lang="en-GB" smtClean="0"/>
              <a:t>09/06/2022</a:t>
            </a:fld>
            <a:endParaRPr lang="en-GB"/>
          </a:p>
        </p:txBody>
      </p:sp>
      <p:sp>
        <p:nvSpPr>
          <p:cNvPr id="8" name="Footer Placeholder 7">
            <a:extLst>
              <a:ext uri="{FF2B5EF4-FFF2-40B4-BE49-F238E27FC236}">
                <a16:creationId xmlns:a16="http://schemas.microsoft.com/office/drawing/2014/main" id="{A8CDB99B-8E2F-47DA-B6C3-50842D8C3D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0ACA83-753D-4AEE-B568-755DCF5ED7F7}"/>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48266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8EDC-8D44-427B-90E0-FBD0FBAC96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8AE544B-A36F-473A-86AF-50F02429182D}"/>
              </a:ext>
            </a:extLst>
          </p:cNvPr>
          <p:cNvSpPr>
            <a:spLocks noGrp="1"/>
          </p:cNvSpPr>
          <p:nvPr>
            <p:ph type="dt" sz="half" idx="10"/>
          </p:nvPr>
        </p:nvSpPr>
        <p:spPr/>
        <p:txBody>
          <a:bodyPr/>
          <a:lstStyle/>
          <a:p>
            <a:fld id="{1661375A-C223-44C8-917C-F7C3A1BCD50F}" type="datetimeFigureOut">
              <a:rPr lang="en-GB" smtClean="0"/>
              <a:t>09/06/2022</a:t>
            </a:fld>
            <a:endParaRPr lang="en-GB"/>
          </a:p>
        </p:txBody>
      </p:sp>
      <p:sp>
        <p:nvSpPr>
          <p:cNvPr id="4" name="Footer Placeholder 3">
            <a:extLst>
              <a:ext uri="{FF2B5EF4-FFF2-40B4-BE49-F238E27FC236}">
                <a16:creationId xmlns:a16="http://schemas.microsoft.com/office/drawing/2014/main" id="{3E6F2748-531A-4318-A370-27EDE490E8C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5AD6E57-F20B-43D2-A268-2449E7D4ADF8}"/>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58875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C2F6E-BB8D-4A07-B873-A379FEAE4F53}"/>
              </a:ext>
            </a:extLst>
          </p:cNvPr>
          <p:cNvSpPr>
            <a:spLocks noGrp="1"/>
          </p:cNvSpPr>
          <p:nvPr>
            <p:ph type="dt" sz="half" idx="10"/>
          </p:nvPr>
        </p:nvSpPr>
        <p:spPr/>
        <p:txBody>
          <a:bodyPr/>
          <a:lstStyle/>
          <a:p>
            <a:fld id="{1661375A-C223-44C8-917C-F7C3A1BCD50F}" type="datetimeFigureOut">
              <a:rPr lang="en-GB" smtClean="0"/>
              <a:t>09/06/2022</a:t>
            </a:fld>
            <a:endParaRPr lang="en-GB"/>
          </a:p>
        </p:txBody>
      </p:sp>
      <p:sp>
        <p:nvSpPr>
          <p:cNvPr id="3" name="Footer Placeholder 2">
            <a:extLst>
              <a:ext uri="{FF2B5EF4-FFF2-40B4-BE49-F238E27FC236}">
                <a16:creationId xmlns:a16="http://schemas.microsoft.com/office/drawing/2014/main" id="{29C64672-2E28-45BB-AB1E-9CA10E9088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33CCF35-5028-4E4D-8F6E-2E2DF0FB429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1736410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471D-7A64-4A50-B9A6-0F3A78088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16427B1-871E-4C56-AF97-3F78ADBFA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CF52702-EC0A-4FBA-9939-DCF10E412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EDDBB8-93FE-4585-A97D-0E391EE246F7}"/>
              </a:ext>
            </a:extLst>
          </p:cNvPr>
          <p:cNvSpPr>
            <a:spLocks noGrp="1"/>
          </p:cNvSpPr>
          <p:nvPr>
            <p:ph type="dt" sz="half" idx="10"/>
          </p:nvPr>
        </p:nvSpPr>
        <p:spPr/>
        <p:txBody>
          <a:bodyPr/>
          <a:lstStyle/>
          <a:p>
            <a:fld id="{1661375A-C223-44C8-917C-F7C3A1BCD50F}" type="datetimeFigureOut">
              <a:rPr lang="en-GB" smtClean="0"/>
              <a:t>09/06/2022</a:t>
            </a:fld>
            <a:endParaRPr lang="en-GB"/>
          </a:p>
        </p:txBody>
      </p:sp>
      <p:sp>
        <p:nvSpPr>
          <p:cNvPr id="6" name="Footer Placeholder 5">
            <a:extLst>
              <a:ext uri="{FF2B5EF4-FFF2-40B4-BE49-F238E27FC236}">
                <a16:creationId xmlns:a16="http://schemas.microsoft.com/office/drawing/2014/main" id="{2CB77A2A-D97D-4B06-A029-77A3A88DA3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F4E011-48A8-486A-BF53-E7C085173F2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139089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2B76-0D50-4AE7-8E70-B69B2F112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00288-1A1C-45A8-B99A-68E661D70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8D19D42-4449-4938-BE9F-F8A026382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5CB693-3AD5-4FB5-9BD7-DDA6EA895AA0}"/>
              </a:ext>
            </a:extLst>
          </p:cNvPr>
          <p:cNvSpPr>
            <a:spLocks noGrp="1"/>
          </p:cNvSpPr>
          <p:nvPr>
            <p:ph type="dt" sz="half" idx="10"/>
          </p:nvPr>
        </p:nvSpPr>
        <p:spPr/>
        <p:txBody>
          <a:bodyPr/>
          <a:lstStyle/>
          <a:p>
            <a:fld id="{1661375A-C223-44C8-917C-F7C3A1BCD50F}" type="datetimeFigureOut">
              <a:rPr lang="en-GB" smtClean="0"/>
              <a:t>09/06/2022</a:t>
            </a:fld>
            <a:endParaRPr lang="en-GB"/>
          </a:p>
        </p:txBody>
      </p:sp>
      <p:sp>
        <p:nvSpPr>
          <p:cNvPr id="6" name="Footer Placeholder 5">
            <a:extLst>
              <a:ext uri="{FF2B5EF4-FFF2-40B4-BE49-F238E27FC236}">
                <a16:creationId xmlns:a16="http://schemas.microsoft.com/office/drawing/2014/main" id="{BB28CAAB-378F-4646-836D-6723AF2269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8A5F22-2F00-4B7E-95E3-D4E37EE6F9BD}"/>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5573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3493B-E27E-4DC0-A41A-7E254FDDD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619A8B-408B-4DCB-AC39-AC640BF85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A87CC5-FBB1-4FE5-893F-7BD071C75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1375A-C223-44C8-917C-F7C3A1BCD50F}" type="datetimeFigureOut">
              <a:rPr lang="en-GB" smtClean="0"/>
              <a:t>09/06/2022</a:t>
            </a:fld>
            <a:endParaRPr lang="en-GB"/>
          </a:p>
        </p:txBody>
      </p:sp>
      <p:sp>
        <p:nvSpPr>
          <p:cNvPr id="5" name="Footer Placeholder 4">
            <a:extLst>
              <a:ext uri="{FF2B5EF4-FFF2-40B4-BE49-F238E27FC236}">
                <a16:creationId xmlns:a16="http://schemas.microsoft.com/office/drawing/2014/main" id="{068E1BCB-E2F2-4D1B-BCFC-521169C8E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111173B-B48E-4DCF-8715-580539054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t>‹N°›</a:t>
            </a:fld>
            <a:endParaRPr lang="en-GB"/>
          </a:p>
        </p:txBody>
      </p:sp>
    </p:spTree>
    <p:extLst>
      <p:ext uri="{BB962C8B-B14F-4D97-AF65-F5344CB8AC3E}">
        <p14:creationId xmlns:p14="http://schemas.microsoft.com/office/powerpoint/2010/main" val="138541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flaticon.com/free-icon/smoke-detector_4839144"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github.com/tobybreckon/fire-detection-cn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2" name="Freeform 18">
            <a:extLst>
              <a:ext uri="{FF2B5EF4-FFF2-40B4-BE49-F238E27FC236}">
                <a16:creationId xmlns:a16="http://schemas.microsoft.com/office/drawing/2014/main" id="{3603391E-BAF9-49B0-9528-4E27334D7E75}"/>
              </a:ext>
            </a:extLst>
          </p:cNvPr>
          <p:cNvSpPr>
            <a:spLocks noEditPoints="1"/>
          </p:cNvSpPr>
          <p:nvPr/>
        </p:nvSpPr>
        <p:spPr bwMode="auto">
          <a:xfrm>
            <a:off x="12721" y="1426776"/>
            <a:ext cx="12188825" cy="5427663"/>
          </a:xfrm>
          <a:custGeom>
            <a:avLst/>
            <a:gdLst>
              <a:gd name="T0" fmla="*/ 0 w 6400"/>
              <a:gd name="T1" fmla="*/ 2825 h 2825"/>
              <a:gd name="T2" fmla="*/ 6400 w 6400"/>
              <a:gd name="T3" fmla="*/ 2825 h 2825"/>
              <a:gd name="T4" fmla="*/ 6400 w 6400"/>
              <a:gd name="T5" fmla="*/ 1297 h 2825"/>
              <a:gd name="T6" fmla="*/ 5970 w 6400"/>
              <a:gd name="T7" fmla="*/ 1649 h 2825"/>
              <a:gd name="T8" fmla="*/ 5818 w 6400"/>
              <a:gd name="T9" fmla="*/ 1614 h 2825"/>
              <a:gd name="T10" fmla="*/ 5476 w 6400"/>
              <a:gd name="T11" fmla="*/ 1926 h 2825"/>
              <a:gd name="T12" fmla="*/ 5446 w 6400"/>
              <a:gd name="T13" fmla="*/ 1924 h 2825"/>
              <a:gd name="T14" fmla="*/ 5340 w 6400"/>
              <a:gd name="T15" fmla="*/ 1947 h 2825"/>
              <a:gd name="T16" fmla="*/ 5123 w 6400"/>
              <a:gd name="T17" fmla="*/ 205 h 2825"/>
              <a:gd name="T18" fmla="*/ 5048 w 6400"/>
              <a:gd name="T19" fmla="*/ 0 h 2825"/>
              <a:gd name="T20" fmla="*/ 4968 w 6400"/>
              <a:gd name="T21" fmla="*/ 245 h 2825"/>
              <a:gd name="T22" fmla="*/ 4784 w 6400"/>
              <a:gd name="T23" fmla="*/ 1873 h 2825"/>
              <a:gd name="T24" fmla="*/ 4298 w 6400"/>
              <a:gd name="T25" fmla="*/ 1545 h 2825"/>
              <a:gd name="T26" fmla="*/ 3955 w 6400"/>
              <a:gd name="T27" fmla="*/ 1692 h 2825"/>
              <a:gd name="T28" fmla="*/ 3868 w 6400"/>
              <a:gd name="T29" fmla="*/ 1677 h 2825"/>
              <a:gd name="T30" fmla="*/ 3833 w 6400"/>
              <a:gd name="T31" fmla="*/ 1679 h 2825"/>
              <a:gd name="T32" fmla="*/ 3181 w 6400"/>
              <a:gd name="T33" fmla="*/ 1262 h 2825"/>
              <a:gd name="T34" fmla="*/ 2727 w 6400"/>
              <a:gd name="T35" fmla="*/ 1422 h 2825"/>
              <a:gd name="T36" fmla="*/ 2205 w 6400"/>
              <a:gd name="T37" fmla="*/ 1218 h 2825"/>
              <a:gd name="T38" fmla="*/ 2041 w 6400"/>
              <a:gd name="T39" fmla="*/ 1236 h 2825"/>
              <a:gd name="T40" fmla="*/ 1241 w 6400"/>
              <a:gd name="T41" fmla="*/ 805 h 2825"/>
              <a:gd name="T42" fmla="*/ 550 w 6400"/>
              <a:gd name="T43" fmla="*/ 1097 h 2825"/>
              <a:gd name="T44" fmla="*/ 454 w 6400"/>
              <a:gd name="T45" fmla="*/ 1090 h 2825"/>
              <a:gd name="T46" fmla="*/ 0 w 6400"/>
              <a:gd name="T47" fmla="*/ 1279 h 2825"/>
              <a:gd name="T48" fmla="*/ 0 w 6400"/>
              <a:gd name="T49" fmla="*/ 2825 h 2825"/>
              <a:gd name="T50" fmla="*/ 4999 w 6400"/>
              <a:gd name="T51" fmla="*/ 2399 h 2825"/>
              <a:gd name="T52" fmla="*/ 4992 w 6400"/>
              <a:gd name="T53" fmla="*/ 2408 h 2825"/>
              <a:gd name="T54" fmla="*/ 4990 w 6400"/>
              <a:gd name="T55" fmla="*/ 2400 h 2825"/>
              <a:gd name="T56" fmla="*/ 4999 w 6400"/>
              <a:gd name="T57" fmla="*/ 2399 h 2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00" h="2825">
                <a:moveTo>
                  <a:pt x="0" y="2825"/>
                </a:moveTo>
                <a:cubicBezTo>
                  <a:pt x="6400" y="2825"/>
                  <a:pt x="6400" y="2825"/>
                  <a:pt x="6400" y="2825"/>
                </a:cubicBezTo>
                <a:cubicBezTo>
                  <a:pt x="6400" y="1297"/>
                  <a:pt x="6400" y="1297"/>
                  <a:pt x="6400" y="1297"/>
                </a:cubicBezTo>
                <a:cubicBezTo>
                  <a:pt x="6212" y="1344"/>
                  <a:pt x="6056" y="1475"/>
                  <a:pt x="5970" y="1649"/>
                </a:cubicBezTo>
                <a:cubicBezTo>
                  <a:pt x="5924" y="1627"/>
                  <a:pt x="5873" y="1614"/>
                  <a:pt x="5818" y="1614"/>
                </a:cubicBezTo>
                <a:cubicBezTo>
                  <a:pt x="5636" y="1614"/>
                  <a:pt x="5487" y="1752"/>
                  <a:pt x="5476" y="1926"/>
                </a:cubicBezTo>
                <a:cubicBezTo>
                  <a:pt x="5466" y="1925"/>
                  <a:pt x="5456" y="1924"/>
                  <a:pt x="5446" y="1924"/>
                </a:cubicBezTo>
                <a:cubicBezTo>
                  <a:pt x="5408" y="1924"/>
                  <a:pt x="5372" y="1932"/>
                  <a:pt x="5340" y="1947"/>
                </a:cubicBezTo>
                <a:cubicBezTo>
                  <a:pt x="5123" y="205"/>
                  <a:pt x="5123" y="205"/>
                  <a:pt x="5123" y="205"/>
                </a:cubicBezTo>
                <a:cubicBezTo>
                  <a:pt x="5048" y="0"/>
                  <a:pt x="5048" y="0"/>
                  <a:pt x="5048" y="0"/>
                </a:cubicBezTo>
                <a:cubicBezTo>
                  <a:pt x="4968" y="245"/>
                  <a:pt x="4968" y="245"/>
                  <a:pt x="4968" y="245"/>
                </a:cubicBezTo>
                <a:cubicBezTo>
                  <a:pt x="4784" y="1873"/>
                  <a:pt x="4784" y="1873"/>
                  <a:pt x="4784" y="1873"/>
                </a:cubicBezTo>
                <a:cubicBezTo>
                  <a:pt x="4690" y="1684"/>
                  <a:pt x="4511" y="1545"/>
                  <a:pt x="4298" y="1545"/>
                </a:cubicBezTo>
                <a:cubicBezTo>
                  <a:pt x="4162" y="1545"/>
                  <a:pt x="4039" y="1602"/>
                  <a:pt x="3955" y="1692"/>
                </a:cubicBezTo>
                <a:cubicBezTo>
                  <a:pt x="3928" y="1682"/>
                  <a:pt x="3898" y="1677"/>
                  <a:pt x="3868" y="1677"/>
                </a:cubicBezTo>
                <a:cubicBezTo>
                  <a:pt x="3856" y="1677"/>
                  <a:pt x="3844" y="1678"/>
                  <a:pt x="3833" y="1679"/>
                </a:cubicBezTo>
                <a:cubicBezTo>
                  <a:pt x="3725" y="1434"/>
                  <a:pt x="3474" y="1262"/>
                  <a:pt x="3181" y="1262"/>
                </a:cubicBezTo>
                <a:cubicBezTo>
                  <a:pt x="3008" y="1262"/>
                  <a:pt x="2850" y="1322"/>
                  <a:pt x="2727" y="1422"/>
                </a:cubicBezTo>
                <a:cubicBezTo>
                  <a:pt x="2588" y="1295"/>
                  <a:pt x="2405" y="1218"/>
                  <a:pt x="2205" y="1218"/>
                </a:cubicBezTo>
                <a:cubicBezTo>
                  <a:pt x="2149" y="1218"/>
                  <a:pt x="2094" y="1224"/>
                  <a:pt x="2041" y="1236"/>
                </a:cubicBezTo>
                <a:cubicBezTo>
                  <a:pt x="1875" y="977"/>
                  <a:pt x="1579" y="805"/>
                  <a:pt x="1241" y="805"/>
                </a:cubicBezTo>
                <a:cubicBezTo>
                  <a:pt x="968" y="805"/>
                  <a:pt x="722" y="917"/>
                  <a:pt x="550" y="1097"/>
                </a:cubicBezTo>
                <a:cubicBezTo>
                  <a:pt x="518" y="1092"/>
                  <a:pt x="486" y="1090"/>
                  <a:pt x="454" y="1090"/>
                </a:cubicBezTo>
                <a:cubicBezTo>
                  <a:pt x="277" y="1090"/>
                  <a:pt x="118" y="1162"/>
                  <a:pt x="0" y="1279"/>
                </a:cubicBezTo>
                <a:lnTo>
                  <a:pt x="0" y="2825"/>
                </a:lnTo>
                <a:close/>
                <a:moveTo>
                  <a:pt x="4999" y="2399"/>
                </a:moveTo>
                <a:cubicBezTo>
                  <a:pt x="4997" y="2402"/>
                  <a:pt x="4994" y="2405"/>
                  <a:pt x="4992" y="2408"/>
                </a:cubicBezTo>
                <a:cubicBezTo>
                  <a:pt x="4991" y="2405"/>
                  <a:pt x="4991" y="2402"/>
                  <a:pt x="4990" y="2400"/>
                </a:cubicBezTo>
                <a:lnTo>
                  <a:pt x="4999" y="2399"/>
                </a:lnTo>
                <a:close/>
              </a:path>
            </a:pathLst>
          </a:custGeom>
          <a:solidFill>
            <a:srgbClr val="FFFFFF">
              <a:alpha val="8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DB0A9C50-B290-4C30-A65A-9D7AB111D154}"/>
              </a:ext>
            </a:extLst>
          </p:cNvPr>
          <p:cNvSpPr txBox="1"/>
          <p:nvPr/>
        </p:nvSpPr>
        <p:spPr>
          <a:xfrm>
            <a:off x="813285" y="364789"/>
            <a:ext cx="7637462"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IoT Mini-</a:t>
            </a:r>
            <a:r>
              <a:rPr kumimoji="0" lang="en-GB" sz="8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Projet</a:t>
            </a:r>
            <a:endParaRPr kumimoji="0" lang="en-GB" sz="8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0" name="TextBox 9">
            <a:extLst>
              <a:ext uri="{FF2B5EF4-FFF2-40B4-BE49-F238E27FC236}">
                <a16:creationId xmlns:a16="http://schemas.microsoft.com/office/drawing/2014/main" id="{68EB6B5D-84A6-4EA6-9AB4-A42F13EA240B}"/>
              </a:ext>
            </a:extLst>
          </p:cNvPr>
          <p:cNvSpPr txBox="1"/>
          <p:nvPr/>
        </p:nvSpPr>
        <p:spPr>
          <a:xfrm>
            <a:off x="896417" y="1622676"/>
            <a:ext cx="6928922"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Détecteur</a:t>
            </a:r>
            <a:r>
              <a:rPr kumimoji="0" lang="en-GB" sz="3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a:t>
            </a:r>
            <a:r>
              <a:rPr kumimoji="0" lang="en-GB" sz="3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d’incendie</a:t>
            </a:r>
            <a:endParaRPr kumimoji="0" lang="en-GB" sz="3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2" name="Oval 21">
            <a:extLst>
              <a:ext uri="{FF2B5EF4-FFF2-40B4-BE49-F238E27FC236}">
                <a16:creationId xmlns:a16="http://schemas.microsoft.com/office/drawing/2014/main" id="{4418C8C8-B29D-40CF-AFCF-1FA036E489DA}"/>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1</a:t>
            </a:r>
          </a:p>
        </p:txBody>
      </p:sp>
      <p:sp>
        <p:nvSpPr>
          <p:cNvPr id="27" name="Freeform 14">
            <a:extLst>
              <a:ext uri="{FF2B5EF4-FFF2-40B4-BE49-F238E27FC236}">
                <a16:creationId xmlns:a16="http://schemas.microsoft.com/office/drawing/2014/main" id="{DB32FB98-AA78-407F-8B01-7D131DC871AB}"/>
              </a:ext>
            </a:extLst>
          </p:cNvPr>
          <p:cNvSpPr>
            <a:spLocks noEditPoints="1"/>
          </p:cNvSpPr>
          <p:nvPr/>
        </p:nvSpPr>
        <p:spPr bwMode="auto">
          <a:xfrm>
            <a:off x="0" y="1503362"/>
            <a:ext cx="12188825" cy="5354638"/>
          </a:xfrm>
          <a:custGeom>
            <a:avLst/>
            <a:gdLst>
              <a:gd name="T0" fmla="*/ 0 w 6400"/>
              <a:gd name="T1" fmla="*/ 2788 h 2788"/>
              <a:gd name="T2" fmla="*/ 6400 w 6400"/>
              <a:gd name="T3" fmla="*/ 2788 h 2788"/>
              <a:gd name="T4" fmla="*/ 6400 w 6400"/>
              <a:gd name="T5" fmla="*/ 1532 h 2788"/>
              <a:gd name="T6" fmla="*/ 5970 w 6400"/>
              <a:gd name="T7" fmla="*/ 1884 h 2788"/>
              <a:gd name="T8" fmla="*/ 5818 w 6400"/>
              <a:gd name="T9" fmla="*/ 1849 h 2788"/>
              <a:gd name="T10" fmla="*/ 5476 w 6400"/>
              <a:gd name="T11" fmla="*/ 2161 h 2788"/>
              <a:gd name="T12" fmla="*/ 5446 w 6400"/>
              <a:gd name="T13" fmla="*/ 2159 h 2788"/>
              <a:gd name="T14" fmla="*/ 5220 w 6400"/>
              <a:gd name="T15" fmla="*/ 2306 h 2788"/>
              <a:gd name="T16" fmla="*/ 5048 w 6400"/>
              <a:gd name="T17" fmla="*/ 0 h 2788"/>
              <a:gd name="T18" fmla="*/ 4864 w 6400"/>
              <a:gd name="T19" fmla="*/ 2233 h 2788"/>
              <a:gd name="T20" fmla="*/ 4701 w 6400"/>
              <a:gd name="T21" fmla="*/ 2159 h 2788"/>
              <a:gd name="T22" fmla="*/ 4666 w 6400"/>
              <a:gd name="T23" fmla="*/ 2162 h 2788"/>
              <a:gd name="T24" fmla="*/ 4298 w 6400"/>
              <a:gd name="T25" fmla="*/ 1865 h 2788"/>
              <a:gd name="T26" fmla="*/ 4032 w 6400"/>
              <a:gd name="T27" fmla="*/ 1973 h 2788"/>
              <a:gd name="T28" fmla="*/ 3868 w 6400"/>
              <a:gd name="T29" fmla="*/ 1912 h 2788"/>
              <a:gd name="T30" fmla="*/ 3794 w 6400"/>
              <a:gd name="T31" fmla="*/ 1923 h 2788"/>
              <a:gd name="T32" fmla="*/ 3181 w 6400"/>
              <a:gd name="T33" fmla="*/ 1535 h 2788"/>
              <a:gd name="T34" fmla="*/ 2656 w 6400"/>
              <a:gd name="T35" fmla="*/ 1782 h 2788"/>
              <a:gd name="T36" fmla="*/ 2205 w 6400"/>
              <a:gd name="T37" fmla="*/ 1595 h 2788"/>
              <a:gd name="T38" fmla="*/ 1980 w 6400"/>
              <a:gd name="T39" fmla="*/ 1636 h 2788"/>
              <a:gd name="T40" fmla="*/ 1241 w 6400"/>
              <a:gd name="T41" fmla="*/ 1170 h 2788"/>
              <a:gd name="T42" fmla="*/ 697 w 6400"/>
              <a:gd name="T43" fmla="*/ 1373 h 2788"/>
              <a:gd name="T44" fmla="*/ 454 w 6400"/>
              <a:gd name="T45" fmla="*/ 1325 h 2788"/>
              <a:gd name="T46" fmla="*/ 0 w 6400"/>
              <a:gd name="T47" fmla="*/ 1514 h 2788"/>
              <a:gd name="T48" fmla="*/ 0 w 6400"/>
              <a:gd name="T49" fmla="*/ 2788 h 2788"/>
              <a:gd name="T50" fmla="*/ 4999 w 6400"/>
              <a:gd name="T51" fmla="*/ 2634 h 2788"/>
              <a:gd name="T52" fmla="*/ 4992 w 6400"/>
              <a:gd name="T53" fmla="*/ 2643 h 2788"/>
              <a:gd name="T54" fmla="*/ 4990 w 6400"/>
              <a:gd name="T55" fmla="*/ 2635 h 2788"/>
              <a:gd name="T56" fmla="*/ 4999 w 6400"/>
              <a:gd name="T57" fmla="*/ 2634 h 2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00" h="2788">
                <a:moveTo>
                  <a:pt x="0" y="2788"/>
                </a:moveTo>
                <a:cubicBezTo>
                  <a:pt x="6400" y="2788"/>
                  <a:pt x="6400" y="2788"/>
                  <a:pt x="6400" y="2788"/>
                </a:cubicBezTo>
                <a:cubicBezTo>
                  <a:pt x="6400" y="1532"/>
                  <a:pt x="6400" y="1532"/>
                  <a:pt x="6400" y="1532"/>
                </a:cubicBezTo>
                <a:cubicBezTo>
                  <a:pt x="6212" y="1579"/>
                  <a:pt x="6056" y="1710"/>
                  <a:pt x="5970" y="1884"/>
                </a:cubicBezTo>
                <a:cubicBezTo>
                  <a:pt x="5924" y="1862"/>
                  <a:pt x="5873" y="1849"/>
                  <a:pt x="5818" y="1849"/>
                </a:cubicBezTo>
                <a:cubicBezTo>
                  <a:pt x="5636" y="1849"/>
                  <a:pt x="5487" y="1987"/>
                  <a:pt x="5476" y="2161"/>
                </a:cubicBezTo>
                <a:cubicBezTo>
                  <a:pt x="5466" y="2160"/>
                  <a:pt x="5456" y="2159"/>
                  <a:pt x="5446" y="2159"/>
                </a:cubicBezTo>
                <a:cubicBezTo>
                  <a:pt x="5344" y="2159"/>
                  <a:pt x="5256" y="2220"/>
                  <a:pt x="5220" y="2306"/>
                </a:cubicBezTo>
                <a:cubicBezTo>
                  <a:pt x="5048" y="0"/>
                  <a:pt x="5048" y="0"/>
                  <a:pt x="5048" y="0"/>
                </a:cubicBezTo>
                <a:cubicBezTo>
                  <a:pt x="4864" y="2233"/>
                  <a:pt x="4864" y="2233"/>
                  <a:pt x="4864" y="2233"/>
                </a:cubicBezTo>
                <a:cubicBezTo>
                  <a:pt x="4825" y="2188"/>
                  <a:pt x="4766" y="2159"/>
                  <a:pt x="4701" y="2159"/>
                </a:cubicBezTo>
                <a:cubicBezTo>
                  <a:pt x="4689" y="2159"/>
                  <a:pt x="4677" y="2160"/>
                  <a:pt x="4666" y="2162"/>
                </a:cubicBezTo>
                <a:cubicBezTo>
                  <a:pt x="4634" y="1993"/>
                  <a:pt x="4481" y="1865"/>
                  <a:pt x="4298" y="1865"/>
                </a:cubicBezTo>
                <a:cubicBezTo>
                  <a:pt x="4194" y="1865"/>
                  <a:pt x="4099" y="1907"/>
                  <a:pt x="4032" y="1973"/>
                </a:cubicBezTo>
                <a:cubicBezTo>
                  <a:pt x="3988" y="1935"/>
                  <a:pt x="3931" y="1912"/>
                  <a:pt x="3868" y="1912"/>
                </a:cubicBezTo>
                <a:cubicBezTo>
                  <a:pt x="3842" y="1912"/>
                  <a:pt x="3817" y="1916"/>
                  <a:pt x="3794" y="1923"/>
                </a:cubicBezTo>
                <a:cubicBezTo>
                  <a:pt x="3691" y="1694"/>
                  <a:pt x="3455" y="1535"/>
                  <a:pt x="3181" y="1535"/>
                </a:cubicBezTo>
                <a:cubicBezTo>
                  <a:pt x="2968" y="1535"/>
                  <a:pt x="2778" y="1631"/>
                  <a:pt x="2656" y="1782"/>
                </a:cubicBezTo>
                <a:cubicBezTo>
                  <a:pt x="2539" y="1666"/>
                  <a:pt x="2380" y="1595"/>
                  <a:pt x="2205" y="1595"/>
                </a:cubicBezTo>
                <a:cubicBezTo>
                  <a:pt x="2126" y="1595"/>
                  <a:pt x="2050" y="1610"/>
                  <a:pt x="1980" y="1636"/>
                </a:cubicBezTo>
                <a:cubicBezTo>
                  <a:pt x="1855" y="1362"/>
                  <a:pt x="1571" y="1170"/>
                  <a:pt x="1241" y="1170"/>
                </a:cubicBezTo>
                <a:cubicBezTo>
                  <a:pt x="1032" y="1170"/>
                  <a:pt x="841" y="1247"/>
                  <a:pt x="697" y="1373"/>
                </a:cubicBezTo>
                <a:cubicBezTo>
                  <a:pt x="622" y="1342"/>
                  <a:pt x="540" y="1325"/>
                  <a:pt x="454" y="1325"/>
                </a:cubicBezTo>
                <a:cubicBezTo>
                  <a:pt x="277" y="1325"/>
                  <a:pt x="118" y="1397"/>
                  <a:pt x="0" y="1514"/>
                </a:cubicBezTo>
                <a:lnTo>
                  <a:pt x="0" y="2788"/>
                </a:lnTo>
                <a:close/>
                <a:moveTo>
                  <a:pt x="4999" y="2634"/>
                </a:moveTo>
                <a:cubicBezTo>
                  <a:pt x="4997" y="2637"/>
                  <a:pt x="4994" y="2640"/>
                  <a:pt x="4992" y="2643"/>
                </a:cubicBezTo>
                <a:cubicBezTo>
                  <a:pt x="4991" y="2640"/>
                  <a:pt x="4991" y="2637"/>
                  <a:pt x="4990" y="2635"/>
                </a:cubicBezTo>
                <a:lnTo>
                  <a:pt x="4999" y="26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nvGrpSpPr>
          <p:cNvPr id="46" name="Group 45">
            <a:extLst>
              <a:ext uri="{FF2B5EF4-FFF2-40B4-BE49-F238E27FC236}">
                <a16:creationId xmlns:a16="http://schemas.microsoft.com/office/drawing/2014/main" id="{7B5315D7-D786-47DD-87B5-F851931D0CD2}"/>
              </a:ext>
            </a:extLst>
          </p:cNvPr>
          <p:cNvGrpSpPr/>
          <p:nvPr/>
        </p:nvGrpSpPr>
        <p:grpSpPr>
          <a:xfrm>
            <a:off x="8859899" y="596900"/>
            <a:ext cx="1587654" cy="3702323"/>
            <a:chOff x="8859899" y="859031"/>
            <a:chExt cx="1587654" cy="3440192"/>
          </a:xfrm>
        </p:grpSpPr>
        <p:sp>
          <p:nvSpPr>
            <p:cNvPr id="45" name="Oval 44">
              <a:extLst>
                <a:ext uri="{FF2B5EF4-FFF2-40B4-BE49-F238E27FC236}">
                  <a16:creationId xmlns:a16="http://schemas.microsoft.com/office/drawing/2014/main" id="{26EF3A67-EDB7-457A-918A-ED48C0302370}"/>
                </a:ext>
              </a:extLst>
            </p:cNvPr>
            <p:cNvSpPr/>
            <p:nvPr/>
          </p:nvSpPr>
          <p:spPr>
            <a:xfrm>
              <a:off x="9391650" y="1496240"/>
              <a:ext cx="541298" cy="541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4" name="Group 43">
              <a:extLst>
                <a:ext uri="{FF2B5EF4-FFF2-40B4-BE49-F238E27FC236}">
                  <a16:creationId xmlns:a16="http://schemas.microsoft.com/office/drawing/2014/main" id="{6B06E803-8D2C-42CA-8EDA-76D47F64117A}"/>
                </a:ext>
              </a:extLst>
            </p:cNvPr>
            <p:cNvGrpSpPr/>
            <p:nvPr/>
          </p:nvGrpSpPr>
          <p:grpSpPr>
            <a:xfrm>
              <a:off x="8859899" y="859031"/>
              <a:ext cx="1587654" cy="3440192"/>
              <a:chOff x="8842424" y="765249"/>
              <a:chExt cx="1587654" cy="3440192"/>
            </a:xfrm>
          </p:grpSpPr>
          <p:sp>
            <p:nvSpPr>
              <p:cNvPr id="33" name="Oval 32">
                <a:extLst>
                  <a:ext uri="{FF2B5EF4-FFF2-40B4-BE49-F238E27FC236}">
                    <a16:creationId xmlns:a16="http://schemas.microsoft.com/office/drawing/2014/main" id="{7525CAF3-B983-4F04-BFFA-FE107A0BD341}"/>
                  </a:ext>
                </a:extLst>
              </p:cNvPr>
              <p:cNvSpPr/>
              <p:nvPr/>
            </p:nvSpPr>
            <p:spPr>
              <a:xfrm>
                <a:off x="9332100" y="3120897"/>
                <a:ext cx="543331" cy="7598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7B941B72-6ABD-48CD-A179-4DEFB36AFC85}"/>
                  </a:ext>
                </a:extLst>
              </p:cNvPr>
              <p:cNvGrpSpPr/>
              <p:nvPr/>
            </p:nvGrpSpPr>
            <p:grpSpPr>
              <a:xfrm>
                <a:off x="8842424" y="765249"/>
                <a:ext cx="1587654" cy="3440192"/>
                <a:chOff x="9490633" y="1499448"/>
                <a:chExt cx="1270458" cy="3028167"/>
              </a:xfrm>
            </p:grpSpPr>
            <p:sp>
              <p:nvSpPr>
                <p:cNvPr id="13" name="Freeform 5">
                  <a:extLst>
                    <a:ext uri="{FF2B5EF4-FFF2-40B4-BE49-F238E27FC236}">
                      <a16:creationId xmlns:a16="http://schemas.microsoft.com/office/drawing/2014/main" id="{0555A1B5-3638-434B-8C4E-DF1D34153DCE}"/>
                    </a:ext>
                  </a:extLst>
                </p:cNvPr>
                <p:cNvSpPr>
                  <a:spLocks noEditPoints="1"/>
                </p:cNvSpPr>
                <p:nvPr/>
              </p:nvSpPr>
              <p:spPr bwMode="auto">
                <a:xfrm>
                  <a:off x="9730649" y="1907294"/>
                  <a:ext cx="822910" cy="1768535"/>
                </a:xfrm>
                <a:custGeom>
                  <a:avLst/>
                  <a:gdLst>
                    <a:gd name="T0" fmla="*/ 39 w 233"/>
                    <a:gd name="T1" fmla="*/ 495 h 500"/>
                    <a:gd name="T2" fmla="*/ 32 w 233"/>
                    <a:gd name="T3" fmla="*/ 475 h 500"/>
                    <a:gd name="T4" fmla="*/ 10 w 233"/>
                    <a:gd name="T5" fmla="*/ 385 h 500"/>
                    <a:gd name="T6" fmla="*/ 1 w 233"/>
                    <a:gd name="T7" fmla="*/ 262 h 500"/>
                    <a:gd name="T8" fmla="*/ 14 w 233"/>
                    <a:gd name="T9" fmla="*/ 133 h 500"/>
                    <a:gd name="T10" fmla="*/ 43 w 233"/>
                    <a:gd name="T11" fmla="*/ 30 h 500"/>
                    <a:gd name="T12" fmla="*/ 53 w 233"/>
                    <a:gd name="T13" fmla="*/ 4 h 500"/>
                    <a:gd name="T14" fmla="*/ 59 w 233"/>
                    <a:gd name="T15" fmla="*/ 0 h 500"/>
                    <a:gd name="T16" fmla="*/ 157 w 233"/>
                    <a:gd name="T17" fmla="*/ 3 h 500"/>
                    <a:gd name="T18" fmla="*/ 183 w 233"/>
                    <a:gd name="T19" fmla="*/ 3 h 500"/>
                    <a:gd name="T20" fmla="*/ 190 w 233"/>
                    <a:gd name="T21" fmla="*/ 8 h 500"/>
                    <a:gd name="T22" fmla="*/ 226 w 233"/>
                    <a:gd name="T23" fmla="*/ 170 h 500"/>
                    <a:gd name="T24" fmla="*/ 215 w 233"/>
                    <a:gd name="T25" fmla="*/ 378 h 500"/>
                    <a:gd name="T26" fmla="*/ 179 w 233"/>
                    <a:gd name="T27" fmla="*/ 497 h 500"/>
                    <a:gd name="T28" fmla="*/ 174 w 233"/>
                    <a:gd name="T29" fmla="*/ 500 h 500"/>
                    <a:gd name="T30" fmla="*/ 90 w 233"/>
                    <a:gd name="T31" fmla="*/ 497 h 500"/>
                    <a:gd name="T32" fmla="*/ 44 w 233"/>
                    <a:gd name="T33" fmla="*/ 496 h 500"/>
                    <a:gd name="T34" fmla="*/ 39 w 233"/>
                    <a:gd name="T35" fmla="*/ 495 h 500"/>
                    <a:gd name="T36" fmla="*/ 148 w 233"/>
                    <a:gd name="T37" fmla="*/ 145 h 500"/>
                    <a:gd name="T38" fmla="*/ 154 w 233"/>
                    <a:gd name="T39" fmla="*/ 80 h 500"/>
                    <a:gd name="T40" fmla="*/ 90 w 233"/>
                    <a:gd name="T41" fmla="*/ 74 h 500"/>
                    <a:gd name="T42" fmla="*/ 83 w 233"/>
                    <a:gd name="T43" fmla="*/ 139 h 500"/>
                    <a:gd name="T44" fmla="*/ 148 w 233"/>
                    <a:gd name="T45" fmla="*/ 145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3" h="500">
                      <a:moveTo>
                        <a:pt x="39" y="495"/>
                      </a:moveTo>
                      <a:cubicBezTo>
                        <a:pt x="36" y="488"/>
                        <a:pt x="34" y="481"/>
                        <a:pt x="32" y="475"/>
                      </a:cubicBezTo>
                      <a:cubicBezTo>
                        <a:pt x="22" y="445"/>
                        <a:pt x="15" y="415"/>
                        <a:pt x="10" y="385"/>
                      </a:cubicBezTo>
                      <a:cubicBezTo>
                        <a:pt x="3" y="344"/>
                        <a:pt x="0" y="303"/>
                        <a:pt x="1" y="262"/>
                      </a:cubicBezTo>
                      <a:cubicBezTo>
                        <a:pt x="1" y="219"/>
                        <a:pt x="5" y="176"/>
                        <a:pt x="14" y="133"/>
                      </a:cubicBezTo>
                      <a:cubicBezTo>
                        <a:pt x="20" y="98"/>
                        <a:pt x="30" y="63"/>
                        <a:pt x="43" y="30"/>
                      </a:cubicBezTo>
                      <a:cubicBezTo>
                        <a:pt x="46" y="21"/>
                        <a:pt x="49" y="13"/>
                        <a:pt x="53" y="4"/>
                      </a:cubicBezTo>
                      <a:cubicBezTo>
                        <a:pt x="54" y="1"/>
                        <a:pt x="55" y="0"/>
                        <a:pt x="59" y="0"/>
                      </a:cubicBezTo>
                      <a:cubicBezTo>
                        <a:pt x="91" y="1"/>
                        <a:pt x="124" y="2"/>
                        <a:pt x="157" y="3"/>
                      </a:cubicBezTo>
                      <a:cubicBezTo>
                        <a:pt x="165" y="3"/>
                        <a:pt x="174" y="3"/>
                        <a:pt x="183" y="3"/>
                      </a:cubicBezTo>
                      <a:cubicBezTo>
                        <a:pt x="186" y="3"/>
                        <a:pt x="188" y="4"/>
                        <a:pt x="190" y="8"/>
                      </a:cubicBezTo>
                      <a:cubicBezTo>
                        <a:pt x="210" y="60"/>
                        <a:pt x="221" y="115"/>
                        <a:pt x="226" y="170"/>
                      </a:cubicBezTo>
                      <a:cubicBezTo>
                        <a:pt x="233" y="240"/>
                        <a:pt x="229" y="309"/>
                        <a:pt x="215" y="378"/>
                      </a:cubicBezTo>
                      <a:cubicBezTo>
                        <a:pt x="207" y="419"/>
                        <a:pt x="195" y="459"/>
                        <a:pt x="179" y="497"/>
                      </a:cubicBezTo>
                      <a:cubicBezTo>
                        <a:pt x="178" y="498"/>
                        <a:pt x="176" y="500"/>
                        <a:pt x="174" y="500"/>
                      </a:cubicBezTo>
                      <a:cubicBezTo>
                        <a:pt x="146" y="499"/>
                        <a:pt x="118" y="498"/>
                        <a:pt x="90" y="497"/>
                      </a:cubicBezTo>
                      <a:cubicBezTo>
                        <a:pt x="75" y="497"/>
                        <a:pt x="59" y="497"/>
                        <a:pt x="44" y="496"/>
                      </a:cubicBezTo>
                      <a:cubicBezTo>
                        <a:pt x="42" y="496"/>
                        <a:pt x="40" y="496"/>
                        <a:pt x="39" y="495"/>
                      </a:cubicBezTo>
                      <a:close/>
                      <a:moveTo>
                        <a:pt x="148" y="145"/>
                      </a:moveTo>
                      <a:cubicBezTo>
                        <a:pt x="168" y="129"/>
                        <a:pt x="171" y="100"/>
                        <a:pt x="154" y="80"/>
                      </a:cubicBezTo>
                      <a:cubicBezTo>
                        <a:pt x="139" y="61"/>
                        <a:pt x="109" y="58"/>
                        <a:pt x="90" y="74"/>
                      </a:cubicBezTo>
                      <a:cubicBezTo>
                        <a:pt x="70" y="90"/>
                        <a:pt x="67" y="119"/>
                        <a:pt x="83" y="139"/>
                      </a:cubicBezTo>
                      <a:cubicBezTo>
                        <a:pt x="99" y="159"/>
                        <a:pt x="128" y="161"/>
                        <a:pt x="148"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4" name="Freeform 6">
                  <a:extLst>
                    <a:ext uri="{FF2B5EF4-FFF2-40B4-BE49-F238E27FC236}">
                      <a16:creationId xmlns:a16="http://schemas.microsoft.com/office/drawing/2014/main" id="{D5C6E3A4-C414-4AD5-8C95-B7946E3C9EE8}"/>
                    </a:ext>
                  </a:extLst>
                </p:cNvPr>
                <p:cNvSpPr>
                  <a:spLocks/>
                </p:cNvSpPr>
                <p:nvPr/>
              </p:nvSpPr>
              <p:spPr bwMode="auto">
                <a:xfrm>
                  <a:off x="10439867" y="3109176"/>
                  <a:ext cx="321224" cy="927579"/>
                </a:xfrm>
                <a:custGeom>
                  <a:avLst/>
                  <a:gdLst>
                    <a:gd name="T0" fmla="*/ 38 w 91"/>
                    <a:gd name="T1" fmla="*/ 0 h 262"/>
                    <a:gd name="T2" fmla="*/ 53 w 91"/>
                    <a:gd name="T3" fmla="*/ 12 h 262"/>
                    <a:gd name="T4" fmla="*/ 83 w 91"/>
                    <a:gd name="T5" fmla="*/ 36 h 262"/>
                    <a:gd name="T6" fmla="*/ 89 w 91"/>
                    <a:gd name="T7" fmla="*/ 42 h 262"/>
                    <a:gd name="T8" fmla="*/ 90 w 91"/>
                    <a:gd name="T9" fmla="*/ 47 h 262"/>
                    <a:gd name="T10" fmla="*/ 71 w 91"/>
                    <a:gd name="T11" fmla="*/ 164 h 262"/>
                    <a:gd name="T12" fmla="*/ 57 w 91"/>
                    <a:gd name="T13" fmla="*/ 256 h 262"/>
                    <a:gd name="T14" fmla="*/ 55 w 91"/>
                    <a:gd name="T15" fmla="*/ 262 h 262"/>
                    <a:gd name="T16" fmla="*/ 49 w 91"/>
                    <a:gd name="T17" fmla="*/ 248 h 262"/>
                    <a:gd name="T18" fmla="*/ 23 w 91"/>
                    <a:gd name="T19" fmla="*/ 194 h 262"/>
                    <a:gd name="T20" fmla="*/ 5 w 91"/>
                    <a:gd name="T21" fmla="*/ 157 h 262"/>
                    <a:gd name="T22" fmla="*/ 4 w 91"/>
                    <a:gd name="T23" fmla="*/ 134 h 262"/>
                    <a:gd name="T24" fmla="*/ 37 w 91"/>
                    <a:gd name="T25" fmla="*/ 4 h 262"/>
                    <a:gd name="T26" fmla="*/ 38 w 91"/>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262">
                      <a:moveTo>
                        <a:pt x="38" y="0"/>
                      </a:moveTo>
                      <a:cubicBezTo>
                        <a:pt x="43" y="4"/>
                        <a:pt x="48" y="8"/>
                        <a:pt x="53" y="12"/>
                      </a:cubicBezTo>
                      <a:cubicBezTo>
                        <a:pt x="63" y="20"/>
                        <a:pt x="73" y="28"/>
                        <a:pt x="83" y="36"/>
                      </a:cubicBezTo>
                      <a:cubicBezTo>
                        <a:pt x="85" y="38"/>
                        <a:pt x="88" y="40"/>
                        <a:pt x="89" y="42"/>
                      </a:cubicBezTo>
                      <a:cubicBezTo>
                        <a:pt x="90" y="43"/>
                        <a:pt x="91" y="46"/>
                        <a:pt x="90" y="47"/>
                      </a:cubicBezTo>
                      <a:cubicBezTo>
                        <a:pt x="84" y="86"/>
                        <a:pt x="78" y="125"/>
                        <a:pt x="71" y="164"/>
                      </a:cubicBezTo>
                      <a:cubicBezTo>
                        <a:pt x="66" y="195"/>
                        <a:pt x="61" y="225"/>
                        <a:pt x="57" y="256"/>
                      </a:cubicBezTo>
                      <a:cubicBezTo>
                        <a:pt x="56" y="258"/>
                        <a:pt x="56" y="259"/>
                        <a:pt x="55" y="262"/>
                      </a:cubicBezTo>
                      <a:cubicBezTo>
                        <a:pt x="53" y="257"/>
                        <a:pt x="51" y="252"/>
                        <a:pt x="49" y="248"/>
                      </a:cubicBezTo>
                      <a:cubicBezTo>
                        <a:pt x="40" y="230"/>
                        <a:pt x="32" y="212"/>
                        <a:pt x="23" y="194"/>
                      </a:cubicBezTo>
                      <a:cubicBezTo>
                        <a:pt x="17" y="182"/>
                        <a:pt x="12" y="169"/>
                        <a:pt x="5" y="157"/>
                      </a:cubicBezTo>
                      <a:cubicBezTo>
                        <a:pt x="0" y="149"/>
                        <a:pt x="1" y="142"/>
                        <a:pt x="4" y="134"/>
                      </a:cubicBezTo>
                      <a:cubicBezTo>
                        <a:pt x="20" y="92"/>
                        <a:pt x="30" y="48"/>
                        <a:pt x="37" y="4"/>
                      </a:cubicBezTo>
                      <a:cubicBezTo>
                        <a:pt x="37" y="3"/>
                        <a:pt x="37" y="2"/>
                        <a:pt x="38"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5" name="Freeform 7">
                  <a:extLst>
                    <a:ext uri="{FF2B5EF4-FFF2-40B4-BE49-F238E27FC236}">
                      <a16:creationId xmlns:a16="http://schemas.microsoft.com/office/drawing/2014/main" id="{D776285F-D75E-46BE-844B-A2A24659C7D0}"/>
                    </a:ext>
                  </a:extLst>
                </p:cNvPr>
                <p:cNvSpPr>
                  <a:spLocks/>
                </p:cNvSpPr>
                <p:nvPr/>
              </p:nvSpPr>
              <p:spPr bwMode="auto">
                <a:xfrm>
                  <a:off x="9490633" y="3087521"/>
                  <a:ext cx="295959" cy="913142"/>
                </a:xfrm>
                <a:custGeom>
                  <a:avLst/>
                  <a:gdLst>
                    <a:gd name="T0" fmla="*/ 55 w 84"/>
                    <a:gd name="T1" fmla="*/ 0 h 258"/>
                    <a:gd name="T2" fmla="*/ 59 w 84"/>
                    <a:gd name="T3" fmla="*/ 34 h 258"/>
                    <a:gd name="T4" fmla="*/ 76 w 84"/>
                    <a:gd name="T5" fmla="*/ 117 h 258"/>
                    <a:gd name="T6" fmla="*/ 84 w 84"/>
                    <a:gd name="T7" fmla="*/ 145 h 258"/>
                    <a:gd name="T8" fmla="*/ 83 w 84"/>
                    <a:gd name="T9" fmla="*/ 149 h 258"/>
                    <a:gd name="T10" fmla="*/ 55 w 84"/>
                    <a:gd name="T11" fmla="*/ 201 h 258"/>
                    <a:gd name="T12" fmla="*/ 28 w 84"/>
                    <a:gd name="T13" fmla="*/ 251 h 258"/>
                    <a:gd name="T14" fmla="*/ 23 w 84"/>
                    <a:gd name="T15" fmla="*/ 258 h 258"/>
                    <a:gd name="T16" fmla="*/ 20 w 84"/>
                    <a:gd name="T17" fmla="*/ 234 h 258"/>
                    <a:gd name="T18" fmla="*/ 7 w 84"/>
                    <a:gd name="T19" fmla="*/ 109 h 258"/>
                    <a:gd name="T20" fmla="*/ 0 w 84"/>
                    <a:gd name="T21" fmla="*/ 44 h 258"/>
                    <a:gd name="T22" fmla="*/ 2 w 84"/>
                    <a:gd name="T23" fmla="*/ 38 h 258"/>
                    <a:gd name="T24" fmla="*/ 53 w 84"/>
                    <a:gd name="T25" fmla="*/ 1 h 258"/>
                    <a:gd name="T26" fmla="*/ 55 w 84"/>
                    <a:gd name="T27"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58">
                      <a:moveTo>
                        <a:pt x="55" y="0"/>
                      </a:moveTo>
                      <a:cubicBezTo>
                        <a:pt x="56" y="12"/>
                        <a:pt x="57" y="23"/>
                        <a:pt x="59" y="34"/>
                      </a:cubicBezTo>
                      <a:cubicBezTo>
                        <a:pt x="63" y="62"/>
                        <a:pt x="68" y="90"/>
                        <a:pt x="76" y="117"/>
                      </a:cubicBezTo>
                      <a:cubicBezTo>
                        <a:pt x="79" y="127"/>
                        <a:pt x="81" y="136"/>
                        <a:pt x="84" y="145"/>
                      </a:cubicBezTo>
                      <a:cubicBezTo>
                        <a:pt x="84" y="146"/>
                        <a:pt x="84" y="148"/>
                        <a:pt x="83" y="149"/>
                      </a:cubicBezTo>
                      <a:cubicBezTo>
                        <a:pt x="74" y="167"/>
                        <a:pt x="65" y="184"/>
                        <a:pt x="55" y="201"/>
                      </a:cubicBezTo>
                      <a:cubicBezTo>
                        <a:pt x="46" y="218"/>
                        <a:pt x="37" y="234"/>
                        <a:pt x="28" y="251"/>
                      </a:cubicBezTo>
                      <a:cubicBezTo>
                        <a:pt x="27" y="253"/>
                        <a:pt x="25" y="256"/>
                        <a:pt x="23" y="258"/>
                      </a:cubicBezTo>
                      <a:cubicBezTo>
                        <a:pt x="22" y="250"/>
                        <a:pt x="21" y="242"/>
                        <a:pt x="20" y="234"/>
                      </a:cubicBezTo>
                      <a:cubicBezTo>
                        <a:pt x="16" y="193"/>
                        <a:pt x="11" y="151"/>
                        <a:pt x="7" y="109"/>
                      </a:cubicBezTo>
                      <a:cubicBezTo>
                        <a:pt x="5" y="88"/>
                        <a:pt x="2" y="66"/>
                        <a:pt x="0" y="44"/>
                      </a:cubicBezTo>
                      <a:cubicBezTo>
                        <a:pt x="0" y="42"/>
                        <a:pt x="1" y="39"/>
                        <a:pt x="2" y="38"/>
                      </a:cubicBezTo>
                      <a:cubicBezTo>
                        <a:pt x="19" y="26"/>
                        <a:pt x="36" y="13"/>
                        <a:pt x="53" y="1"/>
                      </a:cubicBezTo>
                      <a:cubicBezTo>
                        <a:pt x="54" y="0"/>
                        <a:pt x="54" y="0"/>
                        <a:pt x="5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6" name="Freeform 8">
                  <a:extLst>
                    <a:ext uri="{FF2B5EF4-FFF2-40B4-BE49-F238E27FC236}">
                      <a16:creationId xmlns:a16="http://schemas.microsoft.com/office/drawing/2014/main" id="{2218DFDB-58AA-47BC-A0B8-B901A14AF3ED}"/>
                    </a:ext>
                  </a:extLst>
                </p:cNvPr>
                <p:cNvSpPr>
                  <a:spLocks/>
                </p:cNvSpPr>
                <p:nvPr/>
              </p:nvSpPr>
              <p:spPr bwMode="auto">
                <a:xfrm>
                  <a:off x="9840731" y="3771475"/>
                  <a:ext cx="517929" cy="756140"/>
                </a:xfrm>
                <a:custGeom>
                  <a:avLst/>
                  <a:gdLst>
                    <a:gd name="T0" fmla="*/ 55 w 147"/>
                    <a:gd name="T1" fmla="*/ 36 h 214"/>
                    <a:gd name="T2" fmla="*/ 50 w 147"/>
                    <a:gd name="T3" fmla="*/ 59 h 214"/>
                    <a:gd name="T4" fmla="*/ 59 w 147"/>
                    <a:gd name="T5" fmla="*/ 99 h 214"/>
                    <a:gd name="T6" fmla="*/ 74 w 147"/>
                    <a:gd name="T7" fmla="*/ 125 h 214"/>
                    <a:gd name="T8" fmla="*/ 87 w 147"/>
                    <a:gd name="T9" fmla="*/ 80 h 214"/>
                    <a:gd name="T10" fmla="*/ 117 w 147"/>
                    <a:gd name="T11" fmla="*/ 43 h 214"/>
                    <a:gd name="T12" fmla="*/ 119 w 147"/>
                    <a:gd name="T13" fmla="*/ 85 h 214"/>
                    <a:gd name="T14" fmla="*/ 127 w 147"/>
                    <a:gd name="T15" fmla="*/ 75 h 214"/>
                    <a:gd name="T16" fmla="*/ 134 w 147"/>
                    <a:gd name="T17" fmla="*/ 22 h 214"/>
                    <a:gd name="T18" fmla="*/ 133 w 147"/>
                    <a:gd name="T19" fmla="*/ 10 h 214"/>
                    <a:gd name="T20" fmla="*/ 139 w 147"/>
                    <a:gd name="T21" fmla="*/ 25 h 214"/>
                    <a:gd name="T22" fmla="*/ 135 w 147"/>
                    <a:gd name="T23" fmla="*/ 96 h 214"/>
                    <a:gd name="T24" fmla="*/ 118 w 147"/>
                    <a:gd name="T25" fmla="*/ 140 h 214"/>
                    <a:gd name="T26" fmla="*/ 114 w 147"/>
                    <a:gd name="T27" fmla="*/ 154 h 214"/>
                    <a:gd name="T28" fmla="*/ 99 w 147"/>
                    <a:gd name="T29" fmla="*/ 125 h 214"/>
                    <a:gd name="T30" fmla="*/ 102 w 147"/>
                    <a:gd name="T31" fmla="*/ 93 h 214"/>
                    <a:gd name="T32" fmla="*/ 94 w 147"/>
                    <a:gd name="T33" fmla="*/ 114 h 214"/>
                    <a:gd name="T34" fmla="*/ 94 w 147"/>
                    <a:gd name="T35" fmla="*/ 155 h 214"/>
                    <a:gd name="T36" fmla="*/ 85 w 147"/>
                    <a:gd name="T37" fmla="*/ 191 h 214"/>
                    <a:gd name="T38" fmla="*/ 61 w 147"/>
                    <a:gd name="T39" fmla="*/ 214 h 214"/>
                    <a:gd name="T40" fmla="*/ 50 w 147"/>
                    <a:gd name="T41" fmla="*/ 173 h 214"/>
                    <a:gd name="T42" fmla="*/ 33 w 147"/>
                    <a:gd name="T43" fmla="*/ 107 h 214"/>
                    <a:gd name="T44" fmla="*/ 38 w 147"/>
                    <a:gd name="T45" fmla="*/ 86 h 214"/>
                    <a:gd name="T46" fmla="*/ 29 w 147"/>
                    <a:gd name="T47" fmla="*/ 103 h 214"/>
                    <a:gd name="T48" fmla="*/ 25 w 147"/>
                    <a:gd name="T49" fmla="*/ 125 h 214"/>
                    <a:gd name="T50" fmla="*/ 13 w 147"/>
                    <a:gd name="T51" fmla="*/ 141 h 214"/>
                    <a:gd name="T52" fmla="*/ 3 w 147"/>
                    <a:gd name="T53" fmla="*/ 70 h 214"/>
                    <a:gd name="T54" fmla="*/ 12 w 147"/>
                    <a:gd name="T55" fmla="*/ 12 h 214"/>
                    <a:gd name="T56" fmla="*/ 21 w 147"/>
                    <a:gd name="T57" fmla="*/ 0 h 214"/>
                    <a:gd name="T58" fmla="*/ 21 w 147"/>
                    <a:gd name="T59" fmla="*/ 72 h 214"/>
                    <a:gd name="T60" fmla="*/ 55 w 147"/>
                    <a:gd name="T61" fmla="*/ 3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7" h="214">
                      <a:moveTo>
                        <a:pt x="55" y="36"/>
                      </a:moveTo>
                      <a:cubicBezTo>
                        <a:pt x="53" y="44"/>
                        <a:pt x="51" y="51"/>
                        <a:pt x="50" y="59"/>
                      </a:cubicBezTo>
                      <a:cubicBezTo>
                        <a:pt x="48" y="74"/>
                        <a:pt x="52" y="86"/>
                        <a:pt x="59" y="99"/>
                      </a:cubicBezTo>
                      <a:cubicBezTo>
                        <a:pt x="64" y="107"/>
                        <a:pt x="69" y="116"/>
                        <a:pt x="74" y="125"/>
                      </a:cubicBezTo>
                      <a:cubicBezTo>
                        <a:pt x="75" y="109"/>
                        <a:pt x="79" y="94"/>
                        <a:pt x="87" y="80"/>
                      </a:cubicBezTo>
                      <a:cubicBezTo>
                        <a:pt x="94" y="66"/>
                        <a:pt x="104" y="54"/>
                        <a:pt x="117" y="43"/>
                      </a:cubicBezTo>
                      <a:cubicBezTo>
                        <a:pt x="120" y="57"/>
                        <a:pt x="121" y="71"/>
                        <a:pt x="119" y="85"/>
                      </a:cubicBezTo>
                      <a:cubicBezTo>
                        <a:pt x="124" y="83"/>
                        <a:pt x="126" y="79"/>
                        <a:pt x="127" y="75"/>
                      </a:cubicBezTo>
                      <a:cubicBezTo>
                        <a:pt x="135" y="58"/>
                        <a:pt x="136" y="40"/>
                        <a:pt x="134" y="22"/>
                      </a:cubicBezTo>
                      <a:cubicBezTo>
                        <a:pt x="134" y="18"/>
                        <a:pt x="133" y="14"/>
                        <a:pt x="133" y="10"/>
                      </a:cubicBezTo>
                      <a:cubicBezTo>
                        <a:pt x="135" y="15"/>
                        <a:pt x="138" y="20"/>
                        <a:pt x="139" y="25"/>
                      </a:cubicBezTo>
                      <a:cubicBezTo>
                        <a:pt x="147" y="50"/>
                        <a:pt x="144" y="73"/>
                        <a:pt x="135" y="96"/>
                      </a:cubicBezTo>
                      <a:cubicBezTo>
                        <a:pt x="130" y="111"/>
                        <a:pt x="123" y="126"/>
                        <a:pt x="118" y="140"/>
                      </a:cubicBezTo>
                      <a:cubicBezTo>
                        <a:pt x="116" y="145"/>
                        <a:pt x="115" y="149"/>
                        <a:pt x="114" y="154"/>
                      </a:cubicBezTo>
                      <a:cubicBezTo>
                        <a:pt x="108" y="145"/>
                        <a:pt x="102" y="136"/>
                        <a:pt x="99" y="125"/>
                      </a:cubicBezTo>
                      <a:cubicBezTo>
                        <a:pt x="97" y="114"/>
                        <a:pt x="99" y="103"/>
                        <a:pt x="102" y="93"/>
                      </a:cubicBezTo>
                      <a:cubicBezTo>
                        <a:pt x="97" y="99"/>
                        <a:pt x="95" y="106"/>
                        <a:pt x="94" y="114"/>
                      </a:cubicBezTo>
                      <a:cubicBezTo>
                        <a:pt x="94" y="127"/>
                        <a:pt x="94" y="141"/>
                        <a:pt x="94" y="155"/>
                      </a:cubicBezTo>
                      <a:cubicBezTo>
                        <a:pt x="94" y="167"/>
                        <a:pt x="92" y="180"/>
                        <a:pt x="85" y="191"/>
                      </a:cubicBezTo>
                      <a:cubicBezTo>
                        <a:pt x="79" y="201"/>
                        <a:pt x="72" y="209"/>
                        <a:pt x="61" y="214"/>
                      </a:cubicBezTo>
                      <a:cubicBezTo>
                        <a:pt x="63" y="198"/>
                        <a:pt x="55" y="186"/>
                        <a:pt x="50" y="173"/>
                      </a:cubicBezTo>
                      <a:cubicBezTo>
                        <a:pt x="40" y="152"/>
                        <a:pt x="30" y="131"/>
                        <a:pt x="33" y="107"/>
                      </a:cubicBezTo>
                      <a:cubicBezTo>
                        <a:pt x="34" y="100"/>
                        <a:pt x="36" y="94"/>
                        <a:pt x="38" y="86"/>
                      </a:cubicBezTo>
                      <a:cubicBezTo>
                        <a:pt x="32" y="91"/>
                        <a:pt x="30" y="97"/>
                        <a:pt x="29" y="103"/>
                      </a:cubicBezTo>
                      <a:cubicBezTo>
                        <a:pt x="27" y="110"/>
                        <a:pt x="26" y="118"/>
                        <a:pt x="25" y="125"/>
                      </a:cubicBezTo>
                      <a:cubicBezTo>
                        <a:pt x="23" y="132"/>
                        <a:pt x="19" y="138"/>
                        <a:pt x="13" y="141"/>
                      </a:cubicBezTo>
                      <a:cubicBezTo>
                        <a:pt x="9" y="117"/>
                        <a:pt x="5" y="94"/>
                        <a:pt x="3" y="70"/>
                      </a:cubicBezTo>
                      <a:cubicBezTo>
                        <a:pt x="0" y="50"/>
                        <a:pt x="2" y="30"/>
                        <a:pt x="12" y="12"/>
                      </a:cubicBezTo>
                      <a:cubicBezTo>
                        <a:pt x="15" y="8"/>
                        <a:pt x="18" y="4"/>
                        <a:pt x="21" y="0"/>
                      </a:cubicBezTo>
                      <a:cubicBezTo>
                        <a:pt x="8" y="24"/>
                        <a:pt x="12" y="47"/>
                        <a:pt x="21" y="72"/>
                      </a:cubicBezTo>
                      <a:cubicBezTo>
                        <a:pt x="28" y="55"/>
                        <a:pt x="40" y="44"/>
                        <a:pt x="55" y="36"/>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7" name="Freeform 9">
                  <a:extLst>
                    <a:ext uri="{FF2B5EF4-FFF2-40B4-BE49-F238E27FC236}">
                      <a16:creationId xmlns:a16="http://schemas.microsoft.com/office/drawing/2014/main" id="{631EFFFF-51A8-430F-BACD-B21E283FFE6A}"/>
                    </a:ext>
                  </a:extLst>
                </p:cNvPr>
                <p:cNvSpPr>
                  <a:spLocks/>
                </p:cNvSpPr>
                <p:nvPr/>
              </p:nvSpPr>
              <p:spPr bwMode="auto">
                <a:xfrm>
                  <a:off x="9952618" y="1499448"/>
                  <a:ext cx="420479" cy="364535"/>
                </a:xfrm>
                <a:custGeom>
                  <a:avLst/>
                  <a:gdLst>
                    <a:gd name="T0" fmla="*/ 119 w 119"/>
                    <a:gd name="T1" fmla="*/ 103 h 103"/>
                    <a:gd name="T2" fmla="*/ 0 w 119"/>
                    <a:gd name="T3" fmla="*/ 100 h 103"/>
                    <a:gd name="T4" fmla="*/ 62 w 119"/>
                    <a:gd name="T5" fmla="*/ 0 h 103"/>
                    <a:gd name="T6" fmla="*/ 119 w 119"/>
                    <a:gd name="T7" fmla="*/ 103 h 103"/>
                  </a:gdLst>
                  <a:ahLst/>
                  <a:cxnLst>
                    <a:cxn ang="0">
                      <a:pos x="T0" y="T1"/>
                    </a:cxn>
                    <a:cxn ang="0">
                      <a:pos x="T2" y="T3"/>
                    </a:cxn>
                    <a:cxn ang="0">
                      <a:pos x="T4" y="T5"/>
                    </a:cxn>
                    <a:cxn ang="0">
                      <a:pos x="T6" y="T7"/>
                    </a:cxn>
                  </a:cxnLst>
                  <a:rect l="0" t="0" r="r" b="b"/>
                  <a:pathLst>
                    <a:path w="119" h="103">
                      <a:moveTo>
                        <a:pt x="119" y="103"/>
                      </a:moveTo>
                      <a:cubicBezTo>
                        <a:pt x="79" y="102"/>
                        <a:pt x="39" y="101"/>
                        <a:pt x="0" y="100"/>
                      </a:cubicBezTo>
                      <a:cubicBezTo>
                        <a:pt x="3" y="84"/>
                        <a:pt x="47" y="12"/>
                        <a:pt x="62" y="0"/>
                      </a:cubicBezTo>
                      <a:cubicBezTo>
                        <a:pt x="76" y="12"/>
                        <a:pt x="118" y="90"/>
                        <a:pt x="119" y="10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grpSp>
      <p:sp>
        <p:nvSpPr>
          <p:cNvPr id="58" name="TextBox 57">
            <a:extLst>
              <a:ext uri="{FF2B5EF4-FFF2-40B4-BE49-F238E27FC236}">
                <a16:creationId xmlns:a16="http://schemas.microsoft.com/office/drawing/2014/main" id="{ED9E4C6C-3348-4D24-9FDD-1824548723B0}"/>
              </a:ext>
            </a:extLst>
          </p:cNvPr>
          <p:cNvSpPr txBox="1"/>
          <p:nvPr/>
        </p:nvSpPr>
        <p:spPr>
          <a:xfrm>
            <a:off x="4176713" y="6166226"/>
            <a:ext cx="7637462"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Aubert Nicolas, </a:t>
            </a:r>
            <a:r>
              <a:rPr kumimoji="0" lang="en-GB" sz="1800" b="0" i="0" u="none" strike="noStrike" kern="1200" cap="none" spc="0" normalizeH="0" baseline="0" noProof="0" dirty="0" err="1">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Gostelli</a:t>
            </a:r>
            <a:r>
              <a:rPr kumimoji="0" lang="en-GB" sz="18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 Lucas</a:t>
            </a:r>
            <a:br>
              <a:rPr kumimoji="0" lang="en-GB" sz="18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br>
            <a:r>
              <a:rPr kumimoji="0" lang="en-GB" sz="18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Groupe </a:t>
            </a:r>
            <a:r>
              <a:rPr lang="en-GB" dirty="0">
                <a:solidFill>
                  <a:srgbClr val="282F39"/>
                </a:solidFill>
                <a:latin typeface="Noto Sans" panose="020B0502040504020204" pitchFamily="34"/>
                <a:ea typeface="Noto Sans" panose="020B0502040504020204" pitchFamily="34"/>
                <a:cs typeface="Noto Sans" panose="020B0502040504020204" pitchFamily="34"/>
              </a:rPr>
              <a:t>6</a:t>
            </a:r>
            <a:r>
              <a:rPr kumimoji="0" lang="en-GB" sz="18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 – 09</a:t>
            </a:r>
            <a:r>
              <a:rPr lang="en-GB" dirty="0">
                <a:solidFill>
                  <a:srgbClr val="282F39"/>
                </a:solidFill>
                <a:latin typeface="Noto Sans" panose="020B0502040504020204" pitchFamily="34"/>
                <a:ea typeface="Noto Sans" panose="020B0502040504020204" pitchFamily="34"/>
                <a:cs typeface="Noto Sans" panose="020B0502040504020204" pitchFamily="34"/>
              </a:rPr>
              <a:t>.06.2022</a:t>
            </a:r>
            <a:endParaRPr kumimoji="0" lang="en-GB" sz="18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pic>
        <p:nvPicPr>
          <p:cNvPr id="4" name="Image 3">
            <a:extLst>
              <a:ext uri="{FF2B5EF4-FFF2-40B4-BE49-F238E27FC236}">
                <a16:creationId xmlns:a16="http://schemas.microsoft.com/office/drawing/2014/main" id="{1B29A9A1-C286-4F8D-8F10-26BF1427F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71" y="6091717"/>
            <a:ext cx="3361925" cy="630361"/>
          </a:xfrm>
          <a:prstGeom prst="rect">
            <a:avLst/>
          </a:prstGeom>
        </p:spPr>
      </p:pic>
    </p:spTree>
    <p:extLst>
      <p:ext uri="{BB962C8B-B14F-4D97-AF65-F5344CB8AC3E}">
        <p14:creationId xmlns:p14="http://schemas.microsoft.com/office/powerpoint/2010/main" val="2275739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4" name="Group 12">
            <a:extLst>
              <a:ext uri="{FF2B5EF4-FFF2-40B4-BE49-F238E27FC236}">
                <a16:creationId xmlns:a16="http://schemas.microsoft.com/office/drawing/2014/main" id="{02F57185-A285-4D92-B8BA-00F8775D5B18}"/>
              </a:ext>
            </a:extLst>
          </p:cNvPr>
          <p:cNvGrpSpPr/>
          <p:nvPr/>
        </p:nvGrpSpPr>
        <p:grpSpPr>
          <a:xfrm>
            <a:off x="7238083" y="2368295"/>
            <a:ext cx="4407818" cy="2996919"/>
            <a:chOff x="1875629" y="2488979"/>
            <a:chExt cx="4667412" cy="3017770"/>
          </a:xfrm>
        </p:grpSpPr>
        <p:sp>
          <p:nvSpPr>
            <p:cNvPr id="5" name="Freeform 6">
              <a:extLst>
                <a:ext uri="{FF2B5EF4-FFF2-40B4-BE49-F238E27FC236}">
                  <a16:creationId xmlns:a16="http://schemas.microsoft.com/office/drawing/2014/main" id="{2F738D6F-C3CA-4BE9-BDC0-B06998C6E892}"/>
                </a:ext>
              </a:extLst>
            </p:cNvPr>
            <p:cNvSpPr>
              <a:spLocks/>
            </p:cNvSpPr>
            <p:nvPr/>
          </p:nvSpPr>
          <p:spPr bwMode="auto">
            <a:xfrm>
              <a:off x="2511150" y="3040735"/>
              <a:ext cx="3062989" cy="2426604"/>
            </a:xfrm>
            <a:custGeom>
              <a:avLst/>
              <a:gdLst>
                <a:gd name="T0" fmla="*/ 323 w 664"/>
                <a:gd name="T1" fmla="*/ 471 h 486"/>
                <a:gd name="T2" fmla="*/ 332 w 664"/>
                <a:gd name="T3" fmla="*/ 458 h 486"/>
                <a:gd name="T4" fmla="*/ 302 w 664"/>
                <a:gd name="T5" fmla="*/ 385 h 486"/>
                <a:gd name="T6" fmla="*/ 299 w 664"/>
                <a:gd name="T7" fmla="*/ 384 h 486"/>
                <a:gd name="T8" fmla="*/ 293 w 664"/>
                <a:gd name="T9" fmla="*/ 334 h 486"/>
                <a:gd name="T10" fmla="*/ 248 w 664"/>
                <a:gd name="T11" fmla="*/ 312 h 486"/>
                <a:gd name="T12" fmla="*/ 212 w 664"/>
                <a:gd name="T13" fmla="*/ 256 h 486"/>
                <a:gd name="T14" fmla="*/ 150 w 664"/>
                <a:gd name="T15" fmla="*/ 282 h 486"/>
                <a:gd name="T16" fmla="*/ 63 w 664"/>
                <a:gd name="T17" fmla="*/ 271 h 486"/>
                <a:gd name="T18" fmla="*/ 44 w 664"/>
                <a:gd name="T19" fmla="*/ 246 h 486"/>
                <a:gd name="T20" fmla="*/ 2 w 664"/>
                <a:gd name="T21" fmla="*/ 191 h 486"/>
                <a:gd name="T22" fmla="*/ 2 w 664"/>
                <a:gd name="T23" fmla="*/ 183 h 486"/>
                <a:gd name="T24" fmla="*/ 67 w 664"/>
                <a:gd name="T25" fmla="*/ 80 h 486"/>
                <a:gd name="T26" fmla="*/ 116 w 664"/>
                <a:gd name="T27" fmla="*/ 3 h 486"/>
                <a:gd name="T28" fmla="*/ 122 w 664"/>
                <a:gd name="T29" fmla="*/ 2 h 486"/>
                <a:gd name="T30" fmla="*/ 155 w 664"/>
                <a:gd name="T31" fmla="*/ 19 h 486"/>
                <a:gd name="T32" fmla="*/ 181 w 664"/>
                <a:gd name="T33" fmla="*/ 26 h 486"/>
                <a:gd name="T34" fmla="*/ 217 w 664"/>
                <a:gd name="T35" fmla="*/ 32 h 486"/>
                <a:gd name="T36" fmla="*/ 223 w 664"/>
                <a:gd name="T37" fmla="*/ 33 h 486"/>
                <a:gd name="T38" fmla="*/ 214 w 664"/>
                <a:gd name="T39" fmla="*/ 44 h 486"/>
                <a:gd name="T40" fmla="*/ 170 w 664"/>
                <a:gd name="T41" fmla="*/ 102 h 486"/>
                <a:gd name="T42" fmla="*/ 171 w 664"/>
                <a:gd name="T43" fmla="*/ 151 h 486"/>
                <a:gd name="T44" fmla="*/ 217 w 664"/>
                <a:gd name="T45" fmla="*/ 166 h 486"/>
                <a:gd name="T46" fmla="*/ 245 w 664"/>
                <a:gd name="T47" fmla="*/ 152 h 486"/>
                <a:gd name="T48" fmla="*/ 308 w 664"/>
                <a:gd name="T49" fmla="*/ 119 h 486"/>
                <a:gd name="T50" fmla="*/ 353 w 664"/>
                <a:gd name="T51" fmla="*/ 96 h 486"/>
                <a:gd name="T52" fmla="*/ 372 w 664"/>
                <a:gd name="T53" fmla="*/ 97 h 486"/>
                <a:gd name="T54" fmla="*/ 538 w 664"/>
                <a:gd name="T55" fmla="*/ 205 h 486"/>
                <a:gd name="T56" fmla="*/ 647 w 664"/>
                <a:gd name="T57" fmla="*/ 275 h 486"/>
                <a:gd name="T58" fmla="*/ 663 w 664"/>
                <a:gd name="T59" fmla="*/ 308 h 486"/>
                <a:gd name="T60" fmla="*/ 643 w 664"/>
                <a:gd name="T61" fmla="*/ 334 h 486"/>
                <a:gd name="T62" fmla="*/ 612 w 664"/>
                <a:gd name="T63" fmla="*/ 331 h 486"/>
                <a:gd name="T64" fmla="*/ 483 w 664"/>
                <a:gd name="T65" fmla="*/ 254 h 486"/>
                <a:gd name="T66" fmla="*/ 463 w 664"/>
                <a:gd name="T67" fmla="*/ 242 h 486"/>
                <a:gd name="T68" fmla="*/ 448 w 664"/>
                <a:gd name="T69" fmla="*/ 247 h 486"/>
                <a:gd name="T70" fmla="*/ 451 w 664"/>
                <a:gd name="T71" fmla="*/ 262 h 486"/>
                <a:gd name="T72" fmla="*/ 496 w 664"/>
                <a:gd name="T73" fmla="*/ 289 h 486"/>
                <a:gd name="T74" fmla="*/ 527 w 664"/>
                <a:gd name="T75" fmla="*/ 307 h 486"/>
                <a:gd name="T76" fmla="*/ 571 w 664"/>
                <a:gd name="T77" fmla="*/ 333 h 486"/>
                <a:gd name="T78" fmla="*/ 588 w 664"/>
                <a:gd name="T79" fmla="*/ 344 h 486"/>
                <a:gd name="T80" fmla="*/ 586 w 664"/>
                <a:gd name="T81" fmla="*/ 384 h 486"/>
                <a:gd name="T82" fmla="*/ 544 w 664"/>
                <a:gd name="T83" fmla="*/ 388 h 486"/>
                <a:gd name="T84" fmla="*/ 455 w 664"/>
                <a:gd name="T85" fmla="*/ 339 h 486"/>
                <a:gd name="T86" fmla="*/ 428 w 664"/>
                <a:gd name="T87" fmla="*/ 325 h 486"/>
                <a:gd name="T88" fmla="*/ 411 w 664"/>
                <a:gd name="T89" fmla="*/ 329 h 486"/>
                <a:gd name="T90" fmla="*/ 416 w 664"/>
                <a:gd name="T91" fmla="*/ 345 h 486"/>
                <a:gd name="T92" fmla="*/ 482 w 664"/>
                <a:gd name="T93" fmla="*/ 381 h 486"/>
                <a:gd name="T94" fmla="*/ 522 w 664"/>
                <a:gd name="T95" fmla="*/ 404 h 486"/>
                <a:gd name="T96" fmla="*/ 529 w 664"/>
                <a:gd name="T97" fmla="*/ 433 h 486"/>
                <a:gd name="T98" fmla="*/ 486 w 664"/>
                <a:gd name="T99" fmla="*/ 450 h 486"/>
                <a:gd name="T100" fmla="*/ 461 w 664"/>
                <a:gd name="T101" fmla="*/ 438 h 486"/>
                <a:gd name="T102" fmla="*/ 407 w 664"/>
                <a:gd name="T103" fmla="*/ 410 h 486"/>
                <a:gd name="T104" fmla="*/ 393 w 664"/>
                <a:gd name="T105" fmla="*/ 403 h 486"/>
                <a:gd name="T106" fmla="*/ 376 w 664"/>
                <a:gd name="T107" fmla="*/ 407 h 486"/>
                <a:gd name="T108" fmla="*/ 382 w 664"/>
                <a:gd name="T109" fmla="*/ 424 h 486"/>
                <a:gd name="T110" fmla="*/ 435 w 664"/>
                <a:gd name="T111" fmla="*/ 451 h 486"/>
                <a:gd name="T112" fmla="*/ 464 w 664"/>
                <a:gd name="T113" fmla="*/ 466 h 486"/>
                <a:gd name="T114" fmla="*/ 441 w 664"/>
                <a:gd name="T115" fmla="*/ 479 h 486"/>
                <a:gd name="T116" fmla="*/ 387 w 664"/>
                <a:gd name="T117" fmla="*/ 481 h 486"/>
                <a:gd name="T118" fmla="*/ 335 w 664"/>
                <a:gd name="T119" fmla="*/ 473 h 486"/>
                <a:gd name="T120" fmla="*/ 323 w 664"/>
                <a:gd name="T121" fmla="*/ 47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4" h="486">
                  <a:moveTo>
                    <a:pt x="323" y="471"/>
                  </a:moveTo>
                  <a:cubicBezTo>
                    <a:pt x="326" y="467"/>
                    <a:pt x="329" y="462"/>
                    <a:pt x="332" y="458"/>
                  </a:cubicBezTo>
                  <a:cubicBezTo>
                    <a:pt x="352" y="431"/>
                    <a:pt x="338" y="391"/>
                    <a:pt x="302" y="385"/>
                  </a:cubicBezTo>
                  <a:cubicBezTo>
                    <a:pt x="301" y="385"/>
                    <a:pt x="300" y="384"/>
                    <a:pt x="299" y="384"/>
                  </a:cubicBezTo>
                  <a:cubicBezTo>
                    <a:pt x="306" y="366"/>
                    <a:pt x="304" y="349"/>
                    <a:pt x="293" y="334"/>
                  </a:cubicBezTo>
                  <a:cubicBezTo>
                    <a:pt x="282" y="319"/>
                    <a:pt x="267" y="312"/>
                    <a:pt x="248" y="312"/>
                  </a:cubicBezTo>
                  <a:cubicBezTo>
                    <a:pt x="250" y="285"/>
                    <a:pt x="239" y="264"/>
                    <a:pt x="212" y="256"/>
                  </a:cubicBezTo>
                  <a:cubicBezTo>
                    <a:pt x="185" y="247"/>
                    <a:pt x="165" y="258"/>
                    <a:pt x="150" y="282"/>
                  </a:cubicBezTo>
                  <a:cubicBezTo>
                    <a:pt x="132" y="246"/>
                    <a:pt x="87" y="242"/>
                    <a:pt x="63" y="271"/>
                  </a:cubicBezTo>
                  <a:cubicBezTo>
                    <a:pt x="56" y="262"/>
                    <a:pt x="50" y="254"/>
                    <a:pt x="44" y="246"/>
                  </a:cubicBezTo>
                  <a:cubicBezTo>
                    <a:pt x="30" y="227"/>
                    <a:pt x="16" y="209"/>
                    <a:pt x="2" y="191"/>
                  </a:cubicBezTo>
                  <a:cubicBezTo>
                    <a:pt x="0" y="188"/>
                    <a:pt x="0" y="186"/>
                    <a:pt x="2" y="183"/>
                  </a:cubicBezTo>
                  <a:cubicBezTo>
                    <a:pt x="24" y="149"/>
                    <a:pt x="45" y="115"/>
                    <a:pt x="67" y="80"/>
                  </a:cubicBezTo>
                  <a:cubicBezTo>
                    <a:pt x="83" y="54"/>
                    <a:pt x="99" y="29"/>
                    <a:pt x="116" y="3"/>
                  </a:cubicBezTo>
                  <a:cubicBezTo>
                    <a:pt x="118" y="0"/>
                    <a:pt x="120" y="1"/>
                    <a:pt x="122" y="2"/>
                  </a:cubicBezTo>
                  <a:cubicBezTo>
                    <a:pt x="133" y="8"/>
                    <a:pt x="143" y="14"/>
                    <a:pt x="155" y="19"/>
                  </a:cubicBezTo>
                  <a:cubicBezTo>
                    <a:pt x="163" y="22"/>
                    <a:pt x="172" y="24"/>
                    <a:pt x="181" y="26"/>
                  </a:cubicBezTo>
                  <a:cubicBezTo>
                    <a:pt x="193" y="28"/>
                    <a:pt x="205" y="30"/>
                    <a:pt x="217" y="32"/>
                  </a:cubicBezTo>
                  <a:cubicBezTo>
                    <a:pt x="219" y="32"/>
                    <a:pt x="220" y="32"/>
                    <a:pt x="223" y="33"/>
                  </a:cubicBezTo>
                  <a:cubicBezTo>
                    <a:pt x="220" y="37"/>
                    <a:pt x="217" y="41"/>
                    <a:pt x="214" y="44"/>
                  </a:cubicBezTo>
                  <a:cubicBezTo>
                    <a:pt x="199" y="64"/>
                    <a:pt x="184" y="83"/>
                    <a:pt x="170" y="102"/>
                  </a:cubicBezTo>
                  <a:cubicBezTo>
                    <a:pt x="159" y="117"/>
                    <a:pt x="160" y="137"/>
                    <a:pt x="171" y="151"/>
                  </a:cubicBezTo>
                  <a:cubicBezTo>
                    <a:pt x="181" y="165"/>
                    <a:pt x="202" y="172"/>
                    <a:pt x="217" y="166"/>
                  </a:cubicBezTo>
                  <a:cubicBezTo>
                    <a:pt x="226" y="162"/>
                    <a:pt x="236" y="157"/>
                    <a:pt x="245" y="152"/>
                  </a:cubicBezTo>
                  <a:cubicBezTo>
                    <a:pt x="266" y="141"/>
                    <a:pt x="287" y="130"/>
                    <a:pt x="308" y="119"/>
                  </a:cubicBezTo>
                  <a:cubicBezTo>
                    <a:pt x="323" y="111"/>
                    <a:pt x="338" y="104"/>
                    <a:pt x="353" y="96"/>
                  </a:cubicBezTo>
                  <a:cubicBezTo>
                    <a:pt x="360" y="92"/>
                    <a:pt x="366" y="93"/>
                    <a:pt x="372" y="97"/>
                  </a:cubicBezTo>
                  <a:cubicBezTo>
                    <a:pt x="428" y="133"/>
                    <a:pt x="483" y="169"/>
                    <a:pt x="538" y="205"/>
                  </a:cubicBezTo>
                  <a:cubicBezTo>
                    <a:pt x="575" y="228"/>
                    <a:pt x="611" y="252"/>
                    <a:pt x="647" y="275"/>
                  </a:cubicBezTo>
                  <a:cubicBezTo>
                    <a:pt x="659" y="283"/>
                    <a:pt x="664" y="294"/>
                    <a:pt x="663" y="308"/>
                  </a:cubicBezTo>
                  <a:cubicBezTo>
                    <a:pt x="662" y="320"/>
                    <a:pt x="655" y="329"/>
                    <a:pt x="643" y="334"/>
                  </a:cubicBezTo>
                  <a:cubicBezTo>
                    <a:pt x="632" y="339"/>
                    <a:pt x="622" y="337"/>
                    <a:pt x="612" y="331"/>
                  </a:cubicBezTo>
                  <a:cubicBezTo>
                    <a:pt x="569" y="306"/>
                    <a:pt x="526" y="280"/>
                    <a:pt x="483" y="254"/>
                  </a:cubicBezTo>
                  <a:cubicBezTo>
                    <a:pt x="477" y="250"/>
                    <a:pt x="470" y="246"/>
                    <a:pt x="463" y="242"/>
                  </a:cubicBezTo>
                  <a:cubicBezTo>
                    <a:pt x="457" y="239"/>
                    <a:pt x="451" y="241"/>
                    <a:pt x="448" y="247"/>
                  </a:cubicBezTo>
                  <a:cubicBezTo>
                    <a:pt x="445" y="252"/>
                    <a:pt x="446" y="259"/>
                    <a:pt x="451" y="262"/>
                  </a:cubicBezTo>
                  <a:cubicBezTo>
                    <a:pt x="466" y="271"/>
                    <a:pt x="481" y="280"/>
                    <a:pt x="496" y="289"/>
                  </a:cubicBezTo>
                  <a:cubicBezTo>
                    <a:pt x="506" y="295"/>
                    <a:pt x="516" y="301"/>
                    <a:pt x="527" y="307"/>
                  </a:cubicBezTo>
                  <a:cubicBezTo>
                    <a:pt x="541" y="316"/>
                    <a:pt x="556" y="325"/>
                    <a:pt x="571" y="333"/>
                  </a:cubicBezTo>
                  <a:cubicBezTo>
                    <a:pt x="577" y="337"/>
                    <a:pt x="583" y="340"/>
                    <a:pt x="588" y="344"/>
                  </a:cubicBezTo>
                  <a:cubicBezTo>
                    <a:pt x="600" y="354"/>
                    <a:pt x="601" y="372"/>
                    <a:pt x="586" y="384"/>
                  </a:cubicBezTo>
                  <a:cubicBezTo>
                    <a:pt x="573" y="394"/>
                    <a:pt x="559" y="396"/>
                    <a:pt x="544" y="388"/>
                  </a:cubicBezTo>
                  <a:cubicBezTo>
                    <a:pt x="514" y="372"/>
                    <a:pt x="484" y="355"/>
                    <a:pt x="455" y="339"/>
                  </a:cubicBezTo>
                  <a:cubicBezTo>
                    <a:pt x="446" y="334"/>
                    <a:pt x="437" y="329"/>
                    <a:pt x="428" y="325"/>
                  </a:cubicBezTo>
                  <a:cubicBezTo>
                    <a:pt x="421" y="321"/>
                    <a:pt x="414" y="323"/>
                    <a:pt x="411" y="329"/>
                  </a:cubicBezTo>
                  <a:cubicBezTo>
                    <a:pt x="407" y="335"/>
                    <a:pt x="410" y="341"/>
                    <a:pt x="416" y="345"/>
                  </a:cubicBezTo>
                  <a:cubicBezTo>
                    <a:pt x="438" y="357"/>
                    <a:pt x="460" y="369"/>
                    <a:pt x="482" y="381"/>
                  </a:cubicBezTo>
                  <a:cubicBezTo>
                    <a:pt x="496" y="389"/>
                    <a:pt x="509" y="396"/>
                    <a:pt x="522" y="404"/>
                  </a:cubicBezTo>
                  <a:cubicBezTo>
                    <a:pt x="531" y="410"/>
                    <a:pt x="534" y="423"/>
                    <a:pt x="529" y="433"/>
                  </a:cubicBezTo>
                  <a:cubicBezTo>
                    <a:pt x="519" y="449"/>
                    <a:pt x="503" y="456"/>
                    <a:pt x="486" y="450"/>
                  </a:cubicBezTo>
                  <a:cubicBezTo>
                    <a:pt x="478" y="447"/>
                    <a:pt x="469" y="442"/>
                    <a:pt x="461" y="438"/>
                  </a:cubicBezTo>
                  <a:cubicBezTo>
                    <a:pt x="443" y="429"/>
                    <a:pt x="425" y="419"/>
                    <a:pt x="407" y="410"/>
                  </a:cubicBezTo>
                  <a:cubicBezTo>
                    <a:pt x="402" y="408"/>
                    <a:pt x="398" y="406"/>
                    <a:pt x="393" y="403"/>
                  </a:cubicBezTo>
                  <a:cubicBezTo>
                    <a:pt x="386" y="400"/>
                    <a:pt x="379" y="401"/>
                    <a:pt x="376" y="407"/>
                  </a:cubicBezTo>
                  <a:cubicBezTo>
                    <a:pt x="372" y="413"/>
                    <a:pt x="375" y="420"/>
                    <a:pt x="382" y="424"/>
                  </a:cubicBezTo>
                  <a:cubicBezTo>
                    <a:pt x="399" y="433"/>
                    <a:pt x="417" y="442"/>
                    <a:pt x="435" y="451"/>
                  </a:cubicBezTo>
                  <a:cubicBezTo>
                    <a:pt x="445" y="456"/>
                    <a:pt x="454" y="461"/>
                    <a:pt x="464" y="466"/>
                  </a:cubicBezTo>
                  <a:cubicBezTo>
                    <a:pt x="457" y="472"/>
                    <a:pt x="449" y="476"/>
                    <a:pt x="441" y="479"/>
                  </a:cubicBezTo>
                  <a:cubicBezTo>
                    <a:pt x="423" y="486"/>
                    <a:pt x="405" y="484"/>
                    <a:pt x="387" y="481"/>
                  </a:cubicBezTo>
                  <a:cubicBezTo>
                    <a:pt x="370" y="479"/>
                    <a:pt x="352" y="476"/>
                    <a:pt x="335" y="473"/>
                  </a:cubicBezTo>
                  <a:cubicBezTo>
                    <a:pt x="331" y="473"/>
                    <a:pt x="327" y="472"/>
                    <a:pt x="323" y="471"/>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6" name="Freeform 7">
              <a:extLst>
                <a:ext uri="{FF2B5EF4-FFF2-40B4-BE49-F238E27FC236}">
                  <a16:creationId xmlns:a16="http://schemas.microsoft.com/office/drawing/2014/main" id="{2B800FA1-78EE-45EF-9E28-46BDFC6E0112}"/>
                </a:ext>
              </a:extLst>
            </p:cNvPr>
            <p:cNvSpPr>
              <a:spLocks/>
            </p:cNvSpPr>
            <p:nvPr/>
          </p:nvSpPr>
          <p:spPr bwMode="auto">
            <a:xfrm>
              <a:off x="3365454" y="2978805"/>
              <a:ext cx="2583746" cy="1373761"/>
            </a:xfrm>
            <a:custGeom>
              <a:avLst/>
              <a:gdLst>
                <a:gd name="T0" fmla="*/ 486 w 561"/>
                <a:gd name="T1" fmla="*/ 275 h 275"/>
                <a:gd name="T2" fmla="*/ 413 w 561"/>
                <a:gd name="T3" fmla="*/ 228 h 275"/>
                <a:gd name="T4" fmla="*/ 330 w 561"/>
                <a:gd name="T5" fmla="*/ 174 h 275"/>
                <a:gd name="T6" fmla="*/ 229 w 561"/>
                <a:gd name="T7" fmla="*/ 109 h 275"/>
                <a:gd name="T8" fmla="*/ 203 w 561"/>
                <a:gd name="T9" fmla="*/ 92 h 275"/>
                <a:gd name="T10" fmla="*/ 154 w 561"/>
                <a:gd name="T11" fmla="*/ 90 h 275"/>
                <a:gd name="T12" fmla="*/ 78 w 561"/>
                <a:gd name="T13" fmla="*/ 130 h 275"/>
                <a:gd name="T14" fmla="*/ 32 w 561"/>
                <a:gd name="T15" fmla="*/ 154 h 275"/>
                <a:gd name="T16" fmla="*/ 7 w 561"/>
                <a:gd name="T17" fmla="*/ 151 h 275"/>
                <a:gd name="T18" fmla="*/ 7 w 561"/>
                <a:gd name="T19" fmla="*/ 126 h 275"/>
                <a:gd name="T20" fmla="*/ 57 w 561"/>
                <a:gd name="T21" fmla="*/ 61 h 275"/>
                <a:gd name="T22" fmla="*/ 82 w 561"/>
                <a:gd name="T23" fmla="*/ 33 h 275"/>
                <a:gd name="T24" fmla="*/ 117 w 561"/>
                <a:gd name="T25" fmla="*/ 20 h 275"/>
                <a:gd name="T26" fmla="*/ 158 w 561"/>
                <a:gd name="T27" fmla="*/ 12 h 275"/>
                <a:gd name="T28" fmla="*/ 260 w 561"/>
                <a:gd name="T29" fmla="*/ 3 h 275"/>
                <a:gd name="T30" fmla="*/ 309 w 561"/>
                <a:gd name="T31" fmla="*/ 11 h 275"/>
                <a:gd name="T32" fmla="*/ 380 w 561"/>
                <a:gd name="T33" fmla="*/ 25 h 275"/>
                <a:gd name="T34" fmla="*/ 405 w 561"/>
                <a:gd name="T35" fmla="*/ 22 h 275"/>
                <a:gd name="T36" fmla="*/ 432 w 561"/>
                <a:gd name="T37" fmla="*/ 10 h 275"/>
                <a:gd name="T38" fmla="*/ 440 w 561"/>
                <a:gd name="T39" fmla="*/ 12 h 275"/>
                <a:gd name="T40" fmla="*/ 481 w 561"/>
                <a:gd name="T41" fmla="*/ 78 h 275"/>
                <a:gd name="T42" fmla="*/ 535 w 561"/>
                <a:gd name="T43" fmla="*/ 164 h 275"/>
                <a:gd name="T44" fmla="*/ 559 w 561"/>
                <a:gd name="T45" fmla="*/ 201 h 275"/>
                <a:gd name="T46" fmla="*/ 559 w 561"/>
                <a:gd name="T47" fmla="*/ 207 h 275"/>
                <a:gd name="T48" fmla="*/ 487 w 561"/>
                <a:gd name="T49" fmla="*/ 275 h 275"/>
                <a:gd name="T50" fmla="*/ 486 w 561"/>
                <a:gd name="T51"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1" h="275">
                  <a:moveTo>
                    <a:pt x="486" y="275"/>
                  </a:moveTo>
                  <a:cubicBezTo>
                    <a:pt x="461" y="259"/>
                    <a:pt x="437" y="244"/>
                    <a:pt x="413" y="228"/>
                  </a:cubicBezTo>
                  <a:cubicBezTo>
                    <a:pt x="385" y="210"/>
                    <a:pt x="357" y="192"/>
                    <a:pt x="330" y="174"/>
                  </a:cubicBezTo>
                  <a:cubicBezTo>
                    <a:pt x="296" y="152"/>
                    <a:pt x="263" y="131"/>
                    <a:pt x="229" y="109"/>
                  </a:cubicBezTo>
                  <a:cubicBezTo>
                    <a:pt x="220" y="103"/>
                    <a:pt x="211" y="98"/>
                    <a:pt x="203" y="92"/>
                  </a:cubicBezTo>
                  <a:cubicBezTo>
                    <a:pt x="187" y="81"/>
                    <a:pt x="171" y="81"/>
                    <a:pt x="154" y="90"/>
                  </a:cubicBezTo>
                  <a:cubicBezTo>
                    <a:pt x="129" y="104"/>
                    <a:pt x="103" y="117"/>
                    <a:pt x="78" y="130"/>
                  </a:cubicBezTo>
                  <a:cubicBezTo>
                    <a:pt x="63" y="138"/>
                    <a:pt x="47" y="146"/>
                    <a:pt x="32" y="154"/>
                  </a:cubicBezTo>
                  <a:cubicBezTo>
                    <a:pt x="23" y="159"/>
                    <a:pt x="13" y="158"/>
                    <a:pt x="7" y="151"/>
                  </a:cubicBezTo>
                  <a:cubicBezTo>
                    <a:pt x="0" y="144"/>
                    <a:pt x="0" y="134"/>
                    <a:pt x="7" y="126"/>
                  </a:cubicBezTo>
                  <a:cubicBezTo>
                    <a:pt x="23" y="104"/>
                    <a:pt x="40" y="83"/>
                    <a:pt x="57" y="61"/>
                  </a:cubicBezTo>
                  <a:cubicBezTo>
                    <a:pt x="64" y="51"/>
                    <a:pt x="72" y="41"/>
                    <a:pt x="82" y="33"/>
                  </a:cubicBezTo>
                  <a:cubicBezTo>
                    <a:pt x="93" y="26"/>
                    <a:pt x="105" y="22"/>
                    <a:pt x="117" y="20"/>
                  </a:cubicBezTo>
                  <a:cubicBezTo>
                    <a:pt x="131" y="18"/>
                    <a:pt x="145" y="15"/>
                    <a:pt x="158" y="12"/>
                  </a:cubicBezTo>
                  <a:cubicBezTo>
                    <a:pt x="192" y="5"/>
                    <a:pt x="225" y="0"/>
                    <a:pt x="260" y="3"/>
                  </a:cubicBezTo>
                  <a:cubicBezTo>
                    <a:pt x="276" y="5"/>
                    <a:pt x="293" y="8"/>
                    <a:pt x="309" y="11"/>
                  </a:cubicBezTo>
                  <a:cubicBezTo>
                    <a:pt x="332" y="15"/>
                    <a:pt x="356" y="21"/>
                    <a:pt x="380" y="25"/>
                  </a:cubicBezTo>
                  <a:cubicBezTo>
                    <a:pt x="388" y="27"/>
                    <a:pt x="397" y="26"/>
                    <a:pt x="405" y="22"/>
                  </a:cubicBezTo>
                  <a:cubicBezTo>
                    <a:pt x="414" y="18"/>
                    <a:pt x="423" y="14"/>
                    <a:pt x="432" y="10"/>
                  </a:cubicBezTo>
                  <a:cubicBezTo>
                    <a:pt x="435" y="8"/>
                    <a:pt x="438" y="9"/>
                    <a:pt x="440" y="12"/>
                  </a:cubicBezTo>
                  <a:cubicBezTo>
                    <a:pt x="454" y="34"/>
                    <a:pt x="468" y="56"/>
                    <a:pt x="481" y="78"/>
                  </a:cubicBezTo>
                  <a:cubicBezTo>
                    <a:pt x="499" y="107"/>
                    <a:pt x="517" y="135"/>
                    <a:pt x="535" y="164"/>
                  </a:cubicBezTo>
                  <a:cubicBezTo>
                    <a:pt x="543" y="176"/>
                    <a:pt x="551" y="188"/>
                    <a:pt x="559" y="201"/>
                  </a:cubicBezTo>
                  <a:cubicBezTo>
                    <a:pt x="560" y="203"/>
                    <a:pt x="561" y="205"/>
                    <a:pt x="559" y="207"/>
                  </a:cubicBezTo>
                  <a:cubicBezTo>
                    <a:pt x="535" y="230"/>
                    <a:pt x="511" y="252"/>
                    <a:pt x="487" y="275"/>
                  </a:cubicBezTo>
                  <a:cubicBezTo>
                    <a:pt x="486" y="275"/>
                    <a:pt x="486" y="275"/>
                    <a:pt x="486" y="275"/>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7" name="Freeform 8">
              <a:extLst>
                <a:ext uri="{FF2B5EF4-FFF2-40B4-BE49-F238E27FC236}">
                  <a16:creationId xmlns:a16="http://schemas.microsoft.com/office/drawing/2014/main" id="{DB5D56FA-A606-4E29-9CD7-95A53B5F3308}"/>
                </a:ext>
              </a:extLst>
            </p:cNvPr>
            <p:cNvSpPr>
              <a:spLocks/>
            </p:cNvSpPr>
            <p:nvPr/>
          </p:nvSpPr>
          <p:spPr bwMode="auto">
            <a:xfrm>
              <a:off x="5376188" y="2488979"/>
              <a:ext cx="1166853" cy="1542666"/>
            </a:xfrm>
            <a:custGeom>
              <a:avLst/>
              <a:gdLst>
                <a:gd name="T0" fmla="*/ 99 w 254"/>
                <a:gd name="T1" fmla="*/ 0 h 309"/>
                <a:gd name="T2" fmla="*/ 254 w 254"/>
                <a:gd name="T3" fmla="*/ 246 h 309"/>
                <a:gd name="T4" fmla="*/ 234 w 254"/>
                <a:gd name="T5" fmla="*/ 259 h 309"/>
                <a:gd name="T6" fmla="*/ 160 w 254"/>
                <a:gd name="T7" fmla="*/ 307 h 309"/>
                <a:gd name="T8" fmla="*/ 154 w 254"/>
                <a:gd name="T9" fmla="*/ 306 h 309"/>
                <a:gd name="T10" fmla="*/ 71 w 254"/>
                <a:gd name="T11" fmla="*/ 175 h 309"/>
                <a:gd name="T12" fmla="*/ 22 w 254"/>
                <a:gd name="T13" fmla="*/ 96 h 309"/>
                <a:gd name="T14" fmla="*/ 2 w 254"/>
                <a:gd name="T15" fmla="*/ 66 h 309"/>
                <a:gd name="T16" fmla="*/ 3 w 254"/>
                <a:gd name="T17" fmla="*/ 60 h 309"/>
                <a:gd name="T18" fmla="*/ 52 w 254"/>
                <a:gd name="T19" fmla="*/ 29 h 309"/>
                <a:gd name="T20" fmla="*/ 90 w 254"/>
                <a:gd name="T21" fmla="*/ 4 h 309"/>
                <a:gd name="T22" fmla="*/ 99 w 254"/>
                <a:gd name="T23" fmla="*/ 0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4" h="309">
                  <a:moveTo>
                    <a:pt x="99" y="0"/>
                  </a:moveTo>
                  <a:cubicBezTo>
                    <a:pt x="151" y="82"/>
                    <a:pt x="203" y="164"/>
                    <a:pt x="254" y="246"/>
                  </a:cubicBezTo>
                  <a:cubicBezTo>
                    <a:pt x="248" y="250"/>
                    <a:pt x="241" y="255"/>
                    <a:pt x="234" y="259"/>
                  </a:cubicBezTo>
                  <a:cubicBezTo>
                    <a:pt x="210" y="275"/>
                    <a:pt x="185" y="291"/>
                    <a:pt x="160" y="307"/>
                  </a:cubicBezTo>
                  <a:cubicBezTo>
                    <a:pt x="157" y="308"/>
                    <a:pt x="156" y="309"/>
                    <a:pt x="154" y="306"/>
                  </a:cubicBezTo>
                  <a:cubicBezTo>
                    <a:pt x="126" y="262"/>
                    <a:pt x="99" y="219"/>
                    <a:pt x="71" y="175"/>
                  </a:cubicBezTo>
                  <a:cubicBezTo>
                    <a:pt x="55" y="149"/>
                    <a:pt x="38" y="123"/>
                    <a:pt x="22" y="96"/>
                  </a:cubicBezTo>
                  <a:cubicBezTo>
                    <a:pt x="15" y="86"/>
                    <a:pt x="9" y="76"/>
                    <a:pt x="2" y="66"/>
                  </a:cubicBezTo>
                  <a:cubicBezTo>
                    <a:pt x="0" y="63"/>
                    <a:pt x="1" y="62"/>
                    <a:pt x="3" y="60"/>
                  </a:cubicBezTo>
                  <a:cubicBezTo>
                    <a:pt x="19" y="50"/>
                    <a:pt x="36" y="39"/>
                    <a:pt x="52" y="29"/>
                  </a:cubicBezTo>
                  <a:cubicBezTo>
                    <a:pt x="65" y="21"/>
                    <a:pt x="77" y="13"/>
                    <a:pt x="90" y="4"/>
                  </a:cubicBezTo>
                  <a:cubicBezTo>
                    <a:pt x="93" y="3"/>
                    <a:pt x="96" y="1"/>
                    <a:pt x="99"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8" name="Freeform 9">
              <a:extLst>
                <a:ext uri="{FF2B5EF4-FFF2-40B4-BE49-F238E27FC236}">
                  <a16:creationId xmlns:a16="http://schemas.microsoft.com/office/drawing/2014/main" id="{22D9E2C5-1D1E-440E-949C-C90D898003E9}"/>
                </a:ext>
              </a:extLst>
            </p:cNvPr>
            <p:cNvSpPr>
              <a:spLocks/>
            </p:cNvSpPr>
            <p:nvPr/>
          </p:nvSpPr>
          <p:spPr bwMode="auto">
            <a:xfrm>
              <a:off x="1875629" y="2528392"/>
              <a:ext cx="1177275" cy="1542666"/>
            </a:xfrm>
            <a:custGeom>
              <a:avLst/>
              <a:gdLst>
                <a:gd name="T0" fmla="*/ 156 w 254"/>
                <a:gd name="T1" fmla="*/ 0 h 309"/>
                <a:gd name="T2" fmla="*/ 254 w 254"/>
                <a:gd name="T3" fmla="*/ 62 h 309"/>
                <a:gd name="T4" fmla="*/ 98 w 254"/>
                <a:gd name="T5" fmla="*/ 309 h 309"/>
                <a:gd name="T6" fmla="*/ 0 w 254"/>
                <a:gd name="T7" fmla="*/ 247 h 309"/>
                <a:gd name="T8" fmla="*/ 156 w 254"/>
                <a:gd name="T9" fmla="*/ 0 h 309"/>
              </a:gdLst>
              <a:ahLst/>
              <a:cxnLst>
                <a:cxn ang="0">
                  <a:pos x="T0" y="T1"/>
                </a:cxn>
                <a:cxn ang="0">
                  <a:pos x="T2" y="T3"/>
                </a:cxn>
                <a:cxn ang="0">
                  <a:pos x="T4" y="T5"/>
                </a:cxn>
                <a:cxn ang="0">
                  <a:pos x="T6" y="T7"/>
                </a:cxn>
                <a:cxn ang="0">
                  <a:pos x="T8" y="T9"/>
                </a:cxn>
              </a:cxnLst>
              <a:rect l="0" t="0" r="r" b="b"/>
              <a:pathLst>
                <a:path w="254" h="309">
                  <a:moveTo>
                    <a:pt x="156" y="0"/>
                  </a:moveTo>
                  <a:cubicBezTo>
                    <a:pt x="189" y="21"/>
                    <a:pt x="221" y="41"/>
                    <a:pt x="254" y="62"/>
                  </a:cubicBezTo>
                  <a:cubicBezTo>
                    <a:pt x="202" y="144"/>
                    <a:pt x="150" y="226"/>
                    <a:pt x="98" y="309"/>
                  </a:cubicBezTo>
                  <a:cubicBezTo>
                    <a:pt x="65" y="288"/>
                    <a:pt x="33" y="268"/>
                    <a:pt x="0" y="247"/>
                  </a:cubicBezTo>
                  <a:cubicBezTo>
                    <a:pt x="52" y="165"/>
                    <a:pt x="104" y="83"/>
                    <a:pt x="156" y="0"/>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 name="Freeform 10">
              <a:extLst>
                <a:ext uri="{FF2B5EF4-FFF2-40B4-BE49-F238E27FC236}">
                  <a16:creationId xmlns:a16="http://schemas.microsoft.com/office/drawing/2014/main" id="{EF5FEBE8-012E-4173-AA56-887197085CBA}"/>
                </a:ext>
              </a:extLst>
            </p:cNvPr>
            <p:cNvSpPr>
              <a:spLocks/>
            </p:cNvSpPr>
            <p:nvPr/>
          </p:nvSpPr>
          <p:spPr bwMode="auto">
            <a:xfrm>
              <a:off x="2959135" y="4408868"/>
              <a:ext cx="604263" cy="805116"/>
            </a:xfrm>
            <a:custGeom>
              <a:avLst/>
              <a:gdLst>
                <a:gd name="T0" fmla="*/ 30 w 132"/>
                <a:gd name="T1" fmla="*/ 162 h 162"/>
                <a:gd name="T2" fmla="*/ 6 w 132"/>
                <a:gd name="T3" fmla="*/ 147 h 162"/>
                <a:gd name="T4" fmla="*/ 7 w 132"/>
                <a:gd name="T5" fmla="*/ 119 h 162"/>
                <a:gd name="T6" fmla="*/ 78 w 132"/>
                <a:gd name="T7" fmla="*/ 16 h 162"/>
                <a:gd name="T8" fmla="*/ 117 w 132"/>
                <a:gd name="T9" fmla="*/ 8 h 162"/>
                <a:gd name="T10" fmla="*/ 124 w 132"/>
                <a:gd name="T11" fmla="*/ 46 h 162"/>
                <a:gd name="T12" fmla="*/ 70 w 132"/>
                <a:gd name="T13" fmla="*/ 125 h 162"/>
                <a:gd name="T14" fmla="*/ 54 w 132"/>
                <a:gd name="T15" fmla="*/ 149 h 162"/>
                <a:gd name="T16" fmla="*/ 30 w 132"/>
                <a:gd name="T1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162">
                  <a:moveTo>
                    <a:pt x="30" y="162"/>
                  </a:moveTo>
                  <a:cubicBezTo>
                    <a:pt x="19" y="162"/>
                    <a:pt x="11" y="156"/>
                    <a:pt x="6" y="147"/>
                  </a:cubicBezTo>
                  <a:cubicBezTo>
                    <a:pt x="0" y="138"/>
                    <a:pt x="1" y="128"/>
                    <a:pt x="7" y="119"/>
                  </a:cubicBezTo>
                  <a:cubicBezTo>
                    <a:pt x="31" y="85"/>
                    <a:pt x="54" y="50"/>
                    <a:pt x="78" y="16"/>
                  </a:cubicBezTo>
                  <a:cubicBezTo>
                    <a:pt x="86" y="3"/>
                    <a:pt x="104" y="0"/>
                    <a:pt x="117" y="8"/>
                  </a:cubicBezTo>
                  <a:cubicBezTo>
                    <a:pt x="129" y="17"/>
                    <a:pt x="132" y="34"/>
                    <a:pt x="124" y="46"/>
                  </a:cubicBezTo>
                  <a:cubicBezTo>
                    <a:pt x="106" y="73"/>
                    <a:pt x="88" y="99"/>
                    <a:pt x="70" y="125"/>
                  </a:cubicBezTo>
                  <a:cubicBezTo>
                    <a:pt x="65" y="133"/>
                    <a:pt x="59" y="141"/>
                    <a:pt x="54" y="149"/>
                  </a:cubicBezTo>
                  <a:cubicBezTo>
                    <a:pt x="48" y="157"/>
                    <a:pt x="41" y="162"/>
                    <a:pt x="30" y="162"/>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 name="Freeform 11">
              <a:extLst>
                <a:ext uri="{FF2B5EF4-FFF2-40B4-BE49-F238E27FC236}">
                  <a16:creationId xmlns:a16="http://schemas.microsoft.com/office/drawing/2014/main" id="{99771485-D4A8-473C-8DFF-A4C3E46360CE}"/>
                </a:ext>
              </a:extLst>
            </p:cNvPr>
            <p:cNvSpPr>
              <a:spLocks/>
            </p:cNvSpPr>
            <p:nvPr/>
          </p:nvSpPr>
          <p:spPr bwMode="auto">
            <a:xfrm>
              <a:off x="3271685" y="4718525"/>
              <a:ext cx="541753" cy="658731"/>
            </a:xfrm>
            <a:custGeom>
              <a:avLst/>
              <a:gdLst>
                <a:gd name="T0" fmla="*/ 36 w 118"/>
                <a:gd name="T1" fmla="*/ 133 h 133"/>
                <a:gd name="T2" fmla="*/ 8 w 118"/>
                <a:gd name="T3" fmla="*/ 95 h 133"/>
                <a:gd name="T4" fmla="*/ 20 w 118"/>
                <a:gd name="T5" fmla="*/ 77 h 133"/>
                <a:gd name="T6" fmla="*/ 65 w 118"/>
                <a:gd name="T7" fmla="*/ 12 h 133"/>
                <a:gd name="T8" fmla="*/ 88 w 118"/>
                <a:gd name="T9" fmla="*/ 1 h 133"/>
                <a:gd name="T10" fmla="*/ 112 w 118"/>
                <a:gd name="T11" fmla="*/ 18 h 133"/>
                <a:gd name="T12" fmla="*/ 105 w 118"/>
                <a:gd name="T13" fmla="*/ 51 h 133"/>
                <a:gd name="T14" fmla="*/ 67 w 118"/>
                <a:gd name="T15" fmla="*/ 105 h 133"/>
                <a:gd name="T16" fmla="*/ 57 w 118"/>
                <a:gd name="T17" fmla="*/ 121 h 133"/>
                <a:gd name="T18" fmla="*/ 36 w 118"/>
                <a:gd name="T19"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33">
                  <a:moveTo>
                    <a:pt x="36" y="133"/>
                  </a:moveTo>
                  <a:cubicBezTo>
                    <a:pt x="13" y="133"/>
                    <a:pt x="0" y="113"/>
                    <a:pt x="8" y="95"/>
                  </a:cubicBezTo>
                  <a:cubicBezTo>
                    <a:pt x="11" y="88"/>
                    <a:pt x="16" y="83"/>
                    <a:pt x="20" y="77"/>
                  </a:cubicBezTo>
                  <a:cubicBezTo>
                    <a:pt x="35" y="55"/>
                    <a:pt x="50" y="34"/>
                    <a:pt x="65" y="12"/>
                  </a:cubicBezTo>
                  <a:cubicBezTo>
                    <a:pt x="70" y="4"/>
                    <a:pt x="79" y="0"/>
                    <a:pt x="88" y="1"/>
                  </a:cubicBezTo>
                  <a:cubicBezTo>
                    <a:pt x="99" y="2"/>
                    <a:pt x="107" y="8"/>
                    <a:pt x="112" y="18"/>
                  </a:cubicBezTo>
                  <a:cubicBezTo>
                    <a:pt x="118" y="31"/>
                    <a:pt x="112" y="41"/>
                    <a:pt x="105" y="51"/>
                  </a:cubicBezTo>
                  <a:cubicBezTo>
                    <a:pt x="93" y="69"/>
                    <a:pt x="80" y="87"/>
                    <a:pt x="67" y="105"/>
                  </a:cubicBezTo>
                  <a:cubicBezTo>
                    <a:pt x="64" y="110"/>
                    <a:pt x="61" y="116"/>
                    <a:pt x="57" y="121"/>
                  </a:cubicBezTo>
                  <a:cubicBezTo>
                    <a:pt x="51" y="129"/>
                    <a:pt x="44" y="133"/>
                    <a:pt x="36" y="13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 name="Freeform 12">
              <a:extLst>
                <a:ext uri="{FF2B5EF4-FFF2-40B4-BE49-F238E27FC236}">
                  <a16:creationId xmlns:a16="http://schemas.microsoft.com/office/drawing/2014/main" id="{6DF16085-9BEC-4EF0-BF67-5178E73B516C}"/>
                </a:ext>
              </a:extLst>
            </p:cNvPr>
            <p:cNvSpPr>
              <a:spLocks/>
            </p:cNvSpPr>
            <p:nvPr/>
          </p:nvSpPr>
          <p:spPr bwMode="auto">
            <a:xfrm>
              <a:off x="2698680" y="4408868"/>
              <a:ext cx="416733" cy="534868"/>
            </a:xfrm>
            <a:custGeom>
              <a:avLst/>
              <a:gdLst>
                <a:gd name="T0" fmla="*/ 91 w 92"/>
                <a:gd name="T1" fmla="*/ 28 h 107"/>
                <a:gd name="T2" fmla="*/ 84 w 92"/>
                <a:gd name="T3" fmla="*/ 47 h 107"/>
                <a:gd name="T4" fmla="*/ 53 w 92"/>
                <a:gd name="T5" fmla="*/ 92 h 107"/>
                <a:gd name="T6" fmla="*/ 19 w 92"/>
                <a:gd name="T7" fmla="*/ 101 h 107"/>
                <a:gd name="T8" fmla="*/ 4 w 92"/>
                <a:gd name="T9" fmla="*/ 70 h 107"/>
                <a:gd name="T10" fmla="*/ 17 w 92"/>
                <a:gd name="T11" fmla="*/ 48 h 107"/>
                <a:gd name="T12" fmla="*/ 41 w 92"/>
                <a:gd name="T13" fmla="*/ 13 h 107"/>
                <a:gd name="T14" fmla="*/ 67 w 92"/>
                <a:gd name="T15" fmla="*/ 1 h 107"/>
                <a:gd name="T16" fmla="*/ 90 w 92"/>
                <a:gd name="T17" fmla="*/ 21 h 107"/>
                <a:gd name="T18" fmla="*/ 91 w 92"/>
                <a:gd name="T19" fmla="*/ 2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07">
                  <a:moveTo>
                    <a:pt x="91" y="28"/>
                  </a:moveTo>
                  <a:cubicBezTo>
                    <a:pt x="92" y="35"/>
                    <a:pt x="88" y="41"/>
                    <a:pt x="84" y="47"/>
                  </a:cubicBezTo>
                  <a:cubicBezTo>
                    <a:pt x="74" y="62"/>
                    <a:pt x="64" y="77"/>
                    <a:pt x="53" y="92"/>
                  </a:cubicBezTo>
                  <a:cubicBezTo>
                    <a:pt x="46" y="103"/>
                    <a:pt x="32" y="107"/>
                    <a:pt x="19" y="101"/>
                  </a:cubicBezTo>
                  <a:cubicBezTo>
                    <a:pt x="8" y="96"/>
                    <a:pt x="0" y="82"/>
                    <a:pt x="4" y="70"/>
                  </a:cubicBezTo>
                  <a:cubicBezTo>
                    <a:pt x="7" y="62"/>
                    <a:pt x="12" y="55"/>
                    <a:pt x="17" y="48"/>
                  </a:cubicBezTo>
                  <a:cubicBezTo>
                    <a:pt x="24" y="36"/>
                    <a:pt x="33" y="25"/>
                    <a:pt x="41" y="13"/>
                  </a:cubicBezTo>
                  <a:cubicBezTo>
                    <a:pt x="48" y="4"/>
                    <a:pt x="56" y="0"/>
                    <a:pt x="67" y="1"/>
                  </a:cubicBezTo>
                  <a:cubicBezTo>
                    <a:pt x="79" y="3"/>
                    <a:pt x="87" y="10"/>
                    <a:pt x="90" y="21"/>
                  </a:cubicBezTo>
                  <a:cubicBezTo>
                    <a:pt x="91" y="24"/>
                    <a:pt x="91" y="26"/>
                    <a:pt x="91" y="28"/>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 name="Freeform 13">
              <a:extLst>
                <a:ext uri="{FF2B5EF4-FFF2-40B4-BE49-F238E27FC236}">
                  <a16:creationId xmlns:a16="http://schemas.microsoft.com/office/drawing/2014/main" id="{7150699D-F850-4A13-8145-9A81EA2086B2}"/>
                </a:ext>
              </a:extLst>
            </p:cNvPr>
            <p:cNvSpPr>
              <a:spLocks/>
            </p:cNvSpPr>
            <p:nvPr/>
          </p:nvSpPr>
          <p:spPr bwMode="auto">
            <a:xfrm>
              <a:off x="3646745" y="5067596"/>
              <a:ext cx="333387" cy="439153"/>
            </a:xfrm>
            <a:custGeom>
              <a:avLst/>
              <a:gdLst>
                <a:gd name="T0" fmla="*/ 72 w 73"/>
                <a:gd name="T1" fmla="*/ 26 h 88"/>
                <a:gd name="T2" fmla="*/ 63 w 73"/>
                <a:gd name="T3" fmla="*/ 45 h 88"/>
                <a:gd name="T4" fmla="*/ 43 w 73"/>
                <a:gd name="T5" fmla="*/ 74 h 88"/>
                <a:gd name="T6" fmla="*/ 5 w 73"/>
                <a:gd name="T7" fmla="*/ 72 h 88"/>
                <a:gd name="T8" fmla="*/ 6 w 73"/>
                <a:gd name="T9" fmla="*/ 48 h 88"/>
                <a:gd name="T10" fmla="*/ 32 w 73"/>
                <a:gd name="T11" fmla="*/ 12 h 88"/>
                <a:gd name="T12" fmla="*/ 56 w 73"/>
                <a:gd name="T13" fmla="*/ 3 h 88"/>
                <a:gd name="T14" fmla="*/ 72 w 73"/>
                <a:gd name="T15" fmla="*/ 26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8">
                  <a:moveTo>
                    <a:pt x="72" y="26"/>
                  </a:moveTo>
                  <a:cubicBezTo>
                    <a:pt x="73" y="33"/>
                    <a:pt x="67" y="39"/>
                    <a:pt x="63" y="45"/>
                  </a:cubicBezTo>
                  <a:cubicBezTo>
                    <a:pt x="57" y="55"/>
                    <a:pt x="50" y="64"/>
                    <a:pt x="43" y="74"/>
                  </a:cubicBezTo>
                  <a:cubicBezTo>
                    <a:pt x="33" y="88"/>
                    <a:pt x="13" y="87"/>
                    <a:pt x="5" y="72"/>
                  </a:cubicBezTo>
                  <a:cubicBezTo>
                    <a:pt x="0" y="64"/>
                    <a:pt x="1" y="56"/>
                    <a:pt x="6" y="48"/>
                  </a:cubicBezTo>
                  <a:cubicBezTo>
                    <a:pt x="15" y="36"/>
                    <a:pt x="23" y="24"/>
                    <a:pt x="32" y="12"/>
                  </a:cubicBezTo>
                  <a:cubicBezTo>
                    <a:pt x="38" y="3"/>
                    <a:pt x="47" y="0"/>
                    <a:pt x="56" y="3"/>
                  </a:cubicBezTo>
                  <a:cubicBezTo>
                    <a:pt x="67" y="6"/>
                    <a:pt x="72" y="14"/>
                    <a:pt x="72" y="26"/>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13" name="TextBox 4">
            <a:extLst>
              <a:ext uri="{FF2B5EF4-FFF2-40B4-BE49-F238E27FC236}">
                <a16:creationId xmlns:a16="http://schemas.microsoft.com/office/drawing/2014/main" id="{228ED790-1099-4621-8620-98A796028741}"/>
              </a:ext>
            </a:extLst>
          </p:cNvPr>
          <p:cNvSpPr txBox="1"/>
          <p:nvPr/>
        </p:nvSpPr>
        <p:spPr>
          <a:xfrm>
            <a:off x="1202749" y="235148"/>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Remerciements</a:t>
            </a:r>
            <a:endPar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4" name="TextBox 52">
            <a:extLst>
              <a:ext uri="{FF2B5EF4-FFF2-40B4-BE49-F238E27FC236}">
                <a16:creationId xmlns:a16="http://schemas.microsoft.com/office/drawing/2014/main" id="{000C2A7E-8977-4C2F-8A06-ADD6A0750BE0}"/>
              </a:ext>
            </a:extLst>
          </p:cNvPr>
          <p:cNvSpPr txBox="1"/>
          <p:nvPr/>
        </p:nvSpPr>
        <p:spPr>
          <a:xfrm>
            <a:off x="735398" y="3539952"/>
            <a:ext cx="6584544" cy="1446550"/>
          </a:xfrm>
          <a:prstGeom prst="rect">
            <a:avLst/>
          </a:prstGeom>
          <a:noFill/>
        </p:spPr>
        <p:txBody>
          <a:bodyPr wrap="square" rtlCol="0">
            <a:spAutoFit/>
          </a:bodyPr>
          <a:lstStyle/>
          <a:p>
            <a:pPr marR="0" lvl="0" defTabSz="914400" rtl="0" eaLnBrk="1" fontAlgn="auto" latinLnBrk="0" hangingPunct="1">
              <a:lnSpc>
                <a:spcPct val="100000"/>
              </a:lnSpc>
              <a:spcBef>
                <a:spcPts val="3000"/>
              </a:spcBef>
              <a:spcAft>
                <a:spcPts val="0"/>
              </a:spcAft>
              <a:buClrTx/>
              <a:buSzTx/>
              <a:tabLst/>
              <a:defRPr/>
            </a:pPr>
            <a:r>
              <a:rPr kumimoji="0" lang="en-GB" sz="44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Merci pour </a:t>
            </a:r>
            <a:r>
              <a:rPr kumimoji="0" lang="en-GB" sz="44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votre</a:t>
            </a:r>
            <a:r>
              <a:rPr kumimoji="0" lang="en-GB" sz="44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attention !</a:t>
            </a:r>
            <a:endParaRPr lang="en-GB" sz="4400" dirty="0">
              <a:solidFill>
                <a:srgbClr val="FFFFFF"/>
              </a:solidFill>
              <a:latin typeface="Noto Sans" panose="020B0502040504020204" pitchFamily="34"/>
              <a:ea typeface="Noto Sans" panose="020B0502040504020204" pitchFamily="34"/>
              <a:cs typeface="Noto Sans" panose="020B0502040504020204" pitchFamily="34"/>
            </a:endParaRPr>
          </a:p>
        </p:txBody>
      </p:sp>
      <p:grpSp>
        <p:nvGrpSpPr>
          <p:cNvPr id="15" name="Groupe 14">
            <a:extLst>
              <a:ext uri="{FF2B5EF4-FFF2-40B4-BE49-F238E27FC236}">
                <a16:creationId xmlns:a16="http://schemas.microsoft.com/office/drawing/2014/main" id="{A9123AEE-574B-4305-9670-E87A0CB135E4}"/>
              </a:ext>
            </a:extLst>
          </p:cNvPr>
          <p:cNvGrpSpPr/>
          <p:nvPr/>
        </p:nvGrpSpPr>
        <p:grpSpPr>
          <a:xfrm>
            <a:off x="-484642" y="6229350"/>
            <a:ext cx="12676642" cy="628650"/>
            <a:chOff x="-484642" y="6229350"/>
            <a:chExt cx="12676642" cy="628650"/>
          </a:xfrm>
        </p:grpSpPr>
        <p:grpSp>
          <p:nvGrpSpPr>
            <p:cNvPr id="16" name="Group 3">
              <a:extLst>
                <a:ext uri="{FF2B5EF4-FFF2-40B4-BE49-F238E27FC236}">
                  <a16:creationId xmlns:a16="http://schemas.microsoft.com/office/drawing/2014/main" id="{160CD095-1BCF-4961-82CD-8312D4330444}"/>
                </a:ext>
              </a:extLst>
            </p:cNvPr>
            <p:cNvGrpSpPr/>
            <p:nvPr/>
          </p:nvGrpSpPr>
          <p:grpSpPr>
            <a:xfrm>
              <a:off x="-484642" y="6229350"/>
              <a:ext cx="12676642" cy="628650"/>
              <a:chOff x="2189480" y="2153920"/>
              <a:chExt cx="7213599" cy="1137920"/>
            </a:xfrm>
            <a:solidFill>
              <a:schemeClr val="bg1"/>
            </a:solidFill>
          </p:grpSpPr>
          <p:sp>
            <p:nvSpPr>
              <p:cNvPr id="19" name="Arrow: Chevron 2">
                <a:extLst>
                  <a:ext uri="{FF2B5EF4-FFF2-40B4-BE49-F238E27FC236}">
                    <a16:creationId xmlns:a16="http://schemas.microsoft.com/office/drawing/2014/main" id="{FC9B66F1-F804-4D87-AA96-AE5943047C01}"/>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A3AA8AD-0BB1-4B5E-8013-E78A56EF62C8}"/>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7" name="Image 16">
              <a:extLst>
                <a:ext uri="{FF2B5EF4-FFF2-40B4-BE49-F238E27FC236}">
                  <a16:creationId xmlns:a16="http://schemas.microsoft.com/office/drawing/2014/main" id="{FF0D2CE1-67CA-4FC6-B1EB-29CDACAF3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18" name="Oval 36">
              <a:extLst>
                <a:ext uri="{FF2B5EF4-FFF2-40B4-BE49-F238E27FC236}">
                  <a16:creationId xmlns:a16="http://schemas.microsoft.com/office/drawing/2014/main" id="{9AC8FA04-2AA1-4B76-AA69-ABBFCDC8AA32}"/>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10</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spTree>
    <p:extLst>
      <p:ext uri="{BB962C8B-B14F-4D97-AF65-F5344CB8AC3E}">
        <p14:creationId xmlns:p14="http://schemas.microsoft.com/office/powerpoint/2010/main" val="3759198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TextBox 4">
            <a:extLst>
              <a:ext uri="{FF2B5EF4-FFF2-40B4-BE49-F238E27FC236}">
                <a16:creationId xmlns:a16="http://schemas.microsoft.com/office/drawing/2014/main" id="{228ED790-1099-4621-8620-98A796028741}"/>
              </a:ext>
            </a:extLst>
          </p:cNvPr>
          <p:cNvSpPr txBox="1"/>
          <p:nvPr/>
        </p:nvSpPr>
        <p:spPr>
          <a:xfrm>
            <a:off x="1202749" y="235148"/>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Sources</a:t>
            </a:r>
          </a:p>
        </p:txBody>
      </p:sp>
      <p:grpSp>
        <p:nvGrpSpPr>
          <p:cNvPr id="15" name="Groupe 14">
            <a:extLst>
              <a:ext uri="{FF2B5EF4-FFF2-40B4-BE49-F238E27FC236}">
                <a16:creationId xmlns:a16="http://schemas.microsoft.com/office/drawing/2014/main" id="{A9123AEE-574B-4305-9670-E87A0CB135E4}"/>
              </a:ext>
            </a:extLst>
          </p:cNvPr>
          <p:cNvGrpSpPr/>
          <p:nvPr/>
        </p:nvGrpSpPr>
        <p:grpSpPr>
          <a:xfrm>
            <a:off x="-484642" y="6229350"/>
            <a:ext cx="12676642" cy="628650"/>
            <a:chOff x="-484642" y="6229350"/>
            <a:chExt cx="12676642" cy="628650"/>
          </a:xfrm>
        </p:grpSpPr>
        <p:grpSp>
          <p:nvGrpSpPr>
            <p:cNvPr id="16" name="Group 3">
              <a:extLst>
                <a:ext uri="{FF2B5EF4-FFF2-40B4-BE49-F238E27FC236}">
                  <a16:creationId xmlns:a16="http://schemas.microsoft.com/office/drawing/2014/main" id="{160CD095-1BCF-4961-82CD-8312D4330444}"/>
                </a:ext>
              </a:extLst>
            </p:cNvPr>
            <p:cNvGrpSpPr/>
            <p:nvPr/>
          </p:nvGrpSpPr>
          <p:grpSpPr>
            <a:xfrm>
              <a:off x="-484642" y="6229350"/>
              <a:ext cx="12676642" cy="628650"/>
              <a:chOff x="2189480" y="2153920"/>
              <a:chExt cx="7213599" cy="1137920"/>
            </a:xfrm>
            <a:solidFill>
              <a:schemeClr val="bg1"/>
            </a:solidFill>
          </p:grpSpPr>
          <p:sp>
            <p:nvSpPr>
              <p:cNvPr id="19" name="Arrow: Chevron 2">
                <a:extLst>
                  <a:ext uri="{FF2B5EF4-FFF2-40B4-BE49-F238E27FC236}">
                    <a16:creationId xmlns:a16="http://schemas.microsoft.com/office/drawing/2014/main" id="{FC9B66F1-F804-4D87-AA96-AE5943047C01}"/>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A3AA8AD-0BB1-4B5E-8013-E78A56EF62C8}"/>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7" name="Image 16">
              <a:extLst>
                <a:ext uri="{FF2B5EF4-FFF2-40B4-BE49-F238E27FC236}">
                  <a16:creationId xmlns:a16="http://schemas.microsoft.com/office/drawing/2014/main" id="{FF0D2CE1-67CA-4FC6-B1EB-29CDACAF3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18" name="Oval 36">
              <a:extLst>
                <a:ext uri="{FF2B5EF4-FFF2-40B4-BE49-F238E27FC236}">
                  <a16:creationId xmlns:a16="http://schemas.microsoft.com/office/drawing/2014/main" id="{9AC8FA04-2AA1-4B76-AA69-ABBFCDC8AA32}"/>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11</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sp>
        <p:nvSpPr>
          <p:cNvPr id="21" name="Sous-titre 25">
            <a:extLst>
              <a:ext uri="{FF2B5EF4-FFF2-40B4-BE49-F238E27FC236}">
                <a16:creationId xmlns:a16="http://schemas.microsoft.com/office/drawing/2014/main" id="{0D996722-E577-35E0-09A4-F502BA84E1D9}"/>
              </a:ext>
            </a:extLst>
          </p:cNvPr>
          <p:cNvSpPr>
            <a:spLocks noGrp="1"/>
          </p:cNvSpPr>
          <p:nvPr>
            <p:ph type="subTitle" idx="1"/>
          </p:nvPr>
        </p:nvSpPr>
        <p:spPr>
          <a:xfrm>
            <a:off x="449708" y="1283272"/>
            <a:ext cx="11234935" cy="5117528"/>
          </a:xfrm>
        </p:spPr>
        <p:txBody>
          <a:bodyPr>
            <a:normAutofit/>
          </a:bodyPr>
          <a:lstStyle/>
          <a:p>
            <a:pPr marL="457200" indent="-457200" algn="l">
              <a:lnSpc>
                <a:spcPct val="110000"/>
              </a:lnSpc>
              <a:spcBef>
                <a:spcPts val="1800"/>
              </a:spcBef>
              <a:buFont typeface="Arial" panose="020B0604020202020204" pitchFamily="34" charset="0"/>
              <a:buChar char="•"/>
            </a:pPr>
            <a:r>
              <a:rPr lang="fr-CH" sz="2000" dirty="0">
                <a:solidFill>
                  <a:srgbClr val="FFFFFF"/>
                </a:solidFill>
                <a:latin typeface="Noto Sans" panose="020B0502040504020204" pitchFamily="34"/>
              </a:rPr>
              <a:t>Icône de détection de feu, créée par </a:t>
            </a:r>
            <a:r>
              <a:rPr lang="fr-CH" sz="2000" i="1" dirty="0" err="1">
                <a:solidFill>
                  <a:srgbClr val="FFFFFF"/>
                </a:solidFill>
                <a:latin typeface="Noto Sans" panose="020B0502040504020204" pitchFamily="34"/>
              </a:rPr>
              <a:t>Eucalyp</a:t>
            </a:r>
            <a:r>
              <a:rPr lang="fr-CH" sz="2000" dirty="0">
                <a:solidFill>
                  <a:srgbClr val="FFFFFF"/>
                </a:solidFill>
                <a:latin typeface="Noto Sans" panose="020B0502040504020204" pitchFamily="34"/>
              </a:rPr>
              <a:t>, </a:t>
            </a:r>
            <a:r>
              <a:rPr lang="fr-CH" sz="2000" dirty="0" err="1">
                <a:solidFill>
                  <a:srgbClr val="FFFFFF"/>
                </a:solidFill>
                <a:latin typeface="Noto Sans" panose="020B0502040504020204" pitchFamily="34"/>
              </a:rPr>
              <a:t>Flaticon</a:t>
            </a:r>
            <a:r>
              <a:rPr lang="fr-CH" sz="2000" dirty="0">
                <a:solidFill>
                  <a:srgbClr val="FFFFFF"/>
                </a:solidFill>
                <a:latin typeface="Noto Sans" panose="020B0502040504020204" pitchFamily="34"/>
              </a:rPr>
              <a:t> : </a:t>
            </a:r>
            <a:r>
              <a:rPr lang="fr-CH" sz="2000" dirty="0">
                <a:solidFill>
                  <a:srgbClr val="FFFFFF"/>
                </a:solidFill>
                <a:latin typeface="Noto Sans" panose="020B0502040504020204" pitchFamily="34"/>
                <a:hlinkClick r:id="rId3"/>
              </a:rPr>
              <a:t>https://www.flaticon.com/free-icon/smoke-detector_4839144</a:t>
            </a:r>
            <a:endParaRPr lang="fr-CH" sz="2000" dirty="0">
              <a:solidFill>
                <a:srgbClr val="FFFFFF"/>
              </a:solidFill>
              <a:latin typeface="Noto Sans" panose="020B0502040504020204" pitchFamily="34"/>
            </a:endParaRPr>
          </a:p>
          <a:p>
            <a:pPr marL="457200" indent="-457200" algn="l">
              <a:lnSpc>
                <a:spcPct val="110000"/>
              </a:lnSpc>
              <a:spcBef>
                <a:spcPts val="1800"/>
              </a:spcBef>
              <a:buFont typeface="Arial" panose="020B0604020202020204" pitchFamily="34" charset="0"/>
              <a:buChar char="•"/>
            </a:pPr>
            <a:r>
              <a:rPr lang="fr-CH" sz="2000" dirty="0">
                <a:solidFill>
                  <a:srgbClr val="FFFFFF"/>
                </a:solidFill>
                <a:latin typeface="Noto Sans" panose="020B0502040504020204" pitchFamily="34"/>
              </a:rPr>
              <a:t>Programme de détection de feu en temps réel sur une vidéo, créé par M </a:t>
            </a:r>
            <a:r>
              <a:rPr lang="fr-CH" sz="2000" dirty="0" err="1">
                <a:solidFill>
                  <a:srgbClr val="FFFFFF"/>
                </a:solidFill>
                <a:latin typeface="Noto Sans" panose="020B0502040504020204" pitchFamily="34"/>
              </a:rPr>
              <a:t>Breckon</a:t>
            </a:r>
            <a:r>
              <a:rPr lang="fr-CH" sz="2000" dirty="0">
                <a:solidFill>
                  <a:srgbClr val="FFFFFF"/>
                </a:solidFill>
                <a:latin typeface="Noto Sans" panose="020B0502040504020204" pitchFamily="34"/>
              </a:rPr>
              <a:t> et Mme </a:t>
            </a:r>
            <a:r>
              <a:rPr lang="fr-CH" sz="2000" dirty="0" err="1">
                <a:solidFill>
                  <a:srgbClr val="FFFFFF"/>
                </a:solidFill>
                <a:latin typeface="Noto Sans" panose="020B0502040504020204" pitchFamily="34"/>
              </a:rPr>
              <a:t>Samarth</a:t>
            </a:r>
            <a:r>
              <a:rPr lang="fr-CH" sz="2000" dirty="0">
                <a:solidFill>
                  <a:srgbClr val="FFFFFF"/>
                </a:solidFill>
                <a:latin typeface="Noto Sans" panose="020B0502040504020204" pitchFamily="34"/>
              </a:rPr>
              <a:t>, GitHub : </a:t>
            </a:r>
            <a:r>
              <a:rPr lang="fr-CH" sz="2000" dirty="0">
                <a:solidFill>
                  <a:srgbClr val="FFFFFF"/>
                </a:solidFill>
                <a:latin typeface="Noto Sans" panose="020B0502040504020204" pitchFamily="34"/>
                <a:hlinkClick r:id="rId4"/>
              </a:rPr>
              <a:t>https://github.com/tobybreckon/fire-detection-cnn</a:t>
            </a:r>
            <a:endParaRPr lang="fr-CH" sz="2000" dirty="0">
              <a:solidFill>
                <a:srgbClr val="FFFFFF"/>
              </a:solidFill>
              <a:latin typeface="Noto Sans" panose="020B0502040504020204" pitchFamily="34"/>
            </a:endParaRPr>
          </a:p>
        </p:txBody>
      </p:sp>
    </p:spTree>
    <p:extLst>
      <p:ext uri="{BB962C8B-B14F-4D97-AF65-F5344CB8AC3E}">
        <p14:creationId xmlns:p14="http://schemas.microsoft.com/office/powerpoint/2010/main" val="20120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99AC3C-FE44-4341-B799-F20DE8937C2B}"/>
              </a:ext>
            </a:extLst>
          </p:cNvPr>
          <p:cNvSpPr txBox="1"/>
          <p:nvPr/>
        </p:nvSpPr>
        <p:spPr>
          <a:xfrm>
            <a:off x="1202749" y="235148"/>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Sommaire</a:t>
            </a:r>
            <a:endPar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 name="Arrow: Pentagon 1">
            <a:extLst>
              <a:ext uri="{FF2B5EF4-FFF2-40B4-BE49-F238E27FC236}">
                <a16:creationId xmlns:a16="http://schemas.microsoft.com/office/drawing/2014/main" id="{E20D09A7-83DA-47D7-8835-65AA6E22E227}"/>
              </a:ext>
            </a:extLst>
          </p:cNvPr>
          <p:cNvSpPr/>
          <p:nvPr/>
        </p:nvSpPr>
        <p:spPr>
          <a:xfrm>
            <a:off x="1966572" y="1301174"/>
            <a:ext cx="1483031" cy="85954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F75430F2-C29B-490A-A12B-C953EE76E860}"/>
              </a:ext>
            </a:extLst>
          </p:cNvPr>
          <p:cNvGrpSpPr/>
          <p:nvPr/>
        </p:nvGrpSpPr>
        <p:grpSpPr>
          <a:xfrm>
            <a:off x="3146658" y="1301174"/>
            <a:ext cx="6815222" cy="859540"/>
            <a:chOff x="2189480" y="2153920"/>
            <a:chExt cx="7213599" cy="1137920"/>
          </a:xfrm>
        </p:grpSpPr>
        <p:sp>
          <p:nvSpPr>
            <p:cNvPr id="3" name="Arrow: Chevron 2">
              <a:extLst>
                <a:ext uri="{FF2B5EF4-FFF2-40B4-BE49-F238E27FC236}">
                  <a16:creationId xmlns:a16="http://schemas.microsoft.com/office/drawing/2014/main" id="{E4902C58-E153-4BF7-950A-D1AAB4AFC986}"/>
                </a:ext>
              </a:extLst>
            </p:cNvPr>
            <p:cNvSpPr/>
            <p:nvPr/>
          </p:nvSpPr>
          <p:spPr>
            <a:xfrm>
              <a:off x="2189480" y="2153920"/>
              <a:ext cx="7172960" cy="113792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AAE41742-CF4A-4F94-8B35-9ACD7CFFA56B}"/>
                </a:ext>
              </a:extLst>
            </p:cNvPr>
            <p:cNvSpPr/>
            <p:nvPr/>
          </p:nvSpPr>
          <p:spPr>
            <a:xfrm>
              <a:off x="7779408" y="2153920"/>
              <a:ext cx="1623671" cy="1137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9" name="Arrow: Pentagon 8">
            <a:extLst>
              <a:ext uri="{FF2B5EF4-FFF2-40B4-BE49-F238E27FC236}">
                <a16:creationId xmlns:a16="http://schemas.microsoft.com/office/drawing/2014/main" id="{83FC3BF6-085A-465A-AC29-C6850C13445A}"/>
              </a:ext>
            </a:extLst>
          </p:cNvPr>
          <p:cNvSpPr/>
          <p:nvPr/>
        </p:nvSpPr>
        <p:spPr>
          <a:xfrm>
            <a:off x="1966572" y="2247496"/>
            <a:ext cx="1483031" cy="85954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C62A3799-0CD7-4C64-8242-AC9EA24CA07C}"/>
              </a:ext>
            </a:extLst>
          </p:cNvPr>
          <p:cNvGrpSpPr/>
          <p:nvPr/>
        </p:nvGrpSpPr>
        <p:grpSpPr>
          <a:xfrm>
            <a:off x="3146658" y="2247496"/>
            <a:ext cx="6815222" cy="859540"/>
            <a:chOff x="2189480" y="2153920"/>
            <a:chExt cx="7213599" cy="1137920"/>
          </a:xfrm>
          <a:solidFill>
            <a:schemeClr val="accent2"/>
          </a:solidFill>
        </p:grpSpPr>
        <p:sp>
          <p:nvSpPr>
            <p:cNvPr id="11" name="Arrow: Chevron 10">
              <a:extLst>
                <a:ext uri="{FF2B5EF4-FFF2-40B4-BE49-F238E27FC236}">
                  <a16:creationId xmlns:a16="http://schemas.microsoft.com/office/drawing/2014/main" id="{69D05AF8-0362-40E3-A7E7-10278B88F503}"/>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0053719-8142-4D73-BD76-5FA6F7C9E069}"/>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3" name="Arrow: Pentagon 12">
            <a:extLst>
              <a:ext uri="{FF2B5EF4-FFF2-40B4-BE49-F238E27FC236}">
                <a16:creationId xmlns:a16="http://schemas.microsoft.com/office/drawing/2014/main" id="{8645047F-D9CB-4CC1-BC0F-1C4292F5A94A}"/>
              </a:ext>
            </a:extLst>
          </p:cNvPr>
          <p:cNvSpPr/>
          <p:nvPr/>
        </p:nvSpPr>
        <p:spPr>
          <a:xfrm>
            <a:off x="1966572" y="3193816"/>
            <a:ext cx="1483031" cy="85954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1F283355-3C29-4FB8-A131-09D9EB725ACF}"/>
              </a:ext>
            </a:extLst>
          </p:cNvPr>
          <p:cNvGrpSpPr/>
          <p:nvPr/>
        </p:nvGrpSpPr>
        <p:grpSpPr>
          <a:xfrm>
            <a:off x="3146658" y="3193816"/>
            <a:ext cx="6815222" cy="859540"/>
            <a:chOff x="2189480" y="2153920"/>
            <a:chExt cx="7213599" cy="1137920"/>
          </a:xfrm>
          <a:solidFill>
            <a:schemeClr val="accent4"/>
          </a:solidFill>
        </p:grpSpPr>
        <p:sp>
          <p:nvSpPr>
            <p:cNvPr id="15" name="Arrow: Chevron 14">
              <a:extLst>
                <a:ext uri="{FF2B5EF4-FFF2-40B4-BE49-F238E27FC236}">
                  <a16:creationId xmlns:a16="http://schemas.microsoft.com/office/drawing/2014/main" id="{7CEDD191-1D4E-49C5-8444-8F22619709F6}"/>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C065D71D-6D12-4F7F-8EFA-813DA9004804}"/>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7" name="Arrow: Pentagon 16">
            <a:extLst>
              <a:ext uri="{FF2B5EF4-FFF2-40B4-BE49-F238E27FC236}">
                <a16:creationId xmlns:a16="http://schemas.microsoft.com/office/drawing/2014/main" id="{BF9B6AB6-6147-424D-8F82-81A2B273645F}"/>
              </a:ext>
            </a:extLst>
          </p:cNvPr>
          <p:cNvSpPr/>
          <p:nvPr/>
        </p:nvSpPr>
        <p:spPr>
          <a:xfrm>
            <a:off x="1966572" y="4140138"/>
            <a:ext cx="1483031" cy="859540"/>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E733BE8E-BFBE-43EA-A9FD-BD45F197DD84}"/>
              </a:ext>
            </a:extLst>
          </p:cNvPr>
          <p:cNvGrpSpPr/>
          <p:nvPr/>
        </p:nvGrpSpPr>
        <p:grpSpPr>
          <a:xfrm>
            <a:off x="3146658" y="4140138"/>
            <a:ext cx="6815222" cy="859540"/>
            <a:chOff x="2189480" y="2153920"/>
            <a:chExt cx="7213599" cy="1137920"/>
          </a:xfrm>
          <a:solidFill>
            <a:schemeClr val="accent5"/>
          </a:solidFill>
        </p:grpSpPr>
        <p:sp>
          <p:nvSpPr>
            <p:cNvPr id="19" name="Arrow: Chevron 18">
              <a:extLst>
                <a:ext uri="{FF2B5EF4-FFF2-40B4-BE49-F238E27FC236}">
                  <a16:creationId xmlns:a16="http://schemas.microsoft.com/office/drawing/2014/main" id="{1E05DB33-7027-4243-B2B1-AE959B934587}"/>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53CAB0D8-22D4-44B8-BBE1-517EC44C45DC}"/>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2" name="Arrow: Pentagon 21">
            <a:extLst>
              <a:ext uri="{FF2B5EF4-FFF2-40B4-BE49-F238E27FC236}">
                <a16:creationId xmlns:a16="http://schemas.microsoft.com/office/drawing/2014/main" id="{7A635083-451F-40BF-9734-33850F7342D3}"/>
              </a:ext>
            </a:extLst>
          </p:cNvPr>
          <p:cNvSpPr/>
          <p:nvPr/>
        </p:nvSpPr>
        <p:spPr>
          <a:xfrm>
            <a:off x="1966572" y="5090430"/>
            <a:ext cx="1483031" cy="85954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2CC8895A-9474-4AF5-956A-D6B3CEFA3279}"/>
              </a:ext>
            </a:extLst>
          </p:cNvPr>
          <p:cNvGrpSpPr/>
          <p:nvPr/>
        </p:nvGrpSpPr>
        <p:grpSpPr>
          <a:xfrm>
            <a:off x="3146658" y="5090430"/>
            <a:ext cx="6815222" cy="859540"/>
            <a:chOff x="2189480" y="2153920"/>
            <a:chExt cx="7213599" cy="1137920"/>
          </a:xfrm>
          <a:solidFill>
            <a:schemeClr val="accent6"/>
          </a:solidFill>
        </p:grpSpPr>
        <p:sp>
          <p:nvSpPr>
            <p:cNvPr id="24" name="Arrow: Chevron 23">
              <a:extLst>
                <a:ext uri="{FF2B5EF4-FFF2-40B4-BE49-F238E27FC236}">
                  <a16:creationId xmlns:a16="http://schemas.microsoft.com/office/drawing/2014/main" id="{FA5ECFFC-D03C-4BA5-970C-397D92480096}"/>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90B1D260-A41C-4E95-A755-8E359C341F2F}"/>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7" name="TextBox 26">
            <a:extLst>
              <a:ext uri="{FF2B5EF4-FFF2-40B4-BE49-F238E27FC236}">
                <a16:creationId xmlns:a16="http://schemas.microsoft.com/office/drawing/2014/main" id="{72A83EA8-E44D-4CC9-982F-1B8B609D21F2}"/>
              </a:ext>
            </a:extLst>
          </p:cNvPr>
          <p:cNvSpPr txBox="1"/>
          <p:nvPr/>
        </p:nvSpPr>
        <p:spPr>
          <a:xfrm>
            <a:off x="2033804" y="1371474"/>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01</a:t>
            </a:r>
            <a:endParaRPr kumimoji="0" lang="en-GB" sz="4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8" name="TextBox 27">
            <a:extLst>
              <a:ext uri="{FF2B5EF4-FFF2-40B4-BE49-F238E27FC236}">
                <a16:creationId xmlns:a16="http://schemas.microsoft.com/office/drawing/2014/main" id="{AF674A17-AAE5-4964-89E9-E927EF4D90FD}"/>
              </a:ext>
            </a:extLst>
          </p:cNvPr>
          <p:cNvSpPr txBox="1"/>
          <p:nvPr/>
        </p:nvSpPr>
        <p:spPr>
          <a:xfrm>
            <a:off x="2033804" y="2314660"/>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2</a:t>
            </a:r>
            <a:endParaRPr kumimoji="0" lang="en-GB" sz="4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9" name="TextBox 28">
            <a:extLst>
              <a:ext uri="{FF2B5EF4-FFF2-40B4-BE49-F238E27FC236}">
                <a16:creationId xmlns:a16="http://schemas.microsoft.com/office/drawing/2014/main" id="{F09FA8CE-2609-4B18-A96B-C2D56CF5BE9D}"/>
              </a:ext>
            </a:extLst>
          </p:cNvPr>
          <p:cNvSpPr txBox="1"/>
          <p:nvPr/>
        </p:nvSpPr>
        <p:spPr>
          <a:xfrm>
            <a:off x="2033803" y="3282001"/>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3</a:t>
            </a:r>
            <a:endParaRPr kumimoji="0" lang="en-GB" sz="4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0" name="TextBox 29">
            <a:extLst>
              <a:ext uri="{FF2B5EF4-FFF2-40B4-BE49-F238E27FC236}">
                <a16:creationId xmlns:a16="http://schemas.microsoft.com/office/drawing/2014/main" id="{0FB775DB-7BDA-40F8-8943-FE3A0A82B375}"/>
              </a:ext>
            </a:extLst>
          </p:cNvPr>
          <p:cNvSpPr txBox="1"/>
          <p:nvPr/>
        </p:nvSpPr>
        <p:spPr>
          <a:xfrm>
            <a:off x="2033804" y="4215965"/>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4</a:t>
            </a:r>
            <a:endParaRPr kumimoji="0" lang="en-GB" sz="4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1" name="TextBox 30">
            <a:extLst>
              <a:ext uri="{FF2B5EF4-FFF2-40B4-BE49-F238E27FC236}">
                <a16:creationId xmlns:a16="http://schemas.microsoft.com/office/drawing/2014/main" id="{1B1F7E83-9D5F-403A-AEC1-1DBFB6EEEFA9}"/>
              </a:ext>
            </a:extLst>
          </p:cNvPr>
          <p:cNvSpPr txBox="1"/>
          <p:nvPr/>
        </p:nvSpPr>
        <p:spPr>
          <a:xfrm>
            <a:off x="2033804" y="5160845"/>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5</a:t>
            </a:r>
            <a:endParaRPr kumimoji="0" lang="en-GB" sz="4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2" name="TextBox 31">
            <a:extLst>
              <a:ext uri="{FF2B5EF4-FFF2-40B4-BE49-F238E27FC236}">
                <a16:creationId xmlns:a16="http://schemas.microsoft.com/office/drawing/2014/main" id="{6622EE78-8826-4D13-896F-3CE387814C90}"/>
              </a:ext>
            </a:extLst>
          </p:cNvPr>
          <p:cNvSpPr txBox="1"/>
          <p:nvPr/>
        </p:nvSpPr>
        <p:spPr>
          <a:xfrm>
            <a:off x="3840052" y="1463807"/>
            <a:ext cx="5678852"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srgbClr val="FFFFFF"/>
                </a:solidFill>
                <a:effectLst/>
                <a:uLnTx/>
                <a:uFillTx/>
                <a:latin typeface="Open Sans" panose="020B0606030504020204" pitchFamily="34" charset="0"/>
                <a:ea typeface="+mn-ea"/>
                <a:cs typeface="+mn-cs"/>
              </a:rPr>
              <a:t>Contexte</a:t>
            </a:r>
            <a:endParaRPr kumimoji="0" lang="en-GB" sz="28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8" name="TextBox 37">
            <a:extLst>
              <a:ext uri="{FF2B5EF4-FFF2-40B4-BE49-F238E27FC236}">
                <a16:creationId xmlns:a16="http://schemas.microsoft.com/office/drawing/2014/main" id="{D21EF9FC-F363-4D04-8D70-B84B5D145B65}"/>
              </a:ext>
            </a:extLst>
          </p:cNvPr>
          <p:cNvSpPr txBox="1"/>
          <p:nvPr/>
        </p:nvSpPr>
        <p:spPr>
          <a:xfrm>
            <a:off x="3840052" y="2415656"/>
            <a:ext cx="6007504"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srgbClr val="FFFFFF"/>
                </a:solidFill>
                <a:effectLst/>
                <a:uLnTx/>
                <a:uFillTx/>
                <a:latin typeface="Open Sans" panose="020B0606030504020204" pitchFamily="34" charset="0"/>
                <a:ea typeface="+mn-ea"/>
                <a:cs typeface="+mn-cs"/>
              </a:rPr>
              <a:t>Présentation</a:t>
            </a:r>
            <a:r>
              <a:rPr kumimoji="0" lang="en-US" sz="28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du </a:t>
            </a:r>
            <a:r>
              <a:rPr kumimoji="0" lang="en-US" sz="2800" b="1" i="0" u="none" strike="noStrike" kern="1200" cap="none" spc="0" normalizeH="0" baseline="0" noProof="0" dirty="0" err="1">
                <a:ln>
                  <a:noFill/>
                </a:ln>
                <a:solidFill>
                  <a:srgbClr val="FFFFFF"/>
                </a:solidFill>
                <a:effectLst/>
                <a:uLnTx/>
                <a:uFillTx/>
                <a:latin typeface="Open Sans" panose="020B0606030504020204" pitchFamily="34" charset="0"/>
                <a:ea typeface="+mn-ea"/>
                <a:cs typeface="+mn-cs"/>
              </a:rPr>
              <a:t>projet</a:t>
            </a:r>
            <a:endParaRPr kumimoji="0" lang="en-GB" sz="28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9" name="TextBox 38">
            <a:extLst>
              <a:ext uri="{FF2B5EF4-FFF2-40B4-BE49-F238E27FC236}">
                <a16:creationId xmlns:a16="http://schemas.microsoft.com/office/drawing/2014/main" id="{3A837B94-CD7C-46F8-B906-D4E292308213}"/>
              </a:ext>
            </a:extLst>
          </p:cNvPr>
          <p:cNvSpPr txBox="1"/>
          <p:nvPr/>
        </p:nvSpPr>
        <p:spPr>
          <a:xfrm>
            <a:off x="3840051" y="3374014"/>
            <a:ext cx="6083433"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Explications techniques</a:t>
            </a:r>
            <a:endParaRPr kumimoji="0" lang="en-GB" sz="28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3" name="TextBox 42">
            <a:extLst>
              <a:ext uri="{FF2B5EF4-FFF2-40B4-BE49-F238E27FC236}">
                <a16:creationId xmlns:a16="http://schemas.microsoft.com/office/drawing/2014/main" id="{BB2D7612-B51C-417D-8AB4-D43CA5AFCC99}"/>
              </a:ext>
            </a:extLst>
          </p:cNvPr>
          <p:cNvSpPr txBox="1"/>
          <p:nvPr/>
        </p:nvSpPr>
        <p:spPr>
          <a:xfrm>
            <a:off x="3840051" y="4308298"/>
            <a:ext cx="4648627"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srgbClr val="FFFFFF"/>
                </a:solidFill>
                <a:effectLst/>
                <a:uLnTx/>
                <a:uFillTx/>
                <a:latin typeface="Open Sans" panose="020B0606030504020204" pitchFamily="34" charset="0"/>
                <a:ea typeface="+mn-ea"/>
                <a:cs typeface="+mn-cs"/>
              </a:rPr>
              <a:t>Démonstration</a:t>
            </a:r>
            <a:endParaRPr kumimoji="0" lang="en-GB" sz="28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4" name="TextBox 43">
            <a:extLst>
              <a:ext uri="{FF2B5EF4-FFF2-40B4-BE49-F238E27FC236}">
                <a16:creationId xmlns:a16="http://schemas.microsoft.com/office/drawing/2014/main" id="{9F3B5A5C-D55A-43EE-80B7-2C870122EFC4}"/>
              </a:ext>
            </a:extLst>
          </p:cNvPr>
          <p:cNvSpPr txBox="1"/>
          <p:nvPr/>
        </p:nvSpPr>
        <p:spPr>
          <a:xfrm>
            <a:off x="3840051" y="5253178"/>
            <a:ext cx="5601900"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Limitations et perspectives</a:t>
            </a:r>
            <a:endParaRPr kumimoji="0" lang="en-GB" sz="28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6" name="Groupe 5">
            <a:extLst>
              <a:ext uri="{FF2B5EF4-FFF2-40B4-BE49-F238E27FC236}">
                <a16:creationId xmlns:a16="http://schemas.microsoft.com/office/drawing/2014/main" id="{D24B95D4-C4A6-4AD5-95B9-EA677A3CF5CB}"/>
              </a:ext>
            </a:extLst>
          </p:cNvPr>
          <p:cNvGrpSpPr/>
          <p:nvPr/>
        </p:nvGrpSpPr>
        <p:grpSpPr>
          <a:xfrm>
            <a:off x="-484642" y="6229350"/>
            <a:ext cx="12676642" cy="628650"/>
            <a:chOff x="-484642" y="6229350"/>
            <a:chExt cx="12676642" cy="628650"/>
          </a:xfrm>
        </p:grpSpPr>
        <p:grpSp>
          <p:nvGrpSpPr>
            <p:cNvPr id="34" name="Group 3">
              <a:extLst>
                <a:ext uri="{FF2B5EF4-FFF2-40B4-BE49-F238E27FC236}">
                  <a16:creationId xmlns:a16="http://schemas.microsoft.com/office/drawing/2014/main" id="{31C5DBD0-D125-4081-9CC2-4D0FF55D1762}"/>
                </a:ext>
              </a:extLst>
            </p:cNvPr>
            <p:cNvGrpSpPr/>
            <p:nvPr/>
          </p:nvGrpSpPr>
          <p:grpSpPr>
            <a:xfrm>
              <a:off x="-484642" y="6229350"/>
              <a:ext cx="12676642" cy="628650"/>
              <a:chOff x="2189480" y="2153920"/>
              <a:chExt cx="7213599" cy="1137920"/>
            </a:xfrm>
            <a:solidFill>
              <a:schemeClr val="bg1"/>
            </a:solidFill>
          </p:grpSpPr>
          <p:sp>
            <p:nvSpPr>
              <p:cNvPr id="35" name="Arrow: Chevron 2">
                <a:extLst>
                  <a:ext uri="{FF2B5EF4-FFF2-40B4-BE49-F238E27FC236}">
                    <a16:creationId xmlns:a16="http://schemas.microsoft.com/office/drawing/2014/main" id="{225893DF-D27B-4709-835F-769E5884A42F}"/>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87B2F0DB-A3DD-4646-A903-0C307ACC907B}"/>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40" name="Image 39">
              <a:extLst>
                <a:ext uri="{FF2B5EF4-FFF2-40B4-BE49-F238E27FC236}">
                  <a16:creationId xmlns:a16="http://schemas.microsoft.com/office/drawing/2014/main" id="{96A4C7E7-84F9-4CDB-86D8-2E0AE4D7FC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37" name="Oval 36">
              <a:extLst>
                <a:ext uri="{FF2B5EF4-FFF2-40B4-BE49-F238E27FC236}">
                  <a16:creationId xmlns:a16="http://schemas.microsoft.com/office/drawing/2014/main" id="{B47E0894-5FF6-4780-839E-0268CFD65858}"/>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2</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spTree>
    <p:extLst>
      <p:ext uri="{BB962C8B-B14F-4D97-AF65-F5344CB8AC3E}">
        <p14:creationId xmlns:p14="http://schemas.microsoft.com/office/powerpoint/2010/main" val="38070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24BDD9D-20B6-40E3-9E28-6CE30794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36" name="Rectangle 35">
            <a:extLst>
              <a:ext uri="{FF2B5EF4-FFF2-40B4-BE49-F238E27FC236}">
                <a16:creationId xmlns:a16="http://schemas.microsoft.com/office/drawing/2014/main" id="{22C07570-D389-43F2-853C-1F7B8790F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TextBox 4">
            <a:extLst>
              <a:ext uri="{FF2B5EF4-FFF2-40B4-BE49-F238E27FC236}">
                <a16:creationId xmlns:a16="http://schemas.microsoft.com/office/drawing/2014/main" id="{BFBAD10B-613D-41FB-B077-779898450D5E}"/>
              </a:ext>
            </a:extLst>
          </p:cNvPr>
          <p:cNvSpPr txBox="1"/>
          <p:nvPr/>
        </p:nvSpPr>
        <p:spPr>
          <a:xfrm>
            <a:off x="1202749" y="151251"/>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Contexte</a:t>
            </a:r>
            <a:endPar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5" name="Oval 36">
            <a:extLst>
              <a:ext uri="{FF2B5EF4-FFF2-40B4-BE49-F238E27FC236}">
                <a16:creationId xmlns:a16="http://schemas.microsoft.com/office/drawing/2014/main" id="{398E1CAB-7035-4638-B19D-FA5D3EBFF1E3}"/>
              </a:ext>
            </a:extLst>
          </p:cNvPr>
          <p:cNvSpPr/>
          <p:nvPr/>
        </p:nvSpPr>
        <p:spPr>
          <a:xfrm>
            <a:off x="11357787" y="6282760"/>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3</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8" name="Sous-titre 25">
            <a:extLst>
              <a:ext uri="{FF2B5EF4-FFF2-40B4-BE49-F238E27FC236}">
                <a16:creationId xmlns:a16="http://schemas.microsoft.com/office/drawing/2014/main" id="{CA7EA24C-E0B1-1A50-02E3-BF5C36CD826A}"/>
              </a:ext>
            </a:extLst>
          </p:cNvPr>
          <p:cNvSpPr>
            <a:spLocks noGrp="1"/>
          </p:cNvSpPr>
          <p:nvPr>
            <p:ph type="subTitle" idx="1"/>
          </p:nvPr>
        </p:nvSpPr>
        <p:spPr>
          <a:xfrm>
            <a:off x="399282" y="1393088"/>
            <a:ext cx="11235506" cy="4817151"/>
          </a:xfrm>
        </p:spPr>
        <p:txBody>
          <a:bodyPr>
            <a:normAutofit/>
          </a:bodyPr>
          <a:lstStyle/>
          <a:p>
            <a:pPr marL="342900"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Cours 2247.2 Internet des Objets</a:t>
            </a:r>
          </a:p>
          <a:p>
            <a:pPr marL="342900"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Raspberry Pi et </a:t>
            </a:r>
            <a:r>
              <a:rPr lang="fr-CH" dirty="0" err="1">
                <a:solidFill>
                  <a:schemeClr val="bg1"/>
                </a:solidFill>
                <a:latin typeface="Open Sans" panose="020B0606030504020204" pitchFamily="34" charset="0"/>
                <a:ea typeface="Open Sans" panose="020B0606030504020204" pitchFamily="34" charset="0"/>
                <a:cs typeface="Open Sans" panose="020B0606030504020204" pitchFamily="34" charset="0"/>
              </a:rPr>
              <a:t>Sense</a:t>
            </a: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 Hat</a:t>
            </a:r>
          </a:p>
          <a:p>
            <a:pPr marL="342900"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Mini projet, adapté au MILL</a:t>
            </a:r>
          </a:p>
          <a:p>
            <a:pPr marL="342900"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81511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24BDD9D-20B6-40E3-9E28-6CE30794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36" name="Rectangle 35">
            <a:extLst>
              <a:ext uri="{FF2B5EF4-FFF2-40B4-BE49-F238E27FC236}">
                <a16:creationId xmlns:a16="http://schemas.microsoft.com/office/drawing/2014/main" id="{22C07570-D389-43F2-853C-1F7B8790F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TextBox 4">
            <a:extLst>
              <a:ext uri="{FF2B5EF4-FFF2-40B4-BE49-F238E27FC236}">
                <a16:creationId xmlns:a16="http://schemas.microsoft.com/office/drawing/2014/main" id="{BFBAD10B-613D-41FB-B077-779898450D5E}"/>
              </a:ext>
            </a:extLst>
          </p:cNvPr>
          <p:cNvSpPr txBox="1"/>
          <p:nvPr/>
        </p:nvSpPr>
        <p:spPr>
          <a:xfrm>
            <a:off x="1202749" y="22897"/>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Présentation</a:t>
            </a:r>
            <a:r>
              <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du </a:t>
            </a:r>
            <a:r>
              <a:rPr kumimoji="0" lang="en-US" sz="5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projet</a:t>
            </a:r>
            <a:endPar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6" name="Sous-titre 25">
            <a:extLst>
              <a:ext uri="{FF2B5EF4-FFF2-40B4-BE49-F238E27FC236}">
                <a16:creationId xmlns:a16="http://schemas.microsoft.com/office/drawing/2014/main" id="{691C461F-8270-4792-A900-B7135E2047F9}"/>
              </a:ext>
            </a:extLst>
          </p:cNvPr>
          <p:cNvSpPr>
            <a:spLocks noGrp="1"/>
          </p:cNvSpPr>
          <p:nvPr>
            <p:ph type="subTitle" idx="1"/>
          </p:nvPr>
        </p:nvSpPr>
        <p:spPr>
          <a:xfrm>
            <a:off x="399282" y="1393088"/>
            <a:ext cx="11235506" cy="4817151"/>
          </a:xfrm>
        </p:spPr>
        <p:txBody>
          <a:bodyPr>
            <a:normAutofit/>
          </a:bodyPr>
          <a:lstStyle/>
          <a:p>
            <a:pPr marL="342900"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Groupe 06</a:t>
            </a:r>
          </a:p>
          <a:p>
            <a:pPr marL="342900"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Détecteur d’incendie</a:t>
            </a:r>
          </a:p>
          <a:p>
            <a:pPr marL="800100" lvl="1"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Température</a:t>
            </a:r>
          </a:p>
          <a:p>
            <a:pPr marL="800100" lvl="1"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Pression</a:t>
            </a:r>
          </a:p>
          <a:p>
            <a:pPr marL="800100" lvl="1"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Humidité</a:t>
            </a:r>
          </a:p>
          <a:p>
            <a:pPr marL="800100" lvl="1" indent="-342900" algn="l">
              <a:spcBef>
                <a:spcPts val="1800"/>
              </a:spcBef>
              <a:buFont typeface="Arial" panose="020B0604020202020204" pitchFamily="34" charset="0"/>
              <a:buChar char="•"/>
            </a:pPr>
            <a:r>
              <a:rPr lang="fr-CH" dirty="0" err="1">
                <a:solidFill>
                  <a:schemeClr val="bg1"/>
                </a:solidFill>
                <a:latin typeface="Open Sans" panose="020B0606030504020204" pitchFamily="34" charset="0"/>
                <a:ea typeface="Open Sans" panose="020B0606030504020204" pitchFamily="34" charset="0"/>
                <a:cs typeface="Open Sans" panose="020B0606030504020204" pitchFamily="34" charset="0"/>
              </a:rPr>
              <a:t>PCam</a:t>
            </a: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 Image</a:t>
            </a:r>
          </a:p>
        </p:txBody>
      </p:sp>
      <p:grpSp>
        <p:nvGrpSpPr>
          <p:cNvPr id="15" name="Groupe 14">
            <a:extLst>
              <a:ext uri="{FF2B5EF4-FFF2-40B4-BE49-F238E27FC236}">
                <a16:creationId xmlns:a16="http://schemas.microsoft.com/office/drawing/2014/main" id="{243536AB-9C29-42BB-9A15-DE6FABA09DA6}"/>
              </a:ext>
            </a:extLst>
          </p:cNvPr>
          <p:cNvGrpSpPr/>
          <p:nvPr/>
        </p:nvGrpSpPr>
        <p:grpSpPr>
          <a:xfrm>
            <a:off x="-484642" y="6239624"/>
            <a:ext cx="12676642" cy="628650"/>
            <a:chOff x="-484642" y="6229350"/>
            <a:chExt cx="12676642" cy="628650"/>
          </a:xfrm>
        </p:grpSpPr>
        <p:grpSp>
          <p:nvGrpSpPr>
            <p:cNvPr id="16" name="Group 3">
              <a:extLst>
                <a:ext uri="{FF2B5EF4-FFF2-40B4-BE49-F238E27FC236}">
                  <a16:creationId xmlns:a16="http://schemas.microsoft.com/office/drawing/2014/main" id="{940B9725-EDE4-4E97-B294-084A330ABDA6}"/>
                </a:ext>
              </a:extLst>
            </p:cNvPr>
            <p:cNvGrpSpPr/>
            <p:nvPr/>
          </p:nvGrpSpPr>
          <p:grpSpPr>
            <a:xfrm>
              <a:off x="-484642" y="6229350"/>
              <a:ext cx="12676642" cy="628650"/>
              <a:chOff x="2189480" y="2153920"/>
              <a:chExt cx="7213599" cy="1137920"/>
            </a:xfrm>
            <a:solidFill>
              <a:schemeClr val="bg1"/>
            </a:solidFill>
          </p:grpSpPr>
          <p:sp>
            <p:nvSpPr>
              <p:cNvPr id="19" name="Arrow: Chevron 2">
                <a:extLst>
                  <a:ext uri="{FF2B5EF4-FFF2-40B4-BE49-F238E27FC236}">
                    <a16:creationId xmlns:a16="http://schemas.microsoft.com/office/drawing/2014/main" id="{677C6D19-CEEA-436C-A55D-4CB3816726CA}"/>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9D1CAF48-1ED9-453D-A9C9-5EA1FC664BE7}"/>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7" name="Image 16">
              <a:extLst>
                <a:ext uri="{FF2B5EF4-FFF2-40B4-BE49-F238E27FC236}">
                  <a16:creationId xmlns:a16="http://schemas.microsoft.com/office/drawing/2014/main" id="{0DE3F8D7-87D6-47AA-BD48-DFEEAFEE8B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18" name="Oval 36">
              <a:extLst>
                <a:ext uri="{FF2B5EF4-FFF2-40B4-BE49-F238E27FC236}">
                  <a16:creationId xmlns:a16="http://schemas.microsoft.com/office/drawing/2014/main" id="{77585C83-F9B1-4237-8BE9-FEF27B6DE6BB}"/>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4</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pic>
        <p:nvPicPr>
          <p:cNvPr id="3" name="Image 2">
            <a:extLst>
              <a:ext uri="{FF2B5EF4-FFF2-40B4-BE49-F238E27FC236}">
                <a16:creationId xmlns:a16="http://schemas.microsoft.com/office/drawing/2014/main" id="{50E81E75-2198-C5BF-FD77-08A61EFB89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7603" y="1300114"/>
            <a:ext cx="3373982" cy="3373982"/>
          </a:xfrm>
          <a:prstGeom prst="rect">
            <a:avLst/>
          </a:prstGeom>
        </p:spPr>
      </p:pic>
    </p:spTree>
    <p:extLst>
      <p:ext uri="{BB962C8B-B14F-4D97-AF65-F5344CB8AC3E}">
        <p14:creationId xmlns:p14="http://schemas.microsoft.com/office/powerpoint/2010/main" val="411617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xEl>
                                              <p:pRg st="1" end="1"/>
                                            </p:txEl>
                                          </p:spTgt>
                                        </p:tgtEl>
                                        <p:attrNameLst>
                                          <p:attrName>style.visibility</p:attrName>
                                        </p:attrNameLst>
                                      </p:cBhvr>
                                      <p:to>
                                        <p:strVal val="visible"/>
                                      </p:to>
                                    </p:set>
                                    <p:animEffect transition="in" filter="fade">
                                      <p:cBhvr>
                                        <p:cTn id="12" dur="500"/>
                                        <p:tgtEl>
                                          <p:spTgt spid="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xEl>
                                              <p:pRg st="2" end="2"/>
                                            </p:txEl>
                                          </p:spTgt>
                                        </p:tgtEl>
                                        <p:attrNameLst>
                                          <p:attrName>style.visibility</p:attrName>
                                        </p:attrNameLst>
                                      </p:cBhvr>
                                      <p:to>
                                        <p:strVal val="visible"/>
                                      </p:to>
                                    </p:set>
                                    <p:animEffect transition="in" filter="fade">
                                      <p:cBhvr>
                                        <p:cTn id="17" dur="500"/>
                                        <p:tgtEl>
                                          <p:spTgt spid="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
                                            <p:txEl>
                                              <p:pRg st="3" end="3"/>
                                            </p:txEl>
                                          </p:spTgt>
                                        </p:tgtEl>
                                        <p:attrNameLst>
                                          <p:attrName>style.visibility</p:attrName>
                                        </p:attrNameLst>
                                      </p:cBhvr>
                                      <p:to>
                                        <p:strVal val="visible"/>
                                      </p:to>
                                    </p:set>
                                    <p:animEffect transition="in" filter="fade">
                                      <p:cBhvr>
                                        <p:cTn id="22" dur="500"/>
                                        <p:tgtEl>
                                          <p:spTgt spid="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xEl>
                                              <p:pRg st="4" end="4"/>
                                            </p:txEl>
                                          </p:spTgt>
                                        </p:tgtEl>
                                        <p:attrNameLst>
                                          <p:attrName>style.visibility</p:attrName>
                                        </p:attrNameLst>
                                      </p:cBhvr>
                                      <p:to>
                                        <p:strVal val="visible"/>
                                      </p:to>
                                    </p:set>
                                    <p:animEffect transition="in" filter="fade">
                                      <p:cBhvr>
                                        <p:cTn id="27" dur="500"/>
                                        <p:tgtEl>
                                          <p:spTgt spid="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
                                            <p:txEl>
                                              <p:pRg st="5" end="5"/>
                                            </p:txEl>
                                          </p:spTgt>
                                        </p:tgtEl>
                                        <p:attrNameLst>
                                          <p:attrName>style.visibility</p:attrName>
                                        </p:attrNameLst>
                                      </p:cBhvr>
                                      <p:to>
                                        <p:strVal val="visible"/>
                                      </p:to>
                                    </p:set>
                                    <p:animEffect transition="in" filter="fade">
                                      <p:cBhvr>
                                        <p:cTn id="32" dur="500"/>
                                        <p:tgtEl>
                                          <p:spTgt spid="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24BDD9D-20B6-40E3-9E28-6CE30794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36" name="Rectangle 35">
            <a:extLst>
              <a:ext uri="{FF2B5EF4-FFF2-40B4-BE49-F238E27FC236}">
                <a16:creationId xmlns:a16="http://schemas.microsoft.com/office/drawing/2014/main" id="{22C07570-D389-43F2-853C-1F7B8790F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TextBox 4">
            <a:extLst>
              <a:ext uri="{FF2B5EF4-FFF2-40B4-BE49-F238E27FC236}">
                <a16:creationId xmlns:a16="http://schemas.microsoft.com/office/drawing/2014/main" id="{BFBAD10B-613D-41FB-B077-779898450D5E}"/>
              </a:ext>
            </a:extLst>
          </p:cNvPr>
          <p:cNvSpPr txBox="1"/>
          <p:nvPr/>
        </p:nvSpPr>
        <p:spPr>
          <a:xfrm>
            <a:off x="1202749" y="168473"/>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Explications techniques</a:t>
            </a:r>
          </a:p>
        </p:txBody>
      </p:sp>
      <p:sp>
        <p:nvSpPr>
          <p:cNvPr id="26" name="Sous-titre 25">
            <a:extLst>
              <a:ext uri="{FF2B5EF4-FFF2-40B4-BE49-F238E27FC236}">
                <a16:creationId xmlns:a16="http://schemas.microsoft.com/office/drawing/2014/main" id="{691C461F-8270-4792-A900-B7135E2047F9}"/>
              </a:ext>
            </a:extLst>
          </p:cNvPr>
          <p:cNvSpPr>
            <a:spLocks noGrp="1"/>
          </p:cNvSpPr>
          <p:nvPr>
            <p:ph type="subTitle" idx="1"/>
          </p:nvPr>
        </p:nvSpPr>
        <p:spPr>
          <a:xfrm>
            <a:off x="399282" y="1393088"/>
            <a:ext cx="11235506" cy="4817151"/>
          </a:xfrm>
        </p:spPr>
        <p:txBody>
          <a:bodyPr>
            <a:normAutofit/>
          </a:bodyPr>
          <a:lstStyle/>
          <a:p>
            <a:pPr marL="342900"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Structure du projet</a:t>
            </a:r>
          </a:p>
          <a:p>
            <a:pPr marL="800100" lvl="1"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Classe abstraite </a:t>
            </a:r>
            <a:r>
              <a:rPr lang="fr-CH" i="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Captor</a:t>
            </a:r>
            <a:endParaRPr lang="fr-CH" i="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1257300" lvl="2"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Classes filles concrètes</a:t>
            </a:r>
          </a:p>
          <a:p>
            <a:pPr marL="800100" lvl="1"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Classe </a:t>
            </a:r>
            <a:r>
              <a:rPr lang="fr-CH" i="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Firefighter</a:t>
            </a:r>
            <a:endParaRPr lang="fr-CH" i="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1257300" lvl="2"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Cerveau</a:t>
            </a:r>
          </a:p>
        </p:txBody>
      </p:sp>
      <p:grpSp>
        <p:nvGrpSpPr>
          <p:cNvPr id="8" name="Groupe 7">
            <a:extLst>
              <a:ext uri="{FF2B5EF4-FFF2-40B4-BE49-F238E27FC236}">
                <a16:creationId xmlns:a16="http://schemas.microsoft.com/office/drawing/2014/main" id="{5C16C7DD-D24A-4262-B2D0-426E83C04E5F}"/>
              </a:ext>
            </a:extLst>
          </p:cNvPr>
          <p:cNvGrpSpPr/>
          <p:nvPr/>
        </p:nvGrpSpPr>
        <p:grpSpPr>
          <a:xfrm>
            <a:off x="-484642" y="6229350"/>
            <a:ext cx="12676642" cy="628650"/>
            <a:chOff x="-484642" y="6229350"/>
            <a:chExt cx="12676642" cy="628650"/>
          </a:xfrm>
        </p:grpSpPr>
        <p:grpSp>
          <p:nvGrpSpPr>
            <p:cNvPr id="9" name="Group 3">
              <a:extLst>
                <a:ext uri="{FF2B5EF4-FFF2-40B4-BE49-F238E27FC236}">
                  <a16:creationId xmlns:a16="http://schemas.microsoft.com/office/drawing/2014/main" id="{5D651D4F-B8F6-4B90-B9C4-8D4685058C28}"/>
                </a:ext>
              </a:extLst>
            </p:cNvPr>
            <p:cNvGrpSpPr/>
            <p:nvPr/>
          </p:nvGrpSpPr>
          <p:grpSpPr>
            <a:xfrm>
              <a:off x="-484642" y="6229350"/>
              <a:ext cx="12676642" cy="628650"/>
              <a:chOff x="2189480" y="2153920"/>
              <a:chExt cx="7213599" cy="1137920"/>
            </a:xfrm>
            <a:solidFill>
              <a:schemeClr val="bg1"/>
            </a:solidFill>
          </p:grpSpPr>
          <p:sp>
            <p:nvSpPr>
              <p:cNvPr id="12" name="Arrow: Chevron 2">
                <a:extLst>
                  <a:ext uri="{FF2B5EF4-FFF2-40B4-BE49-F238E27FC236}">
                    <a16:creationId xmlns:a16="http://schemas.microsoft.com/office/drawing/2014/main" id="{282C419D-BDA6-48EB-BA6B-75002DD5729F}"/>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AA8092F-DB39-4146-B62D-28C4AD14C771}"/>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0" name="Image 9">
              <a:extLst>
                <a:ext uri="{FF2B5EF4-FFF2-40B4-BE49-F238E27FC236}">
                  <a16:creationId xmlns:a16="http://schemas.microsoft.com/office/drawing/2014/main" id="{E96777B5-F0C6-4D16-AFD9-64C60E37D6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11" name="Oval 36">
              <a:extLst>
                <a:ext uri="{FF2B5EF4-FFF2-40B4-BE49-F238E27FC236}">
                  <a16:creationId xmlns:a16="http://schemas.microsoft.com/office/drawing/2014/main" id="{5FE24C0F-F03D-4439-A7C9-ED4D9D61ACEE}"/>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5</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sp>
        <p:nvSpPr>
          <p:cNvPr id="18" name="ZoneTexte 17">
            <a:extLst>
              <a:ext uri="{FF2B5EF4-FFF2-40B4-BE49-F238E27FC236}">
                <a16:creationId xmlns:a16="http://schemas.microsoft.com/office/drawing/2014/main" id="{CA85F80D-4F98-441E-9A87-14C24B1D779D}"/>
              </a:ext>
            </a:extLst>
          </p:cNvPr>
          <p:cNvSpPr txBox="1"/>
          <p:nvPr/>
        </p:nvSpPr>
        <p:spPr>
          <a:xfrm>
            <a:off x="4137731" y="4822088"/>
            <a:ext cx="1958267" cy="369332"/>
          </a:xfrm>
          <a:prstGeom prst="rect">
            <a:avLst/>
          </a:prstGeom>
          <a:noFill/>
        </p:spPr>
        <p:txBody>
          <a:bodyPr wrap="square" rtlCol="0">
            <a:spAutoFit/>
          </a:bodyPr>
          <a:lstStyle/>
          <a:p>
            <a:endParaRPr lang="fr-CH" dirty="0">
              <a:solidFill>
                <a:schemeClr val="bg1"/>
              </a:solidFill>
            </a:endParaRPr>
          </a:p>
        </p:txBody>
      </p:sp>
      <p:pic>
        <p:nvPicPr>
          <p:cNvPr id="6" name="Image 5">
            <a:extLst>
              <a:ext uri="{FF2B5EF4-FFF2-40B4-BE49-F238E27FC236}">
                <a16:creationId xmlns:a16="http://schemas.microsoft.com/office/drawing/2014/main" id="{2B784ACB-95BA-3022-EA28-4AF3658A5AE1}"/>
              </a:ext>
            </a:extLst>
          </p:cNvPr>
          <p:cNvPicPr>
            <a:picLocks noChangeAspect="1"/>
          </p:cNvPicPr>
          <p:nvPr/>
        </p:nvPicPr>
        <p:blipFill rotWithShape="1">
          <a:blip r:embed="rId4"/>
          <a:srcRect b="82302"/>
          <a:stretch/>
        </p:blipFill>
        <p:spPr>
          <a:xfrm>
            <a:off x="5228032" y="911666"/>
            <a:ext cx="5761219" cy="927913"/>
          </a:xfrm>
          <a:prstGeom prst="rect">
            <a:avLst/>
          </a:prstGeom>
        </p:spPr>
      </p:pic>
      <p:pic>
        <p:nvPicPr>
          <p:cNvPr id="19" name="Image 18">
            <a:extLst>
              <a:ext uri="{FF2B5EF4-FFF2-40B4-BE49-F238E27FC236}">
                <a16:creationId xmlns:a16="http://schemas.microsoft.com/office/drawing/2014/main" id="{F1AC7C84-45FA-84F3-729A-298C00D74D70}"/>
              </a:ext>
            </a:extLst>
          </p:cNvPr>
          <p:cNvPicPr>
            <a:picLocks noChangeAspect="1"/>
          </p:cNvPicPr>
          <p:nvPr/>
        </p:nvPicPr>
        <p:blipFill rotWithShape="1">
          <a:blip r:embed="rId4"/>
          <a:srcRect t="52316" b="12003"/>
          <a:stretch/>
        </p:blipFill>
        <p:spPr>
          <a:xfrm>
            <a:off x="5228032" y="3654603"/>
            <a:ext cx="5761219" cy="1870772"/>
          </a:xfrm>
          <a:prstGeom prst="rect">
            <a:avLst/>
          </a:prstGeom>
        </p:spPr>
      </p:pic>
      <p:pic>
        <p:nvPicPr>
          <p:cNvPr id="20" name="Image 19">
            <a:extLst>
              <a:ext uri="{FF2B5EF4-FFF2-40B4-BE49-F238E27FC236}">
                <a16:creationId xmlns:a16="http://schemas.microsoft.com/office/drawing/2014/main" id="{5C053B44-E565-B60D-CE2E-80D91B6432C6}"/>
              </a:ext>
            </a:extLst>
          </p:cNvPr>
          <p:cNvPicPr>
            <a:picLocks noChangeAspect="1"/>
          </p:cNvPicPr>
          <p:nvPr/>
        </p:nvPicPr>
        <p:blipFill rotWithShape="1">
          <a:blip r:embed="rId4"/>
          <a:srcRect t="17698" b="47684"/>
          <a:stretch/>
        </p:blipFill>
        <p:spPr>
          <a:xfrm>
            <a:off x="5228032" y="1839579"/>
            <a:ext cx="5761219" cy="1815024"/>
          </a:xfrm>
          <a:prstGeom prst="rect">
            <a:avLst/>
          </a:prstGeom>
        </p:spPr>
      </p:pic>
    </p:spTree>
    <p:extLst>
      <p:ext uri="{BB962C8B-B14F-4D97-AF65-F5344CB8AC3E}">
        <p14:creationId xmlns:p14="http://schemas.microsoft.com/office/powerpoint/2010/main" val="179982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24BDD9D-20B6-40E3-9E28-6CE30794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36" name="Rectangle 35">
            <a:extLst>
              <a:ext uri="{FF2B5EF4-FFF2-40B4-BE49-F238E27FC236}">
                <a16:creationId xmlns:a16="http://schemas.microsoft.com/office/drawing/2014/main" id="{22C07570-D389-43F2-853C-1F7B8790F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TextBox 4">
            <a:extLst>
              <a:ext uri="{FF2B5EF4-FFF2-40B4-BE49-F238E27FC236}">
                <a16:creationId xmlns:a16="http://schemas.microsoft.com/office/drawing/2014/main" id="{BFBAD10B-613D-41FB-B077-779898450D5E}"/>
              </a:ext>
            </a:extLst>
          </p:cNvPr>
          <p:cNvSpPr txBox="1"/>
          <p:nvPr/>
        </p:nvSpPr>
        <p:spPr>
          <a:xfrm>
            <a:off x="1202749" y="168473"/>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Explications techniques</a:t>
            </a:r>
          </a:p>
        </p:txBody>
      </p:sp>
      <p:sp>
        <p:nvSpPr>
          <p:cNvPr id="26" name="Sous-titre 25">
            <a:extLst>
              <a:ext uri="{FF2B5EF4-FFF2-40B4-BE49-F238E27FC236}">
                <a16:creationId xmlns:a16="http://schemas.microsoft.com/office/drawing/2014/main" id="{691C461F-8270-4792-A900-B7135E2047F9}"/>
              </a:ext>
            </a:extLst>
          </p:cNvPr>
          <p:cNvSpPr>
            <a:spLocks noGrp="1"/>
          </p:cNvSpPr>
          <p:nvPr>
            <p:ph type="subTitle" idx="1"/>
          </p:nvPr>
        </p:nvSpPr>
        <p:spPr>
          <a:xfrm>
            <a:off x="399282" y="1393088"/>
            <a:ext cx="11235506" cy="4817151"/>
          </a:xfrm>
        </p:spPr>
        <p:txBody>
          <a:bodyPr>
            <a:normAutofit/>
          </a:bodyPr>
          <a:lstStyle/>
          <a:p>
            <a:pPr marL="342900"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Architecture du projet</a:t>
            </a:r>
          </a:p>
          <a:p>
            <a:pPr marL="800100" lvl="1"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RPI Satellite</a:t>
            </a:r>
            <a:endParaRPr lang="fr-CH" i="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800100" lvl="1" indent="-342900" algn="l">
              <a:lnSpc>
                <a:spcPct val="150000"/>
              </a:lnSpc>
              <a:spcBef>
                <a:spcPts val="1800"/>
              </a:spcBef>
              <a:buFont typeface="Arial" panose="020B0604020202020204" pitchFamily="34" charset="0"/>
              <a:buChar char="•"/>
            </a:pPr>
            <a:r>
              <a:rPr lang="fr-CH" dirty="0" err="1">
                <a:solidFill>
                  <a:schemeClr val="bg1"/>
                </a:solidFill>
                <a:latin typeface="Open Sans" panose="020B0606030504020204" pitchFamily="34" charset="0"/>
                <a:ea typeface="Open Sans" panose="020B0606030504020204" pitchFamily="34" charset="0"/>
                <a:cs typeface="Open Sans" panose="020B0606030504020204" pitchFamily="34" charset="0"/>
              </a:rPr>
              <a:t>Brocker</a:t>
            </a: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 MQTT</a:t>
            </a:r>
          </a:p>
          <a:p>
            <a:pPr marL="800100" lvl="1" indent="-342900" algn="l">
              <a:lnSpc>
                <a:spcPct val="150000"/>
              </a:lnSpc>
              <a:spcBef>
                <a:spcPts val="1800"/>
              </a:spcBef>
              <a:buFont typeface="Arial" panose="020B0604020202020204" pitchFamily="34" charset="0"/>
              <a:buChar char="•"/>
            </a:pPr>
            <a:r>
              <a:rPr lang="fr-CH" dirty="0" err="1">
                <a:solidFill>
                  <a:schemeClr val="bg1"/>
                </a:solidFill>
                <a:latin typeface="Open Sans" panose="020B0606030504020204" pitchFamily="34" charset="0"/>
                <a:ea typeface="Open Sans" panose="020B0606030504020204" pitchFamily="34" charset="0"/>
                <a:cs typeface="Open Sans" panose="020B0606030504020204" pitchFamily="34" charset="0"/>
              </a:rPr>
              <a:t>InfluxDB</a:t>
            </a:r>
            <a:endPar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800100" lvl="1" indent="-342900" algn="l">
              <a:lnSpc>
                <a:spcPct val="150000"/>
              </a:lnSpc>
              <a:spcBef>
                <a:spcPts val="1800"/>
              </a:spcBef>
              <a:buFont typeface="Arial" panose="020B0604020202020204" pitchFamily="34" charset="0"/>
              <a:buChar char="•"/>
            </a:pPr>
            <a:r>
              <a:rPr lang="fr-CH" dirty="0" err="1">
                <a:solidFill>
                  <a:schemeClr val="bg1"/>
                </a:solidFill>
                <a:latin typeface="Open Sans" panose="020B0606030504020204" pitchFamily="34" charset="0"/>
                <a:ea typeface="Open Sans" panose="020B0606030504020204" pitchFamily="34" charset="0"/>
                <a:cs typeface="Open Sans" panose="020B0606030504020204" pitchFamily="34" charset="0"/>
              </a:rPr>
              <a:t>Grafana</a:t>
            </a:r>
            <a:endPar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8" name="Groupe 7">
            <a:extLst>
              <a:ext uri="{FF2B5EF4-FFF2-40B4-BE49-F238E27FC236}">
                <a16:creationId xmlns:a16="http://schemas.microsoft.com/office/drawing/2014/main" id="{5C16C7DD-D24A-4262-B2D0-426E83C04E5F}"/>
              </a:ext>
            </a:extLst>
          </p:cNvPr>
          <p:cNvGrpSpPr/>
          <p:nvPr/>
        </p:nvGrpSpPr>
        <p:grpSpPr>
          <a:xfrm>
            <a:off x="-484642" y="6229350"/>
            <a:ext cx="12676642" cy="628650"/>
            <a:chOff x="-484642" y="6229350"/>
            <a:chExt cx="12676642" cy="628650"/>
          </a:xfrm>
        </p:grpSpPr>
        <p:grpSp>
          <p:nvGrpSpPr>
            <p:cNvPr id="9" name="Group 3">
              <a:extLst>
                <a:ext uri="{FF2B5EF4-FFF2-40B4-BE49-F238E27FC236}">
                  <a16:creationId xmlns:a16="http://schemas.microsoft.com/office/drawing/2014/main" id="{5D651D4F-B8F6-4B90-B9C4-8D4685058C28}"/>
                </a:ext>
              </a:extLst>
            </p:cNvPr>
            <p:cNvGrpSpPr/>
            <p:nvPr/>
          </p:nvGrpSpPr>
          <p:grpSpPr>
            <a:xfrm>
              <a:off x="-484642" y="6229350"/>
              <a:ext cx="12676642" cy="628650"/>
              <a:chOff x="2189480" y="2153920"/>
              <a:chExt cx="7213599" cy="1137920"/>
            </a:xfrm>
            <a:solidFill>
              <a:schemeClr val="bg1"/>
            </a:solidFill>
          </p:grpSpPr>
          <p:sp>
            <p:nvSpPr>
              <p:cNvPr id="12" name="Arrow: Chevron 2">
                <a:extLst>
                  <a:ext uri="{FF2B5EF4-FFF2-40B4-BE49-F238E27FC236}">
                    <a16:creationId xmlns:a16="http://schemas.microsoft.com/office/drawing/2014/main" id="{282C419D-BDA6-48EB-BA6B-75002DD5729F}"/>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AA8092F-DB39-4146-B62D-28C4AD14C771}"/>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0" name="Image 9">
              <a:extLst>
                <a:ext uri="{FF2B5EF4-FFF2-40B4-BE49-F238E27FC236}">
                  <a16:creationId xmlns:a16="http://schemas.microsoft.com/office/drawing/2014/main" id="{E96777B5-F0C6-4D16-AFD9-64C60E37D6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11" name="Oval 36">
              <a:extLst>
                <a:ext uri="{FF2B5EF4-FFF2-40B4-BE49-F238E27FC236}">
                  <a16:creationId xmlns:a16="http://schemas.microsoft.com/office/drawing/2014/main" id="{5FE24C0F-F03D-4439-A7C9-ED4D9D61ACEE}"/>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6</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sp>
        <p:nvSpPr>
          <p:cNvPr id="18" name="ZoneTexte 17">
            <a:extLst>
              <a:ext uri="{FF2B5EF4-FFF2-40B4-BE49-F238E27FC236}">
                <a16:creationId xmlns:a16="http://schemas.microsoft.com/office/drawing/2014/main" id="{CA85F80D-4F98-441E-9A87-14C24B1D779D}"/>
              </a:ext>
            </a:extLst>
          </p:cNvPr>
          <p:cNvSpPr txBox="1"/>
          <p:nvPr/>
        </p:nvSpPr>
        <p:spPr>
          <a:xfrm>
            <a:off x="4137731" y="4822088"/>
            <a:ext cx="1958267" cy="369332"/>
          </a:xfrm>
          <a:prstGeom prst="rect">
            <a:avLst/>
          </a:prstGeom>
          <a:noFill/>
        </p:spPr>
        <p:txBody>
          <a:bodyPr wrap="square" rtlCol="0">
            <a:spAutoFit/>
          </a:bodyPr>
          <a:lstStyle/>
          <a:p>
            <a:endParaRPr lang="fr-CH" dirty="0">
              <a:solidFill>
                <a:schemeClr val="bg1"/>
              </a:solidFill>
            </a:endParaRPr>
          </a:p>
        </p:txBody>
      </p:sp>
      <p:pic>
        <p:nvPicPr>
          <p:cNvPr id="16" name="Image 15">
            <a:extLst>
              <a:ext uri="{FF2B5EF4-FFF2-40B4-BE49-F238E27FC236}">
                <a16:creationId xmlns:a16="http://schemas.microsoft.com/office/drawing/2014/main" id="{B28305CF-FF04-3E3A-5433-42747B1EFE9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10473" y="1701710"/>
            <a:ext cx="7559622" cy="3269003"/>
          </a:xfrm>
          <a:prstGeom prst="rect">
            <a:avLst/>
          </a:prstGeom>
          <a:noFill/>
          <a:ln>
            <a:noFill/>
          </a:ln>
        </p:spPr>
      </p:pic>
    </p:spTree>
    <p:extLst>
      <p:ext uri="{BB962C8B-B14F-4D97-AF65-F5344CB8AC3E}">
        <p14:creationId xmlns:p14="http://schemas.microsoft.com/office/powerpoint/2010/main" val="384175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24BDD9D-20B6-40E3-9E28-6CE30794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36" name="Rectangle 35">
            <a:extLst>
              <a:ext uri="{FF2B5EF4-FFF2-40B4-BE49-F238E27FC236}">
                <a16:creationId xmlns:a16="http://schemas.microsoft.com/office/drawing/2014/main" id="{22C07570-D389-43F2-853C-1F7B8790F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TextBox 4">
            <a:extLst>
              <a:ext uri="{FF2B5EF4-FFF2-40B4-BE49-F238E27FC236}">
                <a16:creationId xmlns:a16="http://schemas.microsoft.com/office/drawing/2014/main" id="{BFBAD10B-613D-41FB-B077-779898450D5E}"/>
              </a:ext>
            </a:extLst>
          </p:cNvPr>
          <p:cNvSpPr txBox="1"/>
          <p:nvPr/>
        </p:nvSpPr>
        <p:spPr>
          <a:xfrm>
            <a:off x="1202749" y="168473"/>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Explications techniques</a:t>
            </a:r>
          </a:p>
        </p:txBody>
      </p:sp>
      <p:sp>
        <p:nvSpPr>
          <p:cNvPr id="26" name="Sous-titre 25">
            <a:extLst>
              <a:ext uri="{FF2B5EF4-FFF2-40B4-BE49-F238E27FC236}">
                <a16:creationId xmlns:a16="http://schemas.microsoft.com/office/drawing/2014/main" id="{691C461F-8270-4792-A900-B7135E2047F9}"/>
              </a:ext>
            </a:extLst>
          </p:cNvPr>
          <p:cNvSpPr>
            <a:spLocks noGrp="1"/>
          </p:cNvSpPr>
          <p:nvPr>
            <p:ph type="subTitle" idx="1"/>
          </p:nvPr>
        </p:nvSpPr>
        <p:spPr>
          <a:xfrm>
            <a:off x="399282" y="1393088"/>
            <a:ext cx="11235506" cy="4817151"/>
          </a:xfrm>
        </p:spPr>
        <p:txBody>
          <a:bodyPr>
            <a:normAutofit/>
          </a:bodyPr>
          <a:lstStyle/>
          <a:p>
            <a:pPr marL="342900"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Analyse des mesures</a:t>
            </a:r>
          </a:p>
          <a:p>
            <a:pPr marL="800100" lvl="1"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Détection de feux sur une image, avec </a:t>
            </a:r>
            <a:r>
              <a:rPr lang="fr-CH" i="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fire-detection-cnn</a:t>
            </a:r>
            <a:endParaRPr lang="fr-CH" i="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800100" lvl="1"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grpSp>
        <p:nvGrpSpPr>
          <p:cNvPr id="8" name="Groupe 7">
            <a:extLst>
              <a:ext uri="{FF2B5EF4-FFF2-40B4-BE49-F238E27FC236}">
                <a16:creationId xmlns:a16="http://schemas.microsoft.com/office/drawing/2014/main" id="{5C16C7DD-D24A-4262-B2D0-426E83C04E5F}"/>
              </a:ext>
            </a:extLst>
          </p:cNvPr>
          <p:cNvGrpSpPr/>
          <p:nvPr/>
        </p:nvGrpSpPr>
        <p:grpSpPr>
          <a:xfrm>
            <a:off x="-484642" y="6229350"/>
            <a:ext cx="12676642" cy="628650"/>
            <a:chOff x="-484642" y="6229350"/>
            <a:chExt cx="12676642" cy="628650"/>
          </a:xfrm>
        </p:grpSpPr>
        <p:grpSp>
          <p:nvGrpSpPr>
            <p:cNvPr id="9" name="Group 3">
              <a:extLst>
                <a:ext uri="{FF2B5EF4-FFF2-40B4-BE49-F238E27FC236}">
                  <a16:creationId xmlns:a16="http://schemas.microsoft.com/office/drawing/2014/main" id="{5D651D4F-B8F6-4B90-B9C4-8D4685058C28}"/>
                </a:ext>
              </a:extLst>
            </p:cNvPr>
            <p:cNvGrpSpPr/>
            <p:nvPr/>
          </p:nvGrpSpPr>
          <p:grpSpPr>
            <a:xfrm>
              <a:off x="-484642" y="6229350"/>
              <a:ext cx="12676642" cy="628650"/>
              <a:chOff x="2189480" y="2153920"/>
              <a:chExt cx="7213599" cy="1137920"/>
            </a:xfrm>
            <a:solidFill>
              <a:schemeClr val="bg1"/>
            </a:solidFill>
          </p:grpSpPr>
          <p:sp>
            <p:nvSpPr>
              <p:cNvPr id="12" name="Arrow: Chevron 2">
                <a:extLst>
                  <a:ext uri="{FF2B5EF4-FFF2-40B4-BE49-F238E27FC236}">
                    <a16:creationId xmlns:a16="http://schemas.microsoft.com/office/drawing/2014/main" id="{282C419D-BDA6-48EB-BA6B-75002DD5729F}"/>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AA8092F-DB39-4146-B62D-28C4AD14C771}"/>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0" name="Image 9">
              <a:extLst>
                <a:ext uri="{FF2B5EF4-FFF2-40B4-BE49-F238E27FC236}">
                  <a16:creationId xmlns:a16="http://schemas.microsoft.com/office/drawing/2014/main" id="{E96777B5-F0C6-4D16-AFD9-64C60E37D6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11" name="Oval 36">
              <a:extLst>
                <a:ext uri="{FF2B5EF4-FFF2-40B4-BE49-F238E27FC236}">
                  <a16:creationId xmlns:a16="http://schemas.microsoft.com/office/drawing/2014/main" id="{5FE24C0F-F03D-4439-A7C9-ED4D9D61ACEE}"/>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7</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sp>
        <p:nvSpPr>
          <p:cNvPr id="18" name="ZoneTexte 17">
            <a:extLst>
              <a:ext uri="{FF2B5EF4-FFF2-40B4-BE49-F238E27FC236}">
                <a16:creationId xmlns:a16="http://schemas.microsoft.com/office/drawing/2014/main" id="{CA85F80D-4F98-441E-9A87-14C24B1D779D}"/>
              </a:ext>
            </a:extLst>
          </p:cNvPr>
          <p:cNvSpPr txBox="1"/>
          <p:nvPr/>
        </p:nvSpPr>
        <p:spPr>
          <a:xfrm>
            <a:off x="4137731" y="4822088"/>
            <a:ext cx="1958267" cy="369332"/>
          </a:xfrm>
          <a:prstGeom prst="rect">
            <a:avLst/>
          </a:prstGeom>
          <a:noFill/>
        </p:spPr>
        <p:txBody>
          <a:bodyPr wrap="square" rtlCol="0">
            <a:spAutoFit/>
          </a:bodyPr>
          <a:lstStyle/>
          <a:p>
            <a:endParaRPr lang="fr-CH" dirty="0">
              <a:solidFill>
                <a:schemeClr val="bg1"/>
              </a:solidFill>
            </a:endParaRPr>
          </a:p>
        </p:txBody>
      </p:sp>
    </p:spTree>
    <p:extLst>
      <p:ext uri="{BB962C8B-B14F-4D97-AF65-F5344CB8AC3E}">
        <p14:creationId xmlns:p14="http://schemas.microsoft.com/office/powerpoint/2010/main" val="399649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24BDD9D-20B6-40E3-9E28-6CE30794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36" name="Rectangle 35">
            <a:extLst>
              <a:ext uri="{FF2B5EF4-FFF2-40B4-BE49-F238E27FC236}">
                <a16:creationId xmlns:a16="http://schemas.microsoft.com/office/drawing/2014/main" id="{22C07570-D389-43F2-853C-1F7B8790F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TextBox 4">
            <a:extLst>
              <a:ext uri="{FF2B5EF4-FFF2-40B4-BE49-F238E27FC236}">
                <a16:creationId xmlns:a16="http://schemas.microsoft.com/office/drawing/2014/main" id="{BFBAD10B-613D-41FB-B077-779898450D5E}"/>
              </a:ext>
            </a:extLst>
          </p:cNvPr>
          <p:cNvSpPr txBox="1"/>
          <p:nvPr/>
        </p:nvSpPr>
        <p:spPr>
          <a:xfrm>
            <a:off x="1202749" y="168473"/>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Démonstration</a:t>
            </a:r>
            <a:endPar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6" name="Sous-titre 25">
            <a:extLst>
              <a:ext uri="{FF2B5EF4-FFF2-40B4-BE49-F238E27FC236}">
                <a16:creationId xmlns:a16="http://schemas.microsoft.com/office/drawing/2014/main" id="{691C461F-8270-4792-A900-B7135E2047F9}"/>
              </a:ext>
            </a:extLst>
          </p:cNvPr>
          <p:cNvSpPr>
            <a:spLocks noGrp="1"/>
          </p:cNvSpPr>
          <p:nvPr>
            <p:ph type="subTitle" idx="1"/>
          </p:nvPr>
        </p:nvSpPr>
        <p:spPr>
          <a:xfrm>
            <a:off x="399282" y="1393088"/>
            <a:ext cx="11235506" cy="4817151"/>
          </a:xfrm>
        </p:spPr>
        <p:txBody>
          <a:bodyPr>
            <a:normAutofit/>
          </a:bodyPr>
          <a:lstStyle/>
          <a:p>
            <a:pPr marL="342900" indent="-342900" algn="l">
              <a:spcBef>
                <a:spcPts val="1800"/>
              </a:spcBef>
              <a:buFont typeface="Arial" panose="020B0604020202020204" pitchFamily="34" charset="0"/>
              <a:buChar char="•"/>
            </a:pPr>
            <a:endPar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l">
              <a:spcBef>
                <a:spcPts val="1800"/>
              </a:spcBef>
              <a:buFont typeface="Arial" panose="020B0604020202020204" pitchFamily="34" charset="0"/>
              <a:buChar char="•"/>
            </a:pPr>
            <a:endPar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l">
              <a:spcBef>
                <a:spcPts val="1800"/>
              </a:spcBef>
              <a:buFont typeface="Arial" panose="020B0604020202020204" pitchFamily="34" charset="0"/>
              <a:buChar char="•"/>
            </a:pPr>
            <a:endPar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Démo live</a:t>
            </a:r>
          </a:p>
        </p:txBody>
      </p:sp>
      <p:grpSp>
        <p:nvGrpSpPr>
          <p:cNvPr id="8" name="Groupe 7">
            <a:extLst>
              <a:ext uri="{FF2B5EF4-FFF2-40B4-BE49-F238E27FC236}">
                <a16:creationId xmlns:a16="http://schemas.microsoft.com/office/drawing/2014/main" id="{5C16C7DD-D24A-4262-B2D0-426E83C04E5F}"/>
              </a:ext>
            </a:extLst>
          </p:cNvPr>
          <p:cNvGrpSpPr/>
          <p:nvPr/>
        </p:nvGrpSpPr>
        <p:grpSpPr>
          <a:xfrm>
            <a:off x="-484642" y="6229350"/>
            <a:ext cx="12676642" cy="628650"/>
            <a:chOff x="-484642" y="6229350"/>
            <a:chExt cx="12676642" cy="628650"/>
          </a:xfrm>
        </p:grpSpPr>
        <p:grpSp>
          <p:nvGrpSpPr>
            <p:cNvPr id="9" name="Group 3">
              <a:extLst>
                <a:ext uri="{FF2B5EF4-FFF2-40B4-BE49-F238E27FC236}">
                  <a16:creationId xmlns:a16="http://schemas.microsoft.com/office/drawing/2014/main" id="{5D651D4F-B8F6-4B90-B9C4-8D4685058C28}"/>
                </a:ext>
              </a:extLst>
            </p:cNvPr>
            <p:cNvGrpSpPr/>
            <p:nvPr/>
          </p:nvGrpSpPr>
          <p:grpSpPr>
            <a:xfrm>
              <a:off x="-484642" y="6229350"/>
              <a:ext cx="12676642" cy="628650"/>
              <a:chOff x="2189480" y="2153920"/>
              <a:chExt cx="7213599" cy="1137920"/>
            </a:xfrm>
            <a:solidFill>
              <a:schemeClr val="bg1"/>
            </a:solidFill>
          </p:grpSpPr>
          <p:sp>
            <p:nvSpPr>
              <p:cNvPr id="12" name="Arrow: Chevron 2">
                <a:extLst>
                  <a:ext uri="{FF2B5EF4-FFF2-40B4-BE49-F238E27FC236}">
                    <a16:creationId xmlns:a16="http://schemas.microsoft.com/office/drawing/2014/main" id="{282C419D-BDA6-48EB-BA6B-75002DD5729F}"/>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AA8092F-DB39-4146-B62D-28C4AD14C771}"/>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0" name="Image 9">
              <a:extLst>
                <a:ext uri="{FF2B5EF4-FFF2-40B4-BE49-F238E27FC236}">
                  <a16:creationId xmlns:a16="http://schemas.microsoft.com/office/drawing/2014/main" id="{E96777B5-F0C6-4D16-AFD9-64C60E37D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11" name="Oval 36">
              <a:extLst>
                <a:ext uri="{FF2B5EF4-FFF2-40B4-BE49-F238E27FC236}">
                  <a16:creationId xmlns:a16="http://schemas.microsoft.com/office/drawing/2014/main" id="{5FE24C0F-F03D-4439-A7C9-ED4D9D61ACEE}"/>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8</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spTree>
    <p:extLst>
      <p:ext uri="{BB962C8B-B14F-4D97-AF65-F5344CB8AC3E}">
        <p14:creationId xmlns:p14="http://schemas.microsoft.com/office/powerpoint/2010/main" val="884732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1" name="TextBox 60">
            <a:extLst>
              <a:ext uri="{FF2B5EF4-FFF2-40B4-BE49-F238E27FC236}">
                <a16:creationId xmlns:a16="http://schemas.microsoft.com/office/drawing/2014/main" id="{49A43FFE-B7FB-4794-AB7B-3A11AA3E6275}"/>
              </a:ext>
            </a:extLst>
          </p:cNvPr>
          <p:cNvSpPr txBox="1"/>
          <p:nvPr/>
        </p:nvSpPr>
        <p:spPr>
          <a:xfrm>
            <a:off x="396240" y="345009"/>
            <a:ext cx="11218718"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500" b="0" i="0" u="none" strike="noStrike" kern="1200" cap="none" spc="0" normalizeH="0" baseline="0" noProof="0" dirty="0">
                <a:ln>
                  <a:noFill/>
                </a:ln>
                <a:solidFill>
                  <a:srgbClr val="FFFFFF"/>
                </a:solidFill>
                <a:effectLst/>
                <a:uLnTx/>
                <a:uFillTx/>
                <a:latin typeface="Noto Sans" panose="020B0502040504020204"/>
                <a:ea typeface="+mn-ea"/>
                <a:cs typeface="+mn-cs"/>
              </a:rPr>
              <a:t>Limitations et perspectives</a:t>
            </a:r>
          </a:p>
        </p:txBody>
      </p:sp>
      <p:grpSp>
        <p:nvGrpSpPr>
          <p:cNvPr id="3" name="Groupe 2">
            <a:extLst>
              <a:ext uri="{FF2B5EF4-FFF2-40B4-BE49-F238E27FC236}">
                <a16:creationId xmlns:a16="http://schemas.microsoft.com/office/drawing/2014/main" id="{931AE694-202F-4BF1-A255-A003B0E8E32D}"/>
              </a:ext>
            </a:extLst>
          </p:cNvPr>
          <p:cNvGrpSpPr/>
          <p:nvPr/>
        </p:nvGrpSpPr>
        <p:grpSpPr>
          <a:xfrm>
            <a:off x="7351399" y="1390261"/>
            <a:ext cx="3365103" cy="4532782"/>
            <a:chOff x="4953285" y="520572"/>
            <a:chExt cx="4252781" cy="5514439"/>
          </a:xfrm>
        </p:grpSpPr>
        <p:sp>
          <p:nvSpPr>
            <p:cNvPr id="2" name="Arrow: Right 1">
              <a:extLst>
                <a:ext uri="{FF2B5EF4-FFF2-40B4-BE49-F238E27FC236}">
                  <a16:creationId xmlns:a16="http://schemas.microsoft.com/office/drawing/2014/main" id="{4F5C68CB-A2D2-4C70-9D75-BC96E3AAD201}"/>
                </a:ext>
              </a:extLst>
            </p:cNvPr>
            <p:cNvSpPr/>
            <p:nvPr/>
          </p:nvSpPr>
          <p:spPr>
            <a:xfrm rot="18900000">
              <a:off x="4953285" y="3174254"/>
              <a:ext cx="3388474" cy="2860757"/>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2" name="Group 41">
              <a:extLst>
                <a:ext uri="{FF2B5EF4-FFF2-40B4-BE49-F238E27FC236}">
                  <a16:creationId xmlns:a16="http://schemas.microsoft.com/office/drawing/2014/main" id="{3FF928F7-868A-4079-9A82-65FFBED2012C}"/>
                </a:ext>
              </a:extLst>
            </p:cNvPr>
            <p:cNvGrpSpPr/>
            <p:nvPr/>
          </p:nvGrpSpPr>
          <p:grpSpPr>
            <a:xfrm>
              <a:off x="6608755" y="520572"/>
              <a:ext cx="2597311" cy="2865134"/>
              <a:chOff x="6773279" y="944264"/>
              <a:chExt cx="2205596" cy="2433027"/>
            </a:xfrm>
          </p:grpSpPr>
          <p:grpSp>
            <p:nvGrpSpPr>
              <p:cNvPr id="41" name="Group 40">
                <a:extLst>
                  <a:ext uri="{FF2B5EF4-FFF2-40B4-BE49-F238E27FC236}">
                    <a16:creationId xmlns:a16="http://schemas.microsoft.com/office/drawing/2014/main" id="{769824AD-8EBC-4BD3-887E-4BAB16A3E01F}"/>
                  </a:ext>
                </a:extLst>
              </p:cNvPr>
              <p:cNvGrpSpPr/>
              <p:nvPr/>
            </p:nvGrpSpPr>
            <p:grpSpPr>
              <a:xfrm>
                <a:off x="7415151" y="951581"/>
                <a:ext cx="1563724" cy="390870"/>
                <a:chOff x="7732677" y="1165535"/>
                <a:chExt cx="1563724" cy="390870"/>
              </a:xfrm>
            </p:grpSpPr>
            <p:sp>
              <p:nvSpPr>
                <p:cNvPr id="22" name="Freeform 5">
                  <a:extLst>
                    <a:ext uri="{FF2B5EF4-FFF2-40B4-BE49-F238E27FC236}">
                      <a16:creationId xmlns:a16="http://schemas.microsoft.com/office/drawing/2014/main" id="{936773F0-22C1-4CF9-A9EB-FE4A2CC727DE}"/>
                    </a:ext>
                  </a:extLst>
                </p:cNvPr>
                <p:cNvSpPr>
                  <a:spLocks/>
                </p:cNvSpPr>
                <p:nvPr/>
              </p:nvSpPr>
              <p:spPr bwMode="auto">
                <a:xfrm>
                  <a:off x="7771801" y="1165535"/>
                  <a:ext cx="1410897" cy="390870"/>
                </a:xfrm>
                <a:custGeom>
                  <a:avLst/>
                  <a:gdLst>
                    <a:gd name="T0" fmla="*/ 1154 w 1154"/>
                    <a:gd name="T1" fmla="*/ 641 h 641"/>
                    <a:gd name="T2" fmla="*/ 0 w 1154"/>
                    <a:gd name="T3" fmla="*/ 436 h 641"/>
                    <a:gd name="T4" fmla="*/ 0 w 1154"/>
                    <a:gd name="T5" fmla="*/ 205 h 641"/>
                    <a:gd name="T6" fmla="*/ 1154 w 1154"/>
                    <a:gd name="T7" fmla="*/ 0 h 641"/>
                    <a:gd name="T8" fmla="*/ 1154 w 1154"/>
                    <a:gd name="T9" fmla="*/ 641 h 641"/>
                  </a:gdLst>
                  <a:ahLst/>
                  <a:cxnLst>
                    <a:cxn ang="0">
                      <a:pos x="T0" y="T1"/>
                    </a:cxn>
                    <a:cxn ang="0">
                      <a:pos x="T2" y="T3"/>
                    </a:cxn>
                    <a:cxn ang="0">
                      <a:pos x="T4" y="T5"/>
                    </a:cxn>
                    <a:cxn ang="0">
                      <a:pos x="T6" y="T7"/>
                    </a:cxn>
                    <a:cxn ang="0">
                      <a:pos x="T8" y="T9"/>
                    </a:cxn>
                  </a:cxnLst>
                  <a:rect l="0" t="0" r="r" b="b"/>
                  <a:pathLst>
                    <a:path w="1154" h="641">
                      <a:moveTo>
                        <a:pt x="1154" y="641"/>
                      </a:moveTo>
                      <a:lnTo>
                        <a:pt x="0" y="436"/>
                      </a:lnTo>
                      <a:lnTo>
                        <a:pt x="0" y="205"/>
                      </a:lnTo>
                      <a:lnTo>
                        <a:pt x="1154" y="0"/>
                      </a:lnTo>
                      <a:lnTo>
                        <a:pt x="1154" y="64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3" name="Oval 6">
                  <a:extLst>
                    <a:ext uri="{FF2B5EF4-FFF2-40B4-BE49-F238E27FC236}">
                      <a16:creationId xmlns:a16="http://schemas.microsoft.com/office/drawing/2014/main" id="{5C6EB885-5322-4CF3-B39A-8F28BDACA473}"/>
                    </a:ext>
                  </a:extLst>
                </p:cNvPr>
                <p:cNvSpPr>
                  <a:spLocks noChangeArrowheads="1"/>
                </p:cNvSpPr>
                <p:nvPr/>
              </p:nvSpPr>
              <p:spPr bwMode="auto">
                <a:xfrm>
                  <a:off x="9084889" y="1165535"/>
                  <a:ext cx="211512" cy="390870"/>
                </a:xfrm>
                <a:prstGeom prst="ellipse">
                  <a:avLst/>
                </a:pr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4" name="Oval 7">
                  <a:extLst>
                    <a:ext uri="{FF2B5EF4-FFF2-40B4-BE49-F238E27FC236}">
                      <a16:creationId xmlns:a16="http://schemas.microsoft.com/office/drawing/2014/main" id="{F15B7B6F-6D56-4CB0-801C-57991AB345F8}"/>
                    </a:ext>
                  </a:extLst>
                </p:cNvPr>
                <p:cNvSpPr>
                  <a:spLocks noChangeArrowheads="1"/>
                </p:cNvSpPr>
                <p:nvPr/>
              </p:nvSpPr>
              <p:spPr bwMode="auto">
                <a:xfrm>
                  <a:off x="9119122" y="1215537"/>
                  <a:ext cx="157717" cy="290866"/>
                </a:xfrm>
                <a:prstGeom prst="ellipse">
                  <a:avLst/>
                </a:prstGeom>
                <a:solidFill>
                  <a:schemeClr val="accent4">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5" name="Oval 8">
                  <a:extLst>
                    <a:ext uri="{FF2B5EF4-FFF2-40B4-BE49-F238E27FC236}">
                      <a16:creationId xmlns:a16="http://schemas.microsoft.com/office/drawing/2014/main" id="{76605E11-A427-4215-BCE7-00CDED3D14C6}"/>
                    </a:ext>
                  </a:extLst>
                </p:cNvPr>
                <p:cNvSpPr>
                  <a:spLocks noChangeArrowheads="1"/>
                </p:cNvSpPr>
                <p:nvPr/>
              </p:nvSpPr>
              <p:spPr bwMode="auto">
                <a:xfrm>
                  <a:off x="7732677" y="1290540"/>
                  <a:ext cx="75802" cy="14086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nvGrpSpPr>
              <p:cNvPr id="40" name="Group 39">
                <a:extLst>
                  <a:ext uri="{FF2B5EF4-FFF2-40B4-BE49-F238E27FC236}">
                    <a16:creationId xmlns:a16="http://schemas.microsoft.com/office/drawing/2014/main" id="{1DB0F12E-CA97-4358-9833-39B3F021EE41}"/>
                  </a:ext>
                </a:extLst>
              </p:cNvPr>
              <p:cNvGrpSpPr/>
              <p:nvPr/>
            </p:nvGrpSpPr>
            <p:grpSpPr>
              <a:xfrm>
                <a:off x="6773279" y="944264"/>
                <a:ext cx="1484254" cy="2433027"/>
                <a:chOff x="7090805" y="1158218"/>
                <a:chExt cx="1484254" cy="2433027"/>
              </a:xfrm>
              <a:solidFill>
                <a:schemeClr val="bg1"/>
              </a:solidFill>
            </p:grpSpPr>
            <p:sp>
              <p:nvSpPr>
                <p:cNvPr id="26" name="Oval 9">
                  <a:extLst>
                    <a:ext uri="{FF2B5EF4-FFF2-40B4-BE49-F238E27FC236}">
                      <a16:creationId xmlns:a16="http://schemas.microsoft.com/office/drawing/2014/main" id="{FD002BC7-39B2-4CA4-8AE7-B088D3E0CBFC}"/>
                    </a:ext>
                  </a:extLst>
                </p:cNvPr>
                <p:cNvSpPr>
                  <a:spLocks noChangeArrowheads="1"/>
                </p:cNvSpPr>
                <p:nvPr/>
              </p:nvSpPr>
              <p:spPr bwMode="auto">
                <a:xfrm>
                  <a:off x="7255858" y="1158218"/>
                  <a:ext cx="442586" cy="44148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7" name="Oval 10">
                  <a:extLst>
                    <a:ext uri="{FF2B5EF4-FFF2-40B4-BE49-F238E27FC236}">
                      <a16:creationId xmlns:a16="http://schemas.microsoft.com/office/drawing/2014/main" id="{2493339C-5C2E-40B4-8816-8DDE4DBC8DCE}"/>
                    </a:ext>
                  </a:extLst>
                </p:cNvPr>
                <p:cNvSpPr>
                  <a:spLocks noChangeArrowheads="1"/>
                </p:cNvSpPr>
                <p:nvPr/>
              </p:nvSpPr>
              <p:spPr bwMode="auto">
                <a:xfrm>
                  <a:off x="7244854" y="1636896"/>
                  <a:ext cx="394904" cy="39330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8" name="Freeform 11">
                  <a:extLst>
                    <a:ext uri="{FF2B5EF4-FFF2-40B4-BE49-F238E27FC236}">
                      <a16:creationId xmlns:a16="http://schemas.microsoft.com/office/drawing/2014/main" id="{5BF598A8-5B66-4042-99AD-D4A70AAF4B27}"/>
                    </a:ext>
                  </a:extLst>
                </p:cNvPr>
                <p:cNvSpPr>
                  <a:spLocks/>
                </p:cNvSpPr>
                <p:nvPr/>
              </p:nvSpPr>
              <p:spPr bwMode="auto">
                <a:xfrm>
                  <a:off x="7244854" y="1698484"/>
                  <a:ext cx="394904" cy="931136"/>
                </a:xfrm>
                <a:custGeom>
                  <a:avLst/>
                  <a:gdLst>
                    <a:gd name="T0" fmla="*/ 473 w 730"/>
                    <a:gd name="T1" fmla="*/ 1730 h 1730"/>
                    <a:gd name="T2" fmla="*/ 257 w 730"/>
                    <a:gd name="T3" fmla="*/ 1730 h 1730"/>
                    <a:gd name="T4" fmla="*/ 0 w 730"/>
                    <a:gd name="T5" fmla="*/ 1473 h 1730"/>
                    <a:gd name="T6" fmla="*/ 0 w 730"/>
                    <a:gd name="T7" fmla="*/ 257 h 1730"/>
                    <a:gd name="T8" fmla="*/ 257 w 730"/>
                    <a:gd name="T9" fmla="*/ 0 h 1730"/>
                    <a:gd name="T10" fmla="*/ 473 w 730"/>
                    <a:gd name="T11" fmla="*/ 0 h 1730"/>
                    <a:gd name="T12" fmla="*/ 730 w 730"/>
                    <a:gd name="T13" fmla="*/ 257 h 1730"/>
                    <a:gd name="T14" fmla="*/ 730 w 730"/>
                    <a:gd name="T15" fmla="*/ 1473 h 1730"/>
                    <a:gd name="T16" fmla="*/ 473 w 730"/>
                    <a:gd name="T1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0" h="1730">
                      <a:moveTo>
                        <a:pt x="473" y="1730"/>
                      </a:moveTo>
                      <a:cubicBezTo>
                        <a:pt x="257" y="1730"/>
                        <a:pt x="257" y="1730"/>
                        <a:pt x="257" y="1730"/>
                      </a:cubicBezTo>
                      <a:cubicBezTo>
                        <a:pt x="116" y="1730"/>
                        <a:pt x="0" y="1614"/>
                        <a:pt x="0" y="1473"/>
                      </a:cubicBezTo>
                      <a:cubicBezTo>
                        <a:pt x="0" y="257"/>
                        <a:pt x="0" y="257"/>
                        <a:pt x="0" y="257"/>
                      </a:cubicBezTo>
                      <a:cubicBezTo>
                        <a:pt x="0" y="116"/>
                        <a:pt x="116" y="0"/>
                        <a:pt x="257" y="0"/>
                      </a:cubicBezTo>
                      <a:cubicBezTo>
                        <a:pt x="473" y="0"/>
                        <a:pt x="473" y="0"/>
                        <a:pt x="473" y="0"/>
                      </a:cubicBezTo>
                      <a:cubicBezTo>
                        <a:pt x="615" y="0"/>
                        <a:pt x="730" y="116"/>
                        <a:pt x="730" y="257"/>
                      </a:cubicBezTo>
                      <a:cubicBezTo>
                        <a:pt x="730" y="1473"/>
                        <a:pt x="730" y="1473"/>
                        <a:pt x="730" y="1473"/>
                      </a:cubicBezTo>
                      <a:cubicBezTo>
                        <a:pt x="730" y="1614"/>
                        <a:pt x="615" y="1730"/>
                        <a:pt x="473" y="17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9" name="Freeform 12">
                  <a:extLst>
                    <a:ext uri="{FF2B5EF4-FFF2-40B4-BE49-F238E27FC236}">
                      <a16:creationId xmlns:a16="http://schemas.microsoft.com/office/drawing/2014/main" id="{A261D9F8-726B-47DE-B092-713F1443DD9C}"/>
                    </a:ext>
                  </a:extLst>
                </p:cNvPr>
                <p:cNvSpPr>
                  <a:spLocks/>
                </p:cNvSpPr>
                <p:nvPr/>
              </p:nvSpPr>
              <p:spPr bwMode="auto">
                <a:xfrm>
                  <a:off x="7340218" y="1624700"/>
                  <a:ext cx="720120" cy="532949"/>
                </a:xfrm>
                <a:custGeom>
                  <a:avLst/>
                  <a:gdLst>
                    <a:gd name="T0" fmla="*/ 1284 w 1333"/>
                    <a:gd name="T1" fmla="*/ 891 h 990"/>
                    <a:gd name="T2" fmla="*/ 1284 w 1333"/>
                    <a:gd name="T3" fmla="*/ 891 h 990"/>
                    <a:gd name="T4" fmla="*/ 1055 w 1333"/>
                    <a:gd name="T5" fmla="*/ 941 h 990"/>
                    <a:gd name="T6" fmla="*/ 99 w 1333"/>
                    <a:gd name="T7" fmla="*/ 327 h 990"/>
                    <a:gd name="T8" fmla="*/ 49 w 1333"/>
                    <a:gd name="T9" fmla="*/ 98 h 990"/>
                    <a:gd name="T10" fmla="*/ 49 w 1333"/>
                    <a:gd name="T11" fmla="*/ 98 h 990"/>
                    <a:gd name="T12" fmla="*/ 278 w 1333"/>
                    <a:gd name="T13" fmla="*/ 49 h 990"/>
                    <a:gd name="T14" fmla="*/ 1234 w 1333"/>
                    <a:gd name="T15" fmla="*/ 663 h 990"/>
                    <a:gd name="T16" fmla="*/ 1284 w 1333"/>
                    <a:gd name="T17" fmla="*/ 891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3" h="990">
                      <a:moveTo>
                        <a:pt x="1284" y="891"/>
                      </a:moveTo>
                      <a:cubicBezTo>
                        <a:pt x="1284" y="891"/>
                        <a:pt x="1284" y="891"/>
                        <a:pt x="1284" y="891"/>
                      </a:cubicBezTo>
                      <a:cubicBezTo>
                        <a:pt x="1234" y="968"/>
                        <a:pt x="1132" y="990"/>
                        <a:pt x="1055" y="941"/>
                      </a:cubicBezTo>
                      <a:cubicBezTo>
                        <a:pt x="99" y="327"/>
                        <a:pt x="99" y="327"/>
                        <a:pt x="99" y="327"/>
                      </a:cubicBezTo>
                      <a:cubicBezTo>
                        <a:pt x="23" y="278"/>
                        <a:pt x="0" y="175"/>
                        <a:pt x="49" y="98"/>
                      </a:cubicBezTo>
                      <a:cubicBezTo>
                        <a:pt x="49" y="98"/>
                        <a:pt x="49" y="98"/>
                        <a:pt x="49" y="98"/>
                      </a:cubicBezTo>
                      <a:cubicBezTo>
                        <a:pt x="98" y="22"/>
                        <a:pt x="201" y="0"/>
                        <a:pt x="278" y="49"/>
                      </a:cubicBezTo>
                      <a:cubicBezTo>
                        <a:pt x="1234" y="663"/>
                        <a:pt x="1234" y="663"/>
                        <a:pt x="1234" y="663"/>
                      </a:cubicBezTo>
                      <a:cubicBezTo>
                        <a:pt x="1310" y="712"/>
                        <a:pt x="1333" y="815"/>
                        <a:pt x="1284" y="8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0" name="Freeform 13">
                  <a:extLst>
                    <a:ext uri="{FF2B5EF4-FFF2-40B4-BE49-F238E27FC236}">
                      <a16:creationId xmlns:a16="http://schemas.microsoft.com/office/drawing/2014/main" id="{1DACEBAE-284A-43DA-844C-89E69A540BFE}"/>
                    </a:ext>
                  </a:extLst>
                </p:cNvPr>
                <p:cNvSpPr>
                  <a:spLocks/>
                </p:cNvSpPr>
                <p:nvPr/>
              </p:nvSpPr>
              <p:spPr bwMode="auto">
                <a:xfrm>
                  <a:off x="7424578" y="2378390"/>
                  <a:ext cx="343554" cy="580512"/>
                </a:xfrm>
                <a:custGeom>
                  <a:avLst/>
                  <a:gdLst>
                    <a:gd name="T0" fmla="*/ 475 w 637"/>
                    <a:gd name="T1" fmla="*/ 1047 h 1079"/>
                    <a:gd name="T2" fmla="*/ 475 w 637"/>
                    <a:gd name="T3" fmla="*/ 1047 h 1079"/>
                    <a:gd name="T4" fmla="*/ 228 w 637"/>
                    <a:gd name="T5" fmla="*/ 917 h 1079"/>
                    <a:gd name="T6" fmla="*/ 32 w 637"/>
                    <a:gd name="T7" fmla="*/ 278 h 1079"/>
                    <a:gd name="T8" fmla="*/ 162 w 637"/>
                    <a:gd name="T9" fmla="*/ 32 h 1079"/>
                    <a:gd name="T10" fmla="*/ 162 w 637"/>
                    <a:gd name="T11" fmla="*/ 32 h 1079"/>
                    <a:gd name="T12" fmla="*/ 408 w 637"/>
                    <a:gd name="T13" fmla="*/ 162 h 1079"/>
                    <a:gd name="T14" fmla="*/ 605 w 637"/>
                    <a:gd name="T15" fmla="*/ 801 h 1079"/>
                    <a:gd name="T16" fmla="*/ 475 w 637"/>
                    <a:gd name="T17" fmla="*/ 1047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7" h="1079">
                      <a:moveTo>
                        <a:pt x="475" y="1047"/>
                      </a:moveTo>
                      <a:cubicBezTo>
                        <a:pt x="475" y="1047"/>
                        <a:pt x="475" y="1047"/>
                        <a:pt x="475" y="1047"/>
                      </a:cubicBezTo>
                      <a:cubicBezTo>
                        <a:pt x="371" y="1079"/>
                        <a:pt x="260" y="1020"/>
                        <a:pt x="228" y="917"/>
                      </a:cubicBezTo>
                      <a:cubicBezTo>
                        <a:pt x="32" y="278"/>
                        <a:pt x="32" y="278"/>
                        <a:pt x="32" y="278"/>
                      </a:cubicBezTo>
                      <a:cubicBezTo>
                        <a:pt x="0" y="174"/>
                        <a:pt x="58" y="64"/>
                        <a:pt x="162" y="32"/>
                      </a:cubicBezTo>
                      <a:cubicBezTo>
                        <a:pt x="162" y="32"/>
                        <a:pt x="162" y="32"/>
                        <a:pt x="162" y="32"/>
                      </a:cubicBezTo>
                      <a:cubicBezTo>
                        <a:pt x="265" y="0"/>
                        <a:pt x="376" y="58"/>
                        <a:pt x="408" y="162"/>
                      </a:cubicBezTo>
                      <a:cubicBezTo>
                        <a:pt x="605" y="801"/>
                        <a:pt x="605" y="801"/>
                        <a:pt x="605" y="801"/>
                      </a:cubicBezTo>
                      <a:cubicBezTo>
                        <a:pt x="637" y="904"/>
                        <a:pt x="578" y="1015"/>
                        <a:pt x="475" y="10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1" name="Freeform 14">
                  <a:extLst>
                    <a:ext uri="{FF2B5EF4-FFF2-40B4-BE49-F238E27FC236}">
                      <a16:creationId xmlns:a16="http://schemas.microsoft.com/office/drawing/2014/main" id="{818ADCBB-B70F-4CBA-B6D3-B719635E793E}"/>
                    </a:ext>
                  </a:extLst>
                </p:cNvPr>
                <p:cNvSpPr>
                  <a:spLocks/>
                </p:cNvSpPr>
                <p:nvPr/>
              </p:nvSpPr>
              <p:spPr bwMode="auto">
                <a:xfrm>
                  <a:off x="7526055" y="2735112"/>
                  <a:ext cx="232297" cy="846986"/>
                </a:xfrm>
                <a:custGeom>
                  <a:avLst/>
                  <a:gdLst>
                    <a:gd name="T0" fmla="*/ 191 w 430"/>
                    <a:gd name="T1" fmla="*/ 1571 h 1574"/>
                    <a:gd name="T2" fmla="*/ 191 w 430"/>
                    <a:gd name="T3" fmla="*/ 1571 h 1574"/>
                    <a:gd name="T4" fmla="*/ 3 w 430"/>
                    <a:gd name="T5" fmla="*/ 1371 h 1574"/>
                    <a:gd name="T6" fmla="*/ 38 w 430"/>
                    <a:gd name="T7" fmla="*/ 191 h 1574"/>
                    <a:gd name="T8" fmla="*/ 238 w 430"/>
                    <a:gd name="T9" fmla="*/ 3 h 1574"/>
                    <a:gd name="T10" fmla="*/ 238 w 430"/>
                    <a:gd name="T11" fmla="*/ 3 h 1574"/>
                    <a:gd name="T12" fmla="*/ 427 w 430"/>
                    <a:gd name="T13" fmla="*/ 203 h 1574"/>
                    <a:gd name="T14" fmla="*/ 391 w 430"/>
                    <a:gd name="T15" fmla="*/ 1383 h 1574"/>
                    <a:gd name="T16" fmla="*/ 191 w 430"/>
                    <a:gd name="T17" fmla="*/ 1571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0" h="1574">
                      <a:moveTo>
                        <a:pt x="191" y="1571"/>
                      </a:moveTo>
                      <a:cubicBezTo>
                        <a:pt x="191" y="1571"/>
                        <a:pt x="191" y="1571"/>
                        <a:pt x="191" y="1571"/>
                      </a:cubicBezTo>
                      <a:cubicBezTo>
                        <a:pt x="85" y="1568"/>
                        <a:pt x="0" y="1478"/>
                        <a:pt x="3" y="1371"/>
                      </a:cubicBezTo>
                      <a:cubicBezTo>
                        <a:pt x="38" y="191"/>
                        <a:pt x="38" y="191"/>
                        <a:pt x="38" y="191"/>
                      </a:cubicBezTo>
                      <a:cubicBezTo>
                        <a:pt x="42" y="85"/>
                        <a:pt x="132" y="0"/>
                        <a:pt x="238" y="3"/>
                      </a:cubicBezTo>
                      <a:cubicBezTo>
                        <a:pt x="238" y="3"/>
                        <a:pt x="238" y="3"/>
                        <a:pt x="238" y="3"/>
                      </a:cubicBezTo>
                      <a:cubicBezTo>
                        <a:pt x="345" y="6"/>
                        <a:pt x="430" y="96"/>
                        <a:pt x="427" y="203"/>
                      </a:cubicBezTo>
                      <a:cubicBezTo>
                        <a:pt x="391" y="1383"/>
                        <a:pt x="391" y="1383"/>
                        <a:pt x="391" y="1383"/>
                      </a:cubicBezTo>
                      <a:cubicBezTo>
                        <a:pt x="388" y="1489"/>
                        <a:pt x="298" y="1574"/>
                        <a:pt x="191" y="15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2" name="Freeform 15">
                  <a:extLst>
                    <a:ext uri="{FF2B5EF4-FFF2-40B4-BE49-F238E27FC236}">
                      <a16:creationId xmlns:a16="http://schemas.microsoft.com/office/drawing/2014/main" id="{85C4F8B7-6A9F-4872-90B9-35B09631AB56}"/>
                    </a:ext>
                  </a:extLst>
                </p:cNvPr>
                <p:cNvSpPr>
                  <a:spLocks/>
                </p:cNvSpPr>
                <p:nvPr/>
              </p:nvSpPr>
              <p:spPr bwMode="auto">
                <a:xfrm>
                  <a:off x="7255858" y="2382659"/>
                  <a:ext cx="212735" cy="609172"/>
                </a:xfrm>
                <a:custGeom>
                  <a:avLst/>
                  <a:gdLst>
                    <a:gd name="T0" fmla="*/ 197 w 394"/>
                    <a:gd name="T1" fmla="*/ 1132 h 1132"/>
                    <a:gd name="T2" fmla="*/ 197 w 394"/>
                    <a:gd name="T3" fmla="*/ 1132 h 1132"/>
                    <a:gd name="T4" fmla="*/ 0 w 394"/>
                    <a:gd name="T5" fmla="*/ 935 h 1132"/>
                    <a:gd name="T6" fmla="*/ 0 w 394"/>
                    <a:gd name="T7" fmla="*/ 197 h 1132"/>
                    <a:gd name="T8" fmla="*/ 197 w 394"/>
                    <a:gd name="T9" fmla="*/ 0 h 1132"/>
                    <a:gd name="T10" fmla="*/ 197 w 394"/>
                    <a:gd name="T11" fmla="*/ 0 h 1132"/>
                    <a:gd name="T12" fmla="*/ 394 w 394"/>
                    <a:gd name="T13" fmla="*/ 197 h 1132"/>
                    <a:gd name="T14" fmla="*/ 394 w 394"/>
                    <a:gd name="T15" fmla="*/ 935 h 1132"/>
                    <a:gd name="T16" fmla="*/ 197 w 394"/>
                    <a:gd name="T17" fmla="*/ 1132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1132">
                      <a:moveTo>
                        <a:pt x="197" y="1132"/>
                      </a:moveTo>
                      <a:cubicBezTo>
                        <a:pt x="197" y="1132"/>
                        <a:pt x="197" y="1132"/>
                        <a:pt x="197" y="1132"/>
                      </a:cubicBezTo>
                      <a:cubicBezTo>
                        <a:pt x="88" y="1132"/>
                        <a:pt x="0" y="1044"/>
                        <a:pt x="0" y="935"/>
                      </a:cubicBezTo>
                      <a:cubicBezTo>
                        <a:pt x="0" y="197"/>
                        <a:pt x="0" y="197"/>
                        <a:pt x="0" y="197"/>
                      </a:cubicBezTo>
                      <a:cubicBezTo>
                        <a:pt x="0" y="89"/>
                        <a:pt x="88" y="0"/>
                        <a:pt x="197" y="0"/>
                      </a:cubicBezTo>
                      <a:cubicBezTo>
                        <a:pt x="197" y="0"/>
                        <a:pt x="197" y="0"/>
                        <a:pt x="197" y="0"/>
                      </a:cubicBezTo>
                      <a:cubicBezTo>
                        <a:pt x="305" y="0"/>
                        <a:pt x="394" y="89"/>
                        <a:pt x="394" y="197"/>
                      </a:cubicBezTo>
                      <a:cubicBezTo>
                        <a:pt x="394" y="935"/>
                        <a:pt x="394" y="935"/>
                        <a:pt x="394" y="935"/>
                      </a:cubicBezTo>
                      <a:cubicBezTo>
                        <a:pt x="394" y="1044"/>
                        <a:pt x="305" y="1132"/>
                        <a:pt x="197" y="1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3" name="Freeform 16">
                  <a:extLst>
                    <a:ext uri="{FF2B5EF4-FFF2-40B4-BE49-F238E27FC236}">
                      <a16:creationId xmlns:a16="http://schemas.microsoft.com/office/drawing/2014/main" id="{4EBFCC45-A067-4836-BFAE-08DE2B7A04E9}"/>
                    </a:ext>
                  </a:extLst>
                </p:cNvPr>
                <p:cNvSpPr>
                  <a:spLocks/>
                </p:cNvSpPr>
                <p:nvPr/>
              </p:nvSpPr>
              <p:spPr bwMode="auto">
                <a:xfrm>
                  <a:off x="7090805" y="2786943"/>
                  <a:ext cx="385123" cy="804302"/>
                </a:xfrm>
                <a:custGeom>
                  <a:avLst/>
                  <a:gdLst>
                    <a:gd name="T0" fmla="*/ 170 w 715"/>
                    <a:gd name="T1" fmla="*/ 1467 h 1494"/>
                    <a:gd name="T2" fmla="*/ 161 w 715"/>
                    <a:gd name="T3" fmla="*/ 1465 h 1494"/>
                    <a:gd name="T4" fmla="*/ 27 w 715"/>
                    <a:gd name="T5" fmla="*/ 1233 h 1494"/>
                    <a:gd name="T6" fmla="*/ 313 w 715"/>
                    <a:gd name="T7" fmla="*/ 161 h 1494"/>
                    <a:gd name="T8" fmla="*/ 544 w 715"/>
                    <a:gd name="T9" fmla="*/ 27 h 1494"/>
                    <a:gd name="T10" fmla="*/ 554 w 715"/>
                    <a:gd name="T11" fmla="*/ 30 h 1494"/>
                    <a:gd name="T12" fmla="*/ 688 w 715"/>
                    <a:gd name="T13" fmla="*/ 262 h 1494"/>
                    <a:gd name="T14" fmla="*/ 402 w 715"/>
                    <a:gd name="T15" fmla="*/ 1333 h 1494"/>
                    <a:gd name="T16" fmla="*/ 170 w 715"/>
                    <a:gd name="T17" fmla="*/ 1467 h 1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5" h="1494">
                      <a:moveTo>
                        <a:pt x="170" y="1467"/>
                      </a:moveTo>
                      <a:cubicBezTo>
                        <a:pt x="161" y="1465"/>
                        <a:pt x="161" y="1465"/>
                        <a:pt x="161" y="1465"/>
                      </a:cubicBezTo>
                      <a:cubicBezTo>
                        <a:pt x="60" y="1438"/>
                        <a:pt x="0" y="1334"/>
                        <a:pt x="27" y="1233"/>
                      </a:cubicBezTo>
                      <a:cubicBezTo>
                        <a:pt x="313" y="161"/>
                        <a:pt x="313" y="161"/>
                        <a:pt x="313" y="161"/>
                      </a:cubicBezTo>
                      <a:cubicBezTo>
                        <a:pt x="340" y="61"/>
                        <a:pt x="444" y="0"/>
                        <a:pt x="544" y="27"/>
                      </a:cubicBezTo>
                      <a:cubicBezTo>
                        <a:pt x="554" y="30"/>
                        <a:pt x="554" y="30"/>
                        <a:pt x="554" y="30"/>
                      </a:cubicBezTo>
                      <a:cubicBezTo>
                        <a:pt x="655" y="57"/>
                        <a:pt x="715" y="161"/>
                        <a:pt x="688" y="262"/>
                      </a:cubicBezTo>
                      <a:cubicBezTo>
                        <a:pt x="402" y="1333"/>
                        <a:pt x="402" y="1333"/>
                        <a:pt x="402" y="1333"/>
                      </a:cubicBezTo>
                      <a:cubicBezTo>
                        <a:pt x="375" y="1434"/>
                        <a:pt x="271" y="1494"/>
                        <a:pt x="170" y="14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4" name="Freeform 17">
                  <a:extLst>
                    <a:ext uri="{FF2B5EF4-FFF2-40B4-BE49-F238E27FC236}">
                      <a16:creationId xmlns:a16="http://schemas.microsoft.com/office/drawing/2014/main" id="{E94B44EF-E8B7-4D36-A7D8-3A84F585F79D}"/>
                    </a:ext>
                  </a:extLst>
                </p:cNvPr>
                <p:cNvSpPr>
                  <a:spLocks/>
                </p:cNvSpPr>
                <p:nvPr/>
              </p:nvSpPr>
              <p:spPr bwMode="auto">
                <a:xfrm>
                  <a:off x="7861051" y="1391764"/>
                  <a:ext cx="336219" cy="759178"/>
                </a:xfrm>
                <a:custGeom>
                  <a:avLst/>
                  <a:gdLst>
                    <a:gd name="T0" fmla="*/ 146 w 623"/>
                    <a:gd name="T1" fmla="*/ 1390 h 1411"/>
                    <a:gd name="T2" fmla="*/ 139 w 623"/>
                    <a:gd name="T3" fmla="*/ 1388 h 1411"/>
                    <a:gd name="T4" fmla="*/ 21 w 623"/>
                    <a:gd name="T5" fmla="*/ 1192 h 1411"/>
                    <a:gd name="T6" fmla="*/ 281 w 623"/>
                    <a:gd name="T7" fmla="*/ 140 h 1411"/>
                    <a:gd name="T8" fmla="*/ 477 w 623"/>
                    <a:gd name="T9" fmla="*/ 21 h 1411"/>
                    <a:gd name="T10" fmla="*/ 483 w 623"/>
                    <a:gd name="T11" fmla="*/ 23 h 1411"/>
                    <a:gd name="T12" fmla="*/ 602 w 623"/>
                    <a:gd name="T13" fmla="*/ 219 h 1411"/>
                    <a:gd name="T14" fmla="*/ 342 w 623"/>
                    <a:gd name="T15" fmla="*/ 1271 h 1411"/>
                    <a:gd name="T16" fmla="*/ 146 w 623"/>
                    <a:gd name="T17" fmla="*/ 1390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3" h="1411">
                      <a:moveTo>
                        <a:pt x="146" y="1390"/>
                      </a:moveTo>
                      <a:cubicBezTo>
                        <a:pt x="139" y="1388"/>
                        <a:pt x="139" y="1388"/>
                        <a:pt x="139" y="1388"/>
                      </a:cubicBezTo>
                      <a:cubicBezTo>
                        <a:pt x="53" y="1367"/>
                        <a:pt x="0" y="1279"/>
                        <a:pt x="21" y="1192"/>
                      </a:cubicBezTo>
                      <a:cubicBezTo>
                        <a:pt x="281" y="140"/>
                        <a:pt x="281" y="140"/>
                        <a:pt x="281" y="140"/>
                      </a:cubicBezTo>
                      <a:cubicBezTo>
                        <a:pt x="302" y="53"/>
                        <a:pt x="390" y="0"/>
                        <a:pt x="477" y="21"/>
                      </a:cubicBezTo>
                      <a:cubicBezTo>
                        <a:pt x="483" y="23"/>
                        <a:pt x="483" y="23"/>
                        <a:pt x="483" y="23"/>
                      </a:cubicBezTo>
                      <a:cubicBezTo>
                        <a:pt x="570" y="44"/>
                        <a:pt x="623" y="133"/>
                        <a:pt x="602" y="219"/>
                      </a:cubicBezTo>
                      <a:cubicBezTo>
                        <a:pt x="342" y="1271"/>
                        <a:pt x="342" y="1271"/>
                        <a:pt x="342" y="1271"/>
                      </a:cubicBezTo>
                      <a:cubicBezTo>
                        <a:pt x="321" y="1358"/>
                        <a:pt x="232" y="1411"/>
                        <a:pt x="146" y="13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5" name="Freeform 18">
                  <a:extLst>
                    <a:ext uri="{FF2B5EF4-FFF2-40B4-BE49-F238E27FC236}">
                      <a16:creationId xmlns:a16="http://schemas.microsoft.com/office/drawing/2014/main" id="{034A3014-D884-4B48-81E6-514B388691FB}"/>
                    </a:ext>
                  </a:extLst>
                </p:cNvPr>
                <p:cNvSpPr>
                  <a:spLocks/>
                </p:cNvSpPr>
                <p:nvPr/>
              </p:nvSpPr>
              <p:spPr bwMode="auto">
                <a:xfrm>
                  <a:off x="7351222" y="1636286"/>
                  <a:ext cx="601526" cy="221960"/>
                </a:xfrm>
                <a:custGeom>
                  <a:avLst/>
                  <a:gdLst>
                    <a:gd name="T0" fmla="*/ 8 w 1114"/>
                    <a:gd name="T1" fmla="*/ 158 h 413"/>
                    <a:gd name="T2" fmla="*/ 8 w 1114"/>
                    <a:gd name="T3" fmla="*/ 158 h 413"/>
                    <a:gd name="T4" fmla="*/ 187 w 1114"/>
                    <a:gd name="T5" fmla="*/ 8 h 413"/>
                    <a:gd name="T6" fmla="*/ 956 w 1114"/>
                    <a:gd name="T7" fmla="*/ 76 h 413"/>
                    <a:gd name="T8" fmla="*/ 1106 w 1114"/>
                    <a:gd name="T9" fmla="*/ 255 h 413"/>
                    <a:gd name="T10" fmla="*/ 1106 w 1114"/>
                    <a:gd name="T11" fmla="*/ 255 h 413"/>
                    <a:gd name="T12" fmla="*/ 926 w 1114"/>
                    <a:gd name="T13" fmla="*/ 405 h 413"/>
                    <a:gd name="T14" fmla="*/ 158 w 1114"/>
                    <a:gd name="T15" fmla="*/ 337 h 413"/>
                    <a:gd name="T16" fmla="*/ 8 w 1114"/>
                    <a:gd name="T17" fmla="*/ 158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4" h="413">
                      <a:moveTo>
                        <a:pt x="8" y="158"/>
                      </a:moveTo>
                      <a:cubicBezTo>
                        <a:pt x="8" y="158"/>
                        <a:pt x="8" y="158"/>
                        <a:pt x="8" y="158"/>
                      </a:cubicBezTo>
                      <a:cubicBezTo>
                        <a:pt x="16" y="68"/>
                        <a:pt x="97" y="0"/>
                        <a:pt x="187" y="8"/>
                      </a:cubicBezTo>
                      <a:cubicBezTo>
                        <a:pt x="956" y="76"/>
                        <a:pt x="956" y="76"/>
                        <a:pt x="956" y="76"/>
                      </a:cubicBezTo>
                      <a:cubicBezTo>
                        <a:pt x="1046" y="84"/>
                        <a:pt x="1114" y="165"/>
                        <a:pt x="1106" y="255"/>
                      </a:cubicBezTo>
                      <a:cubicBezTo>
                        <a:pt x="1106" y="255"/>
                        <a:pt x="1106" y="255"/>
                        <a:pt x="1106" y="255"/>
                      </a:cubicBezTo>
                      <a:cubicBezTo>
                        <a:pt x="1097" y="346"/>
                        <a:pt x="1017" y="413"/>
                        <a:pt x="926" y="405"/>
                      </a:cubicBezTo>
                      <a:cubicBezTo>
                        <a:pt x="158" y="337"/>
                        <a:pt x="158" y="337"/>
                        <a:pt x="158" y="337"/>
                      </a:cubicBezTo>
                      <a:cubicBezTo>
                        <a:pt x="68" y="329"/>
                        <a:pt x="0" y="249"/>
                        <a:pt x="8"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6" name="Freeform 19">
                  <a:extLst>
                    <a:ext uri="{FF2B5EF4-FFF2-40B4-BE49-F238E27FC236}">
                      <a16:creationId xmlns:a16="http://schemas.microsoft.com/office/drawing/2014/main" id="{AC00645A-6783-491E-8775-77AE393BC678}"/>
                    </a:ext>
                  </a:extLst>
                </p:cNvPr>
                <p:cNvSpPr>
                  <a:spLocks/>
                </p:cNvSpPr>
                <p:nvPr/>
              </p:nvSpPr>
              <p:spPr bwMode="auto">
                <a:xfrm>
                  <a:off x="7769356" y="1371031"/>
                  <a:ext cx="805703" cy="494533"/>
                </a:xfrm>
                <a:custGeom>
                  <a:avLst/>
                  <a:gdLst>
                    <a:gd name="T0" fmla="*/ 39 w 1492"/>
                    <a:gd name="T1" fmla="*/ 804 h 920"/>
                    <a:gd name="T2" fmla="*/ 39 w 1492"/>
                    <a:gd name="T3" fmla="*/ 804 h 920"/>
                    <a:gd name="T4" fmla="*/ 116 w 1492"/>
                    <a:gd name="T5" fmla="*/ 583 h 920"/>
                    <a:gd name="T6" fmla="*/ 1232 w 1492"/>
                    <a:gd name="T7" fmla="*/ 40 h 920"/>
                    <a:gd name="T8" fmla="*/ 1453 w 1492"/>
                    <a:gd name="T9" fmla="*/ 116 h 920"/>
                    <a:gd name="T10" fmla="*/ 1453 w 1492"/>
                    <a:gd name="T11" fmla="*/ 116 h 920"/>
                    <a:gd name="T12" fmla="*/ 1376 w 1492"/>
                    <a:gd name="T13" fmla="*/ 337 h 920"/>
                    <a:gd name="T14" fmla="*/ 260 w 1492"/>
                    <a:gd name="T15" fmla="*/ 880 h 920"/>
                    <a:gd name="T16" fmla="*/ 39 w 1492"/>
                    <a:gd name="T17" fmla="*/ 804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2" h="920">
                      <a:moveTo>
                        <a:pt x="39" y="804"/>
                      </a:moveTo>
                      <a:cubicBezTo>
                        <a:pt x="39" y="804"/>
                        <a:pt x="39" y="804"/>
                        <a:pt x="39" y="804"/>
                      </a:cubicBezTo>
                      <a:cubicBezTo>
                        <a:pt x="0" y="722"/>
                        <a:pt x="34" y="623"/>
                        <a:pt x="116" y="583"/>
                      </a:cubicBezTo>
                      <a:cubicBezTo>
                        <a:pt x="1232" y="40"/>
                        <a:pt x="1232" y="40"/>
                        <a:pt x="1232" y="40"/>
                      </a:cubicBezTo>
                      <a:cubicBezTo>
                        <a:pt x="1314" y="0"/>
                        <a:pt x="1413" y="34"/>
                        <a:pt x="1453" y="116"/>
                      </a:cubicBezTo>
                      <a:cubicBezTo>
                        <a:pt x="1453" y="116"/>
                        <a:pt x="1453" y="116"/>
                        <a:pt x="1453" y="116"/>
                      </a:cubicBezTo>
                      <a:cubicBezTo>
                        <a:pt x="1492" y="198"/>
                        <a:pt x="1458" y="297"/>
                        <a:pt x="1376" y="337"/>
                      </a:cubicBezTo>
                      <a:cubicBezTo>
                        <a:pt x="260" y="880"/>
                        <a:pt x="260" y="880"/>
                        <a:pt x="260" y="880"/>
                      </a:cubicBezTo>
                      <a:cubicBezTo>
                        <a:pt x="178" y="920"/>
                        <a:pt x="79" y="886"/>
                        <a:pt x="39" y="8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grpSp>
      <p:sp>
        <p:nvSpPr>
          <p:cNvPr id="48" name="Freeform 5">
            <a:extLst>
              <a:ext uri="{FF2B5EF4-FFF2-40B4-BE49-F238E27FC236}">
                <a16:creationId xmlns:a16="http://schemas.microsoft.com/office/drawing/2014/main" id="{704039EE-4D71-455D-A8EB-9FC04E9DDAC5}"/>
              </a:ext>
            </a:extLst>
          </p:cNvPr>
          <p:cNvSpPr>
            <a:spLocks/>
          </p:cNvSpPr>
          <p:nvPr/>
        </p:nvSpPr>
        <p:spPr bwMode="auto">
          <a:xfrm>
            <a:off x="10163065" y="2134843"/>
            <a:ext cx="1484828" cy="885225"/>
          </a:xfrm>
          <a:custGeom>
            <a:avLst/>
            <a:gdLst>
              <a:gd name="T0" fmla="*/ 540 w 624"/>
              <a:gd name="T1" fmla="*/ 191 h 381"/>
              <a:gd name="T2" fmla="*/ 560 w 624"/>
              <a:gd name="T3" fmla="*/ 197 h 381"/>
              <a:gd name="T4" fmla="*/ 595 w 624"/>
              <a:gd name="T5" fmla="*/ 219 h 381"/>
              <a:gd name="T6" fmla="*/ 621 w 624"/>
              <a:gd name="T7" fmla="*/ 271 h 381"/>
              <a:gd name="T8" fmla="*/ 612 w 624"/>
              <a:gd name="T9" fmla="*/ 328 h 381"/>
              <a:gd name="T10" fmla="*/ 555 w 624"/>
              <a:gd name="T11" fmla="*/ 375 h 381"/>
              <a:gd name="T12" fmla="*/ 534 w 624"/>
              <a:gd name="T13" fmla="*/ 379 h 381"/>
              <a:gd name="T14" fmla="*/ 402 w 624"/>
              <a:gd name="T15" fmla="*/ 380 h 381"/>
              <a:gd name="T16" fmla="*/ 142 w 624"/>
              <a:gd name="T17" fmla="*/ 380 h 381"/>
              <a:gd name="T18" fmla="*/ 92 w 624"/>
              <a:gd name="T19" fmla="*/ 373 h 381"/>
              <a:gd name="T20" fmla="*/ 26 w 624"/>
              <a:gd name="T21" fmla="*/ 324 h 381"/>
              <a:gd name="T22" fmla="*/ 3 w 624"/>
              <a:gd name="T23" fmla="*/ 271 h 381"/>
              <a:gd name="T24" fmla="*/ 5 w 624"/>
              <a:gd name="T25" fmla="*/ 216 h 381"/>
              <a:gd name="T26" fmla="*/ 66 w 624"/>
              <a:gd name="T27" fmla="*/ 133 h 381"/>
              <a:gd name="T28" fmla="*/ 119 w 624"/>
              <a:gd name="T29" fmla="*/ 114 h 381"/>
              <a:gd name="T30" fmla="*/ 123 w 624"/>
              <a:gd name="T31" fmla="*/ 111 h 381"/>
              <a:gd name="T32" fmla="*/ 163 w 624"/>
              <a:gd name="T33" fmla="*/ 45 h 381"/>
              <a:gd name="T34" fmla="*/ 226 w 624"/>
              <a:gd name="T35" fmla="*/ 8 h 381"/>
              <a:gd name="T36" fmla="*/ 290 w 624"/>
              <a:gd name="T37" fmla="*/ 4 h 381"/>
              <a:gd name="T38" fmla="*/ 387 w 624"/>
              <a:gd name="T39" fmla="*/ 62 h 381"/>
              <a:gd name="T40" fmla="*/ 397 w 624"/>
              <a:gd name="T41" fmla="*/ 77 h 381"/>
              <a:gd name="T42" fmla="*/ 403 w 624"/>
              <a:gd name="T43" fmla="*/ 79 h 381"/>
              <a:gd name="T44" fmla="*/ 443 w 624"/>
              <a:gd name="T45" fmla="*/ 74 h 381"/>
              <a:gd name="T46" fmla="*/ 518 w 624"/>
              <a:gd name="T47" fmla="*/ 112 h 381"/>
              <a:gd name="T48" fmla="*/ 540 w 624"/>
              <a:gd name="T49" fmla="*/ 188 h 381"/>
              <a:gd name="T50" fmla="*/ 540 w 624"/>
              <a:gd name="T51" fmla="*/ 19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381">
                <a:moveTo>
                  <a:pt x="540" y="191"/>
                </a:moveTo>
                <a:cubicBezTo>
                  <a:pt x="547" y="193"/>
                  <a:pt x="554" y="195"/>
                  <a:pt x="560" y="197"/>
                </a:cubicBezTo>
                <a:cubicBezTo>
                  <a:pt x="574" y="202"/>
                  <a:pt x="585" y="209"/>
                  <a:pt x="595" y="219"/>
                </a:cubicBezTo>
                <a:cubicBezTo>
                  <a:pt x="609" y="233"/>
                  <a:pt x="619" y="251"/>
                  <a:pt x="621" y="271"/>
                </a:cubicBezTo>
                <a:cubicBezTo>
                  <a:pt x="624" y="290"/>
                  <a:pt x="622" y="310"/>
                  <a:pt x="612" y="328"/>
                </a:cubicBezTo>
                <a:cubicBezTo>
                  <a:pt x="600" y="352"/>
                  <a:pt x="581" y="367"/>
                  <a:pt x="555" y="375"/>
                </a:cubicBezTo>
                <a:cubicBezTo>
                  <a:pt x="549" y="378"/>
                  <a:pt x="541" y="379"/>
                  <a:pt x="534" y="379"/>
                </a:cubicBezTo>
                <a:cubicBezTo>
                  <a:pt x="490" y="380"/>
                  <a:pt x="446" y="380"/>
                  <a:pt x="402" y="380"/>
                </a:cubicBezTo>
                <a:cubicBezTo>
                  <a:pt x="315" y="381"/>
                  <a:pt x="228" y="380"/>
                  <a:pt x="142" y="380"/>
                </a:cubicBezTo>
                <a:cubicBezTo>
                  <a:pt x="125" y="380"/>
                  <a:pt x="108" y="379"/>
                  <a:pt x="92" y="373"/>
                </a:cubicBezTo>
                <a:cubicBezTo>
                  <a:pt x="65" y="364"/>
                  <a:pt x="43" y="348"/>
                  <a:pt x="26" y="324"/>
                </a:cubicBezTo>
                <a:cubicBezTo>
                  <a:pt x="14" y="308"/>
                  <a:pt x="7" y="291"/>
                  <a:pt x="3" y="271"/>
                </a:cubicBezTo>
                <a:cubicBezTo>
                  <a:pt x="0" y="253"/>
                  <a:pt x="0" y="234"/>
                  <a:pt x="5" y="216"/>
                </a:cubicBezTo>
                <a:cubicBezTo>
                  <a:pt x="14" y="180"/>
                  <a:pt x="34" y="152"/>
                  <a:pt x="66" y="133"/>
                </a:cubicBezTo>
                <a:cubicBezTo>
                  <a:pt x="82" y="122"/>
                  <a:pt x="100" y="117"/>
                  <a:pt x="119" y="114"/>
                </a:cubicBezTo>
                <a:cubicBezTo>
                  <a:pt x="121" y="114"/>
                  <a:pt x="123" y="112"/>
                  <a:pt x="123" y="111"/>
                </a:cubicBezTo>
                <a:cubicBezTo>
                  <a:pt x="131" y="85"/>
                  <a:pt x="144" y="63"/>
                  <a:pt x="163" y="45"/>
                </a:cubicBezTo>
                <a:cubicBezTo>
                  <a:pt x="181" y="27"/>
                  <a:pt x="202" y="15"/>
                  <a:pt x="226" y="8"/>
                </a:cubicBezTo>
                <a:cubicBezTo>
                  <a:pt x="247" y="2"/>
                  <a:pt x="268" y="0"/>
                  <a:pt x="290" y="4"/>
                </a:cubicBezTo>
                <a:cubicBezTo>
                  <a:pt x="330" y="10"/>
                  <a:pt x="362" y="30"/>
                  <a:pt x="387" y="62"/>
                </a:cubicBezTo>
                <a:cubicBezTo>
                  <a:pt x="391" y="67"/>
                  <a:pt x="394" y="72"/>
                  <a:pt x="397" y="77"/>
                </a:cubicBezTo>
                <a:cubicBezTo>
                  <a:pt x="399" y="80"/>
                  <a:pt x="401" y="80"/>
                  <a:pt x="403" y="79"/>
                </a:cubicBezTo>
                <a:cubicBezTo>
                  <a:pt x="416" y="74"/>
                  <a:pt x="429" y="73"/>
                  <a:pt x="443" y="74"/>
                </a:cubicBezTo>
                <a:cubicBezTo>
                  <a:pt x="474" y="75"/>
                  <a:pt x="499" y="88"/>
                  <a:pt x="518" y="112"/>
                </a:cubicBezTo>
                <a:cubicBezTo>
                  <a:pt x="536" y="134"/>
                  <a:pt x="543" y="160"/>
                  <a:pt x="540" y="188"/>
                </a:cubicBezTo>
                <a:cubicBezTo>
                  <a:pt x="540" y="189"/>
                  <a:pt x="540" y="190"/>
                  <a:pt x="540" y="191"/>
                </a:cubicBez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3" name="Arrow: Right 52">
            <a:extLst>
              <a:ext uri="{FF2B5EF4-FFF2-40B4-BE49-F238E27FC236}">
                <a16:creationId xmlns:a16="http://schemas.microsoft.com/office/drawing/2014/main" id="{9D02F3A6-60BF-40E7-81FA-49850EEF0C17}"/>
              </a:ext>
            </a:extLst>
          </p:cNvPr>
          <p:cNvSpPr/>
          <p:nvPr/>
        </p:nvSpPr>
        <p:spPr>
          <a:xfrm rot="18900000">
            <a:off x="10988094" y="4874773"/>
            <a:ext cx="717158" cy="676524"/>
          </a:xfrm>
          <a:prstGeom prst="rightArrow">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5" name="Arrow: Right 64">
            <a:extLst>
              <a:ext uri="{FF2B5EF4-FFF2-40B4-BE49-F238E27FC236}">
                <a16:creationId xmlns:a16="http://schemas.microsoft.com/office/drawing/2014/main" id="{BFC1ED7A-AFC0-49D0-B3C6-988AF87DC1A1}"/>
              </a:ext>
            </a:extLst>
          </p:cNvPr>
          <p:cNvSpPr/>
          <p:nvPr/>
        </p:nvSpPr>
        <p:spPr>
          <a:xfrm rot="18900000">
            <a:off x="10809120" y="6285291"/>
            <a:ext cx="495083" cy="467032"/>
          </a:xfrm>
          <a:prstGeom prst="rightArrow">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0" name="Freeform 5">
            <a:extLst>
              <a:ext uri="{FF2B5EF4-FFF2-40B4-BE49-F238E27FC236}">
                <a16:creationId xmlns:a16="http://schemas.microsoft.com/office/drawing/2014/main" id="{8F67C702-6C36-453F-8804-BF6FB00BC3F6}"/>
              </a:ext>
            </a:extLst>
          </p:cNvPr>
          <p:cNvSpPr>
            <a:spLocks/>
          </p:cNvSpPr>
          <p:nvPr/>
        </p:nvSpPr>
        <p:spPr bwMode="auto">
          <a:xfrm>
            <a:off x="11328401" y="695538"/>
            <a:ext cx="1435159" cy="855612"/>
          </a:xfrm>
          <a:custGeom>
            <a:avLst/>
            <a:gdLst>
              <a:gd name="T0" fmla="*/ 540 w 624"/>
              <a:gd name="T1" fmla="*/ 191 h 381"/>
              <a:gd name="T2" fmla="*/ 560 w 624"/>
              <a:gd name="T3" fmla="*/ 197 h 381"/>
              <a:gd name="T4" fmla="*/ 595 w 624"/>
              <a:gd name="T5" fmla="*/ 219 h 381"/>
              <a:gd name="T6" fmla="*/ 621 w 624"/>
              <a:gd name="T7" fmla="*/ 271 h 381"/>
              <a:gd name="T8" fmla="*/ 612 w 624"/>
              <a:gd name="T9" fmla="*/ 328 h 381"/>
              <a:gd name="T10" fmla="*/ 555 w 624"/>
              <a:gd name="T11" fmla="*/ 375 h 381"/>
              <a:gd name="T12" fmla="*/ 534 w 624"/>
              <a:gd name="T13" fmla="*/ 379 h 381"/>
              <a:gd name="T14" fmla="*/ 402 w 624"/>
              <a:gd name="T15" fmla="*/ 380 h 381"/>
              <a:gd name="T16" fmla="*/ 142 w 624"/>
              <a:gd name="T17" fmla="*/ 380 h 381"/>
              <a:gd name="T18" fmla="*/ 92 w 624"/>
              <a:gd name="T19" fmla="*/ 373 h 381"/>
              <a:gd name="T20" fmla="*/ 26 w 624"/>
              <a:gd name="T21" fmla="*/ 324 h 381"/>
              <a:gd name="T22" fmla="*/ 3 w 624"/>
              <a:gd name="T23" fmla="*/ 271 h 381"/>
              <a:gd name="T24" fmla="*/ 5 w 624"/>
              <a:gd name="T25" fmla="*/ 216 h 381"/>
              <a:gd name="T26" fmla="*/ 66 w 624"/>
              <a:gd name="T27" fmla="*/ 133 h 381"/>
              <a:gd name="T28" fmla="*/ 119 w 624"/>
              <a:gd name="T29" fmla="*/ 114 h 381"/>
              <a:gd name="T30" fmla="*/ 123 w 624"/>
              <a:gd name="T31" fmla="*/ 111 h 381"/>
              <a:gd name="T32" fmla="*/ 163 w 624"/>
              <a:gd name="T33" fmla="*/ 45 h 381"/>
              <a:gd name="T34" fmla="*/ 226 w 624"/>
              <a:gd name="T35" fmla="*/ 8 h 381"/>
              <a:gd name="T36" fmla="*/ 290 w 624"/>
              <a:gd name="T37" fmla="*/ 4 h 381"/>
              <a:gd name="T38" fmla="*/ 387 w 624"/>
              <a:gd name="T39" fmla="*/ 62 h 381"/>
              <a:gd name="T40" fmla="*/ 397 w 624"/>
              <a:gd name="T41" fmla="*/ 77 h 381"/>
              <a:gd name="T42" fmla="*/ 403 w 624"/>
              <a:gd name="T43" fmla="*/ 79 h 381"/>
              <a:gd name="T44" fmla="*/ 443 w 624"/>
              <a:gd name="T45" fmla="*/ 74 h 381"/>
              <a:gd name="T46" fmla="*/ 518 w 624"/>
              <a:gd name="T47" fmla="*/ 112 h 381"/>
              <a:gd name="T48" fmla="*/ 540 w 624"/>
              <a:gd name="T49" fmla="*/ 188 h 381"/>
              <a:gd name="T50" fmla="*/ 540 w 624"/>
              <a:gd name="T51" fmla="*/ 19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381">
                <a:moveTo>
                  <a:pt x="540" y="191"/>
                </a:moveTo>
                <a:cubicBezTo>
                  <a:pt x="547" y="193"/>
                  <a:pt x="554" y="195"/>
                  <a:pt x="560" y="197"/>
                </a:cubicBezTo>
                <a:cubicBezTo>
                  <a:pt x="574" y="202"/>
                  <a:pt x="585" y="209"/>
                  <a:pt x="595" y="219"/>
                </a:cubicBezTo>
                <a:cubicBezTo>
                  <a:pt x="609" y="233"/>
                  <a:pt x="619" y="251"/>
                  <a:pt x="621" y="271"/>
                </a:cubicBezTo>
                <a:cubicBezTo>
                  <a:pt x="624" y="290"/>
                  <a:pt x="622" y="310"/>
                  <a:pt x="612" y="328"/>
                </a:cubicBezTo>
                <a:cubicBezTo>
                  <a:pt x="600" y="352"/>
                  <a:pt x="581" y="367"/>
                  <a:pt x="555" y="375"/>
                </a:cubicBezTo>
                <a:cubicBezTo>
                  <a:pt x="549" y="378"/>
                  <a:pt x="541" y="379"/>
                  <a:pt x="534" y="379"/>
                </a:cubicBezTo>
                <a:cubicBezTo>
                  <a:pt x="490" y="380"/>
                  <a:pt x="446" y="380"/>
                  <a:pt x="402" y="380"/>
                </a:cubicBezTo>
                <a:cubicBezTo>
                  <a:pt x="315" y="381"/>
                  <a:pt x="228" y="380"/>
                  <a:pt x="142" y="380"/>
                </a:cubicBezTo>
                <a:cubicBezTo>
                  <a:pt x="125" y="380"/>
                  <a:pt x="108" y="379"/>
                  <a:pt x="92" y="373"/>
                </a:cubicBezTo>
                <a:cubicBezTo>
                  <a:pt x="65" y="364"/>
                  <a:pt x="43" y="348"/>
                  <a:pt x="26" y="324"/>
                </a:cubicBezTo>
                <a:cubicBezTo>
                  <a:pt x="14" y="308"/>
                  <a:pt x="7" y="291"/>
                  <a:pt x="3" y="271"/>
                </a:cubicBezTo>
                <a:cubicBezTo>
                  <a:pt x="0" y="253"/>
                  <a:pt x="0" y="234"/>
                  <a:pt x="5" y="216"/>
                </a:cubicBezTo>
                <a:cubicBezTo>
                  <a:pt x="14" y="180"/>
                  <a:pt x="34" y="152"/>
                  <a:pt x="66" y="133"/>
                </a:cubicBezTo>
                <a:cubicBezTo>
                  <a:pt x="82" y="122"/>
                  <a:pt x="100" y="117"/>
                  <a:pt x="119" y="114"/>
                </a:cubicBezTo>
                <a:cubicBezTo>
                  <a:pt x="121" y="114"/>
                  <a:pt x="123" y="112"/>
                  <a:pt x="123" y="111"/>
                </a:cubicBezTo>
                <a:cubicBezTo>
                  <a:pt x="131" y="85"/>
                  <a:pt x="144" y="63"/>
                  <a:pt x="163" y="45"/>
                </a:cubicBezTo>
                <a:cubicBezTo>
                  <a:pt x="181" y="27"/>
                  <a:pt x="202" y="15"/>
                  <a:pt x="226" y="8"/>
                </a:cubicBezTo>
                <a:cubicBezTo>
                  <a:pt x="247" y="2"/>
                  <a:pt x="268" y="0"/>
                  <a:pt x="290" y="4"/>
                </a:cubicBezTo>
                <a:cubicBezTo>
                  <a:pt x="330" y="10"/>
                  <a:pt x="362" y="30"/>
                  <a:pt x="387" y="62"/>
                </a:cubicBezTo>
                <a:cubicBezTo>
                  <a:pt x="391" y="67"/>
                  <a:pt x="394" y="72"/>
                  <a:pt x="397" y="77"/>
                </a:cubicBezTo>
                <a:cubicBezTo>
                  <a:pt x="399" y="80"/>
                  <a:pt x="401" y="80"/>
                  <a:pt x="403" y="79"/>
                </a:cubicBezTo>
                <a:cubicBezTo>
                  <a:pt x="416" y="74"/>
                  <a:pt x="429" y="73"/>
                  <a:pt x="443" y="74"/>
                </a:cubicBezTo>
                <a:cubicBezTo>
                  <a:pt x="474" y="75"/>
                  <a:pt x="499" y="88"/>
                  <a:pt x="518" y="112"/>
                </a:cubicBezTo>
                <a:cubicBezTo>
                  <a:pt x="536" y="134"/>
                  <a:pt x="543" y="160"/>
                  <a:pt x="540" y="188"/>
                </a:cubicBezTo>
                <a:cubicBezTo>
                  <a:pt x="540" y="189"/>
                  <a:pt x="540" y="190"/>
                  <a:pt x="540" y="191"/>
                </a:cubicBez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5" name="Arrow: Right 74">
            <a:extLst>
              <a:ext uri="{FF2B5EF4-FFF2-40B4-BE49-F238E27FC236}">
                <a16:creationId xmlns:a16="http://schemas.microsoft.com/office/drawing/2014/main" id="{E88F15D5-2CF4-48E7-9DD0-A364BCB88655}"/>
              </a:ext>
            </a:extLst>
          </p:cNvPr>
          <p:cNvSpPr/>
          <p:nvPr/>
        </p:nvSpPr>
        <p:spPr>
          <a:xfrm rot="18900000">
            <a:off x="9812220" y="5154008"/>
            <a:ext cx="515443" cy="486238"/>
          </a:xfrm>
          <a:prstGeom prst="rightArrow">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6" name="Arrow: Right 75">
            <a:extLst>
              <a:ext uri="{FF2B5EF4-FFF2-40B4-BE49-F238E27FC236}">
                <a16:creationId xmlns:a16="http://schemas.microsoft.com/office/drawing/2014/main" id="{C2CFB644-8323-4CB5-929B-D67525FF5821}"/>
              </a:ext>
            </a:extLst>
          </p:cNvPr>
          <p:cNvSpPr/>
          <p:nvPr/>
        </p:nvSpPr>
        <p:spPr>
          <a:xfrm rot="18900000">
            <a:off x="10727156" y="3818422"/>
            <a:ext cx="426601" cy="402430"/>
          </a:xfrm>
          <a:prstGeom prst="rightArrow">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Sous-titre 25">
            <a:extLst>
              <a:ext uri="{FF2B5EF4-FFF2-40B4-BE49-F238E27FC236}">
                <a16:creationId xmlns:a16="http://schemas.microsoft.com/office/drawing/2014/main" id="{022A8AC4-8AF9-41C8-8F91-6F13FCF4EB2C}"/>
              </a:ext>
            </a:extLst>
          </p:cNvPr>
          <p:cNvSpPr>
            <a:spLocks noGrp="1"/>
          </p:cNvSpPr>
          <p:nvPr>
            <p:ph type="subTitle" idx="1"/>
          </p:nvPr>
        </p:nvSpPr>
        <p:spPr>
          <a:xfrm>
            <a:off x="449709" y="1283272"/>
            <a:ext cx="7311840" cy="5117528"/>
          </a:xfrm>
        </p:spPr>
        <p:txBody>
          <a:bodyPr>
            <a:normAutofit/>
          </a:bodyPr>
          <a:lstStyle/>
          <a:p>
            <a:pPr marL="457200" indent="-457200" algn="l">
              <a:lnSpc>
                <a:spcPct val="110000"/>
              </a:lnSpc>
              <a:spcBef>
                <a:spcPts val="1800"/>
              </a:spcBef>
              <a:buFont typeface="Arial" panose="020B0604020202020204" pitchFamily="34" charset="0"/>
              <a:buChar char="•"/>
            </a:pPr>
            <a:r>
              <a:rPr lang="fr-CH" sz="3200" dirty="0">
                <a:solidFill>
                  <a:srgbClr val="FFFFFF"/>
                </a:solidFill>
                <a:latin typeface="Noto Sans" panose="020B0502040504020204" pitchFamily="34"/>
              </a:rPr>
              <a:t>Alarme en cas d’incendie</a:t>
            </a:r>
          </a:p>
          <a:p>
            <a:pPr marL="457200" indent="-457200" algn="l">
              <a:lnSpc>
                <a:spcPct val="110000"/>
              </a:lnSpc>
              <a:spcBef>
                <a:spcPts val="1800"/>
              </a:spcBef>
              <a:buFont typeface="Arial" panose="020B0604020202020204" pitchFamily="34" charset="0"/>
              <a:buChar char="•"/>
            </a:pPr>
            <a:r>
              <a:rPr lang="fr-CH" sz="3200" dirty="0">
                <a:solidFill>
                  <a:srgbClr val="FFFFFF"/>
                </a:solidFill>
                <a:latin typeface="Noto Sans" panose="020B0502040504020204" pitchFamily="34"/>
              </a:rPr>
              <a:t>Meilleure analyse des données</a:t>
            </a:r>
          </a:p>
          <a:p>
            <a:pPr marL="457200" indent="-457200" algn="l">
              <a:lnSpc>
                <a:spcPct val="110000"/>
              </a:lnSpc>
              <a:spcBef>
                <a:spcPts val="1800"/>
              </a:spcBef>
              <a:buFont typeface="Arial" panose="020B0604020202020204" pitchFamily="34" charset="0"/>
              <a:buChar char="•"/>
            </a:pPr>
            <a:r>
              <a:rPr lang="fr-CH" sz="3200" dirty="0">
                <a:solidFill>
                  <a:srgbClr val="FFFFFF"/>
                </a:solidFill>
                <a:latin typeface="Noto Sans" panose="020B0502040504020204" pitchFamily="34"/>
              </a:rPr>
              <a:t>Meilleur </a:t>
            </a:r>
            <a:r>
              <a:rPr lang="fr-CH" sz="3200" dirty="0" err="1">
                <a:solidFill>
                  <a:srgbClr val="FFFFFF"/>
                </a:solidFill>
                <a:latin typeface="Noto Sans" panose="020B0502040504020204" pitchFamily="34"/>
              </a:rPr>
              <a:t>dashboard</a:t>
            </a:r>
            <a:endParaRPr lang="fr-CH" sz="3200" dirty="0">
              <a:solidFill>
                <a:srgbClr val="FFFFFF"/>
              </a:solidFill>
              <a:latin typeface="Noto Sans" panose="020B0502040504020204" pitchFamily="34"/>
            </a:endParaRPr>
          </a:p>
        </p:txBody>
      </p:sp>
      <p:grpSp>
        <p:nvGrpSpPr>
          <p:cNvPr id="37" name="Groupe 36">
            <a:extLst>
              <a:ext uri="{FF2B5EF4-FFF2-40B4-BE49-F238E27FC236}">
                <a16:creationId xmlns:a16="http://schemas.microsoft.com/office/drawing/2014/main" id="{B177AB5F-3175-4855-9567-78994F9D1493}"/>
              </a:ext>
            </a:extLst>
          </p:cNvPr>
          <p:cNvGrpSpPr/>
          <p:nvPr/>
        </p:nvGrpSpPr>
        <p:grpSpPr>
          <a:xfrm>
            <a:off x="-484642" y="6229350"/>
            <a:ext cx="12676642" cy="628650"/>
            <a:chOff x="-484642" y="6229350"/>
            <a:chExt cx="12676642" cy="628650"/>
          </a:xfrm>
        </p:grpSpPr>
        <p:grpSp>
          <p:nvGrpSpPr>
            <p:cNvPr id="38" name="Group 3">
              <a:extLst>
                <a:ext uri="{FF2B5EF4-FFF2-40B4-BE49-F238E27FC236}">
                  <a16:creationId xmlns:a16="http://schemas.microsoft.com/office/drawing/2014/main" id="{AD63E1D1-3225-494A-B3E4-CA7674A66759}"/>
                </a:ext>
              </a:extLst>
            </p:cNvPr>
            <p:cNvGrpSpPr/>
            <p:nvPr/>
          </p:nvGrpSpPr>
          <p:grpSpPr>
            <a:xfrm>
              <a:off x="-484642" y="6229350"/>
              <a:ext cx="12676642" cy="628650"/>
              <a:chOff x="2189480" y="2153920"/>
              <a:chExt cx="7213599" cy="1137920"/>
            </a:xfrm>
            <a:solidFill>
              <a:schemeClr val="bg1"/>
            </a:solidFill>
          </p:grpSpPr>
          <p:sp>
            <p:nvSpPr>
              <p:cNvPr id="44" name="Arrow: Chevron 2">
                <a:extLst>
                  <a:ext uri="{FF2B5EF4-FFF2-40B4-BE49-F238E27FC236}">
                    <a16:creationId xmlns:a16="http://schemas.microsoft.com/office/drawing/2014/main" id="{01807E80-A626-4547-BCAF-6642E6C0DFA6}"/>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0C3A9DF9-4703-45EA-BF39-B9C7ADDB1BB5}"/>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39" name="Image 38">
              <a:extLst>
                <a:ext uri="{FF2B5EF4-FFF2-40B4-BE49-F238E27FC236}">
                  <a16:creationId xmlns:a16="http://schemas.microsoft.com/office/drawing/2014/main" id="{3278683A-EC9A-4B8B-BB41-668DC48E3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43" name="Oval 36">
              <a:extLst>
                <a:ext uri="{FF2B5EF4-FFF2-40B4-BE49-F238E27FC236}">
                  <a16:creationId xmlns:a16="http://schemas.microsoft.com/office/drawing/2014/main" id="{A779AA9C-0ACB-4CB5-8BA7-DEF9DB98BBBE}"/>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9</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spTree>
    <p:extLst>
      <p:ext uri="{BB962C8B-B14F-4D97-AF65-F5344CB8AC3E}">
        <p14:creationId xmlns:p14="http://schemas.microsoft.com/office/powerpoint/2010/main" val="207128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animEffect transition="in" filter="fade">
                                      <p:cBhvr>
                                        <p:cTn id="7" dur="500"/>
                                        <p:tgtEl>
                                          <p:spTgt spid="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
                                            <p:txEl>
                                              <p:pRg st="1" end="1"/>
                                            </p:txEl>
                                          </p:spTgt>
                                        </p:tgtEl>
                                        <p:attrNameLst>
                                          <p:attrName>style.visibility</p:attrName>
                                        </p:attrNameLst>
                                      </p:cBhvr>
                                      <p:to>
                                        <p:strVal val="visible"/>
                                      </p:to>
                                    </p:set>
                                    <p:animEffect transition="in" filter="fade">
                                      <p:cBhvr>
                                        <p:cTn id="12" dur="500"/>
                                        <p:tgtEl>
                                          <p:spTgt spid="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
                                            <p:txEl>
                                              <p:pRg st="2" end="2"/>
                                            </p:txEl>
                                          </p:spTgt>
                                        </p:tgtEl>
                                        <p:attrNameLst>
                                          <p:attrName>style.visibility</p:attrName>
                                        </p:attrNameLst>
                                      </p:cBhvr>
                                      <p:to>
                                        <p:strVal val="visible"/>
                                      </p:to>
                                    </p:set>
                                    <p:animEffect transition="in" filter="fade">
                                      <p:cBhvr>
                                        <p:cTn id="17" dur="500"/>
                                        <p:tgtEl>
                                          <p:spTgt spid="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15595</TotalTime>
  <Words>636</Words>
  <Application>Microsoft Office PowerPoint</Application>
  <PresentationFormat>Grand écran</PresentationFormat>
  <Paragraphs>97</Paragraphs>
  <Slides>11</Slides>
  <Notes>6</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11</vt:i4>
      </vt:variant>
    </vt:vector>
  </HeadingPairs>
  <TitlesOfParts>
    <vt:vector size="19" baseType="lpstr">
      <vt:lpstr>Arial</vt:lpstr>
      <vt:lpstr>Calibri</vt:lpstr>
      <vt:lpstr>Calibri Light</vt:lpstr>
      <vt:lpstr>Corbel</vt:lpstr>
      <vt:lpstr>Noto Sans</vt:lpstr>
      <vt:lpstr>Open Sans</vt:lpstr>
      <vt:lpstr>Symbol</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dc:creator>
  <cp:lastModifiedBy>Aubert Nicolas</cp:lastModifiedBy>
  <cp:revision>1407</cp:revision>
  <dcterms:created xsi:type="dcterms:W3CDTF">2017-12-05T16:25:52Z</dcterms:created>
  <dcterms:modified xsi:type="dcterms:W3CDTF">2022-06-09T08:06:04Z</dcterms:modified>
</cp:coreProperties>
</file>