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12" r:id="rId2"/>
    <p:sldId id="847" r:id="rId3"/>
    <p:sldId id="918" r:id="rId4"/>
    <p:sldId id="917" r:id="rId5"/>
    <p:sldId id="925" r:id="rId6"/>
    <p:sldId id="926" r:id="rId7"/>
    <p:sldId id="927" r:id="rId8"/>
    <p:sldId id="920" r:id="rId9"/>
    <p:sldId id="722" r:id="rId10"/>
    <p:sldId id="911" r:id="rId11"/>
    <p:sldId id="9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1DAB2B"/>
    <a:srgbClr val="CB1B4A"/>
    <a:srgbClr val="FCB414"/>
    <a:srgbClr val="007A7D"/>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46" autoAdjust="0"/>
    <p:restoredTop sz="66014" autoAdjust="0"/>
  </p:normalViewPr>
  <p:slideViewPr>
    <p:cSldViewPr snapToGrid="0">
      <p:cViewPr varScale="1">
        <p:scale>
          <a:sx n="53" d="100"/>
          <a:sy n="53" d="100"/>
        </p:scale>
        <p:origin x="978" y="6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E8CC-381F-4F85-BDAB-732B26B1A0DD}" type="datetimeFigureOut">
              <a:rPr lang="fr-CH" smtClean="0"/>
              <a:t>15.06.2022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70E6-A9EF-4C77-8EA9-4E0C3CA50B9A}" type="slidenum">
              <a:rPr lang="fr-CH" smtClean="0"/>
              <a:t>‹#›</a:t>
            </a:fld>
            <a:endParaRPr lang="fr-CH"/>
          </a:p>
        </p:txBody>
      </p:sp>
    </p:spTree>
    <p:extLst>
      <p:ext uri="{BB962C8B-B14F-4D97-AF65-F5344CB8AC3E}">
        <p14:creationId xmlns:p14="http://schemas.microsoft.com/office/powerpoint/2010/main" val="179615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2</a:t>
            </a:fld>
            <a:endParaRPr lang="fr-CH"/>
          </a:p>
        </p:txBody>
      </p:sp>
    </p:spTree>
    <p:extLst>
      <p:ext uri="{BB962C8B-B14F-4D97-AF65-F5344CB8AC3E}">
        <p14:creationId xmlns:p14="http://schemas.microsoft.com/office/powerpoint/2010/main" val="220532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Dans le cadre du cours de </a:t>
            </a:r>
            <a:r>
              <a:rPr lang="fr-CH" sz="1800" i="1" dirty="0">
                <a:effectLst/>
                <a:latin typeface="Arial" panose="020B0604020202020204" pitchFamily="34" charset="0"/>
                <a:ea typeface="Calibri" panose="020F0502020204030204" pitchFamily="34" charset="0"/>
                <a:cs typeface="Times New Roman" panose="02020603050405020304" pitchFamily="18" charset="0"/>
              </a:rPr>
              <a:t>2247.1 Internet des Objets</a:t>
            </a:r>
            <a:r>
              <a:rPr lang="fr-CH" sz="1800" dirty="0">
                <a:effectLst/>
                <a:latin typeface="Arial" panose="020B0604020202020204" pitchFamily="34" charset="0"/>
                <a:ea typeface="Calibri" panose="020F0502020204030204" pitchFamily="34" charset="0"/>
                <a:cs typeface="Times New Roman" panose="02020603050405020304" pitchFamily="18" charset="0"/>
              </a:rPr>
              <a:t>, il nous a été demandé de réaliser un projet pouvant se greffer au </a:t>
            </a:r>
            <a:r>
              <a:rPr lang="fr-CH" sz="1800" i="1" dirty="0">
                <a:effectLst/>
                <a:latin typeface="Arial" panose="020B0604020202020204" pitchFamily="34" charset="0"/>
                <a:ea typeface="Calibri" panose="020F0502020204030204" pitchFamily="34" charset="0"/>
                <a:cs typeface="Times New Roman" panose="02020603050405020304" pitchFamily="18" charset="0"/>
              </a:rPr>
              <a:t>MILL</a:t>
            </a:r>
            <a:r>
              <a:rPr lang="fr-CH" sz="1800" dirty="0">
                <a:effectLst/>
                <a:latin typeface="Arial" panose="020B0604020202020204" pitchFamily="34" charset="0"/>
                <a:ea typeface="Calibri" panose="020F0502020204030204" pitchFamily="34" charset="0"/>
                <a:cs typeface="Times New Roman" panose="02020603050405020304" pitchFamily="18" charset="0"/>
              </a:rPr>
              <a:t>, apportant alors une plus-value.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avions à disposition un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 PI 4</a:t>
            </a:r>
            <a:r>
              <a:rPr lang="fr-CH" sz="1800" dirty="0">
                <a:effectLst/>
                <a:latin typeface="Arial" panose="020B0604020202020204" pitchFamily="34" charset="0"/>
                <a:ea typeface="Calibri" panose="020F0502020204030204" pitchFamily="34" charset="0"/>
                <a:cs typeface="Times New Roman" panose="02020603050405020304" pitchFamily="18" charset="0"/>
              </a:rPr>
              <a:t> ainsi qu’un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Sense</a:t>
            </a:r>
            <a:r>
              <a:rPr lang="fr-CH" sz="1800" i="1" dirty="0">
                <a:effectLst/>
                <a:latin typeface="Arial" panose="020B0604020202020204" pitchFamily="34" charset="0"/>
                <a:ea typeface="Calibri" panose="020F0502020204030204" pitchFamily="34" charset="0"/>
                <a:cs typeface="Times New Roman" panose="02020603050405020304" pitchFamily="18" charset="0"/>
              </a:rPr>
              <a:t> Hat</a:t>
            </a:r>
            <a:r>
              <a:rPr lang="fr-CH" sz="1800" dirty="0">
                <a:effectLst/>
                <a:latin typeface="Arial" panose="020B0604020202020204" pitchFamily="34" charset="0"/>
                <a:ea typeface="Calibri" panose="020F0502020204030204" pitchFamily="34" charset="0"/>
                <a:cs typeface="Times New Roman" panose="02020603050405020304" pitchFamily="18" charset="0"/>
              </a:rPr>
              <a:t> permettant d’acquérir des données sur l’environnement dans lequel il se trouve (Image, température, humidité, pression, …).</a:t>
            </a:r>
          </a:p>
          <a:p>
            <a:endParaRPr lang="fr-CH" dirty="0"/>
          </a:p>
          <a:p>
            <a:pPr marL="0" lvl="0" indent="0">
              <a:lnSpc>
                <a:spcPct val="115000"/>
              </a:lnSpc>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Lorsque l'air s'assèche et que les températures sont enlevées, les risques d'incendie augmentent (copeaux, bois de la structure, ...).</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800"/>
              </a:spcAft>
              <a:buFont typeface="Symbol" panose="05050102010706020507" pitchFamily="18" charset="2"/>
              <a:buNone/>
            </a:pPr>
            <a:endParaRPr lang="fr-CH"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800"/>
              </a:spcAft>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La combinaison entre les capteurs de température, de pression et d'humidité permet de déterminer les risques d'incendie.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3</a:t>
            </a:fld>
            <a:endParaRPr lang="fr-CH"/>
          </a:p>
        </p:txBody>
      </p:sp>
    </p:spTree>
    <p:extLst>
      <p:ext uri="{BB962C8B-B14F-4D97-AF65-F5344CB8AC3E}">
        <p14:creationId xmlns:p14="http://schemas.microsoft.com/office/powerpoint/2010/main" val="27742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Avoir la capacité de lire les données des capteurs d'humidité et de températures disposés à l'intérieur de la machine. De combiner l'information pour en déduire un indice de risque d'incendie.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capable de capturer des images à l'intérieur de la machine et de les traités pour détecter de la fumée ou flamme ce qui indique un 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dans la capacité d'alerter, dans un Dashboard à l'aide de voyant de couleur, le superviseur si la machine est dans des conditions propices à un 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r>
              <a:rPr lang="fr-CH" dirty="0"/>
              <a:t>	</a:t>
            </a:r>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4</a:t>
            </a:fld>
            <a:endParaRPr lang="fr-CH"/>
          </a:p>
        </p:txBody>
      </p:sp>
    </p:spTree>
    <p:extLst>
      <p:ext uri="{BB962C8B-B14F-4D97-AF65-F5344CB8AC3E}">
        <p14:creationId xmlns:p14="http://schemas.microsoft.com/office/powerpoint/2010/main" val="15257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possède la méthode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RetrieveMeasure</a:t>
            </a:r>
            <a:r>
              <a:rPr lang="fr-CH" sz="1800" dirty="0">
                <a:effectLst/>
                <a:latin typeface="Arial" panose="020B0604020202020204" pitchFamily="34" charset="0"/>
                <a:ea typeface="Calibri" panose="020F0502020204030204" pitchFamily="34" charset="0"/>
                <a:cs typeface="Times New Roman" panose="02020603050405020304" pitchFamily="18" charset="0"/>
              </a:rPr>
              <a:t>. Chaque capteur possède sa propre classe, héritant de 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Ces classes doivent alors obligatoirement implémenter la méthode.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800" dirty="0">
                <a:effectLst/>
                <a:latin typeface="Arial" panose="020B0604020202020204" pitchFamily="34" charset="0"/>
                <a:ea typeface="Calibri" panose="020F0502020204030204" pitchFamily="34" charset="0"/>
                <a:cs typeface="Times New Roman" panose="02020603050405020304" pitchFamily="18" charset="0"/>
              </a:rPr>
              <a:t>, littéralement « Pompier » en anglais, est l’élément central de notre projet. Il utilise les classes des capteurs afin d’obtenir les différentes mesures, qu’il traite par la suite afin d’obtenir une évaluation des risques d’incendie. C’est également elle qui publie les données sur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Broker MQTT</a:t>
            </a:r>
            <a:r>
              <a:rPr lang="fr-CH"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5</a:t>
            </a:fld>
            <a:endParaRPr lang="fr-CH"/>
          </a:p>
        </p:txBody>
      </p:sp>
    </p:spTree>
    <p:extLst>
      <p:ext uri="{BB962C8B-B14F-4D97-AF65-F5344CB8AC3E}">
        <p14:creationId xmlns:p14="http://schemas.microsoft.com/office/powerpoint/2010/main" val="92326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Notre structure ressemble passablement à celle étudiée en cours. Elle se compose d’un client,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Pi</a:t>
            </a:r>
            <a:r>
              <a:rPr lang="fr-CH" sz="1800" dirty="0">
                <a:effectLst/>
                <a:latin typeface="Arial" panose="020B0604020202020204" pitchFamily="34" charset="0"/>
                <a:ea typeface="Calibri" panose="020F0502020204030204" pitchFamily="34" charset="0"/>
                <a:cs typeface="Times New Roman" panose="02020603050405020304" pitchFamily="18" charset="0"/>
              </a:rPr>
              <a:t>, qui récupère les mesures, les traite et les envoie au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Brocker</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MQTT</a:t>
            </a:r>
            <a:r>
              <a:rPr lang="fr-CH" sz="1800" dirty="0">
                <a:effectLst/>
                <a:latin typeface="Arial" panose="020B0604020202020204" pitchFamily="34" charset="0"/>
                <a:ea typeface="Calibri" panose="020F0502020204030204" pitchFamily="34" charset="0"/>
                <a:cs typeface="Times New Roman" panose="02020603050405020304" pitchFamily="18" charset="0"/>
              </a:rPr>
              <a:t> sur un Topic spécifique.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Ensuite, une instance </a:t>
            </a:r>
            <a:r>
              <a:rPr lang="fr-CH" sz="1800" i="1" dirty="0">
                <a:effectLst/>
                <a:latin typeface="Arial" panose="020B0604020202020204" pitchFamily="34" charset="0"/>
                <a:ea typeface="Calibri" panose="020F0502020204030204" pitchFamily="34" charset="0"/>
                <a:cs typeface="Times New Roman" panose="02020603050405020304" pitchFamily="18" charset="0"/>
              </a:rPr>
              <a:t>d’</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qui est abonnée au Topic correspondant, stocke les mesures.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Finalement, Un Dashboard réalisé avec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Grafana</a:t>
            </a:r>
            <a:r>
              <a:rPr lang="fr-CH" sz="1800" dirty="0">
                <a:effectLst/>
                <a:latin typeface="Arial" panose="020B0604020202020204" pitchFamily="34" charset="0"/>
                <a:ea typeface="Calibri" panose="020F0502020204030204" pitchFamily="34" charset="0"/>
                <a:cs typeface="Times New Roman" panose="02020603050405020304" pitchFamily="18" charset="0"/>
              </a:rPr>
              <a:t> récupère les données sur l’instance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et les affiche.</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6</a:t>
            </a:fld>
            <a:endParaRPr lang="fr-CH"/>
          </a:p>
        </p:txBody>
      </p:sp>
    </p:spTree>
    <p:extLst>
      <p:ext uri="{BB962C8B-B14F-4D97-AF65-F5344CB8AC3E}">
        <p14:creationId xmlns:p14="http://schemas.microsoft.com/office/powerpoint/2010/main" val="72502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Afin d’économiser de l’espace de stockage, nous avons décidé d’effectuer la détection de flamme sur le Raspberry Pi, et d’envoyer uniquement le résultat (booléen).</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avons utilisé le programme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fire-detection-cnn</a:t>
            </a:r>
            <a:r>
              <a:rPr lang="fr-CH" sz="1800" dirty="0">
                <a:effectLst/>
                <a:latin typeface="Arial" panose="020B0604020202020204" pitchFamily="34" charset="0"/>
                <a:ea typeface="Calibri" panose="020F0502020204030204" pitchFamily="34" charset="0"/>
                <a:cs typeface="Times New Roman" panose="02020603050405020304" pitchFamily="18" charset="0"/>
              </a:rPr>
              <a:t>, qui permet de détecter des feux en temps-réel sur une vidéo / image, en utilisant un réseau neuronal de convolution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deep</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learning</a:t>
            </a:r>
            <a:r>
              <a:rPr lang="fr-CH" sz="1800" dirty="0">
                <a:effectLst/>
                <a:latin typeface="Arial" panose="020B0604020202020204" pitchFamily="34" charset="0"/>
                <a:ea typeface="Calibri" panose="020F0502020204030204" pitchFamily="34" charset="0"/>
                <a:cs typeface="Times New Roman" panose="02020603050405020304" pitchFamily="18" charset="0"/>
              </a:rPr>
              <a:t>). Nous n’expliquerons pas les détails du fonctionnement, mais nous vous invitons à lire les documents réalisés par les chercheurs et </a:t>
            </a:r>
            <a:r>
              <a:rPr lang="fr-CH" sz="1800">
                <a:effectLst/>
                <a:latin typeface="Arial" panose="020B0604020202020204" pitchFamily="34" charset="0"/>
                <a:ea typeface="Calibri" panose="020F0502020204030204" pitchFamily="34" charset="0"/>
                <a:cs typeface="Times New Roman" panose="02020603050405020304" pitchFamily="18" charset="0"/>
              </a:rPr>
              <a:t>programmeurs.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7</a:t>
            </a:fld>
            <a:endParaRPr lang="fr-CH"/>
          </a:p>
        </p:txBody>
      </p:sp>
    </p:spTree>
    <p:extLst>
      <p:ext uri="{BB962C8B-B14F-4D97-AF65-F5344CB8AC3E}">
        <p14:creationId xmlns:p14="http://schemas.microsoft.com/office/powerpoint/2010/main" val="307584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aticon.com/free-icon/smoke-detector_4839144"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tobybreckon/fire-detection-cn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763746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IoT Mini-</a:t>
            </a: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id="{68EB6B5D-84A6-4EA6-9AB4-A42F13EA240B}"/>
              </a:ext>
            </a:extLst>
          </p:cNvPr>
          <p:cNvSpPr txBox="1"/>
          <p:nvPr/>
        </p:nvSpPr>
        <p:spPr>
          <a:xfrm>
            <a:off x="896417" y="1622676"/>
            <a:ext cx="692892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Détecteur</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d’incendie</a:t>
            </a:r>
            <a:endPar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0" y="1503362"/>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8" name="TextBox 57">
            <a:extLst>
              <a:ext uri="{FF2B5EF4-FFF2-40B4-BE49-F238E27FC236}">
                <a16:creationId xmlns:a16="http://schemas.microsoft.com/office/drawing/2014/main" id="{ED9E4C6C-3348-4D24-9FDD-1824548723B0}"/>
              </a:ext>
            </a:extLst>
          </p:cNvPr>
          <p:cNvSpPr txBox="1"/>
          <p:nvPr/>
        </p:nvSpPr>
        <p:spPr>
          <a:xfrm>
            <a:off x="4176713" y="6166226"/>
            <a:ext cx="763746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Aubert Nicolas, </a:t>
            </a:r>
            <a:r>
              <a:rPr kumimoji="0" lang="en-GB" sz="1800" b="0" i="0" u="none" strike="noStrike" kern="1200" cap="none" spc="0" normalizeH="0" baseline="0" noProof="0" dirty="0" err="1">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Gostelli</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Lucas</a:t>
            </a:r>
            <a:b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b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Groupe </a:t>
            </a:r>
            <a:r>
              <a:rPr lang="en-GB" dirty="0">
                <a:solidFill>
                  <a:srgbClr val="282F39"/>
                </a:solidFill>
                <a:latin typeface="Noto Sans" panose="020B0502040504020204" pitchFamily="34"/>
                <a:ea typeface="Noto Sans" panose="020B0502040504020204" pitchFamily="34"/>
                <a:cs typeface="Noto Sans" panose="020B0502040504020204" pitchFamily="34"/>
              </a:rPr>
              <a:t>6</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 09</a:t>
            </a:r>
            <a:r>
              <a:rPr lang="en-GB" dirty="0">
                <a:solidFill>
                  <a:srgbClr val="282F39"/>
                </a:solidFill>
                <a:latin typeface="Noto Sans" panose="020B0502040504020204" pitchFamily="34"/>
                <a:ea typeface="Noto Sans" panose="020B0502040504020204" pitchFamily="34"/>
                <a:cs typeface="Noto Sans" panose="020B0502040504020204" pitchFamily="34"/>
              </a:rPr>
              <a:t>.06.2022</a:t>
            </a:r>
            <a:endPar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Image 3">
            <a:extLst>
              <a:ext uri="{FF2B5EF4-FFF2-40B4-BE49-F238E27FC236}">
                <a16:creationId xmlns:a16="http://schemas.microsoft.com/office/drawing/2014/main" id="{1B29A9A1-C286-4F8D-8F10-26BF1427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71" y="6091717"/>
            <a:ext cx="3361925" cy="630361"/>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02F57185-A285-4D92-B8BA-00F8775D5B18}"/>
              </a:ext>
            </a:extLst>
          </p:cNvPr>
          <p:cNvGrpSpPr/>
          <p:nvPr/>
        </p:nvGrpSpPr>
        <p:grpSpPr>
          <a:xfrm>
            <a:off x="7238083" y="2368295"/>
            <a:ext cx="4407818" cy="2996919"/>
            <a:chOff x="1875629" y="2488979"/>
            <a:chExt cx="4667412" cy="3017770"/>
          </a:xfrm>
        </p:grpSpPr>
        <p:sp>
          <p:nvSpPr>
            <p:cNvPr id="5" name="Freeform 6">
              <a:extLst>
                <a:ext uri="{FF2B5EF4-FFF2-40B4-BE49-F238E27FC236}">
                  <a16:creationId xmlns:a16="http://schemas.microsoft.com/office/drawing/2014/main" id="{2F738D6F-C3CA-4BE9-BDC0-B06998C6E892}"/>
                </a:ext>
              </a:extLst>
            </p:cNvPr>
            <p:cNvSpPr>
              <a:spLocks/>
            </p:cNvSpPr>
            <p:nvPr/>
          </p:nvSpPr>
          <p:spPr bwMode="auto">
            <a:xfrm>
              <a:off x="2511150" y="3040735"/>
              <a:ext cx="3062989" cy="2426604"/>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 name="Freeform 7">
              <a:extLst>
                <a:ext uri="{FF2B5EF4-FFF2-40B4-BE49-F238E27FC236}">
                  <a16:creationId xmlns:a16="http://schemas.microsoft.com/office/drawing/2014/main" id="{2B800FA1-78EE-45EF-9E28-46BDFC6E0112}"/>
                </a:ext>
              </a:extLst>
            </p:cNvPr>
            <p:cNvSpPr>
              <a:spLocks/>
            </p:cNvSpPr>
            <p:nvPr/>
          </p:nvSpPr>
          <p:spPr bwMode="auto">
            <a:xfrm>
              <a:off x="3365454" y="2978805"/>
              <a:ext cx="2583746" cy="1373761"/>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 name="Freeform 8">
              <a:extLst>
                <a:ext uri="{FF2B5EF4-FFF2-40B4-BE49-F238E27FC236}">
                  <a16:creationId xmlns:a16="http://schemas.microsoft.com/office/drawing/2014/main" id="{DB5D56FA-A606-4E29-9CD7-95A53B5F3308}"/>
                </a:ext>
              </a:extLst>
            </p:cNvPr>
            <p:cNvSpPr>
              <a:spLocks/>
            </p:cNvSpPr>
            <p:nvPr/>
          </p:nvSpPr>
          <p:spPr bwMode="auto">
            <a:xfrm>
              <a:off x="5376188" y="2488979"/>
              <a:ext cx="1166853" cy="1542666"/>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9">
              <a:extLst>
                <a:ext uri="{FF2B5EF4-FFF2-40B4-BE49-F238E27FC236}">
                  <a16:creationId xmlns:a16="http://schemas.microsoft.com/office/drawing/2014/main" id="{22D9E2C5-1D1E-440E-949C-C90D898003E9}"/>
                </a:ext>
              </a:extLst>
            </p:cNvPr>
            <p:cNvSpPr>
              <a:spLocks/>
            </p:cNvSpPr>
            <p:nvPr/>
          </p:nvSpPr>
          <p:spPr bwMode="auto">
            <a:xfrm>
              <a:off x="1875629" y="2528392"/>
              <a:ext cx="1177275" cy="1542666"/>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10">
              <a:extLst>
                <a:ext uri="{FF2B5EF4-FFF2-40B4-BE49-F238E27FC236}">
                  <a16:creationId xmlns:a16="http://schemas.microsoft.com/office/drawing/2014/main" id="{EF5FEBE8-012E-4173-AA56-887197085CBA}"/>
                </a:ext>
              </a:extLst>
            </p:cNvPr>
            <p:cNvSpPr>
              <a:spLocks/>
            </p:cNvSpPr>
            <p:nvPr/>
          </p:nvSpPr>
          <p:spPr bwMode="auto">
            <a:xfrm>
              <a:off x="2959135" y="4408868"/>
              <a:ext cx="604263" cy="805116"/>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11">
              <a:extLst>
                <a:ext uri="{FF2B5EF4-FFF2-40B4-BE49-F238E27FC236}">
                  <a16:creationId xmlns:a16="http://schemas.microsoft.com/office/drawing/2014/main" id="{99771485-D4A8-473C-8DFF-A4C3E46360CE}"/>
                </a:ext>
              </a:extLst>
            </p:cNvPr>
            <p:cNvSpPr>
              <a:spLocks/>
            </p:cNvSpPr>
            <p:nvPr/>
          </p:nvSpPr>
          <p:spPr bwMode="auto">
            <a:xfrm>
              <a:off x="3271685" y="4718525"/>
              <a:ext cx="541753" cy="658731"/>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12">
              <a:extLst>
                <a:ext uri="{FF2B5EF4-FFF2-40B4-BE49-F238E27FC236}">
                  <a16:creationId xmlns:a16="http://schemas.microsoft.com/office/drawing/2014/main" id="{6DF16085-9BEC-4EF0-BF67-5178E73B516C}"/>
                </a:ext>
              </a:extLst>
            </p:cNvPr>
            <p:cNvSpPr>
              <a:spLocks/>
            </p:cNvSpPr>
            <p:nvPr/>
          </p:nvSpPr>
          <p:spPr bwMode="auto">
            <a:xfrm>
              <a:off x="2698680" y="4408868"/>
              <a:ext cx="416733" cy="534868"/>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7150699D-F850-4A13-8145-9A81EA2086B2}"/>
                </a:ext>
              </a:extLst>
            </p:cNvPr>
            <p:cNvSpPr>
              <a:spLocks/>
            </p:cNvSpPr>
            <p:nvPr/>
          </p:nvSpPr>
          <p:spPr bwMode="auto">
            <a:xfrm>
              <a:off x="3646745" y="5067596"/>
              <a:ext cx="333387" cy="439153"/>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Remerciements</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4" name="TextBox 52">
            <a:extLst>
              <a:ext uri="{FF2B5EF4-FFF2-40B4-BE49-F238E27FC236}">
                <a16:creationId xmlns:a16="http://schemas.microsoft.com/office/drawing/2014/main" id="{000C2A7E-8977-4C2F-8A06-ADD6A0750BE0}"/>
              </a:ext>
            </a:extLst>
          </p:cNvPr>
          <p:cNvSpPr txBox="1"/>
          <p:nvPr/>
        </p:nvSpPr>
        <p:spPr>
          <a:xfrm>
            <a:off x="735398" y="3539952"/>
            <a:ext cx="6584544" cy="1446550"/>
          </a:xfrm>
          <a:prstGeom prst="rect">
            <a:avLst/>
          </a:prstGeom>
          <a:noFill/>
        </p:spPr>
        <p:txBody>
          <a:bodyPr wrap="square" rtlCol="0">
            <a:spAutoFit/>
          </a:bodyPr>
          <a:lstStyle/>
          <a:p>
            <a:pPr marR="0" lvl="0" defTabSz="914400" rtl="0" eaLnBrk="1" fontAlgn="auto" latinLnBrk="0" hangingPunct="1">
              <a:lnSpc>
                <a:spcPct val="100000"/>
              </a:lnSpc>
              <a:spcBef>
                <a:spcPts val="3000"/>
              </a:spcBef>
              <a:spcAft>
                <a:spcPts val="0"/>
              </a:spcAft>
              <a:buClrTx/>
              <a:buSzTx/>
              <a:tabLst/>
              <a:defRPr/>
            </a:pP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Merci pour </a:t>
            </a:r>
            <a:r>
              <a:rPr kumimoji="0" lang="en-GB" sz="44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votre</a:t>
            </a: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attention !</a:t>
            </a:r>
            <a:endParaRPr lang="en-GB" sz="44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10</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75919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Sources</a:t>
            </a: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11</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21" name="Sous-titre 25">
            <a:extLst>
              <a:ext uri="{FF2B5EF4-FFF2-40B4-BE49-F238E27FC236}">
                <a16:creationId xmlns:a16="http://schemas.microsoft.com/office/drawing/2014/main" id="{0D996722-E577-35E0-09A4-F502BA84E1D9}"/>
              </a:ext>
            </a:extLst>
          </p:cNvPr>
          <p:cNvSpPr>
            <a:spLocks noGrp="1"/>
          </p:cNvSpPr>
          <p:nvPr>
            <p:ph type="subTitle" idx="1"/>
          </p:nvPr>
        </p:nvSpPr>
        <p:spPr>
          <a:xfrm>
            <a:off x="449708" y="1283272"/>
            <a:ext cx="11234935"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Icône de détection de feu, créée par </a:t>
            </a:r>
            <a:r>
              <a:rPr lang="fr-CH" sz="2000" i="1" dirty="0" err="1">
                <a:solidFill>
                  <a:srgbClr val="FFFFFF"/>
                </a:solidFill>
                <a:latin typeface="Noto Sans" panose="020B0502040504020204" pitchFamily="34"/>
              </a:rPr>
              <a:t>Eucalyp</a:t>
            </a:r>
            <a:r>
              <a:rPr lang="fr-CH" sz="2000" dirty="0">
                <a:solidFill>
                  <a:srgbClr val="FFFFFF"/>
                </a:solidFill>
                <a:latin typeface="Noto Sans" panose="020B0502040504020204" pitchFamily="34"/>
              </a:rPr>
              <a:t>, </a:t>
            </a:r>
            <a:r>
              <a:rPr lang="fr-CH" sz="2000" dirty="0" err="1">
                <a:solidFill>
                  <a:srgbClr val="FFFFFF"/>
                </a:solidFill>
                <a:latin typeface="Noto Sans" panose="020B0502040504020204" pitchFamily="34"/>
              </a:rPr>
              <a:t>Flaticon</a:t>
            </a:r>
            <a:r>
              <a:rPr lang="fr-CH" sz="2000" dirty="0">
                <a:solidFill>
                  <a:srgbClr val="FFFFFF"/>
                </a:solidFill>
                <a:latin typeface="Noto Sans" panose="020B0502040504020204" pitchFamily="34"/>
              </a:rPr>
              <a:t> : </a:t>
            </a:r>
            <a:r>
              <a:rPr lang="fr-CH" sz="2000" dirty="0">
                <a:solidFill>
                  <a:srgbClr val="FFFFFF"/>
                </a:solidFill>
                <a:latin typeface="Noto Sans" panose="020B0502040504020204" pitchFamily="34"/>
                <a:hlinkClick r:id="rId3"/>
              </a:rPr>
              <a:t>https://www.flaticon.com/free-icon/smoke-detector_4839144</a:t>
            </a:r>
            <a:endParaRPr lang="fr-CH" sz="2000" dirty="0">
              <a:solidFill>
                <a:srgbClr val="FFFFFF"/>
              </a:solidFill>
              <a:latin typeface="Noto Sans" panose="020B0502040504020204" pitchFamily="34"/>
            </a:endParaRPr>
          </a:p>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Programme de détection de feu en temps réel sur une vidéo, créé par M </a:t>
            </a:r>
            <a:r>
              <a:rPr lang="fr-CH" sz="2000" dirty="0" err="1">
                <a:solidFill>
                  <a:srgbClr val="FFFFFF"/>
                </a:solidFill>
                <a:latin typeface="Noto Sans" panose="020B0502040504020204" pitchFamily="34"/>
              </a:rPr>
              <a:t>Breckon</a:t>
            </a:r>
            <a:r>
              <a:rPr lang="fr-CH" sz="2000" dirty="0">
                <a:solidFill>
                  <a:srgbClr val="FFFFFF"/>
                </a:solidFill>
                <a:latin typeface="Noto Sans" panose="020B0502040504020204" pitchFamily="34"/>
              </a:rPr>
              <a:t> et Mme </a:t>
            </a:r>
            <a:r>
              <a:rPr lang="fr-CH" sz="2000" dirty="0" err="1">
                <a:solidFill>
                  <a:srgbClr val="FFFFFF"/>
                </a:solidFill>
                <a:latin typeface="Noto Sans" panose="020B0502040504020204" pitchFamily="34"/>
              </a:rPr>
              <a:t>Samarth</a:t>
            </a:r>
            <a:r>
              <a:rPr lang="fr-CH" sz="2000" dirty="0">
                <a:solidFill>
                  <a:srgbClr val="FFFFFF"/>
                </a:solidFill>
                <a:latin typeface="Noto Sans" panose="020B0502040504020204" pitchFamily="34"/>
              </a:rPr>
              <a:t>, GitHub : </a:t>
            </a:r>
            <a:r>
              <a:rPr lang="fr-CH" sz="2000" dirty="0">
                <a:solidFill>
                  <a:srgbClr val="FFFFFF"/>
                </a:solidFill>
                <a:latin typeface="Noto Sans" panose="020B0502040504020204" pitchFamily="34"/>
                <a:hlinkClick r:id="rId4"/>
              </a:rPr>
              <a:t>https://github.com/tobybreckon/fire-detection-cnn</a:t>
            </a:r>
            <a:endParaRPr lang="fr-CH" sz="2000" dirty="0">
              <a:solidFill>
                <a:srgbClr val="FFFFFF"/>
              </a:solidFill>
              <a:latin typeface="Noto Sans" panose="020B0502040504020204" pitchFamily="34"/>
            </a:endParaRPr>
          </a:p>
        </p:txBody>
      </p:sp>
    </p:spTree>
    <p:extLst>
      <p:ext uri="{BB962C8B-B14F-4D97-AF65-F5344CB8AC3E}">
        <p14:creationId xmlns:p14="http://schemas.microsoft.com/office/powerpoint/2010/main" val="2012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Sommaire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Arrow: Pentagon 1">
            <a:extLst>
              <a:ext uri="{FF2B5EF4-FFF2-40B4-BE49-F238E27FC236}">
                <a16:creationId xmlns:a16="http://schemas.microsoft.com/office/drawing/2014/main" id="{E20D09A7-83DA-47D7-8835-65AA6E22E227}"/>
              </a:ext>
            </a:extLst>
          </p:cNvPr>
          <p:cNvSpPr/>
          <p:nvPr/>
        </p:nvSpPr>
        <p:spPr>
          <a:xfrm>
            <a:off x="1966572" y="1301174"/>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75430F2-C29B-490A-A12B-C953EE76E860}"/>
              </a:ext>
            </a:extLst>
          </p:cNvPr>
          <p:cNvGrpSpPr/>
          <p:nvPr/>
        </p:nvGrpSpPr>
        <p:grpSpPr>
          <a:xfrm>
            <a:off x="3146658" y="1301174"/>
            <a:ext cx="6815222" cy="859540"/>
            <a:chOff x="2189480" y="2153920"/>
            <a:chExt cx="7213599" cy="1137920"/>
          </a:xfrm>
        </p:grpSpPr>
        <p:sp>
          <p:nvSpPr>
            <p:cNvPr id="3" name="Arrow: Chevron 2">
              <a:extLst>
                <a:ext uri="{FF2B5EF4-FFF2-40B4-BE49-F238E27FC236}">
                  <a16:creationId xmlns:a16="http://schemas.microsoft.com/office/drawing/2014/main" id="{E4902C58-E153-4BF7-950A-D1AAB4AFC986}"/>
                </a:ext>
              </a:extLst>
            </p:cNvPr>
            <p:cNvSpPr/>
            <p:nvPr/>
          </p:nvSpPr>
          <p:spPr>
            <a:xfrm>
              <a:off x="2189480" y="2153920"/>
              <a:ext cx="7172960"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 name="Arrow: Pentagon 8">
            <a:extLst>
              <a:ext uri="{FF2B5EF4-FFF2-40B4-BE49-F238E27FC236}">
                <a16:creationId xmlns:a16="http://schemas.microsoft.com/office/drawing/2014/main" id="{83FC3BF6-085A-465A-AC29-C6850C13445A}"/>
              </a:ext>
            </a:extLst>
          </p:cNvPr>
          <p:cNvSpPr/>
          <p:nvPr/>
        </p:nvSpPr>
        <p:spPr>
          <a:xfrm>
            <a:off x="1966572" y="2247496"/>
            <a:ext cx="1483031" cy="8595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C62A3799-0CD7-4C64-8242-AC9EA24CA07C}"/>
              </a:ext>
            </a:extLst>
          </p:cNvPr>
          <p:cNvGrpSpPr/>
          <p:nvPr/>
        </p:nvGrpSpPr>
        <p:grpSpPr>
          <a:xfrm>
            <a:off x="3146658" y="2247496"/>
            <a:ext cx="6815222" cy="859540"/>
            <a:chOff x="2189480" y="2153920"/>
            <a:chExt cx="7213599" cy="1137920"/>
          </a:xfrm>
          <a:solidFill>
            <a:schemeClr val="accent2"/>
          </a:solidFill>
        </p:grpSpPr>
        <p:sp>
          <p:nvSpPr>
            <p:cNvPr id="11"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8645047F-D9CB-4CC1-BC0F-1C4292F5A94A}"/>
              </a:ext>
            </a:extLst>
          </p:cNvPr>
          <p:cNvSpPr/>
          <p:nvPr/>
        </p:nvSpPr>
        <p:spPr>
          <a:xfrm>
            <a:off x="1966572" y="3193816"/>
            <a:ext cx="1483031" cy="85954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F283355-3C29-4FB8-A131-09D9EB725ACF}"/>
              </a:ext>
            </a:extLst>
          </p:cNvPr>
          <p:cNvGrpSpPr/>
          <p:nvPr/>
        </p:nvGrpSpPr>
        <p:grpSpPr>
          <a:xfrm>
            <a:off x="3146658" y="3193816"/>
            <a:ext cx="6815222" cy="859540"/>
            <a:chOff x="2189480" y="2153920"/>
            <a:chExt cx="7213599" cy="1137920"/>
          </a:xfrm>
          <a:solidFill>
            <a:schemeClr val="accent4"/>
          </a:solidFill>
        </p:grpSpPr>
        <p:sp>
          <p:nvSpPr>
            <p:cNvPr id="15"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Arrow: Pentagon 16">
            <a:extLst>
              <a:ext uri="{FF2B5EF4-FFF2-40B4-BE49-F238E27FC236}">
                <a16:creationId xmlns:a16="http://schemas.microsoft.com/office/drawing/2014/main" id="{BF9B6AB6-6147-424D-8F82-81A2B273645F}"/>
              </a:ext>
            </a:extLst>
          </p:cNvPr>
          <p:cNvSpPr/>
          <p:nvPr/>
        </p:nvSpPr>
        <p:spPr>
          <a:xfrm>
            <a:off x="1966572" y="4140138"/>
            <a:ext cx="1483031" cy="85954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33BE8E-BFBE-43EA-A9FD-BD45F197DD84}"/>
              </a:ext>
            </a:extLst>
          </p:cNvPr>
          <p:cNvGrpSpPr/>
          <p:nvPr/>
        </p:nvGrpSpPr>
        <p:grpSpPr>
          <a:xfrm>
            <a:off x="3146658" y="4140138"/>
            <a:ext cx="6815222" cy="859540"/>
            <a:chOff x="2189480" y="2153920"/>
            <a:chExt cx="7213599" cy="1137920"/>
          </a:xfrm>
          <a:solidFill>
            <a:schemeClr val="accent5"/>
          </a:solidFill>
        </p:grpSpPr>
        <p:sp>
          <p:nvSpPr>
            <p:cNvPr id="19" name="Arrow: Chevron 18">
              <a:extLst>
                <a:ext uri="{FF2B5EF4-FFF2-40B4-BE49-F238E27FC236}">
                  <a16:creationId xmlns:a16="http://schemas.microsoft.com/office/drawing/2014/main" id="{1E05DB33-7027-4243-B2B1-AE959B93458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3CAB0D8-22D4-44B8-BBE1-517EC44C45DC}"/>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2" name="Arrow: Pentagon 21">
            <a:extLst>
              <a:ext uri="{FF2B5EF4-FFF2-40B4-BE49-F238E27FC236}">
                <a16:creationId xmlns:a16="http://schemas.microsoft.com/office/drawing/2014/main" id="{7A635083-451F-40BF-9734-33850F7342D3}"/>
              </a:ext>
            </a:extLst>
          </p:cNvPr>
          <p:cNvSpPr/>
          <p:nvPr/>
        </p:nvSpPr>
        <p:spPr>
          <a:xfrm>
            <a:off x="1966572" y="5090430"/>
            <a:ext cx="1483031" cy="85954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CC8895A-9474-4AF5-956A-D6B3CEFA3279}"/>
              </a:ext>
            </a:extLst>
          </p:cNvPr>
          <p:cNvGrpSpPr/>
          <p:nvPr/>
        </p:nvGrpSpPr>
        <p:grpSpPr>
          <a:xfrm>
            <a:off x="3146658" y="5090430"/>
            <a:ext cx="6815222" cy="859540"/>
            <a:chOff x="2189480" y="2153920"/>
            <a:chExt cx="7213599" cy="1137920"/>
          </a:xfrm>
          <a:solidFill>
            <a:schemeClr val="accent6"/>
          </a:solidFill>
        </p:grpSpPr>
        <p:sp>
          <p:nvSpPr>
            <p:cNvPr id="24" name="Arrow: Chevron 23">
              <a:extLst>
                <a:ext uri="{FF2B5EF4-FFF2-40B4-BE49-F238E27FC236}">
                  <a16:creationId xmlns:a16="http://schemas.microsoft.com/office/drawing/2014/main" id="{FA5ECFFC-D03C-4BA5-970C-397D9248009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0B1D260-A41C-4E95-A755-8E359C341F2F}"/>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72A83EA8-E44D-4CC9-982F-1B8B609D21F2}"/>
              </a:ext>
            </a:extLst>
          </p:cNvPr>
          <p:cNvSpPr txBox="1"/>
          <p:nvPr/>
        </p:nvSpPr>
        <p:spPr>
          <a:xfrm>
            <a:off x="2033804" y="137147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AF674A17-AAE5-4964-89E9-E927EF4D90FD}"/>
              </a:ext>
            </a:extLst>
          </p:cNvPr>
          <p:cNvSpPr txBox="1"/>
          <p:nvPr/>
        </p:nvSpPr>
        <p:spPr>
          <a:xfrm>
            <a:off x="2033804" y="2314660"/>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F09FA8CE-2609-4B18-A96B-C2D56CF5BE9D}"/>
              </a:ext>
            </a:extLst>
          </p:cNvPr>
          <p:cNvSpPr txBox="1"/>
          <p:nvPr/>
        </p:nvSpPr>
        <p:spPr>
          <a:xfrm>
            <a:off x="2033803" y="3282001"/>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0FB775DB-7BDA-40F8-8943-FE3A0A82B375}"/>
              </a:ext>
            </a:extLst>
          </p:cNvPr>
          <p:cNvSpPr txBox="1"/>
          <p:nvPr/>
        </p:nvSpPr>
        <p:spPr>
          <a:xfrm>
            <a:off x="2033804" y="421596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1B1F7E83-9D5F-403A-AEC1-1DBFB6EEEFA9}"/>
              </a:ext>
            </a:extLst>
          </p:cNvPr>
          <p:cNvSpPr txBox="1"/>
          <p:nvPr/>
        </p:nvSpPr>
        <p:spPr>
          <a:xfrm>
            <a:off x="2033804" y="516084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5</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6622EE78-8826-4D13-896F-3CE387814C90}"/>
              </a:ext>
            </a:extLst>
          </p:cNvPr>
          <p:cNvSpPr txBox="1"/>
          <p:nvPr/>
        </p:nvSpPr>
        <p:spPr>
          <a:xfrm>
            <a:off x="3840052" y="1463807"/>
            <a:ext cx="5678852"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Contexte</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D21EF9FC-F363-4D04-8D70-B84B5D145B65}"/>
              </a:ext>
            </a:extLst>
          </p:cNvPr>
          <p:cNvSpPr txBox="1"/>
          <p:nvPr/>
        </p:nvSpPr>
        <p:spPr>
          <a:xfrm>
            <a:off x="3840052" y="2415656"/>
            <a:ext cx="6007504"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Présentation</a:t>
            </a: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du </a:t>
            </a: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projet</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id="{3A837B94-CD7C-46F8-B906-D4E292308213}"/>
              </a:ext>
            </a:extLst>
          </p:cNvPr>
          <p:cNvSpPr txBox="1"/>
          <p:nvPr/>
        </p:nvSpPr>
        <p:spPr>
          <a:xfrm>
            <a:off x="3840051" y="3374014"/>
            <a:ext cx="6083433"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Explications techniques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BB2D7612-B51C-417D-8AB4-D43CA5AFCC99}"/>
              </a:ext>
            </a:extLst>
          </p:cNvPr>
          <p:cNvSpPr txBox="1"/>
          <p:nvPr/>
        </p:nvSpPr>
        <p:spPr>
          <a:xfrm>
            <a:off x="3840051" y="4308298"/>
            <a:ext cx="4648627"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Démonstration</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F3B5A5C-D55A-43EE-80B7-2C870122EFC4}"/>
              </a:ext>
            </a:extLst>
          </p:cNvPr>
          <p:cNvSpPr txBox="1"/>
          <p:nvPr/>
        </p:nvSpPr>
        <p:spPr>
          <a:xfrm>
            <a:off x="3840051" y="5253178"/>
            <a:ext cx="5601900"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Limitations et perspectives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 name="Groupe 5">
            <a:extLst>
              <a:ext uri="{FF2B5EF4-FFF2-40B4-BE49-F238E27FC236}">
                <a16:creationId xmlns:a16="http://schemas.microsoft.com/office/drawing/2014/main" id="{D24B95D4-C4A6-4AD5-95B9-EA677A3CF5CB}"/>
              </a:ext>
            </a:extLst>
          </p:cNvPr>
          <p:cNvGrpSpPr/>
          <p:nvPr/>
        </p:nvGrpSpPr>
        <p:grpSpPr>
          <a:xfrm>
            <a:off x="-484642" y="6229350"/>
            <a:ext cx="12676642" cy="628650"/>
            <a:chOff x="-484642" y="6229350"/>
            <a:chExt cx="12676642" cy="628650"/>
          </a:xfrm>
        </p:grpSpPr>
        <p:grpSp>
          <p:nvGrpSpPr>
            <p:cNvPr id="34" name="Group 3">
              <a:extLst>
                <a:ext uri="{FF2B5EF4-FFF2-40B4-BE49-F238E27FC236}">
                  <a16:creationId xmlns:a16="http://schemas.microsoft.com/office/drawing/2014/main" id="{31C5DBD0-D125-4081-9CC2-4D0FF55D1762}"/>
                </a:ext>
              </a:extLst>
            </p:cNvPr>
            <p:cNvGrpSpPr/>
            <p:nvPr/>
          </p:nvGrpSpPr>
          <p:grpSpPr>
            <a:xfrm>
              <a:off x="-484642" y="6229350"/>
              <a:ext cx="12676642" cy="628650"/>
              <a:chOff x="2189480" y="2153920"/>
              <a:chExt cx="7213599" cy="1137920"/>
            </a:xfrm>
            <a:solidFill>
              <a:schemeClr val="bg1"/>
            </a:solidFill>
          </p:grpSpPr>
          <p:sp>
            <p:nvSpPr>
              <p:cNvPr id="35" name="Arrow: Chevron 2">
                <a:extLst>
                  <a:ext uri="{FF2B5EF4-FFF2-40B4-BE49-F238E27FC236}">
                    <a16:creationId xmlns:a16="http://schemas.microsoft.com/office/drawing/2014/main" id="{225893DF-D27B-4709-835F-769E5884A42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7B2F0DB-A3DD-4646-A903-0C307ACC907B}"/>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40" name="Image 39">
              <a:extLst>
                <a:ext uri="{FF2B5EF4-FFF2-40B4-BE49-F238E27FC236}">
                  <a16:creationId xmlns:a16="http://schemas.microsoft.com/office/drawing/2014/main" id="{96A4C7E7-84F9-4CDB-86D8-2E0AE4D7F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37" name="Oval 36">
              <a:extLst>
                <a:ext uri="{FF2B5EF4-FFF2-40B4-BE49-F238E27FC236}">
                  <a16:creationId xmlns:a16="http://schemas.microsoft.com/office/drawing/2014/main" id="{B47E0894-5FF6-4780-839E-0268CFD65858}"/>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2</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807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51251"/>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Contexte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5" name="Oval 36">
            <a:extLst>
              <a:ext uri="{FF2B5EF4-FFF2-40B4-BE49-F238E27FC236}">
                <a16:creationId xmlns:a16="http://schemas.microsoft.com/office/drawing/2014/main" id="{398E1CAB-7035-4638-B19D-FA5D3EBFF1E3}"/>
              </a:ext>
            </a:extLst>
          </p:cNvPr>
          <p:cNvSpPr/>
          <p:nvPr/>
        </p:nvSpPr>
        <p:spPr>
          <a:xfrm>
            <a:off x="11357787" y="6282760"/>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3</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Sous-titre 25">
            <a:extLst>
              <a:ext uri="{FF2B5EF4-FFF2-40B4-BE49-F238E27FC236}">
                <a16:creationId xmlns:a16="http://schemas.microsoft.com/office/drawing/2014/main" id="{CA7EA24C-E0B1-1A50-02E3-BF5C36CD826A}"/>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Cours 2247.2 Internet des Objets</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Raspberry Pi et </a:t>
            </a: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Sense</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Hat</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Mini projet, adapté au MILL</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8151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22897"/>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Présentation</a:t>
            </a: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du </a:t>
            </a: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Récupérer les mesures</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Température</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Pression</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Humidité</a:t>
            </a:r>
          </a:p>
          <a:p>
            <a:pPr marL="800100" lvl="1"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PCam</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Image</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Détecter un incendie</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Alerter le superviseur</a:t>
            </a:r>
          </a:p>
        </p:txBody>
      </p:sp>
      <p:grpSp>
        <p:nvGrpSpPr>
          <p:cNvPr id="15" name="Groupe 14">
            <a:extLst>
              <a:ext uri="{FF2B5EF4-FFF2-40B4-BE49-F238E27FC236}">
                <a16:creationId xmlns:a16="http://schemas.microsoft.com/office/drawing/2014/main" id="{243536AB-9C29-42BB-9A15-DE6FABA09DA6}"/>
              </a:ext>
            </a:extLst>
          </p:cNvPr>
          <p:cNvGrpSpPr/>
          <p:nvPr/>
        </p:nvGrpSpPr>
        <p:grpSpPr>
          <a:xfrm>
            <a:off x="-484642" y="6239624"/>
            <a:ext cx="12676642" cy="628650"/>
            <a:chOff x="-484642" y="6229350"/>
            <a:chExt cx="12676642" cy="628650"/>
          </a:xfrm>
        </p:grpSpPr>
        <p:grpSp>
          <p:nvGrpSpPr>
            <p:cNvPr id="16" name="Group 3">
              <a:extLst>
                <a:ext uri="{FF2B5EF4-FFF2-40B4-BE49-F238E27FC236}">
                  <a16:creationId xmlns:a16="http://schemas.microsoft.com/office/drawing/2014/main" id="{940B9725-EDE4-4E97-B294-084A330ABDA6}"/>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677C6D19-CEEA-436C-A55D-4CB3816726CA}"/>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D1CAF48-1ED9-453D-A9C9-5EA1FC664BE7}"/>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0DE3F8D7-87D6-47AA-BD48-DFEEAFEE8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77585C83-F9B1-4237-8BE9-FEF27B6DE6BB}"/>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4</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pic>
        <p:nvPicPr>
          <p:cNvPr id="3" name="Image 2">
            <a:extLst>
              <a:ext uri="{FF2B5EF4-FFF2-40B4-BE49-F238E27FC236}">
                <a16:creationId xmlns:a16="http://schemas.microsoft.com/office/drawing/2014/main" id="{50E81E75-2198-C5BF-FD77-08A61EFB8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7603" y="1300114"/>
            <a:ext cx="3373982" cy="3373982"/>
          </a:xfrm>
          <a:prstGeom prst="rect">
            <a:avLst/>
          </a:prstGeom>
        </p:spPr>
      </p:pic>
    </p:spTree>
    <p:extLst>
      <p:ext uri="{BB962C8B-B14F-4D97-AF65-F5344CB8AC3E}">
        <p14:creationId xmlns:p14="http://schemas.microsoft.com/office/powerpoint/2010/main" val="41161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fade">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fade">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fade">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fade">
                                      <p:cBhvr>
                                        <p:cTn id="37"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Structure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abstraite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Captor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Classes filles concrètes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Firefighter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Cerveau</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5</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16" name="Graphic 15">
            <a:extLst>
              <a:ext uri="{FF2B5EF4-FFF2-40B4-BE49-F238E27FC236}">
                <a16:creationId xmlns:a16="http://schemas.microsoft.com/office/drawing/2014/main" id="{1B5CE031-4D27-9A67-BCA0-F93A6A6765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562" y="1138706"/>
            <a:ext cx="6940225" cy="4735529"/>
          </a:xfrm>
          <a:prstGeom prst="rect">
            <a:avLst/>
          </a:prstGeom>
        </p:spPr>
      </p:pic>
    </p:spTree>
    <p:extLst>
      <p:ext uri="{BB962C8B-B14F-4D97-AF65-F5344CB8AC3E}">
        <p14:creationId xmlns:p14="http://schemas.microsoft.com/office/powerpoint/2010/main" val="17998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Architecture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RPI Satellite</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Brocker</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MQTT</a:t>
            </a: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InfluxDB</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Grafana</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6</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16" name="Image 15">
            <a:extLst>
              <a:ext uri="{FF2B5EF4-FFF2-40B4-BE49-F238E27FC236}">
                <a16:creationId xmlns:a16="http://schemas.microsoft.com/office/drawing/2014/main" id="{B28305CF-FF04-3E3A-5433-42747B1EFE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0473" y="1701710"/>
            <a:ext cx="7559622" cy="3269003"/>
          </a:xfrm>
          <a:prstGeom prst="rect">
            <a:avLst/>
          </a:prstGeom>
          <a:noFill/>
          <a:ln>
            <a:noFill/>
          </a:ln>
        </p:spPr>
      </p:pic>
    </p:spTree>
    <p:extLst>
      <p:ext uri="{BB962C8B-B14F-4D97-AF65-F5344CB8AC3E}">
        <p14:creationId xmlns:p14="http://schemas.microsoft.com/office/powerpoint/2010/main" val="384175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Analyse des mesures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Détection de feux sur une image, avec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fire-detection-cnn</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7</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spTree>
    <p:extLst>
      <p:ext uri="{BB962C8B-B14F-4D97-AF65-F5344CB8AC3E}">
        <p14:creationId xmlns:p14="http://schemas.microsoft.com/office/powerpoint/2010/main" val="39964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Démonstration</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Démo live</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8</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88473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9A43FFE-B7FB-4794-AB7B-3A11AA3E6275}"/>
              </a:ext>
            </a:extLst>
          </p:cNvPr>
          <p:cNvSpPr txBox="1"/>
          <p:nvPr/>
        </p:nvSpPr>
        <p:spPr>
          <a:xfrm>
            <a:off x="396240" y="345009"/>
            <a:ext cx="11218718"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FFFFFF"/>
                </a:solidFill>
                <a:effectLst/>
                <a:uLnTx/>
                <a:uFillTx/>
                <a:latin typeface="Noto Sans" panose="020B0502040504020204"/>
                <a:ea typeface="+mn-ea"/>
                <a:cs typeface="+mn-cs"/>
              </a:rPr>
              <a:t>Limitations et perspectives</a:t>
            </a:r>
          </a:p>
        </p:txBody>
      </p:sp>
      <p:grpSp>
        <p:nvGrpSpPr>
          <p:cNvPr id="3" name="Groupe 2">
            <a:extLst>
              <a:ext uri="{FF2B5EF4-FFF2-40B4-BE49-F238E27FC236}">
                <a16:creationId xmlns:a16="http://schemas.microsoft.com/office/drawing/2014/main" id="{931AE694-202F-4BF1-A255-A003B0E8E32D}"/>
              </a:ext>
            </a:extLst>
          </p:cNvPr>
          <p:cNvGrpSpPr/>
          <p:nvPr/>
        </p:nvGrpSpPr>
        <p:grpSpPr>
          <a:xfrm>
            <a:off x="7351399" y="1390261"/>
            <a:ext cx="3365103" cy="4532782"/>
            <a:chOff x="4953285" y="520572"/>
            <a:chExt cx="4252781" cy="5514439"/>
          </a:xfrm>
        </p:grpSpPr>
        <p:sp>
          <p:nvSpPr>
            <p:cNvPr id="2" name="Arrow: Right 1">
              <a:extLst>
                <a:ext uri="{FF2B5EF4-FFF2-40B4-BE49-F238E27FC236}">
                  <a16:creationId xmlns:a16="http://schemas.microsoft.com/office/drawing/2014/main" id="{4F5C68CB-A2D2-4C70-9D75-BC96E3AAD201}"/>
                </a:ext>
              </a:extLst>
            </p:cNvPr>
            <p:cNvSpPr/>
            <p:nvPr/>
          </p:nvSpPr>
          <p:spPr>
            <a:xfrm rot="18900000">
              <a:off x="4953285" y="3174254"/>
              <a:ext cx="3388474" cy="286075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3FF928F7-868A-4079-9A82-65FFBED2012C}"/>
                </a:ext>
              </a:extLst>
            </p:cNvPr>
            <p:cNvGrpSpPr/>
            <p:nvPr/>
          </p:nvGrpSpPr>
          <p:grpSpPr>
            <a:xfrm>
              <a:off x="6608755" y="520572"/>
              <a:ext cx="2597311" cy="2865134"/>
              <a:chOff x="6773279" y="944264"/>
              <a:chExt cx="2205596" cy="2433027"/>
            </a:xfrm>
          </p:grpSpPr>
          <p:grpSp>
            <p:nvGrpSpPr>
              <p:cNvPr id="41" name="Group 40">
                <a:extLst>
                  <a:ext uri="{FF2B5EF4-FFF2-40B4-BE49-F238E27FC236}">
                    <a16:creationId xmlns:a16="http://schemas.microsoft.com/office/drawing/2014/main" id="{769824AD-8EBC-4BD3-887E-4BAB16A3E01F}"/>
                  </a:ext>
                </a:extLst>
              </p:cNvPr>
              <p:cNvGrpSpPr/>
              <p:nvPr/>
            </p:nvGrpSpPr>
            <p:grpSpPr>
              <a:xfrm>
                <a:off x="7415151" y="951581"/>
                <a:ext cx="1563724" cy="390870"/>
                <a:chOff x="7732677" y="1165535"/>
                <a:chExt cx="1563724" cy="390870"/>
              </a:xfrm>
            </p:grpSpPr>
            <p:sp>
              <p:nvSpPr>
                <p:cNvPr id="22" name="Freeform 5">
                  <a:extLst>
                    <a:ext uri="{FF2B5EF4-FFF2-40B4-BE49-F238E27FC236}">
                      <a16:creationId xmlns:a16="http://schemas.microsoft.com/office/drawing/2014/main" id="{936773F0-22C1-4CF9-A9EB-FE4A2CC727DE}"/>
                    </a:ext>
                  </a:extLst>
                </p:cNvPr>
                <p:cNvSpPr>
                  <a:spLocks/>
                </p:cNvSpPr>
                <p:nvPr/>
              </p:nvSpPr>
              <p:spPr bwMode="auto">
                <a:xfrm>
                  <a:off x="7771801" y="1165535"/>
                  <a:ext cx="1410897" cy="390870"/>
                </a:xfrm>
                <a:custGeom>
                  <a:avLst/>
                  <a:gdLst>
                    <a:gd name="T0" fmla="*/ 1154 w 1154"/>
                    <a:gd name="T1" fmla="*/ 641 h 641"/>
                    <a:gd name="T2" fmla="*/ 0 w 1154"/>
                    <a:gd name="T3" fmla="*/ 436 h 641"/>
                    <a:gd name="T4" fmla="*/ 0 w 1154"/>
                    <a:gd name="T5" fmla="*/ 205 h 641"/>
                    <a:gd name="T6" fmla="*/ 1154 w 1154"/>
                    <a:gd name="T7" fmla="*/ 0 h 641"/>
                    <a:gd name="T8" fmla="*/ 1154 w 1154"/>
                    <a:gd name="T9" fmla="*/ 641 h 641"/>
                  </a:gdLst>
                  <a:ahLst/>
                  <a:cxnLst>
                    <a:cxn ang="0">
                      <a:pos x="T0" y="T1"/>
                    </a:cxn>
                    <a:cxn ang="0">
                      <a:pos x="T2" y="T3"/>
                    </a:cxn>
                    <a:cxn ang="0">
                      <a:pos x="T4" y="T5"/>
                    </a:cxn>
                    <a:cxn ang="0">
                      <a:pos x="T6" y="T7"/>
                    </a:cxn>
                    <a:cxn ang="0">
                      <a:pos x="T8" y="T9"/>
                    </a:cxn>
                  </a:cxnLst>
                  <a:rect l="0" t="0" r="r" b="b"/>
                  <a:pathLst>
                    <a:path w="1154" h="641">
                      <a:moveTo>
                        <a:pt x="1154" y="641"/>
                      </a:moveTo>
                      <a:lnTo>
                        <a:pt x="0" y="436"/>
                      </a:lnTo>
                      <a:lnTo>
                        <a:pt x="0" y="205"/>
                      </a:lnTo>
                      <a:lnTo>
                        <a:pt x="1154" y="0"/>
                      </a:lnTo>
                      <a:lnTo>
                        <a:pt x="1154" y="64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Oval 6">
                  <a:extLst>
                    <a:ext uri="{FF2B5EF4-FFF2-40B4-BE49-F238E27FC236}">
                      <a16:creationId xmlns:a16="http://schemas.microsoft.com/office/drawing/2014/main" id="{5C6EB885-5322-4CF3-B39A-8F28BDACA473}"/>
                    </a:ext>
                  </a:extLst>
                </p:cNvPr>
                <p:cNvSpPr>
                  <a:spLocks noChangeArrowheads="1"/>
                </p:cNvSpPr>
                <p:nvPr/>
              </p:nvSpPr>
              <p:spPr bwMode="auto">
                <a:xfrm>
                  <a:off x="9084889" y="1165535"/>
                  <a:ext cx="211512" cy="390870"/>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Oval 7">
                  <a:extLst>
                    <a:ext uri="{FF2B5EF4-FFF2-40B4-BE49-F238E27FC236}">
                      <a16:creationId xmlns:a16="http://schemas.microsoft.com/office/drawing/2014/main" id="{F15B7B6F-6D56-4CB0-801C-57991AB345F8}"/>
                    </a:ext>
                  </a:extLst>
                </p:cNvPr>
                <p:cNvSpPr>
                  <a:spLocks noChangeArrowheads="1"/>
                </p:cNvSpPr>
                <p:nvPr/>
              </p:nvSpPr>
              <p:spPr bwMode="auto">
                <a:xfrm>
                  <a:off x="9119122" y="1215537"/>
                  <a:ext cx="157717" cy="290866"/>
                </a:xfrm>
                <a:prstGeom prst="ellipse">
                  <a:avLst/>
                </a:pr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Oval 8">
                  <a:extLst>
                    <a:ext uri="{FF2B5EF4-FFF2-40B4-BE49-F238E27FC236}">
                      <a16:creationId xmlns:a16="http://schemas.microsoft.com/office/drawing/2014/main" id="{76605E11-A427-4215-BCE7-00CDED3D14C6}"/>
                    </a:ext>
                  </a:extLst>
                </p:cNvPr>
                <p:cNvSpPr>
                  <a:spLocks noChangeArrowheads="1"/>
                </p:cNvSpPr>
                <p:nvPr/>
              </p:nvSpPr>
              <p:spPr bwMode="auto">
                <a:xfrm>
                  <a:off x="7732677" y="1290540"/>
                  <a:ext cx="75802" cy="14086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1DB0F12E-CA97-4358-9833-39B3F021EE41}"/>
                  </a:ext>
                </a:extLst>
              </p:cNvPr>
              <p:cNvGrpSpPr/>
              <p:nvPr/>
            </p:nvGrpSpPr>
            <p:grpSpPr>
              <a:xfrm>
                <a:off x="6773279" y="944264"/>
                <a:ext cx="1484254" cy="2433027"/>
                <a:chOff x="7090805" y="1158218"/>
                <a:chExt cx="1484254" cy="2433027"/>
              </a:xfrm>
              <a:solidFill>
                <a:schemeClr val="bg1"/>
              </a:solidFill>
            </p:grpSpPr>
            <p:sp>
              <p:nvSpPr>
                <p:cNvPr id="26" name="Oval 9">
                  <a:extLst>
                    <a:ext uri="{FF2B5EF4-FFF2-40B4-BE49-F238E27FC236}">
                      <a16:creationId xmlns:a16="http://schemas.microsoft.com/office/drawing/2014/main" id="{FD002BC7-39B2-4CA4-8AE7-B088D3E0CBFC}"/>
                    </a:ext>
                  </a:extLst>
                </p:cNvPr>
                <p:cNvSpPr>
                  <a:spLocks noChangeArrowheads="1"/>
                </p:cNvSpPr>
                <p:nvPr/>
              </p:nvSpPr>
              <p:spPr bwMode="auto">
                <a:xfrm>
                  <a:off x="7255858" y="1158218"/>
                  <a:ext cx="442586" cy="4414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Oval 10">
                  <a:extLst>
                    <a:ext uri="{FF2B5EF4-FFF2-40B4-BE49-F238E27FC236}">
                      <a16:creationId xmlns:a16="http://schemas.microsoft.com/office/drawing/2014/main" id="{2493339C-5C2E-40B4-8816-8DDE4DBC8DCE}"/>
                    </a:ext>
                  </a:extLst>
                </p:cNvPr>
                <p:cNvSpPr>
                  <a:spLocks noChangeArrowheads="1"/>
                </p:cNvSpPr>
                <p:nvPr/>
              </p:nvSpPr>
              <p:spPr bwMode="auto">
                <a:xfrm>
                  <a:off x="7244854" y="1636896"/>
                  <a:ext cx="394904" cy="39330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11">
                  <a:extLst>
                    <a:ext uri="{FF2B5EF4-FFF2-40B4-BE49-F238E27FC236}">
                      <a16:creationId xmlns:a16="http://schemas.microsoft.com/office/drawing/2014/main" id="{5BF598A8-5B66-4042-99AD-D4A70AAF4B27}"/>
                    </a:ext>
                  </a:extLst>
                </p:cNvPr>
                <p:cNvSpPr>
                  <a:spLocks/>
                </p:cNvSpPr>
                <p:nvPr/>
              </p:nvSpPr>
              <p:spPr bwMode="auto">
                <a:xfrm>
                  <a:off x="7244854" y="1698484"/>
                  <a:ext cx="394904" cy="931136"/>
                </a:xfrm>
                <a:custGeom>
                  <a:avLst/>
                  <a:gdLst>
                    <a:gd name="T0" fmla="*/ 473 w 730"/>
                    <a:gd name="T1" fmla="*/ 1730 h 1730"/>
                    <a:gd name="T2" fmla="*/ 257 w 730"/>
                    <a:gd name="T3" fmla="*/ 1730 h 1730"/>
                    <a:gd name="T4" fmla="*/ 0 w 730"/>
                    <a:gd name="T5" fmla="*/ 1473 h 1730"/>
                    <a:gd name="T6" fmla="*/ 0 w 730"/>
                    <a:gd name="T7" fmla="*/ 257 h 1730"/>
                    <a:gd name="T8" fmla="*/ 257 w 730"/>
                    <a:gd name="T9" fmla="*/ 0 h 1730"/>
                    <a:gd name="T10" fmla="*/ 473 w 730"/>
                    <a:gd name="T11" fmla="*/ 0 h 1730"/>
                    <a:gd name="T12" fmla="*/ 730 w 730"/>
                    <a:gd name="T13" fmla="*/ 257 h 1730"/>
                    <a:gd name="T14" fmla="*/ 730 w 730"/>
                    <a:gd name="T15" fmla="*/ 1473 h 1730"/>
                    <a:gd name="T16" fmla="*/ 473 w 730"/>
                    <a:gd name="T1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0" h="1730">
                      <a:moveTo>
                        <a:pt x="473" y="1730"/>
                      </a:moveTo>
                      <a:cubicBezTo>
                        <a:pt x="257" y="1730"/>
                        <a:pt x="257" y="1730"/>
                        <a:pt x="257" y="1730"/>
                      </a:cubicBezTo>
                      <a:cubicBezTo>
                        <a:pt x="116" y="1730"/>
                        <a:pt x="0" y="1614"/>
                        <a:pt x="0" y="1473"/>
                      </a:cubicBezTo>
                      <a:cubicBezTo>
                        <a:pt x="0" y="257"/>
                        <a:pt x="0" y="257"/>
                        <a:pt x="0" y="257"/>
                      </a:cubicBezTo>
                      <a:cubicBezTo>
                        <a:pt x="0" y="116"/>
                        <a:pt x="116" y="0"/>
                        <a:pt x="257" y="0"/>
                      </a:cubicBezTo>
                      <a:cubicBezTo>
                        <a:pt x="473" y="0"/>
                        <a:pt x="473" y="0"/>
                        <a:pt x="473" y="0"/>
                      </a:cubicBezTo>
                      <a:cubicBezTo>
                        <a:pt x="615" y="0"/>
                        <a:pt x="730" y="116"/>
                        <a:pt x="730" y="257"/>
                      </a:cubicBezTo>
                      <a:cubicBezTo>
                        <a:pt x="730" y="1473"/>
                        <a:pt x="730" y="1473"/>
                        <a:pt x="730" y="1473"/>
                      </a:cubicBezTo>
                      <a:cubicBezTo>
                        <a:pt x="730" y="1614"/>
                        <a:pt x="615" y="1730"/>
                        <a:pt x="473" y="17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12">
                  <a:extLst>
                    <a:ext uri="{FF2B5EF4-FFF2-40B4-BE49-F238E27FC236}">
                      <a16:creationId xmlns:a16="http://schemas.microsoft.com/office/drawing/2014/main" id="{A261D9F8-726B-47DE-B092-713F1443DD9C}"/>
                    </a:ext>
                  </a:extLst>
                </p:cNvPr>
                <p:cNvSpPr>
                  <a:spLocks/>
                </p:cNvSpPr>
                <p:nvPr/>
              </p:nvSpPr>
              <p:spPr bwMode="auto">
                <a:xfrm>
                  <a:off x="7340218" y="1624700"/>
                  <a:ext cx="720120" cy="532949"/>
                </a:xfrm>
                <a:custGeom>
                  <a:avLst/>
                  <a:gdLst>
                    <a:gd name="T0" fmla="*/ 1284 w 1333"/>
                    <a:gd name="T1" fmla="*/ 891 h 990"/>
                    <a:gd name="T2" fmla="*/ 1284 w 1333"/>
                    <a:gd name="T3" fmla="*/ 891 h 990"/>
                    <a:gd name="T4" fmla="*/ 1055 w 1333"/>
                    <a:gd name="T5" fmla="*/ 941 h 990"/>
                    <a:gd name="T6" fmla="*/ 99 w 1333"/>
                    <a:gd name="T7" fmla="*/ 327 h 990"/>
                    <a:gd name="T8" fmla="*/ 49 w 1333"/>
                    <a:gd name="T9" fmla="*/ 98 h 990"/>
                    <a:gd name="T10" fmla="*/ 49 w 1333"/>
                    <a:gd name="T11" fmla="*/ 98 h 990"/>
                    <a:gd name="T12" fmla="*/ 278 w 1333"/>
                    <a:gd name="T13" fmla="*/ 49 h 990"/>
                    <a:gd name="T14" fmla="*/ 1234 w 1333"/>
                    <a:gd name="T15" fmla="*/ 663 h 990"/>
                    <a:gd name="T16" fmla="*/ 1284 w 1333"/>
                    <a:gd name="T17" fmla="*/ 891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3" h="990">
                      <a:moveTo>
                        <a:pt x="1284" y="891"/>
                      </a:moveTo>
                      <a:cubicBezTo>
                        <a:pt x="1284" y="891"/>
                        <a:pt x="1284" y="891"/>
                        <a:pt x="1284" y="891"/>
                      </a:cubicBezTo>
                      <a:cubicBezTo>
                        <a:pt x="1234" y="968"/>
                        <a:pt x="1132" y="990"/>
                        <a:pt x="1055" y="941"/>
                      </a:cubicBezTo>
                      <a:cubicBezTo>
                        <a:pt x="99" y="327"/>
                        <a:pt x="99" y="327"/>
                        <a:pt x="99" y="327"/>
                      </a:cubicBezTo>
                      <a:cubicBezTo>
                        <a:pt x="23" y="278"/>
                        <a:pt x="0" y="175"/>
                        <a:pt x="49" y="98"/>
                      </a:cubicBezTo>
                      <a:cubicBezTo>
                        <a:pt x="49" y="98"/>
                        <a:pt x="49" y="98"/>
                        <a:pt x="49" y="98"/>
                      </a:cubicBezTo>
                      <a:cubicBezTo>
                        <a:pt x="98" y="22"/>
                        <a:pt x="201" y="0"/>
                        <a:pt x="278" y="49"/>
                      </a:cubicBezTo>
                      <a:cubicBezTo>
                        <a:pt x="1234" y="663"/>
                        <a:pt x="1234" y="663"/>
                        <a:pt x="1234" y="663"/>
                      </a:cubicBezTo>
                      <a:cubicBezTo>
                        <a:pt x="1310" y="712"/>
                        <a:pt x="1333" y="815"/>
                        <a:pt x="1284" y="8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13">
                  <a:extLst>
                    <a:ext uri="{FF2B5EF4-FFF2-40B4-BE49-F238E27FC236}">
                      <a16:creationId xmlns:a16="http://schemas.microsoft.com/office/drawing/2014/main" id="{1DACEBAE-284A-43DA-844C-89E69A540BFE}"/>
                    </a:ext>
                  </a:extLst>
                </p:cNvPr>
                <p:cNvSpPr>
                  <a:spLocks/>
                </p:cNvSpPr>
                <p:nvPr/>
              </p:nvSpPr>
              <p:spPr bwMode="auto">
                <a:xfrm>
                  <a:off x="7424578" y="2378390"/>
                  <a:ext cx="343554" cy="580512"/>
                </a:xfrm>
                <a:custGeom>
                  <a:avLst/>
                  <a:gdLst>
                    <a:gd name="T0" fmla="*/ 475 w 637"/>
                    <a:gd name="T1" fmla="*/ 1047 h 1079"/>
                    <a:gd name="T2" fmla="*/ 475 w 637"/>
                    <a:gd name="T3" fmla="*/ 1047 h 1079"/>
                    <a:gd name="T4" fmla="*/ 228 w 637"/>
                    <a:gd name="T5" fmla="*/ 917 h 1079"/>
                    <a:gd name="T6" fmla="*/ 32 w 637"/>
                    <a:gd name="T7" fmla="*/ 278 h 1079"/>
                    <a:gd name="T8" fmla="*/ 162 w 637"/>
                    <a:gd name="T9" fmla="*/ 32 h 1079"/>
                    <a:gd name="T10" fmla="*/ 162 w 637"/>
                    <a:gd name="T11" fmla="*/ 32 h 1079"/>
                    <a:gd name="T12" fmla="*/ 408 w 637"/>
                    <a:gd name="T13" fmla="*/ 162 h 1079"/>
                    <a:gd name="T14" fmla="*/ 605 w 637"/>
                    <a:gd name="T15" fmla="*/ 801 h 1079"/>
                    <a:gd name="T16" fmla="*/ 475 w 637"/>
                    <a:gd name="T17" fmla="*/ 1047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079">
                      <a:moveTo>
                        <a:pt x="475" y="1047"/>
                      </a:moveTo>
                      <a:cubicBezTo>
                        <a:pt x="475" y="1047"/>
                        <a:pt x="475" y="1047"/>
                        <a:pt x="475" y="1047"/>
                      </a:cubicBezTo>
                      <a:cubicBezTo>
                        <a:pt x="371" y="1079"/>
                        <a:pt x="260" y="1020"/>
                        <a:pt x="228" y="917"/>
                      </a:cubicBezTo>
                      <a:cubicBezTo>
                        <a:pt x="32" y="278"/>
                        <a:pt x="32" y="278"/>
                        <a:pt x="32" y="278"/>
                      </a:cubicBezTo>
                      <a:cubicBezTo>
                        <a:pt x="0" y="174"/>
                        <a:pt x="58" y="64"/>
                        <a:pt x="162" y="32"/>
                      </a:cubicBezTo>
                      <a:cubicBezTo>
                        <a:pt x="162" y="32"/>
                        <a:pt x="162" y="32"/>
                        <a:pt x="162" y="32"/>
                      </a:cubicBezTo>
                      <a:cubicBezTo>
                        <a:pt x="265" y="0"/>
                        <a:pt x="376" y="58"/>
                        <a:pt x="408" y="162"/>
                      </a:cubicBezTo>
                      <a:cubicBezTo>
                        <a:pt x="605" y="801"/>
                        <a:pt x="605" y="801"/>
                        <a:pt x="605" y="801"/>
                      </a:cubicBezTo>
                      <a:cubicBezTo>
                        <a:pt x="637" y="904"/>
                        <a:pt x="578" y="1015"/>
                        <a:pt x="475" y="10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14">
                  <a:extLst>
                    <a:ext uri="{FF2B5EF4-FFF2-40B4-BE49-F238E27FC236}">
                      <a16:creationId xmlns:a16="http://schemas.microsoft.com/office/drawing/2014/main" id="{818ADCBB-B70F-4CBA-B6D3-B719635E793E}"/>
                    </a:ext>
                  </a:extLst>
                </p:cNvPr>
                <p:cNvSpPr>
                  <a:spLocks/>
                </p:cNvSpPr>
                <p:nvPr/>
              </p:nvSpPr>
              <p:spPr bwMode="auto">
                <a:xfrm>
                  <a:off x="7526055" y="2735112"/>
                  <a:ext cx="232297" cy="846986"/>
                </a:xfrm>
                <a:custGeom>
                  <a:avLst/>
                  <a:gdLst>
                    <a:gd name="T0" fmla="*/ 191 w 430"/>
                    <a:gd name="T1" fmla="*/ 1571 h 1574"/>
                    <a:gd name="T2" fmla="*/ 191 w 430"/>
                    <a:gd name="T3" fmla="*/ 1571 h 1574"/>
                    <a:gd name="T4" fmla="*/ 3 w 430"/>
                    <a:gd name="T5" fmla="*/ 1371 h 1574"/>
                    <a:gd name="T6" fmla="*/ 38 w 430"/>
                    <a:gd name="T7" fmla="*/ 191 h 1574"/>
                    <a:gd name="T8" fmla="*/ 238 w 430"/>
                    <a:gd name="T9" fmla="*/ 3 h 1574"/>
                    <a:gd name="T10" fmla="*/ 238 w 430"/>
                    <a:gd name="T11" fmla="*/ 3 h 1574"/>
                    <a:gd name="T12" fmla="*/ 427 w 430"/>
                    <a:gd name="T13" fmla="*/ 203 h 1574"/>
                    <a:gd name="T14" fmla="*/ 391 w 430"/>
                    <a:gd name="T15" fmla="*/ 1383 h 1574"/>
                    <a:gd name="T16" fmla="*/ 191 w 430"/>
                    <a:gd name="T17" fmla="*/ 1571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574">
                      <a:moveTo>
                        <a:pt x="191" y="1571"/>
                      </a:moveTo>
                      <a:cubicBezTo>
                        <a:pt x="191" y="1571"/>
                        <a:pt x="191" y="1571"/>
                        <a:pt x="191" y="1571"/>
                      </a:cubicBezTo>
                      <a:cubicBezTo>
                        <a:pt x="85" y="1568"/>
                        <a:pt x="0" y="1478"/>
                        <a:pt x="3" y="1371"/>
                      </a:cubicBezTo>
                      <a:cubicBezTo>
                        <a:pt x="38" y="191"/>
                        <a:pt x="38" y="191"/>
                        <a:pt x="38" y="191"/>
                      </a:cubicBezTo>
                      <a:cubicBezTo>
                        <a:pt x="42" y="85"/>
                        <a:pt x="132" y="0"/>
                        <a:pt x="238" y="3"/>
                      </a:cubicBezTo>
                      <a:cubicBezTo>
                        <a:pt x="238" y="3"/>
                        <a:pt x="238" y="3"/>
                        <a:pt x="238" y="3"/>
                      </a:cubicBezTo>
                      <a:cubicBezTo>
                        <a:pt x="345" y="6"/>
                        <a:pt x="430" y="96"/>
                        <a:pt x="427" y="203"/>
                      </a:cubicBezTo>
                      <a:cubicBezTo>
                        <a:pt x="391" y="1383"/>
                        <a:pt x="391" y="1383"/>
                        <a:pt x="391" y="1383"/>
                      </a:cubicBezTo>
                      <a:cubicBezTo>
                        <a:pt x="388" y="1489"/>
                        <a:pt x="298" y="1574"/>
                        <a:pt x="191" y="15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15">
                  <a:extLst>
                    <a:ext uri="{FF2B5EF4-FFF2-40B4-BE49-F238E27FC236}">
                      <a16:creationId xmlns:a16="http://schemas.microsoft.com/office/drawing/2014/main" id="{85C4F8B7-6A9F-4872-90B9-35B09631AB56}"/>
                    </a:ext>
                  </a:extLst>
                </p:cNvPr>
                <p:cNvSpPr>
                  <a:spLocks/>
                </p:cNvSpPr>
                <p:nvPr/>
              </p:nvSpPr>
              <p:spPr bwMode="auto">
                <a:xfrm>
                  <a:off x="7255858" y="2382659"/>
                  <a:ext cx="212735" cy="609172"/>
                </a:xfrm>
                <a:custGeom>
                  <a:avLst/>
                  <a:gdLst>
                    <a:gd name="T0" fmla="*/ 197 w 394"/>
                    <a:gd name="T1" fmla="*/ 1132 h 1132"/>
                    <a:gd name="T2" fmla="*/ 197 w 394"/>
                    <a:gd name="T3" fmla="*/ 1132 h 1132"/>
                    <a:gd name="T4" fmla="*/ 0 w 394"/>
                    <a:gd name="T5" fmla="*/ 935 h 1132"/>
                    <a:gd name="T6" fmla="*/ 0 w 394"/>
                    <a:gd name="T7" fmla="*/ 197 h 1132"/>
                    <a:gd name="T8" fmla="*/ 197 w 394"/>
                    <a:gd name="T9" fmla="*/ 0 h 1132"/>
                    <a:gd name="T10" fmla="*/ 197 w 394"/>
                    <a:gd name="T11" fmla="*/ 0 h 1132"/>
                    <a:gd name="T12" fmla="*/ 394 w 394"/>
                    <a:gd name="T13" fmla="*/ 197 h 1132"/>
                    <a:gd name="T14" fmla="*/ 394 w 394"/>
                    <a:gd name="T15" fmla="*/ 935 h 1132"/>
                    <a:gd name="T16" fmla="*/ 197 w 394"/>
                    <a:gd name="T17" fmla="*/ 113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132">
                      <a:moveTo>
                        <a:pt x="197" y="1132"/>
                      </a:moveTo>
                      <a:cubicBezTo>
                        <a:pt x="197" y="1132"/>
                        <a:pt x="197" y="1132"/>
                        <a:pt x="197" y="1132"/>
                      </a:cubicBezTo>
                      <a:cubicBezTo>
                        <a:pt x="88" y="1132"/>
                        <a:pt x="0" y="1044"/>
                        <a:pt x="0" y="935"/>
                      </a:cubicBezTo>
                      <a:cubicBezTo>
                        <a:pt x="0" y="197"/>
                        <a:pt x="0" y="197"/>
                        <a:pt x="0" y="197"/>
                      </a:cubicBezTo>
                      <a:cubicBezTo>
                        <a:pt x="0" y="89"/>
                        <a:pt x="88" y="0"/>
                        <a:pt x="197" y="0"/>
                      </a:cubicBezTo>
                      <a:cubicBezTo>
                        <a:pt x="197" y="0"/>
                        <a:pt x="197" y="0"/>
                        <a:pt x="197" y="0"/>
                      </a:cubicBezTo>
                      <a:cubicBezTo>
                        <a:pt x="305" y="0"/>
                        <a:pt x="394" y="89"/>
                        <a:pt x="394" y="197"/>
                      </a:cubicBezTo>
                      <a:cubicBezTo>
                        <a:pt x="394" y="935"/>
                        <a:pt x="394" y="935"/>
                        <a:pt x="394" y="935"/>
                      </a:cubicBezTo>
                      <a:cubicBezTo>
                        <a:pt x="394" y="1044"/>
                        <a:pt x="305" y="1132"/>
                        <a:pt x="197" y="1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16">
                  <a:extLst>
                    <a:ext uri="{FF2B5EF4-FFF2-40B4-BE49-F238E27FC236}">
                      <a16:creationId xmlns:a16="http://schemas.microsoft.com/office/drawing/2014/main" id="{4EBFCC45-A067-4836-BFAE-08DE2B7A04E9}"/>
                    </a:ext>
                  </a:extLst>
                </p:cNvPr>
                <p:cNvSpPr>
                  <a:spLocks/>
                </p:cNvSpPr>
                <p:nvPr/>
              </p:nvSpPr>
              <p:spPr bwMode="auto">
                <a:xfrm>
                  <a:off x="7090805" y="2786943"/>
                  <a:ext cx="385123" cy="804302"/>
                </a:xfrm>
                <a:custGeom>
                  <a:avLst/>
                  <a:gdLst>
                    <a:gd name="T0" fmla="*/ 170 w 715"/>
                    <a:gd name="T1" fmla="*/ 1467 h 1494"/>
                    <a:gd name="T2" fmla="*/ 161 w 715"/>
                    <a:gd name="T3" fmla="*/ 1465 h 1494"/>
                    <a:gd name="T4" fmla="*/ 27 w 715"/>
                    <a:gd name="T5" fmla="*/ 1233 h 1494"/>
                    <a:gd name="T6" fmla="*/ 313 w 715"/>
                    <a:gd name="T7" fmla="*/ 161 h 1494"/>
                    <a:gd name="T8" fmla="*/ 544 w 715"/>
                    <a:gd name="T9" fmla="*/ 27 h 1494"/>
                    <a:gd name="T10" fmla="*/ 554 w 715"/>
                    <a:gd name="T11" fmla="*/ 30 h 1494"/>
                    <a:gd name="T12" fmla="*/ 688 w 715"/>
                    <a:gd name="T13" fmla="*/ 262 h 1494"/>
                    <a:gd name="T14" fmla="*/ 402 w 715"/>
                    <a:gd name="T15" fmla="*/ 1333 h 1494"/>
                    <a:gd name="T16" fmla="*/ 170 w 715"/>
                    <a:gd name="T17" fmla="*/ 1467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1494">
                      <a:moveTo>
                        <a:pt x="170" y="1467"/>
                      </a:moveTo>
                      <a:cubicBezTo>
                        <a:pt x="161" y="1465"/>
                        <a:pt x="161" y="1465"/>
                        <a:pt x="161" y="1465"/>
                      </a:cubicBezTo>
                      <a:cubicBezTo>
                        <a:pt x="60" y="1438"/>
                        <a:pt x="0" y="1334"/>
                        <a:pt x="27" y="1233"/>
                      </a:cubicBezTo>
                      <a:cubicBezTo>
                        <a:pt x="313" y="161"/>
                        <a:pt x="313" y="161"/>
                        <a:pt x="313" y="161"/>
                      </a:cubicBezTo>
                      <a:cubicBezTo>
                        <a:pt x="340" y="61"/>
                        <a:pt x="444" y="0"/>
                        <a:pt x="544" y="27"/>
                      </a:cubicBezTo>
                      <a:cubicBezTo>
                        <a:pt x="554" y="30"/>
                        <a:pt x="554" y="30"/>
                        <a:pt x="554" y="30"/>
                      </a:cubicBezTo>
                      <a:cubicBezTo>
                        <a:pt x="655" y="57"/>
                        <a:pt x="715" y="161"/>
                        <a:pt x="688" y="262"/>
                      </a:cubicBezTo>
                      <a:cubicBezTo>
                        <a:pt x="402" y="1333"/>
                        <a:pt x="402" y="1333"/>
                        <a:pt x="402" y="1333"/>
                      </a:cubicBezTo>
                      <a:cubicBezTo>
                        <a:pt x="375" y="1434"/>
                        <a:pt x="271" y="1494"/>
                        <a:pt x="170" y="1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17">
                  <a:extLst>
                    <a:ext uri="{FF2B5EF4-FFF2-40B4-BE49-F238E27FC236}">
                      <a16:creationId xmlns:a16="http://schemas.microsoft.com/office/drawing/2014/main" id="{E94B44EF-E8B7-4D36-A7D8-3A84F585F79D}"/>
                    </a:ext>
                  </a:extLst>
                </p:cNvPr>
                <p:cNvSpPr>
                  <a:spLocks/>
                </p:cNvSpPr>
                <p:nvPr/>
              </p:nvSpPr>
              <p:spPr bwMode="auto">
                <a:xfrm>
                  <a:off x="7861051" y="1391764"/>
                  <a:ext cx="336219" cy="759178"/>
                </a:xfrm>
                <a:custGeom>
                  <a:avLst/>
                  <a:gdLst>
                    <a:gd name="T0" fmla="*/ 146 w 623"/>
                    <a:gd name="T1" fmla="*/ 1390 h 1411"/>
                    <a:gd name="T2" fmla="*/ 139 w 623"/>
                    <a:gd name="T3" fmla="*/ 1388 h 1411"/>
                    <a:gd name="T4" fmla="*/ 21 w 623"/>
                    <a:gd name="T5" fmla="*/ 1192 h 1411"/>
                    <a:gd name="T6" fmla="*/ 281 w 623"/>
                    <a:gd name="T7" fmla="*/ 140 h 1411"/>
                    <a:gd name="T8" fmla="*/ 477 w 623"/>
                    <a:gd name="T9" fmla="*/ 21 h 1411"/>
                    <a:gd name="T10" fmla="*/ 483 w 623"/>
                    <a:gd name="T11" fmla="*/ 23 h 1411"/>
                    <a:gd name="T12" fmla="*/ 602 w 623"/>
                    <a:gd name="T13" fmla="*/ 219 h 1411"/>
                    <a:gd name="T14" fmla="*/ 342 w 623"/>
                    <a:gd name="T15" fmla="*/ 1271 h 1411"/>
                    <a:gd name="T16" fmla="*/ 146 w 623"/>
                    <a:gd name="T17" fmla="*/ 139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1411">
                      <a:moveTo>
                        <a:pt x="146" y="1390"/>
                      </a:moveTo>
                      <a:cubicBezTo>
                        <a:pt x="139" y="1388"/>
                        <a:pt x="139" y="1388"/>
                        <a:pt x="139" y="1388"/>
                      </a:cubicBezTo>
                      <a:cubicBezTo>
                        <a:pt x="53" y="1367"/>
                        <a:pt x="0" y="1279"/>
                        <a:pt x="21" y="1192"/>
                      </a:cubicBezTo>
                      <a:cubicBezTo>
                        <a:pt x="281" y="140"/>
                        <a:pt x="281" y="140"/>
                        <a:pt x="281" y="140"/>
                      </a:cubicBezTo>
                      <a:cubicBezTo>
                        <a:pt x="302" y="53"/>
                        <a:pt x="390" y="0"/>
                        <a:pt x="477" y="21"/>
                      </a:cubicBezTo>
                      <a:cubicBezTo>
                        <a:pt x="483" y="23"/>
                        <a:pt x="483" y="23"/>
                        <a:pt x="483" y="23"/>
                      </a:cubicBezTo>
                      <a:cubicBezTo>
                        <a:pt x="570" y="44"/>
                        <a:pt x="623" y="133"/>
                        <a:pt x="602" y="219"/>
                      </a:cubicBezTo>
                      <a:cubicBezTo>
                        <a:pt x="342" y="1271"/>
                        <a:pt x="342" y="1271"/>
                        <a:pt x="342" y="1271"/>
                      </a:cubicBezTo>
                      <a:cubicBezTo>
                        <a:pt x="321" y="1358"/>
                        <a:pt x="232" y="1411"/>
                        <a:pt x="146" y="1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18">
                  <a:extLst>
                    <a:ext uri="{FF2B5EF4-FFF2-40B4-BE49-F238E27FC236}">
                      <a16:creationId xmlns:a16="http://schemas.microsoft.com/office/drawing/2014/main" id="{034A3014-D884-4B48-81E6-514B388691FB}"/>
                    </a:ext>
                  </a:extLst>
                </p:cNvPr>
                <p:cNvSpPr>
                  <a:spLocks/>
                </p:cNvSpPr>
                <p:nvPr/>
              </p:nvSpPr>
              <p:spPr bwMode="auto">
                <a:xfrm>
                  <a:off x="7351222" y="1636286"/>
                  <a:ext cx="601526" cy="221960"/>
                </a:xfrm>
                <a:custGeom>
                  <a:avLst/>
                  <a:gdLst>
                    <a:gd name="T0" fmla="*/ 8 w 1114"/>
                    <a:gd name="T1" fmla="*/ 158 h 413"/>
                    <a:gd name="T2" fmla="*/ 8 w 1114"/>
                    <a:gd name="T3" fmla="*/ 158 h 413"/>
                    <a:gd name="T4" fmla="*/ 187 w 1114"/>
                    <a:gd name="T5" fmla="*/ 8 h 413"/>
                    <a:gd name="T6" fmla="*/ 956 w 1114"/>
                    <a:gd name="T7" fmla="*/ 76 h 413"/>
                    <a:gd name="T8" fmla="*/ 1106 w 1114"/>
                    <a:gd name="T9" fmla="*/ 255 h 413"/>
                    <a:gd name="T10" fmla="*/ 1106 w 1114"/>
                    <a:gd name="T11" fmla="*/ 255 h 413"/>
                    <a:gd name="T12" fmla="*/ 926 w 1114"/>
                    <a:gd name="T13" fmla="*/ 405 h 413"/>
                    <a:gd name="T14" fmla="*/ 158 w 1114"/>
                    <a:gd name="T15" fmla="*/ 337 h 413"/>
                    <a:gd name="T16" fmla="*/ 8 w 1114"/>
                    <a:gd name="T17" fmla="*/ 15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413">
                      <a:moveTo>
                        <a:pt x="8" y="158"/>
                      </a:moveTo>
                      <a:cubicBezTo>
                        <a:pt x="8" y="158"/>
                        <a:pt x="8" y="158"/>
                        <a:pt x="8" y="158"/>
                      </a:cubicBezTo>
                      <a:cubicBezTo>
                        <a:pt x="16" y="68"/>
                        <a:pt x="97" y="0"/>
                        <a:pt x="187" y="8"/>
                      </a:cubicBezTo>
                      <a:cubicBezTo>
                        <a:pt x="956" y="76"/>
                        <a:pt x="956" y="76"/>
                        <a:pt x="956" y="76"/>
                      </a:cubicBezTo>
                      <a:cubicBezTo>
                        <a:pt x="1046" y="84"/>
                        <a:pt x="1114" y="165"/>
                        <a:pt x="1106" y="255"/>
                      </a:cubicBezTo>
                      <a:cubicBezTo>
                        <a:pt x="1106" y="255"/>
                        <a:pt x="1106" y="255"/>
                        <a:pt x="1106" y="255"/>
                      </a:cubicBezTo>
                      <a:cubicBezTo>
                        <a:pt x="1097" y="346"/>
                        <a:pt x="1017" y="413"/>
                        <a:pt x="926" y="405"/>
                      </a:cubicBezTo>
                      <a:cubicBezTo>
                        <a:pt x="158" y="337"/>
                        <a:pt x="158" y="337"/>
                        <a:pt x="158" y="337"/>
                      </a:cubicBezTo>
                      <a:cubicBezTo>
                        <a:pt x="68" y="329"/>
                        <a:pt x="0" y="249"/>
                        <a:pt x="8"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19">
                  <a:extLst>
                    <a:ext uri="{FF2B5EF4-FFF2-40B4-BE49-F238E27FC236}">
                      <a16:creationId xmlns:a16="http://schemas.microsoft.com/office/drawing/2014/main" id="{AC00645A-6783-491E-8775-77AE393BC678}"/>
                    </a:ext>
                  </a:extLst>
                </p:cNvPr>
                <p:cNvSpPr>
                  <a:spLocks/>
                </p:cNvSpPr>
                <p:nvPr/>
              </p:nvSpPr>
              <p:spPr bwMode="auto">
                <a:xfrm>
                  <a:off x="7769356" y="1371031"/>
                  <a:ext cx="805703" cy="494533"/>
                </a:xfrm>
                <a:custGeom>
                  <a:avLst/>
                  <a:gdLst>
                    <a:gd name="T0" fmla="*/ 39 w 1492"/>
                    <a:gd name="T1" fmla="*/ 804 h 920"/>
                    <a:gd name="T2" fmla="*/ 39 w 1492"/>
                    <a:gd name="T3" fmla="*/ 804 h 920"/>
                    <a:gd name="T4" fmla="*/ 116 w 1492"/>
                    <a:gd name="T5" fmla="*/ 583 h 920"/>
                    <a:gd name="T6" fmla="*/ 1232 w 1492"/>
                    <a:gd name="T7" fmla="*/ 40 h 920"/>
                    <a:gd name="T8" fmla="*/ 1453 w 1492"/>
                    <a:gd name="T9" fmla="*/ 116 h 920"/>
                    <a:gd name="T10" fmla="*/ 1453 w 1492"/>
                    <a:gd name="T11" fmla="*/ 116 h 920"/>
                    <a:gd name="T12" fmla="*/ 1376 w 1492"/>
                    <a:gd name="T13" fmla="*/ 337 h 920"/>
                    <a:gd name="T14" fmla="*/ 260 w 1492"/>
                    <a:gd name="T15" fmla="*/ 880 h 920"/>
                    <a:gd name="T16" fmla="*/ 39 w 1492"/>
                    <a:gd name="T17" fmla="*/ 804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2" h="920">
                      <a:moveTo>
                        <a:pt x="39" y="804"/>
                      </a:moveTo>
                      <a:cubicBezTo>
                        <a:pt x="39" y="804"/>
                        <a:pt x="39" y="804"/>
                        <a:pt x="39" y="804"/>
                      </a:cubicBezTo>
                      <a:cubicBezTo>
                        <a:pt x="0" y="722"/>
                        <a:pt x="34" y="623"/>
                        <a:pt x="116" y="583"/>
                      </a:cubicBezTo>
                      <a:cubicBezTo>
                        <a:pt x="1232" y="40"/>
                        <a:pt x="1232" y="40"/>
                        <a:pt x="1232" y="40"/>
                      </a:cubicBezTo>
                      <a:cubicBezTo>
                        <a:pt x="1314" y="0"/>
                        <a:pt x="1413" y="34"/>
                        <a:pt x="1453" y="116"/>
                      </a:cubicBezTo>
                      <a:cubicBezTo>
                        <a:pt x="1453" y="116"/>
                        <a:pt x="1453" y="116"/>
                        <a:pt x="1453" y="116"/>
                      </a:cubicBezTo>
                      <a:cubicBezTo>
                        <a:pt x="1492" y="198"/>
                        <a:pt x="1458" y="297"/>
                        <a:pt x="1376" y="337"/>
                      </a:cubicBezTo>
                      <a:cubicBezTo>
                        <a:pt x="260" y="880"/>
                        <a:pt x="260" y="880"/>
                        <a:pt x="260" y="880"/>
                      </a:cubicBezTo>
                      <a:cubicBezTo>
                        <a:pt x="178" y="920"/>
                        <a:pt x="79" y="886"/>
                        <a:pt x="39"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sp>
        <p:nvSpPr>
          <p:cNvPr id="48" name="Freeform 5">
            <a:extLst>
              <a:ext uri="{FF2B5EF4-FFF2-40B4-BE49-F238E27FC236}">
                <a16:creationId xmlns:a16="http://schemas.microsoft.com/office/drawing/2014/main" id="{704039EE-4D71-455D-A8EB-9FC04E9DDAC5}"/>
              </a:ext>
            </a:extLst>
          </p:cNvPr>
          <p:cNvSpPr>
            <a:spLocks/>
          </p:cNvSpPr>
          <p:nvPr/>
        </p:nvSpPr>
        <p:spPr bwMode="auto">
          <a:xfrm>
            <a:off x="10163065" y="2134843"/>
            <a:ext cx="1484828" cy="88522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Arrow: Right 52">
            <a:extLst>
              <a:ext uri="{FF2B5EF4-FFF2-40B4-BE49-F238E27FC236}">
                <a16:creationId xmlns:a16="http://schemas.microsoft.com/office/drawing/2014/main" id="{9D02F3A6-60BF-40E7-81FA-49850EEF0C17}"/>
              </a:ext>
            </a:extLst>
          </p:cNvPr>
          <p:cNvSpPr/>
          <p:nvPr/>
        </p:nvSpPr>
        <p:spPr>
          <a:xfrm rot="18900000">
            <a:off x="10988094" y="4874773"/>
            <a:ext cx="717158" cy="676524"/>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Arrow: Right 64">
            <a:extLst>
              <a:ext uri="{FF2B5EF4-FFF2-40B4-BE49-F238E27FC236}">
                <a16:creationId xmlns:a16="http://schemas.microsoft.com/office/drawing/2014/main" id="{BFC1ED7A-AFC0-49D0-B3C6-988AF87DC1A1}"/>
              </a:ext>
            </a:extLst>
          </p:cNvPr>
          <p:cNvSpPr/>
          <p:nvPr/>
        </p:nvSpPr>
        <p:spPr>
          <a:xfrm rot="18900000">
            <a:off x="10809120" y="6285291"/>
            <a:ext cx="495083" cy="467032"/>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Freeform 5">
            <a:extLst>
              <a:ext uri="{FF2B5EF4-FFF2-40B4-BE49-F238E27FC236}">
                <a16:creationId xmlns:a16="http://schemas.microsoft.com/office/drawing/2014/main" id="{8F67C702-6C36-453F-8804-BF6FB00BC3F6}"/>
              </a:ext>
            </a:extLst>
          </p:cNvPr>
          <p:cNvSpPr>
            <a:spLocks/>
          </p:cNvSpPr>
          <p:nvPr/>
        </p:nvSpPr>
        <p:spPr bwMode="auto">
          <a:xfrm>
            <a:off x="11328401" y="695538"/>
            <a:ext cx="1435159" cy="855612"/>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5" name="Arrow: Right 74">
            <a:extLst>
              <a:ext uri="{FF2B5EF4-FFF2-40B4-BE49-F238E27FC236}">
                <a16:creationId xmlns:a16="http://schemas.microsoft.com/office/drawing/2014/main" id="{E88F15D5-2CF4-48E7-9DD0-A364BCB88655}"/>
              </a:ext>
            </a:extLst>
          </p:cNvPr>
          <p:cNvSpPr/>
          <p:nvPr/>
        </p:nvSpPr>
        <p:spPr>
          <a:xfrm rot="18900000">
            <a:off x="9812220" y="5154008"/>
            <a:ext cx="515443" cy="486238"/>
          </a:xfrm>
          <a:prstGeom prst="rightArrow">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Arrow: Right 75">
            <a:extLst>
              <a:ext uri="{FF2B5EF4-FFF2-40B4-BE49-F238E27FC236}">
                <a16:creationId xmlns:a16="http://schemas.microsoft.com/office/drawing/2014/main" id="{C2CFB644-8323-4CB5-929B-D67525FF5821}"/>
              </a:ext>
            </a:extLst>
          </p:cNvPr>
          <p:cNvSpPr/>
          <p:nvPr/>
        </p:nvSpPr>
        <p:spPr>
          <a:xfrm rot="18900000">
            <a:off x="10727156" y="3818422"/>
            <a:ext cx="426601" cy="402430"/>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Sous-titre 25">
            <a:extLst>
              <a:ext uri="{FF2B5EF4-FFF2-40B4-BE49-F238E27FC236}">
                <a16:creationId xmlns:a16="http://schemas.microsoft.com/office/drawing/2014/main" id="{022A8AC4-8AF9-41C8-8F91-6F13FCF4EB2C}"/>
              </a:ext>
            </a:extLst>
          </p:cNvPr>
          <p:cNvSpPr>
            <a:spLocks noGrp="1"/>
          </p:cNvSpPr>
          <p:nvPr>
            <p:ph type="subTitle" idx="1"/>
          </p:nvPr>
        </p:nvSpPr>
        <p:spPr>
          <a:xfrm>
            <a:off x="449709" y="1283272"/>
            <a:ext cx="7311840"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Alarme en cas d’incendie</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Meilleure analyse des données</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 </a:t>
            </a:r>
            <a:r>
              <a:rPr lang="fr-CH" sz="3200" dirty="0" err="1">
                <a:solidFill>
                  <a:srgbClr val="FFFFFF"/>
                </a:solidFill>
                <a:latin typeface="Noto Sans" panose="020B0502040504020204" pitchFamily="34"/>
              </a:rPr>
              <a:t>dashboard</a:t>
            </a:r>
            <a:endParaRPr lang="fr-CH" sz="3200" dirty="0">
              <a:solidFill>
                <a:srgbClr val="FFFFFF"/>
              </a:solidFill>
              <a:latin typeface="Noto Sans" panose="020B0502040504020204" pitchFamily="34"/>
            </a:endParaRPr>
          </a:p>
        </p:txBody>
      </p:sp>
      <p:grpSp>
        <p:nvGrpSpPr>
          <p:cNvPr id="37" name="Groupe 36">
            <a:extLst>
              <a:ext uri="{FF2B5EF4-FFF2-40B4-BE49-F238E27FC236}">
                <a16:creationId xmlns:a16="http://schemas.microsoft.com/office/drawing/2014/main" id="{B177AB5F-3175-4855-9567-78994F9D1493}"/>
              </a:ext>
            </a:extLst>
          </p:cNvPr>
          <p:cNvGrpSpPr/>
          <p:nvPr/>
        </p:nvGrpSpPr>
        <p:grpSpPr>
          <a:xfrm>
            <a:off x="-484642" y="6229350"/>
            <a:ext cx="12676642" cy="628650"/>
            <a:chOff x="-484642" y="6229350"/>
            <a:chExt cx="12676642" cy="628650"/>
          </a:xfrm>
        </p:grpSpPr>
        <p:grpSp>
          <p:nvGrpSpPr>
            <p:cNvPr id="38" name="Group 3">
              <a:extLst>
                <a:ext uri="{FF2B5EF4-FFF2-40B4-BE49-F238E27FC236}">
                  <a16:creationId xmlns:a16="http://schemas.microsoft.com/office/drawing/2014/main" id="{AD63E1D1-3225-494A-B3E4-CA7674A66759}"/>
                </a:ext>
              </a:extLst>
            </p:cNvPr>
            <p:cNvGrpSpPr/>
            <p:nvPr/>
          </p:nvGrpSpPr>
          <p:grpSpPr>
            <a:xfrm>
              <a:off x="-484642" y="6229350"/>
              <a:ext cx="12676642" cy="628650"/>
              <a:chOff x="2189480" y="2153920"/>
              <a:chExt cx="7213599" cy="1137920"/>
            </a:xfrm>
            <a:solidFill>
              <a:schemeClr val="bg1"/>
            </a:solidFill>
          </p:grpSpPr>
          <p:sp>
            <p:nvSpPr>
              <p:cNvPr id="44" name="Arrow: Chevron 2">
                <a:extLst>
                  <a:ext uri="{FF2B5EF4-FFF2-40B4-BE49-F238E27FC236}">
                    <a16:creationId xmlns:a16="http://schemas.microsoft.com/office/drawing/2014/main" id="{01807E80-A626-4547-BCAF-6642E6C0DFA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0C3A9DF9-4703-45EA-BF39-B9C7ADDB1BB5}"/>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9" name="Image 38">
              <a:extLst>
                <a:ext uri="{FF2B5EF4-FFF2-40B4-BE49-F238E27FC236}">
                  <a16:creationId xmlns:a16="http://schemas.microsoft.com/office/drawing/2014/main" id="{3278683A-EC9A-4B8B-BB41-668DC48E3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43" name="Oval 36">
              <a:extLst>
                <a:ext uri="{FF2B5EF4-FFF2-40B4-BE49-F238E27FC236}">
                  <a16:creationId xmlns:a16="http://schemas.microsoft.com/office/drawing/2014/main" id="{A779AA9C-0ACB-4CB5-8BA7-DEF9DB98BBB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9</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20712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15629</TotalTime>
  <Words>644</Words>
  <Application>Microsoft Office PowerPoint</Application>
  <PresentationFormat>Widescreen</PresentationFormat>
  <Paragraphs>99</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Corbel</vt:lpstr>
      <vt:lpstr>Noto Sans</vt:lpstr>
      <vt:lpstr>Open Sans</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Gosteli Lucas</cp:lastModifiedBy>
  <cp:revision>1416</cp:revision>
  <dcterms:created xsi:type="dcterms:W3CDTF">2017-12-05T16:25:52Z</dcterms:created>
  <dcterms:modified xsi:type="dcterms:W3CDTF">2022-06-15T19:49:36Z</dcterms:modified>
</cp:coreProperties>
</file>